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83"/>
  </p:notesMasterIdLst>
  <p:sldIdLst>
    <p:sldId id="404" r:id="rId2"/>
    <p:sldId id="256" r:id="rId3"/>
    <p:sldId id="405" r:id="rId4"/>
    <p:sldId id="406" r:id="rId5"/>
    <p:sldId id="407" r:id="rId6"/>
    <p:sldId id="332" r:id="rId7"/>
    <p:sldId id="409" r:id="rId8"/>
    <p:sldId id="410" r:id="rId9"/>
    <p:sldId id="383" r:id="rId10"/>
    <p:sldId id="315" r:id="rId11"/>
    <p:sldId id="257" r:id="rId12"/>
    <p:sldId id="316" r:id="rId13"/>
    <p:sldId id="317" r:id="rId14"/>
    <p:sldId id="260" r:id="rId15"/>
    <p:sldId id="258" r:id="rId16"/>
    <p:sldId id="261" r:id="rId17"/>
    <p:sldId id="318" r:id="rId18"/>
    <p:sldId id="321" r:id="rId19"/>
    <p:sldId id="319" r:id="rId20"/>
    <p:sldId id="320" r:id="rId21"/>
    <p:sldId id="262" r:id="rId22"/>
    <p:sldId id="328" r:id="rId23"/>
    <p:sldId id="329" r:id="rId24"/>
    <p:sldId id="330" r:id="rId25"/>
    <p:sldId id="322" r:id="rId26"/>
    <p:sldId id="323" r:id="rId27"/>
    <p:sldId id="324" r:id="rId28"/>
    <p:sldId id="325" r:id="rId29"/>
    <p:sldId id="326" r:id="rId30"/>
    <p:sldId id="264" r:id="rId31"/>
    <p:sldId id="265" r:id="rId32"/>
    <p:sldId id="331"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373" r:id="rId73"/>
    <p:sldId id="374" r:id="rId74"/>
    <p:sldId id="375" r:id="rId75"/>
    <p:sldId id="376" r:id="rId76"/>
    <p:sldId id="377" r:id="rId77"/>
    <p:sldId id="378" r:id="rId78"/>
    <p:sldId id="379" r:id="rId79"/>
    <p:sldId id="380" r:id="rId80"/>
    <p:sldId id="381" r:id="rId81"/>
    <p:sldId id="403" r:id="rId8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47" autoAdjust="0"/>
    <p:restoredTop sz="94660"/>
  </p:normalViewPr>
  <p:slideViewPr>
    <p:cSldViewPr>
      <p:cViewPr varScale="1">
        <p:scale>
          <a:sx n="68" d="100"/>
          <a:sy n="68" d="100"/>
        </p:scale>
        <p:origin x="-804"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7E9643A0-5345-47AD-A907-4B48595F8AB5}" type="datetimeFigureOut">
              <a:rPr lang="en-US" smtClean="0"/>
              <a:pPr/>
              <a:t>12/29/2020</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3AA72A76-FD57-4C68-8788-5E42DA892827}" type="slidenum">
              <a:rPr lang="en-US" smtClean="0"/>
              <a:pPr/>
              <a:t>‹#›</a:t>
            </a:fld>
            <a:endParaRPr lang="en-US"/>
          </a:p>
        </p:txBody>
      </p:sp>
    </p:spTree>
    <p:extLst>
      <p:ext uri="{BB962C8B-B14F-4D97-AF65-F5344CB8AC3E}">
        <p14:creationId xmlns:p14="http://schemas.microsoft.com/office/powerpoint/2010/main" xmlns="" val="30431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Few applications of </a:t>
            </a:r>
            <a:r>
              <a:rPr lang="en-US" dirty="0" err="1" smtClean="0"/>
              <a:t>iot</a:t>
            </a:r>
            <a:r>
              <a:rPr lang="en-US" dirty="0" smtClean="0"/>
              <a:t>: building and home </a:t>
            </a:r>
            <a:r>
              <a:rPr lang="en-US" dirty="0" err="1" smtClean="0"/>
              <a:t>automation,manufacturing,media,transportation</a:t>
            </a:r>
            <a:r>
              <a:rPr lang="en-US" dirty="0" smtClean="0"/>
              <a:t>.</a:t>
            </a:r>
            <a:endParaRPr lang="en-US" dirty="0"/>
          </a:p>
        </p:txBody>
      </p:sp>
      <p:sp>
        <p:nvSpPr>
          <p:cNvPr id="4" name="Slide Number Placeholder 3"/>
          <p:cNvSpPr>
            <a:spLocks noGrp="1"/>
          </p:cNvSpPr>
          <p:nvPr>
            <p:ph type="sldNum" sz="quarter" idx="10"/>
          </p:nvPr>
        </p:nvSpPr>
        <p:spPr/>
        <p:txBody>
          <a:bodyPr/>
          <a:lstStyle/>
          <a:p>
            <a:fld id="{3AA72A76-FD57-4C68-8788-5E42DA892827}" type="slidenum">
              <a:rPr lang="en-US" smtClean="0"/>
              <a:pPr/>
              <a:t>25</a:t>
            </a:fld>
            <a:endParaRPr lang="en-US"/>
          </a:p>
        </p:txBody>
      </p:sp>
    </p:spTree>
    <p:extLst>
      <p:ext uri="{BB962C8B-B14F-4D97-AF65-F5344CB8AC3E}">
        <p14:creationId xmlns:p14="http://schemas.microsoft.com/office/powerpoint/2010/main" xmlns="" val="391834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972800" y="6477000"/>
            <a:ext cx="1016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12/29/2020</a:t>
            </a:fld>
            <a:endParaRPr 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1179978" y="6389975"/>
            <a:ext cx="103828" cy="194613"/>
          </a:xfrm>
          <a:prstGeom prst="rect">
            <a:avLst/>
          </a:prstGeom>
          <a:noFill/>
          <a:ln w="9525">
            <a:noFill/>
            <a:miter lim="800000"/>
            <a:headEnd/>
            <a:tailEnd/>
          </a:ln>
        </p:spPr>
        <p:txBody>
          <a:bodyPr lIns="0" tIns="9537" rIns="0" bIns="0">
            <a:spAutoFit/>
          </a:bodyPr>
          <a:lstStyle/>
          <a:p>
            <a:pPr marL="8355">
              <a:spcBef>
                <a:spcPts val="75"/>
              </a:spcBef>
            </a:pPr>
            <a:r>
              <a:rPr lang="en-US" sz="1200" dirty="0">
                <a:solidFill>
                  <a:srgbClr val="898989"/>
                </a:solidFill>
              </a:rPr>
              <a:t>1</a:t>
            </a:r>
            <a:endParaRPr lang="en-US" sz="1200" dirty="0"/>
          </a:p>
        </p:txBody>
      </p:sp>
      <p:grpSp>
        <p:nvGrpSpPr>
          <p:cNvPr id="2" name="object 5"/>
          <p:cNvGrpSpPr>
            <a:grpSpLocks/>
          </p:cNvGrpSpPr>
          <p:nvPr/>
        </p:nvGrpSpPr>
        <p:grpSpPr bwMode="auto">
          <a:xfrm>
            <a:off x="0" y="0"/>
            <a:ext cx="12192000" cy="68580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455975" y="3314382"/>
            <a:ext cx="10425735" cy="1731340"/>
          </a:xfrm>
          <a:prstGeom prst="rect">
            <a:avLst/>
          </a:prstGeom>
          <a:noFill/>
          <a:ln w="9525">
            <a:noFill/>
            <a:miter lim="800000"/>
            <a:headEnd/>
            <a:tailEnd/>
          </a:ln>
        </p:spPr>
        <p:txBody>
          <a:bodyPr lIns="68665" tIns="34338" rIns="68665" bIns="34338">
            <a:spAutoFit/>
          </a:bodyPr>
          <a:lstStyle/>
          <a:p>
            <a:r>
              <a:rPr lang="en-US" sz="2700" dirty="0" smtClean="0">
                <a:latin typeface="Times New Roman" pitchFamily="18" charset="0"/>
                <a:cs typeface="Times New Roman" pitchFamily="18" charset="0"/>
              </a:rPr>
              <a:t>Year &amp; </a:t>
            </a:r>
            <a:r>
              <a:rPr lang="en-US" sz="2700" dirty="0" err="1" smtClean="0">
                <a:latin typeface="Times New Roman" pitchFamily="18" charset="0"/>
                <a:cs typeface="Times New Roman" pitchFamily="18" charset="0"/>
              </a:rPr>
              <a:t>Sem</a:t>
            </a: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 </a:t>
            </a:r>
            <a:r>
              <a:rPr lang="en-US" sz="2700" dirty="0" smtClean="0">
                <a:latin typeface="Times New Roman" pitchFamily="18" charset="0"/>
                <a:cs typeface="Times New Roman" pitchFamily="18" charset="0"/>
              </a:rPr>
              <a:t> IV year &amp; VII </a:t>
            </a:r>
            <a:r>
              <a:rPr lang="en-US" sz="2700" dirty="0" err="1" smtClean="0">
                <a:latin typeface="Times New Roman" pitchFamily="18" charset="0"/>
                <a:cs typeface="Times New Roman" pitchFamily="18" charset="0"/>
              </a:rPr>
              <a:t>Sem</a:t>
            </a:r>
            <a:endParaRPr lang="en-US" sz="2700" dirty="0">
              <a:latin typeface="Times New Roman" pitchFamily="18" charset="0"/>
              <a:cs typeface="Times New Roman" pitchFamily="18" charset="0"/>
            </a:endParaRPr>
          </a:p>
          <a:p>
            <a:r>
              <a:rPr lang="en-US" sz="2700" dirty="0">
                <a:latin typeface="Times New Roman" pitchFamily="18" charset="0"/>
                <a:cs typeface="Times New Roman" pitchFamily="18" charset="0"/>
              </a:rPr>
              <a:t>Subject </a:t>
            </a:r>
            <a:r>
              <a:rPr lang="en-US" sz="2700" dirty="0" smtClean="0">
                <a:latin typeface="Times New Roman" pitchFamily="18" charset="0"/>
                <a:cs typeface="Times New Roman" pitchFamily="18" charset="0"/>
              </a:rPr>
              <a:t>– Internet of Things &amp;7CS4-01</a:t>
            </a:r>
            <a:endParaRPr lang="en-US" sz="2700" dirty="0">
              <a:latin typeface="Times New Roman" pitchFamily="18" charset="0"/>
              <a:cs typeface="Times New Roman" pitchFamily="18" charset="0"/>
            </a:endParaRPr>
          </a:p>
          <a:p>
            <a:r>
              <a:rPr lang="en-US" sz="2700" dirty="0" smtClean="0">
                <a:latin typeface="Times New Roman" pitchFamily="18" charset="0"/>
                <a:cs typeface="Times New Roman" pitchFamily="18" charset="0"/>
              </a:rPr>
              <a:t>Unit </a:t>
            </a:r>
            <a:r>
              <a:rPr lang="en-US" sz="2700" dirty="0">
                <a:latin typeface="Times New Roman" pitchFamily="18" charset="0"/>
                <a:cs typeface="Times New Roman" pitchFamily="18" charset="0"/>
              </a:rPr>
              <a:t>– </a:t>
            </a:r>
            <a:r>
              <a:rPr lang="en-US" sz="2700" dirty="0" smtClean="0">
                <a:latin typeface="Times New Roman" pitchFamily="18" charset="0"/>
                <a:cs typeface="Times New Roman" pitchFamily="18" charset="0"/>
              </a:rPr>
              <a:t>I</a:t>
            </a:r>
            <a:endParaRPr lang="en-US" sz="2700" dirty="0">
              <a:latin typeface="Times New Roman" pitchFamily="18" charset="0"/>
              <a:cs typeface="Times New Roman" pitchFamily="18" charset="0"/>
            </a:endParaRPr>
          </a:p>
          <a:p>
            <a:endParaRPr lang="en-IN" sz="2700" dirty="0">
              <a:latin typeface="Times New Roman" pitchFamily="18" charset="0"/>
              <a:cs typeface="Times New Roman" pitchFamily="18" charset="0"/>
            </a:endParaRPr>
          </a:p>
        </p:txBody>
      </p:sp>
      <p:pic>
        <p:nvPicPr>
          <p:cNvPr id="3078" name="Picture 10"/>
          <p:cNvPicPr>
            <a:picLocks noChangeAspect="1" noChangeArrowheads="1"/>
          </p:cNvPicPr>
          <p:nvPr/>
        </p:nvPicPr>
        <p:blipFill>
          <a:blip r:embed="rId3"/>
          <a:srcRect/>
          <a:stretch>
            <a:fillRect/>
          </a:stretch>
        </p:blipFill>
        <p:spPr bwMode="auto">
          <a:xfrm>
            <a:off x="1143000" y="129939"/>
            <a:ext cx="2445322" cy="752584"/>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8534401" y="97357"/>
            <a:ext cx="2438400" cy="817043"/>
          </a:xfrm>
          <a:prstGeom prst="rect">
            <a:avLst/>
          </a:prstGeom>
          <a:noFill/>
          <a:ln w="9525">
            <a:noFill/>
            <a:miter lim="800000"/>
            <a:headEnd/>
            <a:tailEnd/>
          </a:ln>
        </p:spPr>
      </p:pic>
      <p:sp>
        <p:nvSpPr>
          <p:cNvPr id="3080" name="TextBox 12"/>
          <p:cNvSpPr txBox="1">
            <a:spLocks noChangeArrowheads="1"/>
          </p:cNvSpPr>
          <p:nvPr/>
        </p:nvSpPr>
        <p:spPr bwMode="auto">
          <a:xfrm>
            <a:off x="997701" y="2340126"/>
            <a:ext cx="10712157" cy="438747"/>
          </a:xfrm>
          <a:prstGeom prst="rect">
            <a:avLst/>
          </a:prstGeom>
          <a:noFill/>
          <a:ln w="9525">
            <a:noFill/>
            <a:miter lim="800000"/>
            <a:headEnd/>
            <a:tailEnd/>
          </a:ln>
        </p:spPr>
        <p:txBody>
          <a:bodyPr lIns="68745" tIns="34372" rIns="68745" bIns="34372">
            <a:spAutoFit/>
          </a:bodyPr>
          <a:lstStyle/>
          <a:p>
            <a:r>
              <a:rPr lang="en-US" sz="2400" dirty="0"/>
              <a:t>JAIPUR ENGINEERING COLLEGE AND RESEARCH </a:t>
            </a:r>
            <a:r>
              <a:rPr lang="en-US" sz="2400" dirty="0" smtClean="0"/>
              <a:t>CENTRE</a:t>
            </a:r>
            <a:endParaRPr lang="en-IN" sz="2400" dirty="0"/>
          </a:p>
        </p:txBody>
      </p:sp>
      <p:sp>
        <p:nvSpPr>
          <p:cNvPr id="14" name="Slide Number Placeholder 13"/>
          <p:cNvSpPr>
            <a:spLocks noGrp="1"/>
          </p:cNvSpPr>
          <p:nvPr>
            <p:ph type="sldNum" sz="quarter" idx="12"/>
          </p:nvPr>
        </p:nvSpPr>
        <p:spPr/>
        <p:txBody>
          <a:bodyPr lIns="68745" tIns="34372" rIns="68745" bIns="34372"/>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Detailed Blown Up for unit -i</a:t>
            </a:r>
            <a:endParaRPr lang="en-US" dirty="0"/>
          </a:p>
        </p:txBody>
      </p:sp>
      <p:pic>
        <p:nvPicPr>
          <p:cNvPr id="1026" name="Picture 2" descr="C:\Users\Dell\Downloads\b22.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05000" y="1219200"/>
            <a:ext cx="7467600" cy="5410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9" name="object 7"/>
          <p:cNvSpPr txBox="1"/>
          <p:nvPr/>
        </p:nvSpPr>
        <p:spPr>
          <a:xfrm>
            <a:off x="4676776" y="666258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spTree>
    <p:extLst>
      <p:ext uri="{BB962C8B-B14F-4D97-AF65-F5344CB8AC3E}">
        <p14:creationId xmlns:p14="http://schemas.microsoft.com/office/powerpoint/2010/main" xmlns="" val="4070008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375527"/>
            <a:ext cx="9979662" cy="566822"/>
          </a:xfrm>
          <a:prstGeom prst="rect">
            <a:avLst/>
          </a:prstGeom>
        </p:spPr>
        <p:txBody>
          <a:bodyPr vert="horz" wrap="square" lIns="0" tIns="12700" rIns="0" bIns="0" rtlCol="0">
            <a:spAutoFit/>
          </a:bodyPr>
          <a:lstStyle/>
          <a:p>
            <a:pPr marL="12700">
              <a:lnSpc>
                <a:spcPct val="100000"/>
              </a:lnSpc>
              <a:spcBef>
                <a:spcPts val="100"/>
              </a:spcBef>
            </a:pPr>
            <a:r>
              <a:rPr lang="en-US" b="1" spc="-5" dirty="0" smtClean="0">
                <a:latin typeface="+mn-lt"/>
                <a:cs typeface="Calibri"/>
              </a:rPr>
              <a:t>Before unit I we first discussed</a:t>
            </a:r>
            <a:endParaRPr b="1" spc="-5" dirty="0">
              <a:latin typeface="+mn-lt"/>
              <a:cs typeface="Calibri"/>
            </a:endParaRPr>
          </a:p>
        </p:txBody>
      </p:sp>
      <p:sp>
        <p:nvSpPr>
          <p:cNvPr id="3" name="object 3"/>
          <p:cNvSpPr txBox="1"/>
          <p:nvPr/>
        </p:nvSpPr>
        <p:spPr>
          <a:xfrm>
            <a:off x="799466" y="958065"/>
            <a:ext cx="5718174" cy="5774658"/>
          </a:xfrm>
          <a:prstGeom prst="rect">
            <a:avLst/>
          </a:prstGeom>
        </p:spPr>
        <p:txBody>
          <a:bodyPr vert="horz" wrap="square" lIns="0" tIns="97790" rIns="0" bIns="0" rtlCol="0">
            <a:spAutoFit/>
          </a:bodyPr>
          <a:lstStyle/>
          <a:p>
            <a:pPr marL="241300" indent="-228600">
              <a:lnSpc>
                <a:spcPct val="100000"/>
              </a:lnSpc>
              <a:spcBef>
                <a:spcPts val="770"/>
              </a:spcBef>
              <a:buFont typeface="Arial"/>
              <a:buChar char="•"/>
              <a:tabLst>
                <a:tab pos="241300" algn="l"/>
              </a:tabLst>
            </a:pPr>
            <a:r>
              <a:rPr sz="2800" spc="-5" dirty="0" smtClean="0">
                <a:latin typeface="Times New Roman" pitchFamily="18" charset="0"/>
                <a:cs typeface="Times New Roman" pitchFamily="18" charset="0"/>
              </a:rPr>
              <a:t>IoT</a:t>
            </a:r>
            <a:r>
              <a:rPr lang="en-US" sz="2800" spc="-5" dirty="0" smtClean="0">
                <a:latin typeface="Times New Roman" pitchFamily="18" charset="0"/>
                <a:cs typeface="Times New Roman" pitchFamily="18" charset="0"/>
              </a:rPr>
              <a:t> and its definition</a:t>
            </a:r>
          </a:p>
          <a:p>
            <a:pPr marL="241300" indent="-228600">
              <a:lnSpc>
                <a:spcPct val="100000"/>
              </a:lnSpc>
              <a:spcBef>
                <a:spcPts val="770"/>
              </a:spcBef>
              <a:buFont typeface="Arial"/>
              <a:buChar char="•"/>
              <a:tabLst>
                <a:tab pos="241300" algn="l"/>
              </a:tabLst>
            </a:pPr>
            <a:r>
              <a:rPr lang="en-US" sz="2800" spc="-5" dirty="0" smtClean="0">
                <a:latin typeface="Times New Roman" pitchFamily="18" charset="0"/>
                <a:cs typeface="Times New Roman" pitchFamily="18" charset="0"/>
              </a:rPr>
              <a:t>History </a:t>
            </a:r>
          </a:p>
          <a:p>
            <a:pPr marL="241300" indent="-228600">
              <a:lnSpc>
                <a:spcPct val="100000"/>
              </a:lnSpc>
              <a:spcBef>
                <a:spcPts val="770"/>
              </a:spcBef>
              <a:buFont typeface="Arial"/>
              <a:buChar char="•"/>
              <a:tabLst>
                <a:tab pos="241300" algn="l"/>
              </a:tabLst>
            </a:pPr>
            <a:r>
              <a:rPr lang="en-US" sz="2800" spc="-5" dirty="0" smtClean="0">
                <a:latin typeface="Times New Roman" pitchFamily="18" charset="0"/>
                <a:cs typeface="Times New Roman" pitchFamily="18" charset="0"/>
              </a:rPr>
              <a:t>How IOT works </a:t>
            </a:r>
          </a:p>
          <a:p>
            <a:pPr marL="241300" indent="-228600">
              <a:lnSpc>
                <a:spcPct val="100000"/>
              </a:lnSpc>
              <a:spcBef>
                <a:spcPts val="770"/>
              </a:spcBef>
              <a:buFont typeface="Arial"/>
              <a:buChar char="•"/>
              <a:tabLst>
                <a:tab pos="241300" algn="l"/>
              </a:tabLst>
            </a:pPr>
            <a:r>
              <a:rPr lang="en-US" sz="2800" spc="-5" dirty="0" smtClean="0">
                <a:latin typeface="Times New Roman" pitchFamily="18" charset="0"/>
                <a:cs typeface="Times New Roman" pitchFamily="18" charset="0"/>
              </a:rPr>
              <a:t>Lifecycle </a:t>
            </a:r>
            <a:endParaRPr sz="2800" dirty="0">
              <a:latin typeface="Times New Roman" pitchFamily="18" charset="0"/>
              <a:cs typeface="Times New Roman" pitchFamily="18" charset="0"/>
            </a:endParaRPr>
          </a:p>
          <a:p>
            <a:pPr marL="241300" indent="-228600">
              <a:lnSpc>
                <a:spcPct val="100000"/>
              </a:lnSpc>
              <a:spcBef>
                <a:spcPts val="675"/>
              </a:spcBef>
              <a:buFont typeface="Arial"/>
              <a:buChar char="•"/>
              <a:tabLst>
                <a:tab pos="241300" algn="l"/>
              </a:tabLst>
            </a:pPr>
            <a:r>
              <a:rPr sz="2800" spc="-15" dirty="0">
                <a:latin typeface="Times New Roman" pitchFamily="18" charset="0"/>
                <a:cs typeface="Times New Roman" pitchFamily="18" charset="0"/>
              </a:rPr>
              <a:t>Characteristics </a:t>
            </a:r>
            <a:r>
              <a:rPr sz="2800" spc="-5" dirty="0">
                <a:latin typeface="Times New Roman" pitchFamily="18" charset="0"/>
                <a:cs typeface="Times New Roman" pitchFamily="18" charset="0"/>
              </a:rPr>
              <a:t>of</a:t>
            </a:r>
            <a:r>
              <a:rPr sz="2800" spc="25" dirty="0">
                <a:latin typeface="Times New Roman" pitchFamily="18" charset="0"/>
                <a:cs typeface="Times New Roman" pitchFamily="18" charset="0"/>
              </a:rPr>
              <a:t> </a:t>
            </a:r>
            <a:r>
              <a:rPr sz="2800" spc="-5" dirty="0" smtClean="0">
                <a:latin typeface="Times New Roman" pitchFamily="18" charset="0"/>
                <a:cs typeface="Times New Roman" pitchFamily="18" charset="0"/>
              </a:rPr>
              <a:t>IoT</a:t>
            </a:r>
            <a:endParaRPr lang="en-US" sz="2800" spc="-5" dirty="0" smtClean="0">
              <a:latin typeface="Times New Roman" pitchFamily="18" charset="0"/>
              <a:cs typeface="Times New Roman" pitchFamily="18" charset="0"/>
            </a:endParaRPr>
          </a:p>
          <a:p>
            <a:pPr marL="241300" indent="-228600">
              <a:lnSpc>
                <a:spcPct val="100000"/>
              </a:lnSpc>
              <a:spcBef>
                <a:spcPts val="675"/>
              </a:spcBef>
              <a:buFont typeface="Arial"/>
              <a:buChar char="•"/>
              <a:tabLst>
                <a:tab pos="241300" algn="l"/>
              </a:tabLst>
            </a:pPr>
            <a:r>
              <a:rPr lang="en-US" sz="2800" spc="-5" dirty="0" smtClean="0">
                <a:latin typeface="Times New Roman" pitchFamily="18" charset="0"/>
                <a:cs typeface="Times New Roman" pitchFamily="18" charset="0"/>
              </a:rPr>
              <a:t>What internet of things do?</a:t>
            </a:r>
          </a:p>
          <a:p>
            <a:pPr marL="241300" indent="-228600">
              <a:lnSpc>
                <a:spcPct val="100000"/>
              </a:lnSpc>
              <a:spcBef>
                <a:spcPts val="675"/>
              </a:spcBef>
              <a:buFont typeface="Arial"/>
              <a:buChar char="•"/>
              <a:tabLst>
                <a:tab pos="241300" algn="l"/>
              </a:tabLst>
            </a:pPr>
            <a:r>
              <a:rPr lang="en-US" sz="2800" spc="-5" dirty="0" smtClean="0">
                <a:latin typeface="Times New Roman" pitchFamily="18" charset="0"/>
                <a:cs typeface="Times New Roman" pitchFamily="18" charset="0"/>
              </a:rPr>
              <a:t>How many IOT devices are today?</a:t>
            </a:r>
          </a:p>
          <a:p>
            <a:pPr marL="241300" indent="-228600">
              <a:lnSpc>
                <a:spcPct val="100000"/>
              </a:lnSpc>
              <a:spcBef>
                <a:spcPts val="675"/>
              </a:spcBef>
              <a:buFont typeface="Arial"/>
              <a:buChar char="•"/>
              <a:tabLst>
                <a:tab pos="241300" algn="l"/>
              </a:tabLst>
            </a:pPr>
            <a:r>
              <a:rPr lang="en-US" sz="2800" spc="-5" dirty="0" smtClean="0">
                <a:latin typeface="Times New Roman" pitchFamily="18" charset="0"/>
                <a:cs typeface="Times New Roman" pitchFamily="18" charset="0"/>
              </a:rPr>
              <a:t>Applications </a:t>
            </a:r>
          </a:p>
          <a:p>
            <a:pPr marL="241300" indent="-228600">
              <a:lnSpc>
                <a:spcPct val="100000"/>
              </a:lnSpc>
              <a:spcBef>
                <a:spcPts val="675"/>
              </a:spcBef>
              <a:buFont typeface="Arial"/>
              <a:buChar char="•"/>
              <a:tabLst>
                <a:tab pos="241300" algn="l"/>
              </a:tabLst>
            </a:pPr>
            <a:r>
              <a:rPr lang="en-US" sz="2800" spc="-5" dirty="0" smtClean="0">
                <a:latin typeface="Times New Roman" pitchFamily="18" charset="0"/>
                <a:cs typeface="Times New Roman" pitchFamily="18" charset="0"/>
              </a:rPr>
              <a:t>Real life applications</a:t>
            </a:r>
          </a:p>
          <a:p>
            <a:pPr marL="241300" indent="-228600">
              <a:lnSpc>
                <a:spcPct val="100000"/>
              </a:lnSpc>
              <a:spcBef>
                <a:spcPts val="675"/>
              </a:spcBef>
              <a:buFont typeface="Arial"/>
              <a:buChar char="•"/>
              <a:tabLst>
                <a:tab pos="241300" algn="l"/>
              </a:tabLst>
            </a:pPr>
            <a:r>
              <a:rPr lang="en-US" sz="2800" spc="-5" dirty="0" smtClean="0">
                <a:latin typeface="Times New Roman" pitchFamily="18" charset="0"/>
                <a:cs typeface="Times New Roman" pitchFamily="18" charset="0"/>
              </a:rPr>
              <a:t>Future with IOT</a:t>
            </a:r>
          </a:p>
          <a:p>
            <a:pPr marL="241300" indent="-228600">
              <a:lnSpc>
                <a:spcPct val="100000"/>
              </a:lnSpc>
              <a:spcBef>
                <a:spcPts val="675"/>
              </a:spcBef>
              <a:buFont typeface="Arial"/>
              <a:buChar char="•"/>
              <a:tabLst>
                <a:tab pos="241300" algn="l"/>
              </a:tabLst>
            </a:pPr>
            <a:endParaRPr sz="2800" dirty="0">
              <a:latin typeface="Times New Roman" pitchFamily="18" charset="0"/>
              <a:cs typeface="Times New Roman" pitchFamily="18" charset="0"/>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5" name="object 5"/>
          <p:cNvSpPr txBox="1"/>
          <p:nvPr/>
        </p:nvSpPr>
        <p:spPr>
          <a:xfrm>
            <a:off x="9535159" y="6597192"/>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grpSp>
        <p:nvGrpSpPr>
          <p:cNvPr id="6" name="Google Shape;107;p14"/>
          <p:cNvGrpSpPr/>
          <p:nvPr/>
        </p:nvGrpSpPr>
        <p:grpSpPr>
          <a:xfrm>
            <a:off x="381000" y="160443"/>
            <a:ext cx="11506200" cy="153145"/>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lets start with history</a:t>
            </a:r>
            <a:endParaRPr lang="en-US" dirty="0"/>
          </a:p>
        </p:txBody>
      </p:sp>
      <p:pic>
        <p:nvPicPr>
          <p:cNvPr id="2051" name="Picture 3" descr="C:\Users\Dell\Downloads\i.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09800" y="1752600"/>
            <a:ext cx="7611532" cy="41148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grpSp>
        <p:nvGrpSpPr>
          <p:cNvPr id="8" name="Google Shape;107;p14"/>
          <p:cNvGrpSpPr/>
          <p:nvPr/>
        </p:nvGrpSpPr>
        <p:grpSpPr>
          <a:xfrm>
            <a:off x="381000" y="160443"/>
            <a:ext cx="11506200" cy="449157"/>
            <a:chOff x="0" y="0"/>
            <a:chExt cx="9144000" cy="307777"/>
          </a:xfrm>
        </p:grpSpPr>
        <p:sp>
          <p:nvSpPr>
            <p:cNvPr id="9"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795527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pic>
        <p:nvPicPr>
          <p:cNvPr id="3074" name="Picture 2" descr="C:\Users\Dell\Downloads\ii.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14600" y="1295400"/>
            <a:ext cx="7391400" cy="472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9"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spTree>
    <p:extLst>
      <p:ext uri="{BB962C8B-B14F-4D97-AF65-F5344CB8AC3E}">
        <p14:creationId xmlns:p14="http://schemas.microsoft.com/office/powerpoint/2010/main" xmlns="" val="1499299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8200" y="467867"/>
            <a:ext cx="10515600" cy="1325626"/>
          </a:xfrm>
          <a:prstGeom prst="rect">
            <a:avLst/>
          </a:prstGeom>
          <a:noFill/>
        </p:spPr>
        <p:txBody>
          <a:bodyPr wrap="square" lIns="0" tIns="0" rIns="0" bIns="0" rtlCol="0"/>
          <a:lstStyle/>
          <a:p>
            <a:endParaRPr/>
          </a:p>
        </p:txBody>
      </p:sp>
      <p:sp>
        <p:nvSpPr>
          <p:cNvPr id="3" name="object 3"/>
          <p:cNvSpPr txBox="1">
            <a:spLocks noGrp="1"/>
          </p:cNvSpPr>
          <p:nvPr>
            <p:ph type="title"/>
          </p:nvPr>
        </p:nvSpPr>
        <p:spPr>
          <a:xfrm>
            <a:off x="838200" y="620902"/>
            <a:ext cx="10515600" cy="814325"/>
          </a:xfrm>
          <a:prstGeom prst="rect">
            <a:avLst/>
          </a:prstGeom>
          <a:noFill/>
          <a:ln w="6350">
            <a:solidFill>
              <a:srgbClr val="6FAC46"/>
            </a:solidFill>
          </a:ln>
        </p:spPr>
        <p:txBody>
          <a:bodyPr vert="horz" wrap="square" lIns="0" tIns="257810" rIns="0" bIns="0" rtlCol="0">
            <a:spAutoFit/>
          </a:bodyPr>
          <a:lstStyle/>
          <a:p>
            <a:pPr marL="1270">
              <a:lnSpc>
                <a:spcPct val="100000"/>
              </a:lnSpc>
              <a:spcBef>
                <a:spcPts val="2030"/>
              </a:spcBef>
            </a:pPr>
            <a:r>
              <a:rPr lang="en-US" b="0" dirty="0" smtClean="0">
                <a:solidFill>
                  <a:schemeClr val="tx1"/>
                </a:solidFill>
                <a:latin typeface="Times New Roman" pitchFamily="18" charset="0"/>
                <a:cs typeface="Times New Roman" pitchFamily="18" charset="0"/>
              </a:rPr>
              <a:t>What is </a:t>
            </a:r>
            <a:r>
              <a:rPr b="0" dirty="0" smtClean="0">
                <a:solidFill>
                  <a:schemeClr val="tx1"/>
                </a:solidFill>
                <a:latin typeface="Times New Roman" pitchFamily="18" charset="0"/>
                <a:cs typeface="Times New Roman" pitchFamily="18" charset="0"/>
              </a:rPr>
              <a:t>IoT</a:t>
            </a:r>
            <a:r>
              <a:rPr lang="en-US" b="0" dirty="0" smtClean="0">
                <a:solidFill>
                  <a:schemeClr val="tx1"/>
                </a:solidFill>
                <a:latin typeface="Times New Roman" pitchFamily="18" charset="0"/>
                <a:cs typeface="Times New Roman" pitchFamily="18" charset="0"/>
              </a:rPr>
              <a:t>??</a:t>
            </a:r>
            <a:endParaRPr b="0" dirty="0">
              <a:solidFill>
                <a:schemeClr val="tx1"/>
              </a:solidFill>
              <a:latin typeface="Times New Roman" pitchFamily="18" charset="0"/>
              <a:cs typeface="Times New Roman" pitchFamily="18" charset="0"/>
            </a:endParaRPr>
          </a:p>
        </p:txBody>
      </p:sp>
      <p:sp>
        <p:nvSpPr>
          <p:cNvPr id="4" name="object 4"/>
          <p:cNvSpPr txBox="1"/>
          <p:nvPr/>
        </p:nvSpPr>
        <p:spPr>
          <a:xfrm>
            <a:off x="916939" y="1793493"/>
            <a:ext cx="10244455" cy="3779520"/>
          </a:xfrm>
          <a:prstGeom prst="rect">
            <a:avLst/>
          </a:prstGeom>
        </p:spPr>
        <p:txBody>
          <a:bodyPr vert="horz" wrap="square" lIns="0" tIns="60960" rIns="0" bIns="0" rtlCol="0">
            <a:spAutoFit/>
          </a:bodyPr>
          <a:lstStyle/>
          <a:p>
            <a:pPr marL="241300" marR="5080" indent="-228600">
              <a:lnSpc>
                <a:spcPts val="3020"/>
              </a:lnSpc>
              <a:spcBef>
                <a:spcPts val="480"/>
              </a:spcBef>
              <a:buFont typeface="Arial"/>
              <a:buChar char="•"/>
              <a:tabLst>
                <a:tab pos="241300" algn="l"/>
              </a:tabLst>
            </a:pPr>
            <a:r>
              <a:rPr sz="2800" spc="-15" dirty="0">
                <a:latin typeface="Times New Roman" pitchFamily="18" charset="0"/>
                <a:cs typeface="Times New Roman" pitchFamily="18" charset="0"/>
              </a:rPr>
              <a:t>Internet </a:t>
            </a:r>
            <a:r>
              <a:rPr sz="2800" spc="-5" dirty="0">
                <a:latin typeface="Times New Roman" pitchFamily="18" charset="0"/>
                <a:cs typeface="Times New Roman" pitchFamily="18" charset="0"/>
              </a:rPr>
              <a:t>Of </a:t>
            </a:r>
            <a:r>
              <a:rPr sz="2800" spc="-10" dirty="0">
                <a:latin typeface="Times New Roman" pitchFamily="18" charset="0"/>
                <a:cs typeface="Times New Roman" pitchFamily="18" charset="0"/>
              </a:rPr>
              <a:t>Things </a:t>
            </a:r>
            <a:r>
              <a:rPr sz="2800" spc="-5" dirty="0">
                <a:latin typeface="Times New Roman" pitchFamily="18" charset="0"/>
                <a:cs typeface="Times New Roman" pitchFamily="18" charset="0"/>
              </a:rPr>
              <a:t>is </a:t>
            </a:r>
            <a:r>
              <a:rPr sz="2800" spc="-10" dirty="0">
                <a:latin typeface="Times New Roman" pitchFamily="18" charset="0"/>
                <a:cs typeface="Times New Roman" pitchFamily="18" charset="0"/>
              </a:rPr>
              <a:t>Fully </a:t>
            </a:r>
            <a:r>
              <a:rPr sz="2800" spc="-20" dirty="0">
                <a:latin typeface="Times New Roman" pitchFamily="18" charset="0"/>
                <a:cs typeface="Times New Roman" pitchFamily="18" charset="0"/>
              </a:rPr>
              <a:t>Networked </a:t>
            </a:r>
            <a:r>
              <a:rPr sz="2800" spc="-5" dirty="0">
                <a:latin typeface="Times New Roman" pitchFamily="18" charset="0"/>
                <a:cs typeface="Times New Roman" pitchFamily="18" charset="0"/>
              </a:rPr>
              <a:t>and </a:t>
            </a:r>
            <a:r>
              <a:rPr sz="2800" spc="-10" dirty="0">
                <a:latin typeface="Times New Roman" pitchFamily="18" charset="0"/>
                <a:cs typeface="Times New Roman" pitchFamily="18" charset="0"/>
              </a:rPr>
              <a:t>Connected Devices sending  </a:t>
            </a:r>
            <a:r>
              <a:rPr sz="2800" spc="-5" dirty="0">
                <a:latin typeface="Times New Roman" pitchFamily="18" charset="0"/>
                <a:cs typeface="Times New Roman" pitchFamily="18" charset="0"/>
              </a:rPr>
              <a:t>analytics </a:t>
            </a:r>
            <a:r>
              <a:rPr sz="2800" spc="-20" dirty="0">
                <a:latin typeface="Times New Roman" pitchFamily="18" charset="0"/>
                <a:cs typeface="Times New Roman" pitchFamily="18" charset="0"/>
              </a:rPr>
              <a:t>data </a:t>
            </a:r>
            <a:r>
              <a:rPr sz="2800" spc="-10" dirty="0">
                <a:latin typeface="Times New Roman" pitchFamily="18" charset="0"/>
                <a:cs typeface="Times New Roman" pitchFamily="18" charset="0"/>
              </a:rPr>
              <a:t>back </a:t>
            </a:r>
            <a:r>
              <a:rPr sz="2800" spc="-20" dirty="0">
                <a:latin typeface="Times New Roman" pitchFamily="18" charset="0"/>
                <a:cs typeface="Times New Roman" pitchFamily="18" charset="0"/>
              </a:rPr>
              <a:t>to </a:t>
            </a:r>
            <a:r>
              <a:rPr sz="2800" spc="-5" dirty="0">
                <a:latin typeface="Times New Roman" pitchFamily="18" charset="0"/>
                <a:cs typeface="Times New Roman" pitchFamily="18" charset="0"/>
              </a:rPr>
              <a:t>cloud or </a:t>
            </a:r>
            <a:r>
              <a:rPr sz="2800" spc="-20" dirty="0">
                <a:latin typeface="Times New Roman" pitchFamily="18" charset="0"/>
                <a:cs typeface="Times New Roman" pitchFamily="18" charset="0"/>
              </a:rPr>
              <a:t>data</a:t>
            </a:r>
            <a:r>
              <a:rPr sz="2800" spc="90" dirty="0">
                <a:latin typeface="Times New Roman" pitchFamily="18" charset="0"/>
                <a:cs typeface="Times New Roman" pitchFamily="18" charset="0"/>
              </a:rPr>
              <a:t> </a:t>
            </a:r>
            <a:r>
              <a:rPr sz="2800" spc="-50" dirty="0">
                <a:latin typeface="Times New Roman" pitchFamily="18" charset="0"/>
                <a:cs typeface="Times New Roman" pitchFamily="18" charset="0"/>
              </a:rPr>
              <a:t>center.</a:t>
            </a:r>
            <a:endParaRPr sz="2800" dirty="0">
              <a:latin typeface="Times New Roman" pitchFamily="18" charset="0"/>
              <a:cs typeface="Times New Roman" pitchFamily="18" charset="0"/>
            </a:endParaRPr>
          </a:p>
          <a:p>
            <a:pPr marL="241300" marR="330200" indent="-228600">
              <a:lnSpc>
                <a:spcPts val="3020"/>
              </a:lnSpc>
              <a:spcBef>
                <a:spcPts val="1015"/>
              </a:spcBef>
              <a:buFont typeface="Arial"/>
              <a:buChar char="•"/>
              <a:tabLst>
                <a:tab pos="241300" algn="l"/>
              </a:tabLst>
            </a:pPr>
            <a:r>
              <a:rPr sz="2800" spc="-5" dirty="0">
                <a:latin typeface="Times New Roman" pitchFamily="18" charset="0"/>
                <a:cs typeface="Times New Roman" pitchFamily="18" charset="0"/>
              </a:rPr>
              <a:t>The </a:t>
            </a:r>
            <a:r>
              <a:rPr sz="2800" spc="-10" dirty="0">
                <a:latin typeface="Times New Roman" pitchFamily="18" charset="0"/>
                <a:cs typeface="Times New Roman" pitchFamily="18" charset="0"/>
              </a:rPr>
              <a:t>definition </a:t>
            </a:r>
            <a:r>
              <a:rPr sz="2800" spc="-5" dirty="0">
                <a:latin typeface="Times New Roman" pitchFamily="18" charset="0"/>
                <a:cs typeface="Times New Roman" pitchFamily="18" charset="0"/>
              </a:rPr>
              <a:t>of </a:t>
            </a:r>
            <a:r>
              <a:rPr sz="2800" spc="-15" dirty="0">
                <a:latin typeface="Times New Roman" pitchFamily="18" charset="0"/>
                <a:cs typeface="Times New Roman" pitchFamily="18" charset="0"/>
              </a:rPr>
              <a:t>Internet </a:t>
            </a:r>
            <a:r>
              <a:rPr sz="2800" spc="-5" dirty="0">
                <a:latin typeface="Times New Roman" pitchFamily="18" charset="0"/>
                <a:cs typeface="Times New Roman" pitchFamily="18" charset="0"/>
              </a:rPr>
              <a:t>of things is </a:t>
            </a:r>
            <a:r>
              <a:rPr sz="2800" spc="-10" dirty="0">
                <a:latin typeface="Times New Roman" pitchFamily="18" charset="0"/>
                <a:cs typeface="Times New Roman" pitchFamily="18" charset="0"/>
              </a:rPr>
              <a:t>that </a:t>
            </a:r>
            <a:r>
              <a:rPr sz="2800" spc="-5" dirty="0">
                <a:latin typeface="Times New Roman" pitchFamily="18" charset="0"/>
                <a:cs typeface="Times New Roman" pitchFamily="18" charset="0"/>
              </a:rPr>
              <a:t>it is the </a:t>
            </a:r>
            <a:r>
              <a:rPr sz="2800" spc="-10" dirty="0">
                <a:latin typeface="Times New Roman" pitchFamily="18" charset="0"/>
                <a:cs typeface="Times New Roman" pitchFamily="18" charset="0"/>
              </a:rPr>
              <a:t>network in </a:t>
            </a:r>
            <a:r>
              <a:rPr sz="2800" spc="-5" dirty="0">
                <a:latin typeface="Times New Roman" pitchFamily="18" charset="0"/>
                <a:cs typeface="Times New Roman" pitchFamily="18" charset="0"/>
              </a:rPr>
              <a:t>which  </a:t>
            </a:r>
            <a:r>
              <a:rPr sz="2800" spc="-10" dirty="0">
                <a:latin typeface="Times New Roman" pitchFamily="18" charset="0"/>
                <a:cs typeface="Times New Roman" pitchFamily="18" charset="0"/>
              </a:rPr>
              <a:t>every </a:t>
            </a:r>
            <a:r>
              <a:rPr sz="2800" spc="-5" dirty="0">
                <a:latin typeface="Times New Roman" pitchFamily="18" charset="0"/>
                <a:cs typeface="Times New Roman" pitchFamily="18" charset="0"/>
              </a:rPr>
              <a:t>object or </a:t>
            </a:r>
            <a:r>
              <a:rPr sz="2800" b="1" spc="-5" dirty="0">
                <a:latin typeface="Times New Roman" pitchFamily="18" charset="0"/>
                <a:cs typeface="Times New Roman" pitchFamily="18" charset="0"/>
              </a:rPr>
              <a:t>thing is </a:t>
            </a:r>
            <a:r>
              <a:rPr sz="2800" b="1" spc="-15" dirty="0">
                <a:latin typeface="Times New Roman" pitchFamily="18" charset="0"/>
                <a:cs typeface="Times New Roman" pitchFamily="18" charset="0"/>
              </a:rPr>
              <a:t>provided </a:t>
            </a:r>
            <a:r>
              <a:rPr sz="2800" b="1" spc="-5" dirty="0">
                <a:latin typeface="Times New Roman" pitchFamily="18" charset="0"/>
                <a:cs typeface="Times New Roman" pitchFamily="18" charset="0"/>
              </a:rPr>
              <a:t>unique identifier </a:t>
            </a:r>
            <a:r>
              <a:rPr sz="2800" spc="-5" dirty="0">
                <a:latin typeface="Times New Roman" pitchFamily="18" charset="0"/>
                <a:cs typeface="Times New Roman" pitchFamily="18" charset="0"/>
              </a:rPr>
              <a:t>and </a:t>
            </a:r>
            <a:r>
              <a:rPr sz="2800" spc="-20" dirty="0">
                <a:latin typeface="Times New Roman" pitchFamily="18" charset="0"/>
                <a:cs typeface="Times New Roman" pitchFamily="18" charset="0"/>
              </a:rPr>
              <a:t>data </a:t>
            </a:r>
            <a:r>
              <a:rPr sz="2800" spc="-5" dirty="0">
                <a:latin typeface="Times New Roman" pitchFamily="18" charset="0"/>
                <a:cs typeface="Times New Roman" pitchFamily="18" charset="0"/>
              </a:rPr>
              <a:t>is  </a:t>
            </a:r>
            <a:r>
              <a:rPr sz="2800" spc="-25" dirty="0">
                <a:latin typeface="Times New Roman" pitchFamily="18" charset="0"/>
                <a:cs typeface="Times New Roman" pitchFamily="18" charset="0"/>
              </a:rPr>
              <a:t>transferred </a:t>
            </a:r>
            <a:r>
              <a:rPr sz="2800" spc="-15" dirty="0">
                <a:latin typeface="Times New Roman" pitchFamily="18" charset="0"/>
                <a:cs typeface="Times New Roman" pitchFamily="18" charset="0"/>
              </a:rPr>
              <a:t>through </a:t>
            </a:r>
            <a:r>
              <a:rPr sz="2800" spc="-5" dirty="0">
                <a:latin typeface="Times New Roman" pitchFamily="18" charset="0"/>
                <a:cs typeface="Times New Roman" pitchFamily="18" charset="0"/>
              </a:rPr>
              <a:t>a </a:t>
            </a:r>
            <a:r>
              <a:rPr sz="2800" spc="-10" dirty="0">
                <a:latin typeface="Times New Roman" pitchFamily="18" charset="0"/>
                <a:cs typeface="Times New Roman" pitchFamily="18" charset="0"/>
              </a:rPr>
              <a:t>network </a:t>
            </a:r>
            <a:r>
              <a:rPr sz="2800" spc="-5" dirty="0">
                <a:latin typeface="Times New Roman" pitchFamily="18" charset="0"/>
                <a:cs typeface="Times New Roman" pitchFamily="18" charset="0"/>
              </a:rPr>
              <a:t>without </a:t>
            </a:r>
            <a:r>
              <a:rPr sz="2800" spc="-20" dirty="0">
                <a:latin typeface="Times New Roman" pitchFamily="18" charset="0"/>
                <a:cs typeface="Times New Roman" pitchFamily="18" charset="0"/>
              </a:rPr>
              <a:t>any </a:t>
            </a:r>
            <a:r>
              <a:rPr sz="2800" spc="-10" dirty="0">
                <a:latin typeface="Times New Roman" pitchFamily="18" charset="0"/>
                <a:cs typeface="Times New Roman" pitchFamily="18" charset="0"/>
              </a:rPr>
              <a:t>verbal</a:t>
            </a:r>
            <a:r>
              <a:rPr sz="2800" spc="170" dirty="0">
                <a:latin typeface="Times New Roman" pitchFamily="18" charset="0"/>
                <a:cs typeface="Times New Roman" pitchFamily="18" charset="0"/>
              </a:rPr>
              <a:t> </a:t>
            </a:r>
            <a:r>
              <a:rPr sz="2800" spc="-10" dirty="0">
                <a:latin typeface="Times New Roman" pitchFamily="18" charset="0"/>
                <a:cs typeface="Times New Roman" pitchFamily="18" charset="0"/>
              </a:rPr>
              <a:t>communication.</a:t>
            </a:r>
            <a:endParaRPr sz="2800" dirty="0">
              <a:latin typeface="Times New Roman" pitchFamily="18" charset="0"/>
              <a:cs typeface="Times New Roman" pitchFamily="18" charset="0"/>
            </a:endParaRPr>
          </a:p>
          <a:p>
            <a:pPr marL="241300" marR="358775" indent="-228600">
              <a:lnSpc>
                <a:spcPct val="90000"/>
              </a:lnSpc>
              <a:spcBef>
                <a:spcPts val="965"/>
              </a:spcBef>
              <a:buFont typeface="Arial"/>
              <a:buChar char="•"/>
              <a:tabLst>
                <a:tab pos="241300" algn="l"/>
              </a:tabLst>
            </a:pPr>
            <a:r>
              <a:rPr sz="2800" spc="-5" dirty="0">
                <a:latin typeface="Times New Roman" pitchFamily="18" charset="0"/>
                <a:cs typeface="Times New Roman" pitchFamily="18" charset="0"/>
              </a:rPr>
              <a:t>Scope of IoT is not </a:t>
            </a:r>
            <a:r>
              <a:rPr sz="2800" spc="-15" dirty="0">
                <a:latin typeface="Times New Roman" pitchFamily="18" charset="0"/>
                <a:cs typeface="Times New Roman" pitchFamily="18" charset="0"/>
              </a:rPr>
              <a:t>just </a:t>
            </a:r>
            <a:r>
              <a:rPr sz="2800" spc="-10" dirty="0">
                <a:latin typeface="Times New Roman" pitchFamily="18" charset="0"/>
                <a:cs typeface="Times New Roman" pitchFamily="18" charset="0"/>
              </a:rPr>
              <a:t>limited </a:t>
            </a:r>
            <a:r>
              <a:rPr sz="2800" spc="-15" dirty="0">
                <a:latin typeface="Times New Roman" pitchFamily="18" charset="0"/>
                <a:cs typeface="Times New Roman" pitchFamily="18" charset="0"/>
              </a:rPr>
              <a:t>to just </a:t>
            </a:r>
            <a:r>
              <a:rPr sz="2800" spc="-5" dirty="0">
                <a:latin typeface="Times New Roman" pitchFamily="18" charset="0"/>
                <a:cs typeface="Times New Roman" pitchFamily="18" charset="0"/>
              </a:rPr>
              <a:t>connecting things </a:t>
            </a:r>
            <a:r>
              <a:rPr sz="2800" spc="-15" dirty="0">
                <a:latin typeface="Times New Roman" pitchFamily="18" charset="0"/>
                <a:cs typeface="Times New Roman" pitchFamily="18" charset="0"/>
              </a:rPr>
              <a:t>to </a:t>
            </a:r>
            <a:r>
              <a:rPr sz="2800" spc="-5" dirty="0">
                <a:latin typeface="Times New Roman" pitchFamily="18" charset="0"/>
                <a:cs typeface="Times New Roman" pitchFamily="18" charset="0"/>
              </a:rPr>
              <a:t>the  </a:t>
            </a:r>
            <a:r>
              <a:rPr sz="2800" spc="-15" dirty="0">
                <a:latin typeface="Times New Roman" pitchFamily="18" charset="0"/>
                <a:cs typeface="Times New Roman" pitchFamily="18" charset="0"/>
              </a:rPr>
              <a:t>internet, </a:t>
            </a:r>
            <a:r>
              <a:rPr sz="2800" spc="-5" dirty="0">
                <a:latin typeface="Times New Roman" pitchFamily="18" charset="0"/>
                <a:cs typeface="Times New Roman" pitchFamily="18" charset="0"/>
              </a:rPr>
              <a:t>but it </a:t>
            </a:r>
            <a:r>
              <a:rPr sz="2800" spc="-10" dirty="0">
                <a:latin typeface="Times New Roman" pitchFamily="18" charset="0"/>
                <a:cs typeface="Times New Roman" pitchFamily="18" charset="0"/>
              </a:rPr>
              <a:t>allows </a:t>
            </a:r>
            <a:r>
              <a:rPr sz="2800" spc="-5" dirty="0">
                <a:latin typeface="Times New Roman" pitchFamily="18" charset="0"/>
                <a:cs typeface="Times New Roman" pitchFamily="18" charset="0"/>
              </a:rPr>
              <a:t>these things </a:t>
            </a:r>
            <a:r>
              <a:rPr sz="2800" spc="-15" dirty="0">
                <a:latin typeface="Times New Roman" pitchFamily="18" charset="0"/>
                <a:cs typeface="Times New Roman" pitchFamily="18" charset="0"/>
              </a:rPr>
              <a:t>to communicate </a:t>
            </a:r>
            <a:r>
              <a:rPr sz="2800" spc="-5" dirty="0">
                <a:latin typeface="Times New Roman" pitchFamily="18" charset="0"/>
                <a:cs typeface="Times New Roman" pitchFamily="18" charset="0"/>
              </a:rPr>
              <a:t>and </a:t>
            </a:r>
            <a:r>
              <a:rPr sz="2800" spc="-25" dirty="0">
                <a:latin typeface="Times New Roman" pitchFamily="18" charset="0"/>
                <a:cs typeface="Times New Roman" pitchFamily="18" charset="0"/>
              </a:rPr>
              <a:t>exchange  </a:t>
            </a:r>
            <a:r>
              <a:rPr sz="2800" spc="-15" dirty="0">
                <a:latin typeface="Times New Roman" pitchFamily="18" charset="0"/>
                <a:cs typeface="Times New Roman" pitchFamily="18" charset="0"/>
              </a:rPr>
              <a:t>data, </a:t>
            </a:r>
            <a:r>
              <a:rPr sz="2800" spc="-10" dirty="0">
                <a:latin typeface="Times New Roman" pitchFamily="18" charset="0"/>
                <a:cs typeface="Times New Roman" pitchFamily="18" charset="0"/>
              </a:rPr>
              <a:t>process </a:t>
            </a:r>
            <a:r>
              <a:rPr sz="2800" spc="-5" dirty="0">
                <a:latin typeface="Times New Roman" pitchFamily="18" charset="0"/>
                <a:cs typeface="Times New Roman" pitchFamily="18" charset="0"/>
              </a:rPr>
              <a:t>them as </a:t>
            </a:r>
            <a:r>
              <a:rPr sz="2800" spc="-10" dirty="0">
                <a:latin typeface="Times New Roman" pitchFamily="18" charset="0"/>
                <a:cs typeface="Times New Roman" pitchFamily="18" charset="0"/>
              </a:rPr>
              <a:t>well </a:t>
            </a:r>
            <a:r>
              <a:rPr sz="2800" spc="-5" dirty="0">
                <a:latin typeface="Times New Roman" pitchFamily="18" charset="0"/>
                <a:cs typeface="Times New Roman" pitchFamily="18" charset="0"/>
              </a:rPr>
              <a:t>as </a:t>
            </a:r>
            <a:r>
              <a:rPr sz="2800" spc="-15" dirty="0">
                <a:latin typeface="Times New Roman" pitchFamily="18" charset="0"/>
                <a:cs typeface="Times New Roman" pitchFamily="18" charset="0"/>
              </a:rPr>
              <a:t>control </a:t>
            </a:r>
            <a:r>
              <a:rPr sz="2800" spc="-5" dirty="0">
                <a:latin typeface="Times New Roman" pitchFamily="18" charset="0"/>
                <a:cs typeface="Times New Roman" pitchFamily="18" charset="0"/>
              </a:rPr>
              <a:t>them </a:t>
            </a:r>
            <a:r>
              <a:rPr sz="2800" spc="-10" dirty="0">
                <a:latin typeface="Times New Roman" pitchFamily="18" charset="0"/>
                <a:cs typeface="Times New Roman" pitchFamily="18" charset="0"/>
              </a:rPr>
              <a:t>while </a:t>
            </a:r>
            <a:r>
              <a:rPr sz="2800" spc="-25" dirty="0">
                <a:latin typeface="Times New Roman" pitchFamily="18" charset="0"/>
                <a:cs typeface="Times New Roman" pitchFamily="18" charset="0"/>
              </a:rPr>
              <a:t>executing  </a:t>
            </a:r>
            <a:r>
              <a:rPr sz="2800" spc="-10" dirty="0">
                <a:latin typeface="Times New Roman" pitchFamily="18" charset="0"/>
                <a:cs typeface="Times New Roman" pitchFamily="18" charset="0"/>
              </a:rPr>
              <a:t>applications.</a:t>
            </a:r>
            <a:endParaRPr sz="2800" dirty="0">
              <a:latin typeface="Times New Roman" pitchFamily="18" charset="0"/>
              <a:cs typeface="Times New Roman" pitchFamily="18" charset="0"/>
            </a:endParaRPr>
          </a:p>
        </p:txBody>
      </p:sp>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9"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pic>
        <p:nvPicPr>
          <p:cNvPr id="1026" name="Picture 2" descr="Internet of Things = Smart Things?&#10;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686800" y="5105401"/>
            <a:ext cx="3505200" cy="177447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3651821" y="2819400"/>
            <a:ext cx="4827524" cy="3352546"/>
          </a:xfrm>
          <a:prstGeom prst="rect">
            <a:avLst/>
          </a:prstGeom>
          <a:blipFill>
            <a:blip r:embed="rId2" cstate="print"/>
            <a:stretch>
              <a:fillRect/>
            </a:stretch>
          </a:blipFill>
        </p:spPr>
        <p:txBody>
          <a:bodyPr wrap="square" lIns="0" tIns="0" rIns="0" bIns="0" rtlCol="0"/>
          <a:lstStyle/>
          <a:p>
            <a:pPr algn="ctr"/>
            <a:endParaRPr dirty="0"/>
          </a:p>
        </p:txBody>
      </p:sp>
      <p:sp>
        <p:nvSpPr>
          <p:cNvPr id="6" name="Title 5"/>
          <p:cNvSpPr>
            <a:spLocks noGrp="1"/>
          </p:cNvSpPr>
          <p:nvPr>
            <p:ph type="title"/>
          </p:nvPr>
        </p:nvSpPr>
        <p:spPr/>
        <p:txBody>
          <a:bodyPr/>
          <a:lstStyle/>
          <a:p>
            <a:r>
              <a:rPr lang="en-US" b="1" dirty="0" err="1" smtClean="0"/>
              <a:t>iot</a:t>
            </a:r>
            <a:endParaRPr lang="en-US" b="1" dirty="0"/>
          </a:p>
        </p:txBody>
      </p:sp>
      <p:grpSp>
        <p:nvGrpSpPr>
          <p:cNvPr id="7" name="Google Shape;107;p14"/>
          <p:cNvGrpSpPr/>
          <p:nvPr/>
        </p:nvGrpSpPr>
        <p:grpSpPr>
          <a:xfrm>
            <a:off x="381000" y="160443"/>
            <a:ext cx="11506200" cy="153145"/>
            <a:chOff x="0" y="0"/>
            <a:chExt cx="9144000" cy="307777"/>
          </a:xfrm>
        </p:grpSpPr>
        <p:sp>
          <p:nvSpPr>
            <p:cNvPr id="8"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9"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0"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11"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8200" y="365125"/>
            <a:ext cx="10515600" cy="1325626"/>
          </a:xfrm>
          <a:prstGeom prst="rect">
            <a:avLst/>
          </a:prstGeom>
          <a:noFill/>
        </p:spPr>
        <p:txBody>
          <a:bodyPr wrap="square" lIns="0" tIns="0" rIns="0" bIns="0" rtlCol="0"/>
          <a:lstStyle/>
          <a:p>
            <a:endParaRPr/>
          </a:p>
        </p:txBody>
      </p:sp>
      <p:sp>
        <p:nvSpPr>
          <p:cNvPr id="3" name="object 3"/>
          <p:cNvSpPr txBox="1">
            <a:spLocks noGrp="1"/>
          </p:cNvSpPr>
          <p:nvPr>
            <p:ph type="title"/>
          </p:nvPr>
        </p:nvSpPr>
        <p:spPr>
          <a:xfrm>
            <a:off x="838200" y="620902"/>
            <a:ext cx="10515600" cy="814325"/>
          </a:xfrm>
          <a:prstGeom prst="rect">
            <a:avLst/>
          </a:prstGeom>
          <a:ln w="6350">
            <a:solidFill>
              <a:srgbClr val="6FAC46"/>
            </a:solidFill>
          </a:ln>
        </p:spPr>
        <p:txBody>
          <a:bodyPr vert="horz" wrap="square" lIns="0" tIns="257810" rIns="0" bIns="0" rtlCol="0">
            <a:spAutoFit/>
          </a:bodyPr>
          <a:lstStyle/>
          <a:p>
            <a:pPr marL="1270">
              <a:lnSpc>
                <a:spcPct val="100000"/>
              </a:lnSpc>
              <a:spcBef>
                <a:spcPts val="2030"/>
              </a:spcBef>
            </a:pPr>
            <a:r>
              <a:rPr b="1" spc="-15" dirty="0">
                <a:solidFill>
                  <a:schemeClr val="tx1"/>
                </a:solidFill>
                <a:latin typeface="Times New Roman" pitchFamily="18" charset="0"/>
                <a:cs typeface="Times New Roman" pitchFamily="18" charset="0"/>
              </a:rPr>
              <a:t>Formal </a:t>
            </a:r>
            <a:r>
              <a:rPr b="1" spc="-10" dirty="0">
                <a:solidFill>
                  <a:schemeClr val="tx1"/>
                </a:solidFill>
                <a:latin typeface="Times New Roman" pitchFamily="18" charset="0"/>
                <a:cs typeface="Times New Roman" pitchFamily="18" charset="0"/>
              </a:rPr>
              <a:t>Definition </a:t>
            </a:r>
            <a:r>
              <a:rPr b="1" spc="-5" dirty="0">
                <a:solidFill>
                  <a:schemeClr val="tx1"/>
                </a:solidFill>
                <a:latin typeface="Times New Roman" pitchFamily="18" charset="0"/>
                <a:cs typeface="Times New Roman" pitchFamily="18" charset="0"/>
              </a:rPr>
              <a:t>of</a:t>
            </a:r>
            <a:r>
              <a:rPr b="1" spc="45" dirty="0">
                <a:solidFill>
                  <a:schemeClr val="tx1"/>
                </a:solidFill>
                <a:latin typeface="Times New Roman" pitchFamily="18" charset="0"/>
                <a:cs typeface="Times New Roman" pitchFamily="18" charset="0"/>
              </a:rPr>
              <a:t> </a:t>
            </a:r>
            <a:r>
              <a:rPr b="1" dirty="0">
                <a:solidFill>
                  <a:schemeClr val="tx1"/>
                </a:solidFill>
                <a:latin typeface="Times New Roman" pitchFamily="18" charset="0"/>
                <a:cs typeface="Times New Roman" pitchFamily="18" charset="0"/>
              </a:rPr>
              <a:t>IoT</a:t>
            </a:r>
          </a:p>
        </p:txBody>
      </p:sp>
      <p:sp>
        <p:nvSpPr>
          <p:cNvPr id="4" name="object 4"/>
          <p:cNvSpPr txBox="1"/>
          <p:nvPr/>
        </p:nvSpPr>
        <p:spPr>
          <a:xfrm>
            <a:off x="916939" y="2122677"/>
            <a:ext cx="10318115" cy="1306127"/>
          </a:xfrm>
          <a:prstGeom prst="rect">
            <a:avLst/>
          </a:prstGeom>
        </p:spPr>
        <p:txBody>
          <a:bodyPr vert="horz" wrap="square" lIns="0" tIns="13335" rIns="0" bIns="0" rtlCol="0">
            <a:spAutoFit/>
          </a:bodyPr>
          <a:lstStyle/>
          <a:p>
            <a:pPr marL="241300" indent="-228600">
              <a:lnSpc>
                <a:spcPct val="100000"/>
              </a:lnSpc>
              <a:spcBef>
                <a:spcPts val="105"/>
              </a:spcBef>
              <a:buFont typeface="Arial"/>
              <a:buChar char="•"/>
              <a:tabLst>
                <a:tab pos="241300" algn="l"/>
              </a:tabLst>
            </a:pPr>
            <a:r>
              <a:rPr lang="en-US" sz="2800" dirty="0">
                <a:latin typeface="Times New Roman" pitchFamily="18" charset="0"/>
                <a:cs typeface="Times New Roman" pitchFamily="18" charset="0"/>
              </a:rPr>
              <a:t>The Internet of Things (IoT) is the network of physical objects or "things" embedded with electronics, software, sensors, and network connectivity, which enables these objects to collect and exchange data.</a:t>
            </a:r>
            <a:endParaRPr sz="2600" dirty="0">
              <a:latin typeface="Times New Roman" pitchFamily="18" charset="0"/>
              <a:cs typeface="Times New Roman" pitchFamily="18" charset="0"/>
            </a:endParaRPr>
          </a:p>
        </p:txBody>
      </p:sp>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9"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How </a:t>
            </a:r>
            <a:r>
              <a:rPr lang="en-US" dirty="0" err="1" smtClean="0">
                <a:latin typeface="Times New Roman" pitchFamily="18" charset="0"/>
                <a:cs typeface="Times New Roman" pitchFamily="18" charset="0"/>
              </a:rPr>
              <a:t>iot</a:t>
            </a:r>
            <a:r>
              <a:rPr lang="en-US" dirty="0" smtClean="0">
                <a:latin typeface="Times New Roman" pitchFamily="18" charset="0"/>
                <a:cs typeface="Times New Roman" pitchFamily="18" charset="0"/>
              </a:rPr>
              <a:t> works??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buFont typeface="Arial" pitchFamily="34" charset="0"/>
              <a:buChar cha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Internet </a:t>
            </a:r>
            <a:r>
              <a:rPr lang="en-US" dirty="0">
                <a:latin typeface="Times New Roman" pitchFamily="18" charset="0"/>
                <a:cs typeface="Times New Roman" pitchFamily="18" charset="0"/>
              </a:rPr>
              <a:t>of Things (IoT), also sometimes referred to as the Internet of Everything (IoE), consists of all the web-enabled devices that collect, send and act on data they acquire from their surrounding environments using embedded sensors, processors and communication hardware. </a:t>
            </a:r>
            <a:endParaRPr lang="en-US" dirty="0" smtClean="0">
              <a:latin typeface="Times New Roman" pitchFamily="18" charset="0"/>
              <a:cs typeface="Times New Roman" pitchFamily="18" charset="0"/>
            </a:endParaRP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devices, often called "connected" or "smart" devices, can sometimes talk to other related devices, a process called </a:t>
            </a:r>
            <a:r>
              <a:rPr lang="en-US" b="1" dirty="0">
                <a:latin typeface="Times New Roman" pitchFamily="18" charset="0"/>
                <a:cs typeface="Times New Roman" pitchFamily="18" charset="0"/>
              </a:rPr>
              <a:t>machine-to-machine (M2M)</a:t>
            </a:r>
            <a:r>
              <a:rPr lang="en-US" dirty="0">
                <a:latin typeface="Times New Roman" pitchFamily="18" charset="0"/>
                <a:cs typeface="Times New Roman" pitchFamily="18" charset="0"/>
              </a:rPr>
              <a:t> communication, and act on the information they get from one another. </a:t>
            </a:r>
            <a:endParaRPr lang="en-US" dirty="0" smtClean="0">
              <a:latin typeface="Times New Roman" pitchFamily="18" charset="0"/>
              <a:cs typeface="Times New Roman" pitchFamily="18" charset="0"/>
            </a:endParaRP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Humans </a:t>
            </a:r>
            <a:r>
              <a:rPr lang="en-US" dirty="0">
                <a:latin typeface="Times New Roman" pitchFamily="18" charset="0"/>
                <a:cs typeface="Times New Roman" pitchFamily="18" charset="0"/>
              </a:rPr>
              <a:t>can interact with the gadgets to set them up, give them instructions or access the data, but the devices do most of the work on their own without human intervention. </a:t>
            </a:r>
            <a:endParaRPr lang="en-US" dirty="0" smtClean="0">
              <a:latin typeface="Times New Roman" pitchFamily="18" charset="0"/>
              <a:cs typeface="Times New Roman" pitchFamily="18" charset="0"/>
            </a:endParaRP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8"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spTree>
    <p:extLst>
      <p:ext uri="{BB962C8B-B14F-4D97-AF65-F5344CB8AC3E}">
        <p14:creationId xmlns:p14="http://schemas.microsoft.com/office/powerpoint/2010/main" xmlns="" val="3415514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How </a:t>
            </a:r>
            <a:r>
              <a:rPr lang="en-US" dirty="0" err="1" smtClean="0">
                <a:latin typeface="Times New Roman" pitchFamily="18" charset="0"/>
                <a:cs typeface="Times New Roman" pitchFamily="18" charset="0"/>
              </a:rPr>
              <a:t>iot</a:t>
            </a:r>
            <a:r>
              <a:rPr lang="en-US" dirty="0" smtClean="0">
                <a:latin typeface="Times New Roman" pitchFamily="18" charset="0"/>
                <a:cs typeface="Times New Roman" pitchFamily="18" charset="0"/>
              </a:rPr>
              <a:t> works??</a:t>
            </a:r>
            <a:endParaRPr lang="en-US" dirty="0">
              <a:latin typeface="Times New Roman" pitchFamily="18" charset="0"/>
              <a:cs typeface="Times New Roman" pitchFamily="18" charset="0"/>
            </a:endParaRPr>
          </a:p>
        </p:txBody>
      </p:sp>
      <p:pic>
        <p:nvPicPr>
          <p:cNvPr id="6146" name="Picture 2" descr="C:\Users\Dell\Downloads\77.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362200" y="1676400"/>
            <a:ext cx="6934200" cy="4114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111284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IOT Lifecycle</a:t>
            </a:r>
            <a:endParaRPr lang="en-US" dirty="0">
              <a:latin typeface="Times New Roman" pitchFamily="18" charset="0"/>
              <a:cs typeface="Times New Roman" pitchFamily="18" charset="0"/>
            </a:endParaRP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8"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pic>
        <p:nvPicPr>
          <p:cNvPr id="4098" name="Picture 2" descr="C:\Users\Dell\Downloads\22.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47800" y="2819400"/>
            <a:ext cx="9187031" cy="137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8434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0212" y="2514600"/>
            <a:ext cx="6909434" cy="1968500"/>
          </a:xfrm>
          <a:custGeom>
            <a:avLst/>
            <a:gdLst/>
            <a:ahLst/>
            <a:cxnLst/>
            <a:rect l="l" t="t" r="r" b="b"/>
            <a:pathLst>
              <a:path w="6909434" h="1968500">
                <a:moveTo>
                  <a:pt x="0" y="1968500"/>
                </a:moveTo>
                <a:lnTo>
                  <a:pt x="6908863" y="1968500"/>
                </a:lnTo>
                <a:lnTo>
                  <a:pt x="6908863" y="0"/>
                </a:lnTo>
                <a:lnTo>
                  <a:pt x="0" y="0"/>
                </a:lnTo>
                <a:lnTo>
                  <a:pt x="0" y="1968500"/>
                </a:lnTo>
                <a:close/>
              </a:path>
            </a:pathLst>
          </a:custGeom>
          <a:solidFill>
            <a:srgbClr val="DAF3FD"/>
          </a:solidFill>
        </p:spPr>
        <p:txBody>
          <a:bodyPr wrap="square" lIns="0" tIns="0" rIns="0" bIns="0" rtlCol="0"/>
          <a:lstStyle/>
          <a:p>
            <a:endParaRPr/>
          </a:p>
        </p:txBody>
      </p:sp>
      <p:sp>
        <p:nvSpPr>
          <p:cNvPr id="3" name="object 3"/>
          <p:cNvSpPr txBox="1"/>
          <p:nvPr/>
        </p:nvSpPr>
        <p:spPr>
          <a:xfrm>
            <a:off x="826719" y="676732"/>
            <a:ext cx="3036570" cy="848994"/>
          </a:xfrm>
          <a:prstGeom prst="rect">
            <a:avLst/>
          </a:prstGeom>
        </p:spPr>
        <p:txBody>
          <a:bodyPr vert="horz" wrap="square" lIns="0" tIns="12700" rIns="0" bIns="0" rtlCol="0">
            <a:spAutoFit/>
          </a:bodyPr>
          <a:lstStyle/>
          <a:p>
            <a:pPr marL="12700">
              <a:lnSpc>
                <a:spcPct val="100000"/>
              </a:lnSpc>
              <a:spcBef>
                <a:spcPts val="100"/>
              </a:spcBef>
            </a:pPr>
            <a:r>
              <a:rPr lang="en-US" sz="5400" spc="-5" dirty="0" smtClean="0">
                <a:solidFill>
                  <a:srgbClr val="EC7C30"/>
                </a:solidFill>
                <a:latin typeface="Arial"/>
                <a:cs typeface="Arial"/>
              </a:rPr>
              <a:t>UNIT-</a:t>
            </a:r>
            <a:r>
              <a:rPr lang="en-US" sz="5400" spc="-75" dirty="0">
                <a:solidFill>
                  <a:srgbClr val="EC7C30"/>
                </a:solidFill>
                <a:latin typeface="Arial"/>
                <a:cs typeface="Arial"/>
              </a:rPr>
              <a:t>I</a:t>
            </a:r>
            <a:endParaRPr sz="5400" dirty="0">
              <a:latin typeface="Arial"/>
              <a:cs typeface="Arial"/>
            </a:endParaRPr>
          </a:p>
        </p:txBody>
      </p:sp>
      <p:sp>
        <p:nvSpPr>
          <p:cNvPr id="4" name="object 4"/>
          <p:cNvSpPr txBox="1"/>
          <p:nvPr/>
        </p:nvSpPr>
        <p:spPr>
          <a:xfrm>
            <a:off x="826719" y="3094989"/>
            <a:ext cx="4119879"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044671"/>
                </a:solidFill>
                <a:latin typeface="Arial"/>
                <a:cs typeface="Arial"/>
              </a:rPr>
              <a:t>Introduction to</a:t>
            </a:r>
            <a:r>
              <a:rPr sz="4000" spc="-35" dirty="0">
                <a:solidFill>
                  <a:srgbClr val="044671"/>
                </a:solidFill>
                <a:latin typeface="Arial"/>
                <a:cs typeface="Arial"/>
              </a:rPr>
              <a:t> </a:t>
            </a:r>
            <a:r>
              <a:rPr sz="4000" dirty="0">
                <a:solidFill>
                  <a:srgbClr val="044671"/>
                </a:solidFill>
                <a:latin typeface="Arial"/>
                <a:cs typeface="Arial"/>
              </a:rPr>
              <a:t>IoT</a:t>
            </a:r>
            <a:endParaRPr sz="4000" dirty="0">
              <a:latin typeface="Arial"/>
              <a:cs typeface="Arial"/>
            </a:endParaRPr>
          </a:p>
        </p:txBody>
      </p:sp>
      <p:sp>
        <p:nvSpPr>
          <p:cNvPr id="5" name="object 5"/>
          <p:cNvSpPr/>
          <p:nvPr/>
        </p:nvSpPr>
        <p:spPr>
          <a:xfrm>
            <a:off x="0" y="0"/>
            <a:ext cx="430530" cy="6858000"/>
          </a:xfrm>
          <a:custGeom>
            <a:avLst/>
            <a:gdLst/>
            <a:ahLst/>
            <a:cxnLst/>
            <a:rect l="l" t="t" r="r" b="b"/>
            <a:pathLst>
              <a:path w="430530" h="6858000">
                <a:moveTo>
                  <a:pt x="430212" y="6857998"/>
                </a:moveTo>
                <a:lnTo>
                  <a:pt x="430212" y="0"/>
                </a:lnTo>
                <a:lnTo>
                  <a:pt x="0" y="0"/>
                </a:lnTo>
                <a:lnTo>
                  <a:pt x="0" y="6857998"/>
                </a:lnTo>
                <a:lnTo>
                  <a:pt x="430212" y="6857998"/>
                </a:lnTo>
                <a:close/>
              </a:path>
            </a:pathLst>
          </a:custGeom>
          <a:solidFill>
            <a:srgbClr val="FDBC09"/>
          </a:solidFill>
        </p:spPr>
        <p:txBody>
          <a:bodyPr wrap="square" lIns="0" tIns="0" rIns="0" bIns="0" rtlCol="0"/>
          <a:lstStyle/>
          <a:p>
            <a:endParaRPr/>
          </a:p>
        </p:txBody>
      </p:sp>
      <p:sp>
        <p:nvSpPr>
          <p:cNvPr id="7" name="object 7"/>
          <p:cNvSpPr txBox="1"/>
          <p:nvPr/>
        </p:nvSpPr>
        <p:spPr>
          <a:xfrm>
            <a:off x="5145150" y="5486400"/>
            <a:ext cx="3465449"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pic>
        <p:nvPicPr>
          <p:cNvPr id="1026" name="Picture 2" descr="C:\Users\Dell\Downloads\A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39646" y="249382"/>
            <a:ext cx="4652328" cy="618225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oogle Shape;107;p14"/>
          <p:cNvGrpSpPr/>
          <p:nvPr/>
        </p:nvGrpSpPr>
        <p:grpSpPr>
          <a:xfrm>
            <a:off x="381000" y="158962"/>
            <a:ext cx="11506201" cy="374437"/>
            <a:chOff x="0" y="-2976"/>
            <a:chExt cx="9144001" cy="752508"/>
          </a:xfrm>
        </p:grpSpPr>
        <p:sp>
          <p:nvSpPr>
            <p:cNvPr id="9" name="Google Shape;108;p14"/>
            <p:cNvSpPr txBox="1"/>
            <p:nvPr/>
          </p:nvSpPr>
          <p:spPr>
            <a:xfrm>
              <a:off x="0" y="-2"/>
              <a:ext cx="3581400" cy="7495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3695700" y="-2976"/>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7690650" y="0"/>
              <a:ext cx="1453351" cy="5963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VIISem</a:t>
              </a:r>
              <a:endParaRPr sz="1400" dirty="0">
                <a:solidFill>
                  <a:schemeClr val="dk1"/>
                </a:solidFill>
                <a:latin typeface="Libre Franklin"/>
                <a:ea typeface="Libre Franklin"/>
                <a:cs typeface="Libre Franklin"/>
                <a:sym typeface="Libre Franklin"/>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Dell\Downloads\33.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12531" y="1066801"/>
            <a:ext cx="4563112" cy="2797768"/>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C:\Users\Dell\Downloads\4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0" y="1066800"/>
            <a:ext cx="4400877"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7" name="Picture 7" descr="C:\Users\Dell\Downloads\55.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2020" y="4114800"/>
            <a:ext cx="4627179" cy="2390775"/>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C:\Users\Dell\Downloads\66.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48702" y="4133850"/>
            <a:ext cx="4448175" cy="2371725"/>
          </a:xfrm>
          <a:prstGeom prst="rect">
            <a:avLst/>
          </a:prstGeom>
          <a:solidFill>
            <a:schemeClr val="accent1"/>
          </a:solidFill>
        </p:spPr>
      </p:pic>
      <p:sp>
        <p:nvSpPr>
          <p:cNvPr id="7"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grpSp>
        <p:nvGrpSpPr>
          <p:cNvPr id="8" name="Google Shape;107;p14"/>
          <p:cNvGrpSpPr/>
          <p:nvPr/>
        </p:nvGrpSpPr>
        <p:grpSpPr>
          <a:xfrm>
            <a:off x="381000" y="160443"/>
            <a:ext cx="11506200" cy="153145"/>
            <a:chOff x="0" y="0"/>
            <a:chExt cx="9144000" cy="307777"/>
          </a:xfrm>
        </p:grpSpPr>
        <p:sp>
          <p:nvSpPr>
            <p:cNvPr id="9"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55734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8200" y="365125"/>
            <a:ext cx="10515600" cy="1325626"/>
          </a:xfrm>
          <a:prstGeom prst="rect">
            <a:avLst/>
          </a:prstGeom>
          <a:noFill/>
        </p:spPr>
        <p:txBody>
          <a:bodyPr wrap="square" lIns="0" tIns="0" rIns="0" bIns="0" rtlCol="0"/>
          <a:lstStyle/>
          <a:p>
            <a:endParaRPr/>
          </a:p>
        </p:txBody>
      </p:sp>
      <p:sp>
        <p:nvSpPr>
          <p:cNvPr id="3" name="object 3"/>
          <p:cNvSpPr txBox="1">
            <a:spLocks noGrp="1"/>
          </p:cNvSpPr>
          <p:nvPr>
            <p:ph type="title"/>
          </p:nvPr>
        </p:nvSpPr>
        <p:spPr>
          <a:xfrm>
            <a:off x="838200" y="620902"/>
            <a:ext cx="10515600" cy="814325"/>
          </a:xfrm>
          <a:prstGeom prst="rect">
            <a:avLst/>
          </a:prstGeom>
          <a:ln w="6350">
            <a:solidFill>
              <a:srgbClr val="6FAC46"/>
            </a:solidFill>
          </a:ln>
        </p:spPr>
        <p:txBody>
          <a:bodyPr vert="horz" wrap="square" lIns="0" tIns="257810" rIns="0" bIns="0" rtlCol="0">
            <a:spAutoFit/>
          </a:bodyPr>
          <a:lstStyle/>
          <a:p>
            <a:pPr marL="635">
              <a:lnSpc>
                <a:spcPct val="100000"/>
              </a:lnSpc>
              <a:spcBef>
                <a:spcPts val="2030"/>
              </a:spcBef>
            </a:pPr>
            <a:r>
              <a:rPr b="1" spc="-10" dirty="0">
                <a:solidFill>
                  <a:schemeClr val="tx1"/>
                </a:solidFill>
                <a:latin typeface="Times New Roman" pitchFamily="18" charset="0"/>
                <a:cs typeface="Times New Roman" pitchFamily="18" charset="0"/>
              </a:rPr>
              <a:t>Characteristics </a:t>
            </a:r>
            <a:r>
              <a:rPr b="1" spc="-5" dirty="0">
                <a:solidFill>
                  <a:schemeClr val="tx1"/>
                </a:solidFill>
                <a:latin typeface="Times New Roman" pitchFamily="18" charset="0"/>
                <a:cs typeface="Times New Roman" pitchFamily="18" charset="0"/>
              </a:rPr>
              <a:t>of</a:t>
            </a:r>
            <a:r>
              <a:rPr b="1" spc="-20" dirty="0">
                <a:solidFill>
                  <a:schemeClr val="tx1"/>
                </a:solidFill>
                <a:latin typeface="Times New Roman" pitchFamily="18" charset="0"/>
                <a:cs typeface="Times New Roman" pitchFamily="18" charset="0"/>
              </a:rPr>
              <a:t> </a:t>
            </a:r>
            <a:r>
              <a:rPr b="1" dirty="0">
                <a:solidFill>
                  <a:schemeClr val="tx1"/>
                </a:solidFill>
                <a:latin typeface="Times New Roman" pitchFamily="18" charset="0"/>
                <a:cs typeface="Times New Roman" pitchFamily="18" charset="0"/>
              </a:rPr>
              <a:t>IoT</a:t>
            </a:r>
          </a:p>
        </p:txBody>
      </p:sp>
      <p:sp>
        <p:nvSpPr>
          <p:cNvPr id="4" name="object 4"/>
          <p:cNvSpPr txBox="1"/>
          <p:nvPr/>
        </p:nvSpPr>
        <p:spPr>
          <a:xfrm>
            <a:off x="916939" y="1793493"/>
            <a:ext cx="9951085" cy="4429418"/>
          </a:xfrm>
          <a:prstGeom prst="rect">
            <a:avLst/>
          </a:prstGeom>
        </p:spPr>
        <p:txBody>
          <a:bodyPr vert="horz" wrap="square" lIns="0" tIns="60960" rIns="0" bIns="0" rtlCol="0">
            <a:spAutoFit/>
          </a:bodyPr>
          <a:lstStyle/>
          <a:p>
            <a:pPr marL="241300" marR="5080" indent="-228600">
              <a:lnSpc>
                <a:spcPts val="3020"/>
              </a:lnSpc>
              <a:spcBef>
                <a:spcPts val="480"/>
              </a:spcBef>
              <a:buFont typeface="Arial"/>
              <a:buChar char="•"/>
              <a:tabLst>
                <a:tab pos="241300" algn="l"/>
              </a:tabLst>
            </a:pPr>
            <a:r>
              <a:rPr sz="2800" b="1" spc="-10" dirty="0">
                <a:latin typeface="Times New Roman" pitchFamily="18" charset="0"/>
                <a:cs typeface="Times New Roman" pitchFamily="18" charset="0"/>
              </a:rPr>
              <a:t>Dynamic </a:t>
            </a:r>
            <a:r>
              <a:rPr sz="2800" b="1" spc="-5" dirty="0">
                <a:latin typeface="Times New Roman" pitchFamily="18" charset="0"/>
                <a:cs typeface="Times New Roman" pitchFamily="18" charset="0"/>
              </a:rPr>
              <a:t>Global </a:t>
            </a:r>
            <a:r>
              <a:rPr sz="2800" b="1" spc="-10" dirty="0">
                <a:latin typeface="Times New Roman" pitchFamily="18" charset="0"/>
                <a:cs typeface="Times New Roman" pitchFamily="18" charset="0"/>
              </a:rPr>
              <a:t>network </a:t>
            </a:r>
            <a:r>
              <a:rPr sz="2800" b="1" spc="-5" dirty="0">
                <a:latin typeface="Times New Roman" pitchFamily="18" charset="0"/>
                <a:cs typeface="Times New Roman" pitchFamily="18" charset="0"/>
              </a:rPr>
              <a:t>&amp; Self-Adapting </a:t>
            </a:r>
            <a:r>
              <a:rPr sz="2800" spc="-5" dirty="0">
                <a:latin typeface="Times New Roman" pitchFamily="18" charset="0"/>
                <a:cs typeface="Times New Roman" pitchFamily="18" charset="0"/>
              </a:rPr>
              <a:t>: Adapt the changes </a:t>
            </a:r>
            <a:r>
              <a:rPr sz="2800" spc="-110" dirty="0">
                <a:latin typeface="Times New Roman" pitchFamily="18" charset="0"/>
                <a:cs typeface="Times New Roman" pitchFamily="18" charset="0"/>
              </a:rPr>
              <a:t>w.r.t  </a:t>
            </a:r>
            <a:r>
              <a:rPr sz="2800" spc="-5" dirty="0">
                <a:latin typeface="Times New Roman" pitchFamily="18" charset="0"/>
                <a:cs typeface="Times New Roman" pitchFamily="18" charset="0"/>
              </a:rPr>
              <a:t>changing</a:t>
            </a:r>
            <a:r>
              <a:rPr sz="2800" spc="5" dirty="0">
                <a:latin typeface="Times New Roman" pitchFamily="18" charset="0"/>
                <a:cs typeface="Times New Roman" pitchFamily="18" charset="0"/>
              </a:rPr>
              <a:t> </a:t>
            </a:r>
            <a:r>
              <a:rPr sz="2800" spc="-20" dirty="0">
                <a:latin typeface="Times New Roman" pitchFamily="18" charset="0"/>
                <a:cs typeface="Times New Roman" pitchFamily="18" charset="0"/>
              </a:rPr>
              <a:t>contexts</a:t>
            </a:r>
            <a:endParaRPr sz="2800">
              <a:latin typeface="Times New Roman" pitchFamily="18" charset="0"/>
              <a:cs typeface="Times New Roman" pitchFamily="18" charset="0"/>
            </a:endParaRPr>
          </a:p>
          <a:p>
            <a:pPr marL="241300" marR="201295" indent="-228600">
              <a:lnSpc>
                <a:spcPts val="3020"/>
              </a:lnSpc>
              <a:spcBef>
                <a:spcPts val="1015"/>
              </a:spcBef>
              <a:buFont typeface="Arial"/>
              <a:buChar char="•"/>
              <a:tabLst>
                <a:tab pos="241300" algn="l"/>
                <a:tab pos="3419475" algn="l"/>
              </a:tabLst>
            </a:pPr>
            <a:r>
              <a:rPr sz="2800" b="1" spc="-5" dirty="0">
                <a:latin typeface="Times New Roman" pitchFamily="18" charset="0"/>
                <a:cs typeface="Times New Roman" pitchFamily="18" charset="0"/>
              </a:rPr>
              <a:t>Self </a:t>
            </a:r>
            <a:r>
              <a:rPr sz="2800" b="1" spc="-10" dirty="0">
                <a:latin typeface="Times New Roman" pitchFamily="18" charset="0"/>
                <a:cs typeface="Times New Roman" pitchFamily="18" charset="0"/>
              </a:rPr>
              <a:t>Configuring</a:t>
            </a:r>
            <a:r>
              <a:rPr sz="2800" b="1" spc="70" dirty="0">
                <a:latin typeface="Times New Roman" pitchFamily="18" charset="0"/>
                <a:cs typeface="Times New Roman" pitchFamily="18" charset="0"/>
              </a:rPr>
              <a:t> </a:t>
            </a:r>
            <a:r>
              <a:rPr sz="2800" spc="-5" dirty="0">
                <a:latin typeface="Times New Roman" pitchFamily="18" charset="0"/>
                <a:cs typeface="Times New Roman" pitchFamily="18" charset="0"/>
              </a:rPr>
              <a:t>:</a:t>
            </a:r>
            <a:r>
              <a:rPr sz="2800" spc="20" dirty="0">
                <a:latin typeface="Times New Roman" pitchFamily="18" charset="0"/>
                <a:cs typeface="Times New Roman" pitchFamily="18" charset="0"/>
              </a:rPr>
              <a:t> </a:t>
            </a:r>
            <a:r>
              <a:rPr sz="2800" spc="-5" dirty="0">
                <a:latin typeface="Times New Roman" pitchFamily="18" charset="0"/>
                <a:cs typeface="Times New Roman" pitchFamily="18" charset="0"/>
              </a:rPr>
              <a:t>Eg.	</a:t>
            </a:r>
            <a:r>
              <a:rPr sz="2800" spc="-20" dirty="0">
                <a:latin typeface="Times New Roman" pitchFamily="18" charset="0"/>
                <a:cs typeface="Times New Roman" pitchFamily="18" charset="0"/>
              </a:rPr>
              <a:t>Fetching latest </a:t>
            </a:r>
            <a:r>
              <a:rPr sz="2800" spc="-5" dirty="0">
                <a:latin typeface="Times New Roman" pitchFamily="18" charset="0"/>
                <a:cs typeface="Times New Roman" pitchFamily="18" charset="0"/>
              </a:rPr>
              <a:t>s/w </a:t>
            </a:r>
            <a:r>
              <a:rPr sz="2800" spc="-15" dirty="0">
                <a:latin typeface="Times New Roman" pitchFamily="18" charset="0"/>
                <a:cs typeface="Times New Roman" pitchFamily="18" charset="0"/>
              </a:rPr>
              <a:t>updates </a:t>
            </a:r>
            <a:r>
              <a:rPr sz="2800" spc="-5" dirty="0">
                <a:latin typeface="Times New Roman" pitchFamily="18" charset="0"/>
                <a:cs typeface="Times New Roman" pitchFamily="18" charset="0"/>
              </a:rPr>
              <a:t>without manual  </a:t>
            </a:r>
            <a:r>
              <a:rPr sz="2800" spc="-15" dirty="0">
                <a:latin typeface="Times New Roman" pitchFamily="18" charset="0"/>
                <a:cs typeface="Times New Roman" pitchFamily="18" charset="0"/>
              </a:rPr>
              <a:t>intervention.</a:t>
            </a:r>
            <a:endParaRPr sz="2800">
              <a:latin typeface="Times New Roman" pitchFamily="18" charset="0"/>
              <a:cs typeface="Times New Roman" pitchFamily="18" charset="0"/>
            </a:endParaRPr>
          </a:p>
          <a:p>
            <a:pPr marL="241300" marR="311785" indent="-228600">
              <a:lnSpc>
                <a:spcPts val="3030"/>
              </a:lnSpc>
              <a:spcBef>
                <a:spcPts val="1000"/>
              </a:spcBef>
              <a:buFont typeface="Arial"/>
              <a:buChar char="•"/>
              <a:tabLst>
                <a:tab pos="241300" algn="l"/>
              </a:tabLst>
            </a:pPr>
            <a:r>
              <a:rPr sz="2800" b="1" spc="-20" dirty="0">
                <a:latin typeface="Times New Roman" pitchFamily="18" charset="0"/>
                <a:cs typeface="Times New Roman" pitchFamily="18" charset="0"/>
              </a:rPr>
              <a:t>Interoperable </a:t>
            </a:r>
            <a:r>
              <a:rPr sz="2800" b="1" spc="-10" dirty="0">
                <a:latin typeface="Times New Roman" pitchFamily="18" charset="0"/>
                <a:cs typeface="Times New Roman" pitchFamily="18" charset="0"/>
              </a:rPr>
              <a:t>Communication Protocols </a:t>
            </a:r>
            <a:r>
              <a:rPr sz="2800" spc="-5" dirty="0">
                <a:latin typeface="Times New Roman" pitchFamily="18" charset="0"/>
                <a:cs typeface="Times New Roman" pitchFamily="18" charset="0"/>
              </a:rPr>
              <a:t>: </a:t>
            </a:r>
            <a:r>
              <a:rPr sz="2800" spc="-15" dirty="0">
                <a:latin typeface="Times New Roman" pitchFamily="18" charset="0"/>
                <a:cs typeface="Times New Roman" pitchFamily="18" charset="0"/>
              </a:rPr>
              <a:t>Communicate through  </a:t>
            </a:r>
            <a:r>
              <a:rPr sz="2800" spc="-10" dirty="0">
                <a:latin typeface="Times New Roman" pitchFamily="18" charset="0"/>
                <a:cs typeface="Times New Roman" pitchFamily="18" charset="0"/>
              </a:rPr>
              <a:t>various</a:t>
            </a:r>
            <a:r>
              <a:rPr sz="2800" spc="-5" dirty="0">
                <a:latin typeface="Times New Roman" pitchFamily="18" charset="0"/>
                <a:cs typeface="Times New Roman" pitchFamily="18" charset="0"/>
              </a:rPr>
              <a:t> </a:t>
            </a:r>
            <a:r>
              <a:rPr sz="2800" spc="-20" dirty="0">
                <a:latin typeface="Times New Roman" pitchFamily="18" charset="0"/>
                <a:cs typeface="Times New Roman" pitchFamily="18" charset="0"/>
              </a:rPr>
              <a:t>protocols</a:t>
            </a:r>
            <a:endParaRPr sz="2800">
              <a:latin typeface="Times New Roman" pitchFamily="18" charset="0"/>
              <a:cs typeface="Times New Roman" pitchFamily="18" charset="0"/>
            </a:endParaRPr>
          </a:p>
          <a:p>
            <a:pPr marL="241300" indent="-228600">
              <a:lnSpc>
                <a:spcPct val="100000"/>
              </a:lnSpc>
              <a:spcBef>
                <a:spcPts val="610"/>
              </a:spcBef>
              <a:buFont typeface="Arial"/>
              <a:buChar char="•"/>
              <a:tabLst>
                <a:tab pos="241300" algn="l"/>
              </a:tabLst>
            </a:pPr>
            <a:r>
              <a:rPr sz="2800" b="1" spc="-5" dirty="0">
                <a:latin typeface="Times New Roman" pitchFamily="18" charset="0"/>
                <a:cs typeface="Times New Roman" pitchFamily="18" charset="0"/>
              </a:rPr>
              <a:t>Unique </a:t>
            </a:r>
            <a:r>
              <a:rPr sz="2800" b="1" spc="-10" dirty="0">
                <a:latin typeface="Times New Roman" pitchFamily="18" charset="0"/>
                <a:cs typeface="Times New Roman" pitchFamily="18" charset="0"/>
              </a:rPr>
              <a:t>Identity </a:t>
            </a:r>
            <a:r>
              <a:rPr sz="2800" spc="-5" dirty="0">
                <a:latin typeface="Times New Roman" pitchFamily="18" charset="0"/>
                <a:cs typeface="Times New Roman" pitchFamily="18" charset="0"/>
              </a:rPr>
              <a:t>: </a:t>
            </a:r>
            <a:r>
              <a:rPr sz="2800" spc="-10" dirty="0">
                <a:latin typeface="Times New Roman" pitchFamily="18" charset="0"/>
                <a:cs typeface="Times New Roman" pitchFamily="18" charset="0"/>
              </a:rPr>
              <a:t>Such </a:t>
            </a:r>
            <a:r>
              <a:rPr sz="2800" spc="-5" dirty="0">
                <a:latin typeface="Times New Roman" pitchFamily="18" charset="0"/>
                <a:cs typeface="Times New Roman" pitchFamily="18" charset="0"/>
              </a:rPr>
              <a:t>as </a:t>
            </a:r>
            <a:r>
              <a:rPr sz="2800" spc="-10" dirty="0">
                <a:latin typeface="Times New Roman" pitchFamily="18" charset="0"/>
                <a:cs typeface="Times New Roman" pitchFamily="18" charset="0"/>
              </a:rPr>
              <a:t>Unique </a:t>
            </a:r>
            <a:r>
              <a:rPr sz="2800" spc="-5" dirty="0">
                <a:latin typeface="Times New Roman" pitchFamily="18" charset="0"/>
                <a:cs typeface="Times New Roman" pitchFamily="18" charset="0"/>
              </a:rPr>
              <a:t>IP </a:t>
            </a:r>
            <a:r>
              <a:rPr sz="2800" spc="-10" dirty="0">
                <a:latin typeface="Times New Roman" pitchFamily="18" charset="0"/>
                <a:cs typeface="Times New Roman" pitchFamily="18" charset="0"/>
              </a:rPr>
              <a:t>Address </a:t>
            </a:r>
            <a:r>
              <a:rPr sz="2800" spc="-5" dirty="0">
                <a:latin typeface="Times New Roman" pitchFamily="18" charset="0"/>
                <a:cs typeface="Times New Roman" pitchFamily="18" charset="0"/>
              </a:rPr>
              <a:t>or a</a:t>
            </a:r>
            <a:r>
              <a:rPr sz="2800" spc="190" dirty="0">
                <a:latin typeface="Times New Roman" pitchFamily="18" charset="0"/>
                <a:cs typeface="Times New Roman" pitchFamily="18" charset="0"/>
              </a:rPr>
              <a:t> </a:t>
            </a:r>
            <a:r>
              <a:rPr sz="2800" spc="-5" dirty="0">
                <a:latin typeface="Times New Roman" pitchFamily="18" charset="0"/>
                <a:cs typeface="Times New Roman" pitchFamily="18" charset="0"/>
              </a:rPr>
              <a:t>URI</a:t>
            </a:r>
            <a:endParaRPr sz="2800">
              <a:latin typeface="Times New Roman" pitchFamily="18" charset="0"/>
              <a:cs typeface="Times New Roman" pitchFamily="18" charset="0"/>
            </a:endParaRPr>
          </a:p>
          <a:p>
            <a:pPr marL="241300" marR="38735" indent="-228600">
              <a:lnSpc>
                <a:spcPts val="3020"/>
              </a:lnSpc>
              <a:spcBef>
                <a:spcPts val="1055"/>
              </a:spcBef>
              <a:buFont typeface="Arial"/>
              <a:buChar char="•"/>
              <a:tabLst>
                <a:tab pos="241300" algn="l"/>
              </a:tabLst>
            </a:pPr>
            <a:r>
              <a:rPr sz="2800" b="1" spc="-25" dirty="0">
                <a:latin typeface="Times New Roman" pitchFamily="18" charset="0"/>
                <a:cs typeface="Times New Roman" pitchFamily="18" charset="0"/>
              </a:rPr>
              <a:t>Integrated </a:t>
            </a:r>
            <a:r>
              <a:rPr sz="2800" b="1" spc="-20" dirty="0">
                <a:latin typeface="Times New Roman" pitchFamily="18" charset="0"/>
                <a:cs typeface="Times New Roman" pitchFamily="18" charset="0"/>
              </a:rPr>
              <a:t>into </a:t>
            </a:r>
            <a:r>
              <a:rPr sz="2800" b="1" spc="-10" dirty="0">
                <a:latin typeface="Times New Roman" pitchFamily="18" charset="0"/>
                <a:cs typeface="Times New Roman" pitchFamily="18" charset="0"/>
              </a:rPr>
              <a:t>Information Network </a:t>
            </a:r>
            <a:r>
              <a:rPr sz="2800" spc="-5" dirty="0">
                <a:latin typeface="Times New Roman" pitchFamily="18" charset="0"/>
                <a:cs typeface="Times New Roman" pitchFamily="18" charset="0"/>
              </a:rPr>
              <a:t>: </a:t>
            </a:r>
            <a:r>
              <a:rPr sz="2800" spc="-10" dirty="0">
                <a:latin typeface="Times New Roman" pitchFamily="18" charset="0"/>
                <a:cs typeface="Times New Roman" pitchFamily="18" charset="0"/>
              </a:rPr>
              <a:t>This allows </a:t>
            </a:r>
            <a:r>
              <a:rPr sz="2800" spc="-15" dirty="0">
                <a:latin typeface="Times New Roman" pitchFamily="18" charset="0"/>
                <a:cs typeface="Times New Roman" pitchFamily="18" charset="0"/>
              </a:rPr>
              <a:t>to communicate  </a:t>
            </a:r>
            <a:r>
              <a:rPr sz="2800" spc="-5" dirty="0">
                <a:latin typeface="Times New Roman" pitchFamily="18" charset="0"/>
                <a:cs typeface="Times New Roman" pitchFamily="18" charset="0"/>
              </a:rPr>
              <a:t>and </a:t>
            </a:r>
            <a:r>
              <a:rPr sz="2800" spc="-20" dirty="0">
                <a:latin typeface="Times New Roman" pitchFamily="18" charset="0"/>
                <a:cs typeface="Times New Roman" pitchFamily="18" charset="0"/>
              </a:rPr>
              <a:t>exchange data </a:t>
            </a:r>
            <a:r>
              <a:rPr sz="2800" spc="-5" dirty="0">
                <a:latin typeface="Times New Roman" pitchFamily="18" charset="0"/>
                <a:cs typeface="Times New Roman" pitchFamily="18" charset="0"/>
              </a:rPr>
              <a:t>with </a:t>
            </a:r>
            <a:r>
              <a:rPr sz="2800" spc="-10" dirty="0">
                <a:latin typeface="Times New Roman" pitchFamily="18" charset="0"/>
                <a:cs typeface="Times New Roman" pitchFamily="18" charset="0"/>
              </a:rPr>
              <a:t>other devices </a:t>
            </a:r>
            <a:r>
              <a:rPr sz="2800" spc="-20" dirty="0">
                <a:latin typeface="Times New Roman" pitchFamily="18" charset="0"/>
                <a:cs typeface="Times New Roman" pitchFamily="18" charset="0"/>
              </a:rPr>
              <a:t>to </a:t>
            </a:r>
            <a:r>
              <a:rPr sz="2800" spc="-15" dirty="0">
                <a:latin typeface="Times New Roman" pitchFamily="18" charset="0"/>
                <a:cs typeface="Times New Roman" pitchFamily="18" charset="0"/>
              </a:rPr>
              <a:t>perform </a:t>
            </a:r>
            <a:r>
              <a:rPr sz="2800" spc="-10" dirty="0">
                <a:latin typeface="Times New Roman" pitchFamily="18" charset="0"/>
                <a:cs typeface="Times New Roman" pitchFamily="18" charset="0"/>
              </a:rPr>
              <a:t>certain</a:t>
            </a:r>
            <a:r>
              <a:rPr sz="2800" spc="180" dirty="0">
                <a:latin typeface="Times New Roman" pitchFamily="18" charset="0"/>
                <a:cs typeface="Times New Roman" pitchFamily="18" charset="0"/>
              </a:rPr>
              <a:t> </a:t>
            </a:r>
            <a:r>
              <a:rPr sz="2800" spc="-10" dirty="0">
                <a:latin typeface="Times New Roman" pitchFamily="18" charset="0"/>
                <a:cs typeface="Times New Roman" pitchFamily="18" charset="0"/>
              </a:rPr>
              <a:t>analysis.</a:t>
            </a:r>
            <a:endParaRPr sz="2800">
              <a:latin typeface="Times New Roman" pitchFamily="18" charset="0"/>
              <a:cs typeface="Times New Roman" pitchFamily="18" charset="0"/>
            </a:endParaRPr>
          </a:p>
        </p:txBody>
      </p:sp>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9"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What internet of things do?</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1371600"/>
            <a:ext cx="952500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17"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spTree>
    <p:extLst>
      <p:ext uri="{BB962C8B-B14F-4D97-AF65-F5344CB8AC3E}">
        <p14:creationId xmlns:p14="http://schemas.microsoft.com/office/powerpoint/2010/main" xmlns="" val="2294310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1219200"/>
            <a:ext cx="10287000" cy="5081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9"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spTree>
    <p:extLst>
      <p:ext uri="{BB962C8B-B14F-4D97-AF65-F5344CB8AC3E}">
        <p14:creationId xmlns:p14="http://schemas.microsoft.com/office/powerpoint/2010/main" xmlns="" val="2085828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latin typeface="Times New Roman" pitchFamily="18" charset="0"/>
                <a:cs typeface="Times New Roman" pitchFamily="18" charset="0"/>
              </a:rPr>
              <a:t>How many IoT devices are there today?</a:t>
            </a:r>
            <a:br>
              <a:rPr lang="en-US" b="1" dirty="0">
                <a:effectLst/>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Arial" pitchFamily="34" charset="0"/>
              <a:buChar char="•"/>
            </a:pPr>
            <a:r>
              <a:rPr lang="en-US" dirty="0">
                <a:latin typeface="Times New Roman" pitchFamily="18" charset="0"/>
                <a:cs typeface="Times New Roman" pitchFamily="18" charset="0"/>
              </a:rPr>
              <a:t>In the year 2017 there were 8.4 billion IoT connected devices in the whole worldwide. </a:t>
            </a: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While </a:t>
            </a:r>
            <a:r>
              <a:rPr lang="en-US" dirty="0">
                <a:latin typeface="Times New Roman" pitchFamily="18" charset="0"/>
                <a:cs typeface="Times New Roman" pitchFamily="18" charset="0"/>
              </a:rPr>
              <a:t>in the year 2018 it increased to 9.2 Billion</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is expected that in the year </a:t>
            </a:r>
            <a:r>
              <a:rPr lang="en-US" u="sng" dirty="0">
                <a:latin typeface="Times New Roman" pitchFamily="18" charset="0"/>
                <a:cs typeface="Times New Roman" pitchFamily="18" charset="0"/>
              </a:rPr>
              <a:t>2020 the IoT connected devices</a:t>
            </a:r>
            <a:r>
              <a:rPr lang="en-US" dirty="0">
                <a:latin typeface="Times New Roman" pitchFamily="18" charset="0"/>
                <a:cs typeface="Times New Roman" pitchFamily="18" charset="0"/>
              </a:rPr>
              <a:t> in the worldwide would be 20.8 Billion.</a:t>
            </a: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8" name="object 6"/>
          <p:cNvSpPr txBox="1"/>
          <p:nvPr/>
        </p:nvSpPr>
        <p:spPr>
          <a:xfrm>
            <a:off x="4993668" y="6498447"/>
            <a:ext cx="1840864"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spTree>
    <p:extLst>
      <p:ext uri="{BB962C8B-B14F-4D97-AF65-F5344CB8AC3E}">
        <p14:creationId xmlns:p14="http://schemas.microsoft.com/office/powerpoint/2010/main" xmlns="" val="335313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Applications of </a:t>
            </a:r>
            <a:r>
              <a:rPr lang="en-US" b="1" dirty="0" err="1" smtClean="0">
                <a:latin typeface="Times New Roman" pitchFamily="18" charset="0"/>
                <a:cs typeface="Times New Roman" pitchFamily="18" charset="0"/>
              </a:rPr>
              <a:t>iot</a:t>
            </a:r>
            <a:endParaRPr lang="en-US" b="1" dirty="0">
              <a:latin typeface="Times New Roman" pitchFamily="18" charset="0"/>
              <a:cs typeface="Times New Roman" pitchFamily="18" charset="0"/>
            </a:endParaRPr>
          </a:p>
        </p:txBody>
      </p:sp>
      <p:pic>
        <p:nvPicPr>
          <p:cNvPr id="7170" name="Picture 2" descr="C:\Users\Dell\Downloads\88.pn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3200400" y="1447800"/>
            <a:ext cx="5867400" cy="445313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452940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Dell\Downloads\A1.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76400" y="762000"/>
            <a:ext cx="7924800" cy="5486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448021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ll\Downloads\a2.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76400" y="990600"/>
            <a:ext cx="8305800" cy="5181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066932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in even the holy cow!!</a:t>
            </a:r>
            <a:endParaRPr lang="en-US" dirty="0"/>
          </a:p>
        </p:txBody>
      </p:sp>
      <p:pic>
        <p:nvPicPr>
          <p:cNvPr id="10242" name="Picture 2" descr="C:\Users\Dell\Downloads\a44.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57400" y="1371600"/>
            <a:ext cx="7162800" cy="4953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945944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ell\Downloads\a88.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00200" y="685800"/>
            <a:ext cx="8839199" cy="5562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8000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normAutofit lnSpcReduction="10000"/>
          </a:bodyPr>
          <a:lstStyle/>
          <a:p>
            <a:r>
              <a:rPr lang="en-US" sz="2400" b="1" dirty="0" smtClean="0"/>
              <a:t>Vision of Computer Science Department</a:t>
            </a:r>
            <a:r>
              <a:rPr lang="en-US" sz="2400" dirty="0" smtClean="0"/>
              <a:t/>
            </a:r>
            <a:br>
              <a:rPr lang="en-US" sz="2400" dirty="0" smtClean="0"/>
            </a:br>
            <a:r>
              <a:rPr lang="en-US" sz="2400" dirty="0" smtClean="0"/>
              <a:t>To become renowned Centre of Excellence in Computer Science and Engineering and make competent engineers and professionals with high ethical values prepared for lifelong learning</a:t>
            </a:r>
            <a:r>
              <a:rPr lang="en-US" sz="2400" dirty="0" smtClean="0"/>
              <a:t>.</a:t>
            </a:r>
          </a:p>
          <a:p>
            <a:r>
              <a:rPr lang="en-US" sz="2400" dirty="0" smtClean="0"/>
              <a:t/>
            </a:r>
            <a:br>
              <a:rPr lang="en-US" sz="2400" dirty="0" smtClean="0"/>
            </a:br>
            <a:r>
              <a:rPr lang="en-US" sz="2400" b="1" dirty="0" smtClean="0"/>
              <a:t>Mission of Computer Science Department</a:t>
            </a:r>
            <a:r>
              <a:rPr lang="en-US" sz="2400" dirty="0" smtClean="0"/>
              <a:t/>
            </a:r>
            <a:br>
              <a:rPr lang="en-US" sz="2400" dirty="0" smtClean="0"/>
            </a:br>
            <a:r>
              <a:rPr lang="en-US" sz="2400" b="1" dirty="0" smtClean="0"/>
              <a:t>M1 -</a:t>
            </a:r>
            <a:r>
              <a:rPr lang="en-US" sz="2400" dirty="0" smtClean="0"/>
              <a:t> To impart outcome based education for emerging technologies in the field of computer science and engineering.</a:t>
            </a:r>
            <a:br>
              <a:rPr lang="en-US" sz="2400" dirty="0" smtClean="0"/>
            </a:br>
            <a:r>
              <a:rPr lang="en-US" sz="2400" b="1" dirty="0" smtClean="0"/>
              <a:t>M2 -</a:t>
            </a:r>
            <a:r>
              <a:rPr lang="en-US" sz="2400" dirty="0" smtClean="0"/>
              <a:t> To provide opportunities for interaction between academia and industry.</a:t>
            </a:r>
            <a:br>
              <a:rPr lang="en-US" sz="2400" dirty="0" smtClean="0"/>
            </a:br>
            <a:r>
              <a:rPr lang="en-US" sz="2400" b="1" dirty="0" smtClean="0"/>
              <a:t>M3 -</a:t>
            </a:r>
            <a:r>
              <a:rPr lang="en-US" sz="2400" dirty="0" smtClean="0"/>
              <a:t> To provide platform for </a:t>
            </a:r>
            <a:r>
              <a:rPr lang="en-US" sz="2400" dirty="0" err="1" smtClean="0"/>
              <a:t>lifelo</a:t>
            </a:r>
            <a:r>
              <a:rPr lang="en-US" sz="2400" dirty="0" smtClean="0"/>
              <a:t> </a:t>
            </a:r>
            <a:r>
              <a:rPr lang="en-US" sz="2400" dirty="0" smtClean="0"/>
              <a:t>learning by accepting the change in technologies</a:t>
            </a:r>
            <a:r>
              <a:rPr lang="en-US" sz="2400" b="1" dirty="0" smtClean="0"/>
              <a:t>M4 -</a:t>
            </a:r>
            <a:r>
              <a:rPr lang="en-US" sz="2400" dirty="0" smtClean="0"/>
              <a:t> To develop aptitude of fulfilling social responsibilities.</a:t>
            </a:r>
          </a:p>
          <a:p>
            <a:r>
              <a:rPr lang="en-US" sz="2400" dirty="0" smtClean="0"/>
              <a:t/>
            </a:r>
            <a:br>
              <a:rPr lang="en-US" sz="2400" dirty="0" smtClean="0"/>
            </a:br>
            <a:endParaRPr lang="en-IN" sz="2400" dirty="0"/>
          </a:p>
        </p:txBody>
      </p:sp>
      <p:sp>
        <p:nvSpPr>
          <p:cNvPr id="4" name="Title 1"/>
          <p:cNvSpPr txBox="1">
            <a:spLocks/>
          </p:cNvSpPr>
          <p:nvPr/>
        </p:nvSpPr>
        <p:spPr>
          <a:xfrm>
            <a:off x="406400" y="2590800"/>
            <a:ext cx="115824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endParaRPr lang="en-IN" dirty="0"/>
          </a:p>
        </p:txBody>
      </p:sp>
      <p:sp>
        <p:nvSpPr>
          <p:cNvPr id="5" name="Content Placeholder 2"/>
          <p:cNvSpPr txBox="1">
            <a:spLocks/>
          </p:cNvSpPr>
          <p:nvPr/>
        </p:nvSpPr>
        <p:spPr>
          <a:xfrm>
            <a:off x="406400" y="3421455"/>
            <a:ext cx="115824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endParaRPr lang="en-IN" sz="2400" dirty="0"/>
          </a:p>
        </p:txBody>
      </p:sp>
    </p:spTree>
    <p:extLst>
      <p:ext uri="{BB962C8B-B14F-4D97-AF65-F5344CB8AC3E}">
        <p14:creationId xmlns:p14="http://schemas.microsoft.com/office/powerpoint/2010/main" xmlns="" val="1795680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8200" y="365125"/>
            <a:ext cx="10515600" cy="1325626"/>
          </a:xfrm>
          <a:prstGeom prst="rect">
            <a:avLst/>
          </a:prstGeom>
          <a:noFill/>
        </p:spPr>
        <p:txBody>
          <a:bodyPr wrap="square" lIns="0" tIns="0" rIns="0" bIns="0" rtlCol="0"/>
          <a:lstStyle/>
          <a:p>
            <a:endParaRPr/>
          </a:p>
        </p:txBody>
      </p:sp>
      <p:sp>
        <p:nvSpPr>
          <p:cNvPr id="3" name="object 3"/>
          <p:cNvSpPr txBox="1">
            <a:spLocks noGrp="1"/>
          </p:cNvSpPr>
          <p:nvPr>
            <p:ph type="title"/>
          </p:nvPr>
        </p:nvSpPr>
        <p:spPr>
          <a:xfrm>
            <a:off x="838200" y="620902"/>
            <a:ext cx="10515600" cy="814325"/>
          </a:xfrm>
          <a:prstGeom prst="rect">
            <a:avLst/>
          </a:prstGeom>
          <a:ln w="6350">
            <a:solidFill>
              <a:srgbClr val="6FAC46"/>
            </a:solidFill>
          </a:ln>
        </p:spPr>
        <p:txBody>
          <a:bodyPr vert="horz" wrap="square" lIns="0" tIns="257810" rIns="0" bIns="0" rtlCol="0">
            <a:spAutoFit/>
          </a:bodyPr>
          <a:lstStyle/>
          <a:p>
            <a:pPr>
              <a:lnSpc>
                <a:spcPct val="100000"/>
              </a:lnSpc>
              <a:spcBef>
                <a:spcPts val="2030"/>
              </a:spcBef>
            </a:pPr>
            <a:r>
              <a:rPr b="1" dirty="0">
                <a:solidFill>
                  <a:schemeClr val="tx1"/>
                </a:solidFill>
                <a:latin typeface="Times New Roman" pitchFamily="18" charset="0"/>
                <a:cs typeface="Times New Roman" pitchFamily="18" charset="0"/>
              </a:rPr>
              <a:t>Things in</a:t>
            </a:r>
            <a:r>
              <a:rPr b="1" spc="-10" dirty="0">
                <a:solidFill>
                  <a:schemeClr val="tx1"/>
                </a:solidFill>
                <a:latin typeface="Times New Roman" pitchFamily="18" charset="0"/>
                <a:cs typeface="Times New Roman" pitchFamily="18" charset="0"/>
              </a:rPr>
              <a:t> </a:t>
            </a:r>
            <a:r>
              <a:rPr b="1" dirty="0">
                <a:solidFill>
                  <a:schemeClr val="tx1"/>
                </a:solidFill>
                <a:latin typeface="Times New Roman" pitchFamily="18" charset="0"/>
                <a:cs typeface="Times New Roman" pitchFamily="18" charset="0"/>
              </a:rPr>
              <a:t>IoT</a:t>
            </a:r>
          </a:p>
        </p:txBody>
      </p:sp>
      <p:sp>
        <p:nvSpPr>
          <p:cNvPr id="4" name="object 4"/>
          <p:cNvSpPr txBox="1"/>
          <p:nvPr/>
        </p:nvSpPr>
        <p:spPr>
          <a:xfrm>
            <a:off x="916939" y="1769643"/>
            <a:ext cx="10358755" cy="3993515"/>
          </a:xfrm>
          <a:prstGeom prst="rect">
            <a:avLst/>
          </a:prstGeom>
        </p:spPr>
        <p:txBody>
          <a:bodyPr vert="horz" wrap="square" lIns="0" tIns="12700" rIns="0" bIns="0" rtlCol="0">
            <a:spAutoFit/>
          </a:bodyPr>
          <a:lstStyle/>
          <a:p>
            <a:pPr marL="241300" marR="8255" indent="-228600" algn="just">
              <a:lnSpc>
                <a:spcPct val="150100"/>
              </a:lnSpc>
              <a:spcBef>
                <a:spcPts val="100"/>
              </a:spcBef>
              <a:buFont typeface="Arial"/>
              <a:buChar char="•"/>
              <a:tabLst>
                <a:tab pos="241300" algn="l"/>
              </a:tabLst>
            </a:pPr>
            <a:r>
              <a:rPr sz="2800" spc="-40" dirty="0">
                <a:latin typeface="Times New Roman" pitchFamily="18" charset="0"/>
                <a:cs typeface="Times New Roman" pitchFamily="18" charset="0"/>
              </a:rPr>
              <a:t>Refers </a:t>
            </a:r>
            <a:r>
              <a:rPr sz="2800" spc="-15" dirty="0">
                <a:latin typeface="Times New Roman" pitchFamily="18" charset="0"/>
                <a:cs typeface="Times New Roman" pitchFamily="18" charset="0"/>
              </a:rPr>
              <a:t>to </a:t>
            </a:r>
            <a:r>
              <a:rPr sz="2800" spc="-5" dirty="0">
                <a:latin typeface="Times New Roman" pitchFamily="18" charset="0"/>
                <a:cs typeface="Times New Roman" pitchFamily="18" charset="0"/>
              </a:rPr>
              <a:t>IoT </a:t>
            </a:r>
            <a:r>
              <a:rPr sz="2800" spc="-10" dirty="0">
                <a:latin typeface="Times New Roman" pitchFamily="18" charset="0"/>
                <a:cs typeface="Times New Roman" pitchFamily="18" charset="0"/>
              </a:rPr>
              <a:t>devices </a:t>
            </a:r>
            <a:r>
              <a:rPr sz="2800" spc="-5" dirty="0">
                <a:latin typeface="Times New Roman" pitchFamily="18" charset="0"/>
                <a:cs typeface="Times New Roman" pitchFamily="18" charset="0"/>
              </a:rPr>
              <a:t>which </a:t>
            </a:r>
            <a:r>
              <a:rPr sz="2800" spc="-25" dirty="0">
                <a:latin typeface="Times New Roman" pitchFamily="18" charset="0"/>
                <a:cs typeface="Times New Roman" pitchFamily="18" charset="0"/>
              </a:rPr>
              <a:t>have </a:t>
            </a:r>
            <a:r>
              <a:rPr sz="2800" spc="-10" dirty="0">
                <a:latin typeface="Times New Roman" pitchFamily="18" charset="0"/>
                <a:cs typeface="Times New Roman" pitchFamily="18" charset="0"/>
              </a:rPr>
              <a:t>unique identities that can </a:t>
            </a:r>
            <a:r>
              <a:rPr sz="2800" spc="-15" dirty="0">
                <a:latin typeface="Times New Roman" pitchFamily="18" charset="0"/>
                <a:cs typeface="Times New Roman" pitchFamily="18" charset="0"/>
              </a:rPr>
              <a:t>perform  </a:t>
            </a:r>
            <a:r>
              <a:rPr sz="2800" spc="-5" dirty="0">
                <a:latin typeface="Times New Roman" pitchFamily="18" charset="0"/>
                <a:cs typeface="Times New Roman" pitchFamily="18" charset="0"/>
              </a:rPr>
              <a:t>sensing, </a:t>
            </a:r>
            <a:r>
              <a:rPr sz="2800" spc="-10" dirty="0">
                <a:latin typeface="Times New Roman" pitchFamily="18" charset="0"/>
                <a:cs typeface="Times New Roman" pitchFamily="18" charset="0"/>
              </a:rPr>
              <a:t>actuating </a:t>
            </a:r>
            <a:r>
              <a:rPr sz="2800" spc="-5" dirty="0">
                <a:latin typeface="Times New Roman" pitchFamily="18" charset="0"/>
                <a:cs typeface="Times New Roman" pitchFamily="18" charset="0"/>
              </a:rPr>
              <a:t>and </a:t>
            </a:r>
            <a:r>
              <a:rPr sz="2800" spc="-10" dirty="0">
                <a:latin typeface="Times New Roman" pitchFamily="18" charset="0"/>
                <a:cs typeface="Times New Roman" pitchFamily="18" charset="0"/>
              </a:rPr>
              <a:t>monitoring</a:t>
            </a:r>
            <a:r>
              <a:rPr sz="2800" spc="110" dirty="0">
                <a:latin typeface="Times New Roman" pitchFamily="18" charset="0"/>
                <a:cs typeface="Times New Roman" pitchFamily="18" charset="0"/>
              </a:rPr>
              <a:t> </a:t>
            </a:r>
            <a:r>
              <a:rPr sz="2800" spc="-10" dirty="0">
                <a:latin typeface="Times New Roman" pitchFamily="18" charset="0"/>
                <a:cs typeface="Times New Roman" pitchFamily="18" charset="0"/>
              </a:rPr>
              <a:t>capabilities.</a:t>
            </a:r>
            <a:endParaRPr sz="2800" dirty="0">
              <a:latin typeface="Times New Roman" pitchFamily="18" charset="0"/>
              <a:cs typeface="Times New Roman" pitchFamily="18" charset="0"/>
            </a:endParaRPr>
          </a:p>
          <a:p>
            <a:pPr marL="241300" marR="5080" indent="-228600" algn="just">
              <a:lnSpc>
                <a:spcPct val="150000"/>
              </a:lnSpc>
              <a:spcBef>
                <a:spcPts val="994"/>
              </a:spcBef>
              <a:buFont typeface="Arial"/>
              <a:buChar char="•"/>
              <a:tabLst>
                <a:tab pos="241300" algn="l"/>
              </a:tabLst>
            </a:pPr>
            <a:r>
              <a:rPr sz="2800" spc="-5" dirty="0">
                <a:latin typeface="Times New Roman" pitchFamily="18" charset="0"/>
                <a:cs typeface="Times New Roman" pitchFamily="18" charset="0"/>
              </a:rPr>
              <a:t>IoT </a:t>
            </a:r>
            <a:r>
              <a:rPr sz="2800" spc="-10" dirty="0">
                <a:latin typeface="Times New Roman" pitchFamily="18" charset="0"/>
                <a:cs typeface="Times New Roman" pitchFamily="18" charset="0"/>
              </a:rPr>
              <a:t>devices can </a:t>
            </a:r>
            <a:r>
              <a:rPr sz="2800" spc="-20" dirty="0">
                <a:latin typeface="Times New Roman" pitchFamily="18" charset="0"/>
                <a:cs typeface="Times New Roman" pitchFamily="18" charset="0"/>
              </a:rPr>
              <a:t>exchange data </a:t>
            </a:r>
            <a:r>
              <a:rPr sz="2800" spc="-5" dirty="0">
                <a:latin typeface="Times New Roman" pitchFamily="18" charset="0"/>
                <a:cs typeface="Times New Roman" pitchFamily="18" charset="0"/>
              </a:rPr>
              <a:t>with other </a:t>
            </a:r>
            <a:r>
              <a:rPr sz="2800" spc="-10" dirty="0">
                <a:latin typeface="Times New Roman" pitchFamily="18" charset="0"/>
                <a:cs typeface="Times New Roman" pitchFamily="18" charset="0"/>
              </a:rPr>
              <a:t>connected devices </a:t>
            </a:r>
            <a:r>
              <a:rPr sz="2800" spc="-5" dirty="0">
                <a:latin typeface="Times New Roman" pitchFamily="18" charset="0"/>
                <a:cs typeface="Times New Roman" pitchFamily="18" charset="0"/>
              </a:rPr>
              <a:t>or </a:t>
            </a:r>
            <a:r>
              <a:rPr sz="2800" spc="-10" dirty="0">
                <a:latin typeface="Times New Roman" pitchFamily="18" charset="0"/>
                <a:cs typeface="Times New Roman" pitchFamily="18" charset="0"/>
              </a:rPr>
              <a:t>collect  </a:t>
            </a:r>
            <a:r>
              <a:rPr sz="2800" spc="-20" dirty="0">
                <a:latin typeface="Times New Roman" pitchFamily="18" charset="0"/>
                <a:cs typeface="Times New Roman" pitchFamily="18" charset="0"/>
              </a:rPr>
              <a:t>data from </a:t>
            </a:r>
            <a:r>
              <a:rPr sz="2800" spc="-10" dirty="0">
                <a:latin typeface="Times New Roman" pitchFamily="18" charset="0"/>
                <a:cs typeface="Times New Roman" pitchFamily="18" charset="0"/>
              </a:rPr>
              <a:t>other devices </a:t>
            </a:r>
            <a:r>
              <a:rPr sz="2800" dirty="0">
                <a:latin typeface="Times New Roman" pitchFamily="18" charset="0"/>
                <a:cs typeface="Times New Roman" pitchFamily="18" charset="0"/>
              </a:rPr>
              <a:t>and </a:t>
            </a:r>
            <a:r>
              <a:rPr sz="2800" spc="-15" dirty="0">
                <a:latin typeface="Times New Roman" pitchFamily="18" charset="0"/>
                <a:cs typeface="Times New Roman" pitchFamily="18" charset="0"/>
              </a:rPr>
              <a:t>process </a:t>
            </a:r>
            <a:r>
              <a:rPr sz="2800" spc="-5" dirty="0">
                <a:latin typeface="Times New Roman" pitchFamily="18" charset="0"/>
                <a:cs typeface="Times New Roman" pitchFamily="18" charset="0"/>
              </a:rPr>
              <a:t>the </a:t>
            </a:r>
            <a:r>
              <a:rPr sz="2800" spc="-20" dirty="0">
                <a:latin typeface="Times New Roman" pitchFamily="18" charset="0"/>
                <a:cs typeface="Times New Roman" pitchFamily="18" charset="0"/>
              </a:rPr>
              <a:t>data </a:t>
            </a:r>
            <a:r>
              <a:rPr sz="2800" spc="-5" dirty="0">
                <a:latin typeface="Times New Roman" pitchFamily="18" charset="0"/>
                <a:cs typeface="Times New Roman" pitchFamily="18" charset="0"/>
              </a:rPr>
              <a:t>either </a:t>
            </a:r>
            <a:r>
              <a:rPr sz="2800" spc="-10" dirty="0">
                <a:latin typeface="Times New Roman" pitchFamily="18" charset="0"/>
                <a:cs typeface="Times New Roman" pitchFamily="18" charset="0"/>
              </a:rPr>
              <a:t>locally </a:t>
            </a:r>
            <a:r>
              <a:rPr sz="2800" spc="-5" dirty="0">
                <a:latin typeface="Times New Roman" pitchFamily="18" charset="0"/>
                <a:cs typeface="Times New Roman" pitchFamily="18" charset="0"/>
              </a:rPr>
              <a:t>or </a:t>
            </a:r>
            <a:r>
              <a:rPr sz="2800" spc="-10" dirty="0">
                <a:latin typeface="Times New Roman" pitchFamily="18" charset="0"/>
                <a:cs typeface="Times New Roman" pitchFamily="18" charset="0"/>
              </a:rPr>
              <a:t>send  </a:t>
            </a:r>
            <a:r>
              <a:rPr sz="2800" spc="-5" dirty="0">
                <a:latin typeface="Times New Roman" pitchFamily="18" charset="0"/>
                <a:cs typeface="Times New Roman" pitchFamily="18" charset="0"/>
              </a:rPr>
              <a:t>the </a:t>
            </a:r>
            <a:r>
              <a:rPr sz="2800" spc="-20" dirty="0">
                <a:latin typeface="Times New Roman" pitchFamily="18" charset="0"/>
                <a:cs typeface="Times New Roman" pitchFamily="18" charset="0"/>
              </a:rPr>
              <a:t>data </a:t>
            </a:r>
            <a:r>
              <a:rPr sz="2800" spc="-10" dirty="0">
                <a:latin typeface="Times New Roman" pitchFamily="18" charset="0"/>
                <a:cs typeface="Times New Roman" pitchFamily="18" charset="0"/>
              </a:rPr>
              <a:t>to </a:t>
            </a:r>
            <a:r>
              <a:rPr sz="2800" spc="-20" dirty="0">
                <a:latin typeface="Times New Roman" pitchFamily="18" charset="0"/>
                <a:cs typeface="Times New Roman" pitchFamily="18" charset="0"/>
              </a:rPr>
              <a:t>centralized </a:t>
            </a:r>
            <a:r>
              <a:rPr sz="2800" spc="-15" dirty="0">
                <a:latin typeface="Times New Roman" pitchFamily="18" charset="0"/>
                <a:cs typeface="Times New Roman" pitchFamily="18" charset="0"/>
              </a:rPr>
              <a:t>servers </a:t>
            </a:r>
            <a:r>
              <a:rPr sz="2800" spc="-5" dirty="0">
                <a:latin typeface="Times New Roman" pitchFamily="18" charset="0"/>
                <a:cs typeface="Times New Roman" pitchFamily="18" charset="0"/>
              </a:rPr>
              <a:t>or cloud – </a:t>
            </a:r>
            <a:r>
              <a:rPr sz="2800" spc="-10" dirty="0">
                <a:latin typeface="Times New Roman" pitchFamily="18" charset="0"/>
                <a:cs typeface="Times New Roman" pitchFamily="18" charset="0"/>
              </a:rPr>
              <a:t>based application </a:t>
            </a:r>
            <a:r>
              <a:rPr sz="2800" dirty="0">
                <a:latin typeface="Times New Roman" pitchFamily="18" charset="0"/>
                <a:cs typeface="Times New Roman" pitchFamily="18" charset="0"/>
              </a:rPr>
              <a:t>back-ends  </a:t>
            </a:r>
            <a:r>
              <a:rPr sz="2800" spc="-25" dirty="0">
                <a:latin typeface="Times New Roman" pitchFamily="18" charset="0"/>
                <a:cs typeface="Times New Roman" pitchFamily="18" charset="0"/>
              </a:rPr>
              <a:t>for </a:t>
            </a:r>
            <a:r>
              <a:rPr sz="2800" spc="-15" dirty="0">
                <a:latin typeface="Times New Roman" pitchFamily="18" charset="0"/>
                <a:cs typeface="Times New Roman" pitchFamily="18" charset="0"/>
              </a:rPr>
              <a:t>processing </a:t>
            </a:r>
            <a:r>
              <a:rPr sz="2800" spc="-5" dirty="0">
                <a:latin typeface="Times New Roman" pitchFamily="18" charset="0"/>
                <a:cs typeface="Times New Roman" pitchFamily="18" charset="0"/>
              </a:rPr>
              <a:t>the</a:t>
            </a:r>
            <a:r>
              <a:rPr sz="2800" spc="95" dirty="0">
                <a:latin typeface="Times New Roman" pitchFamily="18" charset="0"/>
                <a:cs typeface="Times New Roman" pitchFamily="18" charset="0"/>
              </a:rPr>
              <a:t> </a:t>
            </a:r>
            <a:r>
              <a:rPr sz="2800" spc="-20" dirty="0">
                <a:latin typeface="Times New Roman" pitchFamily="18" charset="0"/>
                <a:cs typeface="Times New Roman" pitchFamily="18" charset="0"/>
              </a:rPr>
              <a:t>data.</a:t>
            </a:r>
            <a:endParaRPr sz="2800" dirty="0">
              <a:latin typeface="Times New Roman" pitchFamily="18" charset="0"/>
              <a:cs typeface="Times New Roman" pitchFamily="18" charset="0"/>
            </a:endParaRPr>
          </a:p>
        </p:txBody>
      </p:sp>
      <p:grpSp>
        <p:nvGrpSpPr>
          <p:cNvPr id="5" name="Google Shape;107;p14"/>
          <p:cNvGrpSpPr/>
          <p:nvPr/>
        </p:nvGrpSpPr>
        <p:grpSpPr>
          <a:xfrm>
            <a:off x="381000" y="160443"/>
            <a:ext cx="11506200" cy="153145"/>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9" name="object 7"/>
          <p:cNvSpPr txBox="1"/>
          <p:nvPr/>
        </p:nvSpPr>
        <p:spPr>
          <a:xfrm>
            <a:off x="5145151" y="6611518"/>
            <a:ext cx="184086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8925560" cy="1120820"/>
          </a:xfrm>
          <a:prstGeom prst="rect">
            <a:avLst/>
          </a:prstGeom>
        </p:spPr>
        <p:txBody>
          <a:bodyPr vert="horz" wrap="square" lIns="0" tIns="12700" rIns="0" bIns="0" rtlCol="0">
            <a:spAutoFit/>
          </a:bodyPr>
          <a:lstStyle/>
          <a:p>
            <a:pPr marL="12700">
              <a:lnSpc>
                <a:spcPct val="100000"/>
              </a:lnSpc>
              <a:spcBef>
                <a:spcPts val="100"/>
              </a:spcBef>
            </a:pPr>
            <a:r>
              <a:rPr b="0" dirty="0">
                <a:latin typeface="Times New Roman" pitchFamily="18" charset="0"/>
                <a:cs typeface="Times New Roman" pitchFamily="18" charset="0"/>
              </a:rPr>
              <a:t>Generic Block </a:t>
            </a:r>
            <a:r>
              <a:rPr b="0" spc="-15" dirty="0">
                <a:latin typeface="Times New Roman" pitchFamily="18" charset="0"/>
                <a:cs typeface="Times New Roman" pitchFamily="18" charset="0"/>
              </a:rPr>
              <a:t>Diagram </a:t>
            </a:r>
            <a:r>
              <a:rPr b="0" spc="-5" dirty="0">
                <a:latin typeface="Times New Roman" pitchFamily="18" charset="0"/>
                <a:cs typeface="Times New Roman" pitchFamily="18" charset="0"/>
              </a:rPr>
              <a:t>of </a:t>
            </a:r>
            <a:r>
              <a:rPr b="0" dirty="0">
                <a:latin typeface="Times New Roman" pitchFamily="18" charset="0"/>
                <a:cs typeface="Times New Roman" pitchFamily="18" charset="0"/>
              </a:rPr>
              <a:t>an IoT</a:t>
            </a:r>
            <a:r>
              <a:rPr b="0" spc="5" dirty="0">
                <a:latin typeface="Times New Roman" pitchFamily="18" charset="0"/>
                <a:cs typeface="Times New Roman" pitchFamily="18" charset="0"/>
              </a:rPr>
              <a:t> </a:t>
            </a:r>
            <a:r>
              <a:rPr b="0" spc="-5" dirty="0">
                <a:latin typeface="Times New Roman" pitchFamily="18" charset="0"/>
                <a:cs typeface="Times New Roman" pitchFamily="18" charset="0"/>
              </a:rPr>
              <a:t>Device</a:t>
            </a:r>
          </a:p>
        </p:txBody>
      </p:sp>
      <p:sp>
        <p:nvSpPr>
          <p:cNvPr id="3" name="object 3"/>
          <p:cNvSpPr txBox="1"/>
          <p:nvPr/>
        </p:nvSpPr>
        <p:spPr>
          <a:xfrm>
            <a:off x="916939" y="1793493"/>
            <a:ext cx="4577080" cy="3508375"/>
          </a:xfrm>
          <a:prstGeom prst="rect">
            <a:avLst/>
          </a:prstGeom>
        </p:spPr>
        <p:txBody>
          <a:bodyPr vert="horz" wrap="square" lIns="0" tIns="54610" rIns="0" bIns="0" rtlCol="0">
            <a:spAutoFit/>
          </a:bodyPr>
          <a:lstStyle/>
          <a:p>
            <a:pPr marL="241300" marR="81915" indent="-228600">
              <a:lnSpc>
                <a:spcPct val="90000"/>
              </a:lnSpc>
              <a:spcBef>
                <a:spcPts val="430"/>
              </a:spcBef>
              <a:buFont typeface="Arial"/>
              <a:buChar char="•"/>
              <a:tabLst>
                <a:tab pos="241300" algn="l"/>
              </a:tabLst>
            </a:pPr>
            <a:r>
              <a:rPr sz="2800" spc="-5" dirty="0">
                <a:latin typeface="Times New Roman" pitchFamily="18" charset="0"/>
                <a:cs typeface="Times New Roman" pitchFamily="18" charset="0"/>
              </a:rPr>
              <a:t>An IoT </a:t>
            </a:r>
            <a:r>
              <a:rPr sz="2800" spc="-10" dirty="0">
                <a:latin typeface="Times New Roman" pitchFamily="18" charset="0"/>
                <a:cs typeface="Times New Roman" pitchFamily="18" charset="0"/>
              </a:rPr>
              <a:t>device </a:t>
            </a:r>
            <a:r>
              <a:rPr sz="2800" spc="-20" dirty="0">
                <a:latin typeface="Times New Roman" pitchFamily="18" charset="0"/>
                <a:cs typeface="Times New Roman" pitchFamily="18" charset="0"/>
              </a:rPr>
              <a:t>may </a:t>
            </a:r>
            <a:r>
              <a:rPr sz="2800" spc="-15" dirty="0">
                <a:latin typeface="Times New Roman" pitchFamily="18" charset="0"/>
                <a:cs typeface="Times New Roman" pitchFamily="18" charset="0"/>
              </a:rPr>
              <a:t>consist </a:t>
            </a:r>
            <a:r>
              <a:rPr sz="2800" spc="-10" dirty="0">
                <a:latin typeface="Times New Roman" pitchFamily="18" charset="0"/>
                <a:cs typeface="Times New Roman" pitchFamily="18" charset="0"/>
              </a:rPr>
              <a:t>of  </a:t>
            </a:r>
            <a:r>
              <a:rPr sz="2800" spc="-20" dirty="0">
                <a:latin typeface="Times New Roman" pitchFamily="18" charset="0"/>
                <a:cs typeface="Times New Roman" pitchFamily="18" charset="0"/>
              </a:rPr>
              <a:t>several </a:t>
            </a:r>
            <a:r>
              <a:rPr sz="2800" spc="-15" dirty="0">
                <a:latin typeface="Times New Roman" pitchFamily="18" charset="0"/>
                <a:cs typeface="Times New Roman" pitchFamily="18" charset="0"/>
              </a:rPr>
              <a:t>interfaces </a:t>
            </a:r>
            <a:r>
              <a:rPr sz="2800" spc="-25" dirty="0">
                <a:latin typeface="Times New Roman" pitchFamily="18" charset="0"/>
                <a:cs typeface="Times New Roman" pitchFamily="18" charset="0"/>
              </a:rPr>
              <a:t>for  </a:t>
            </a:r>
            <a:r>
              <a:rPr sz="2800" spc="-10" dirty="0">
                <a:latin typeface="Times New Roman" pitchFamily="18" charset="0"/>
                <a:cs typeface="Times New Roman" pitchFamily="18" charset="0"/>
              </a:rPr>
              <a:t>connections </a:t>
            </a:r>
            <a:r>
              <a:rPr sz="2800" spc="-20" dirty="0">
                <a:latin typeface="Times New Roman" pitchFamily="18" charset="0"/>
                <a:cs typeface="Times New Roman" pitchFamily="18" charset="0"/>
              </a:rPr>
              <a:t>to </a:t>
            </a:r>
            <a:r>
              <a:rPr sz="2800" spc="-5" dirty="0">
                <a:latin typeface="Times New Roman" pitchFamily="18" charset="0"/>
                <a:cs typeface="Times New Roman" pitchFamily="18" charset="0"/>
              </a:rPr>
              <a:t>other </a:t>
            </a:r>
            <a:r>
              <a:rPr sz="2800" spc="-10" dirty="0">
                <a:latin typeface="Times New Roman" pitchFamily="18" charset="0"/>
                <a:cs typeface="Times New Roman" pitchFamily="18" charset="0"/>
              </a:rPr>
              <a:t>devices,  both </a:t>
            </a:r>
            <a:r>
              <a:rPr sz="2800" spc="-15" dirty="0">
                <a:latin typeface="Times New Roman" pitchFamily="18" charset="0"/>
                <a:cs typeface="Times New Roman" pitchFamily="18" charset="0"/>
              </a:rPr>
              <a:t>wired </a:t>
            </a:r>
            <a:r>
              <a:rPr sz="2800" spc="-5" dirty="0">
                <a:latin typeface="Times New Roman" pitchFamily="18" charset="0"/>
                <a:cs typeface="Times New Roman" pitchFamily="18" charset="0"/>
              </a:rPr>
              <a:t>and</a:t>
            </a:r>
            <a:r>
              <a:rPr sz="2800" spc="40" dirty="0">
                <a:latin typeface="Times New Roman" pitchFamily="18" charset="0"/>
                <a:cs typeface="Times New Roman" pitchFamily="18" charset="0"/>
              </a:rPr>
              <a:t> </a:t>
            </a:r>
            <a:r>
              <a:rPr sz="2800" spc="-10" dirty="0">
                <a:latin typeface="Times New Roman" pitchFamily="18" charset="0"/>
                <a:cs typeface="Times New Roman" pitchFamily="18" charset="0"/>
              </a:rPr>
              <a:t>wireless.</a:t>
            </a:r>
            <a:endParaRPr sz="2800" dirty="0">
              <a:latin typeface="Times New Roman" pitchFamily="18" charset="0"/>
              <a:cs typeface="Times New Roman" pitchFamily="18" charset="0"/>
            </a:endParaRPr>
          </a:p>
          <a:p>
            <a:pPr marL="698500" lvl="1" indent="-229235">
              <a:lnSpc>
                <a:spcPct val="100000"/>
              </a:lnSpc>
              <a:spcBef>
                <a:spcPts val="245"/>
              </a:spcBef>
              <a:buFont typeface="Arial"/>
              <a:buChar char="•"/>
              <a:tabLst>
                <a:tab pos="699135" algn="l"/>
              </a:tabLst>
            </a:pPr>
            <a:r>
              <a:rPr sz="2400" spc="-5" dirty="0">
                <a:latin typeface="Times New Roman" pitchFamily="18" charset="0"/>
                <a:cs typeface="Times New Roman" pitchFamily="18" charset="0"/>
              </a:rPr>
              <a:t>I/O </a:t>
            </a:r>
            <a:r>
              <a:rPr sz="2400" spc="-10" dirty="0">
                <a:latin typeface="Times New Roman" pitchFamily="18" charset="0"/>
                <a:cs typeface="Times New Roman" pitchFamily="18" charset="0"/>
              </a:rPr>
              <a:t>interfaces </a:t>
            </a:r>
            <a:r>
              <a:rPr sz="2400" spc="-20" dirty="0">
                <a:latin typeface="Times New Roman" pitchFamily="18" charset="0"/>
                <a:cs typeface="Times New Roman" pitchFamily="18" charset="0"/>
              </a:rPr>
              <a:t>for</a:t>
            </a:r>
            <a:r>
              <a:rPr sz="2400" spc="-25" dirty="0">
                <a:latin typeface="Times New Roman" pitchFamily="18" charset="0"/>
                <a:cs typeface="Times New Roman" pitchFamily="18" charset="0"/>
              </a:rPr>
              <a:t> </a:t>
            </a:r>
            <a:r>
              <a:rPr sz="2400" spc="-10" dirty="0">
                <a:latin typeface="Times New Roman" pitchFamily="18" charset="0"/>
                <a:cs typeface="Times New Roman" pitchFamily="18" charset="0"/>
              </a:rPr>
              <a:t>sensors</a:t>
            </a:r>
            <a:endParaRPr sz="2400" dirty="0">
              <a:latin typeface="Times New Roman" pitchFamily="18" charset="0"/>
              <a:cs typeface="Times New Roman" pitchFamily="18" charset="0"/>
            </a:endParaRPr>
          </a:p>
          <a:p>
            <a:pPr marL="698500" marR="1156335" lvl="1" indent="-228600">
              <a:lnSpc>
                <a:spcPts val="2590"/>
              </a:lnSpc>
              <a:spcBef>
                <a:spcPts val="545"/>
              </a:spcBef>
              <a:buFont typeface="Arial"/>
              <a:buChar char="•"/>
              <a:tabLst>
                <a:tab pos="699135" algn="l"/>
              </a:tabLst>
            </a:pPr>
            <a:r>
              <a:rPr sz="2400" spc="-10" dirty="0">
                <a:latin typeface="Times New Roman" pitchFamily="18" charset="0"/>
                <a:cs typeface="Times New Roman" pitchFamily="18" charset="0"/>
              </a:rPr>
              <a:t>Interfaces </a:t>
            </a:r>
            <a:r>
              <a:rPr sz="2400" spc="-20" dirty="0">
                <a:latin typeface="Times New Roman" pitchFamily="18" charset="0"/>
                <a:cs typeface="Times New Roman" pitchFamily="18" charset="0"/>
              </a:rPr>
              <a:t>for</a:t>
            </a:r>
            <a:r>
              <a:rPr sz="2400" spc="-70" dirty="0">
                <a:latin typeface="Times New Roman" pitchFamily="18" charset="0"/>
                <a:cs typeface="Times New Roman" pitchFamily="18" charset="0"/>
              </a:rPr>
              <a:t> </a:t>
            </a:r>
            <a:r>
              <a:rPr sz="2400" spc="-10" dirty="0">
                <a:latin typeface="Times New Roman" pitchFamily="18" charset="0"/>
                <a:cs typeface="Times New Roman" pitchFamily="18" charset="0"/>
              </a:rPr>
              <a:t>internet  connectivity</a:t>
            </a:r>
            <a:endParaRPr sz="2400" dirty="0">
              <a:latin typeface="Times New Roman" pitchFamily="18" charset="0"/>
              <a:cs typeface="Times New Roman" pitchFamily="18" charset="0"/>
            </a:endParaRPr>
          </a:p>
          <a:p>
            <a:pPr marL="698500" lvl="1" indent="-229235">
              <a:lnSpc>
                <a:spcPct val="100000"/>
              </a:lnSpc>
              <a:spcBef>
                <a:spcPts val="170"/>
              </a:spcBef>
              <a:buFont typeface="Arial"/>
              <a:buChar char="•"/>
              <a:tabLst>
                <a:tab pos="699135" algn="l"/>
              </a:tabLst>
            </a:pPr>
            <a:r>
              <a:rPr sz="2400" dirty="0">
                <a:latin typeface="Times New Roman" pitchFamily="18" charset="0"/>
                <a:cs typeface="Times New Roman" pitchFamily="18" charset="0"/>
              </a:rPr>
              <a:t>Memory and </a:t>
            </a:r>
            <a:r>
              <a:rPr sz="2400" spc="-20" dirty="0">
                <a:latin typeface="Times New Roman" pitchFamily="18" charset="0"/>
                <a:cs typeface="Times New Roman" pitchFamily="18" charset="0"/>
              </a:rPr>
              <a:t>storage</a:t>
            </a:r>
            <a:r>
              <a:rPr sz="2400" spc="-110" dirty="0">
                <a:latin typeface="Times New Roman" pitchFamily="18" charset="0"/>
                <a:cs typeface="Times New Roman" pitchFamily="18" charset="0"/>
              </a:rPr>
              <a:t> </a:t>
            </a:r>
            <a:r>
              <a:rPr sz="2400" spc="-10" dirty="0">
                <a:latin typeface="Times New Roman" pitchFamily="18" charset="0"/>
                <a:cs typeface="Times New Roman" pitchFamily="18" charset="0"/>
              </a:rPr>
              <a:t>interfaces</a:t>
            </a:r>
            <a:endParaRPr sz="2400" dirty="0">
              <a:latin typeface="Times New Roman" pitchFamily="18" charset="0"/>
              <a:cs typeface="Times New Roman" pitchFamily="18" charset="0"/>
            </a:endParaRPr>
          </a:p>
          <a:p>
            <a:pPr marL="698500" lvl="1" indent="-229235">
              <a:lnSpc>
                <a:spcPct val="100000"/>
              </a:lnSpc>
              <a:spcBef>
                <a:spcPts val="215"/>
              </a:spcBef>
              <a:buFont typeface="Arial"/>
              <a:buChar char="•"/>
              <a:tabLst>
                <a:tab pos="699135" algn="l"/>
              </a:tabLst>
            </a:pPr>
            <a:r>
              <a:rPr sz="2400" spc="-5" dirty="0">
                <a:latin typeface="Times New Roman" pitchFamily="18" charset="0"/>
                <a:cs typeface="Times New Roman" pitchFamily="18" charset="0"/>
              </a:rPr>
              <a:t>Audio/video</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interfaces</a:t>
            </a:r>
            <a:endParaRPr sz="2400" dirty="0">
              <a:latin typeface="Times New Roman" pitchFamily="18" charset="0"/>
              <a:cs typeface="Times New Roman" pitchFamily="18" charset="0"/>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5" name="object 5"/>
          <p:cNvSpPr/>
          <p:nvPr/>
        </p:nvSpPr>
        <p:spPr>
          <a:xfrm>
            <a:off x="5914100" y="2125552"/>
            <a:ext cx="5932824" cy="2987119"/>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993668" y="6498447"/>
            <a:ext cx="1840864"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grpSp>
        <p:nvGrpSpPr>
          <p:cNvPr id="8" name="Google Shape;107;p14"/>
          <p:cNvGrpSpPr/>
          <p:nvPr/>
        </p:nvGrpSpPr>
        <p:grpSpPr>
          <a:xfrm>
            <a:off x="381000" y="160443"/>
            <a:ext cx="11506200" cy="153145"/>
            <a:chOff x="0" y="0"/>
            <a:chExt cx="9144000" cy="307777"/>
          </a:xfrm>
        </p:grpSpPr>
        <p:sp>
          <p:nvSpPr>
            <p:cNvPr id="9"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Future with IOT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a:buFont typeface="Arial" pitchFamily="34" charset="0"/>
              <a:buChar char="•"/>
            </a:pPr>
            <a:r>
              <a:rPr lang="en-US" dirty="0">
                <a:latin typeface="Times New Roman" pitchFamily="18" charset="0"/>
                <a:cs typeface="Times New Roman" pitchFamily="18" charset="0"/>
              </a:rPr>
              <a:t>Internet of Things Wearable devices is the future. You can control your car with a </a:t>
            </a:r>
            <a:r>
              <a:rPr lang="en-US" dirty="0" smtClean="0">
                <a:latin typeface="Times New Roman" pitchFamily="18" charset="0"/>
                <a:cs typeface="Times New Roman" pitchFamily="18" charset="0"/>
              </a:rPr>
              <a:t>smart watch </a:t>
            </a:r>
            <a:r>
              <a:rPr lang="en-US" dirty="0">
                <a:latin typeface="Times New Roman" pitchFamily="18" charset="0"/>
                <a:cs typeface="Times New Roman" pitchFamily="18" charset="0"/>
              </a:rPr>
              <a:t>like automatically parking it and for closing or to open the doors. </a:t>
            </a:r>
            <a:endParaRPr lang="en-US" dirty="0" smtClean="0">
              <a:latin typeface="Times New Roman" pitchFamily="18" charset="0"/>
              <a:cs typeface="Times New Roman" pitchFamily="18" charset="0"/>
            </a:endParaRPr>
          </a:p>
          <a:p>
            <a:pPr>
              <a:buFont typeface="Arial" pitchFamily="34" charset="0"/>
              <a:buChar char="•"/>
            </a:pPr>
            <a:endParaRPr lang="en-US" dirty="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Your </a:t>
            </a:r>
            <a:r>
              <a:rPr lang="en-US" dirty="0">
                <a:latin typeface="Times New Roman" pitchFamily="18" charset="0"/>
                <a:cs typeface="Times New Roman" pitchFamily="18" charset="0"/>
              </a:rPr>
              <a:t>wearable device may also detect the dangers around you. We already have devices that track our activity and exercise habits</a:t>
            </a:r>
            <a:r>
              <a:rPr lang="en-US"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a:p>
            <a:pPr>
              <a:buFont typeface="Arial" pitchFamily="34" charset="0"/>
              <a:buChar char="•"/>
            </a:pPr>
            <a:r>
              <a:rPr lang="en-US" dirty="0">
                <a:latin typeface="Times New Roman" pitchFamily="18" charset="0"/>
                <a:cs typeface="Times New Roman" pitchFamily="18" charset="0"/>
              </a:rPr>
              <a:t>In the near future, we may also be able to easily track our calorie intake and eating habits automatically. So everything is going to be easy except that making everything easy is </a:t>
            </a:r>
            <a:r>
              <a:rPr lang="en-US" dirty="0" smtClean="0">
                <a:latin typeface="Times New Roman" pitchFamily="18" charset="0"/>
                <a:cs typeface="Times New Roman" pitchFamily="18" charset="0"/>
              </a:rPr>
              <a:t>tough. </a:t>
            </a:r>
          </a:p>
          <a:p>
            <a:pPr>
              <a:buFont typeface="Arial" pitchFamily="34" charset="0"/>
              <a:buChar char="•"/>
            </a:pPr>
            <a:endParaRPr lang="en-US" dirty="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Here </a:t>
            </a:r>
            <a:r>
              <a:rPr lang="en-US" dirty="0">
                <a:latin typeface="Times New Roman" pitchFamily="18" charset="0"/>
                <a:cs typeface="Times New Roman" pitchFamily="18" charset="0"/>
              </a:rPr>
              <a:t>are some examples of IoT wearable devices that are already available in the market</a:t>
            </a:r>
            <a:r>
              <a:rPr lang="en-US" dirty="0" smtClean="0">
                <a:latin typeface="Times New Roman" pitchFamily="18" charset="0"/>
                <a:cs typeface="Times New Roman" pitchFamily="18" charset="0"/>
              </a:rPr>
              <a:t>.</a:t>
            </a:r>
          </a:p>
          <a:p>
            <a:pPr marL="514350" indent="-514350">
              <a:buFont typeface="+mj-lt"/>
              <a:buAutoNum type="arabicPeriod"/>
            </a:pPr>
            <a:endParaRPr lang="en-US" dirty="0">
              <a:latin typeface="Times New Roman" pitchFamily="18" charset="0"/>
              <a:cs typeface="Times New Roman" pitchFamily="18" charset="0"/>
            </a:endParaRPr>
          </a:p>
          <a:p>
            <a:pPr marL="514350" indent="-514350">
              <a:buFont typeface="+mj-lt"/>
              <a:buAutoNum type="arabicPeriod"/>
            </a:pPr>
            <a:r>
              <a:rPr lang="en-US" dirty="0">
                <a:latin typeface="Times New Roman" pitchFamily="18" charset="0"/>
                <a:cs typeface="Times New Roman" pitchFamily="18" charset="0"/>
              </a:rPr>
              <a:t>Sync </a:t>
            </a:r>
            <a:r>
              <a:rPr lang="en-US" dirty="0" smtClean="0">
                <a:latin typeface="Times New Roman" pitchFamily="18" charset="0"/>
                <a:cs typeface="Times New Roman" pitchFamily="18" charset="0"/>
              </a:rPr>
              <a:t>Smart band </a:t>
            </a:r>
            <a:r>
              <a:rPr lang="en-US" dirty="0">
                <a:latin typeface="Times New Roman" pitchFamily="18" charset="0"/>
                <a:cs typeface="Times New Roman" pitchFamily="18" charset="0"/>
              </a:rPr>
              <a:t>Activity </a:t>
            </a:r>
            <a:r>
              <a:rPr lang="en-US" dirty="0" smtClean="0">
                <a:latin typeface="Times New Roman" pitchFamily="18" charset="0"/>
                <a:cs typeface="Times New Roman" pitchFamily="18" charset="0"/>
              </a:rPr>
              <a:t>Tracker</a:t>
            </a:r>
          </a:p>
          <a:p>
            <a:pPr marL="514350" indent="-514350">
              <a:buFont typeface="+mj-lt"/>
              <a:buAutoNum type="arabicPeriod"/>
            </a:pPr>
            <a:r>
              <a:rPr lang="en-US" dirty="0">
                <a:latin typeface="Times New Roman" pitchFamily="18" charset="0"/>
                <a:cs typeface="Times New Roman" pitchFamily="18" charset="0"/>
              </a:rPr>
              <a:t>Fitbit Surge Smart Watch</a:t>
            </a:r>
          </a:p>
          <a:p>
            <a:pPr marL="514350" indent="-514350">
              <a:buFont typeface="+mj-lt"/>
              <a:buAutoNum type="arabicPeriod"/>
            </a:pPr>
            <a:r>
              <a:rPr lang="en-US" dirty="0">
                <a:latin typeface="Times New Roman" pitchFamily="18" charset="0"/>
                <a:cs typeface="Times New Roman" pitchFamily="18" charset="0"/>
              </a:rPr>
              <a:t>Hicon Wearable Smart Bracelet</a:t>
            </a:r>
          </a:p>
          <a:p>
            <a:pPr marL="514350" indent="-514350">
              <a:buFont typeface="+mj-lt"/>
              <a:buAutoNum type="arabicPeriod"/>
            </a:pPr>
            <a:r>
              <a:rPr lang="en-US" dirty="0">
                <a:latin typeface="Times New Roman" pitchFamily="18" charset="0"/>
                <a:cs typeface="Times New Roman" pitchFamily="18" charset="0"/>
              </a:rPr>
              <a:t>Beddit Sleep tracker</a:t>
            </a:r>
          </a:p>
          <a:p>
            <a:pPr marL="0" indent="0">
              <a:buNone/>
            </a:pPr>
            <a:endParaRPr lang="en-US" dirty="0" smtClean="0">
              <a:latin typeface="Times New Roman" pitchFamily="18" charset="0"/>
              <a:cs typeface="Times New Roman" pitchFamily="18" charset="0"/>
            </a:endParaRPr>
          </a:p>
          <a:p>
            <a:pPr>
              <a:buFont typeface="Arial" pitchFamily="34" charset="0"/>
              <a:buChar char="•"/>
            </a:pPr>
            <a:endParaRPr lang="en-US" dirty="0">
              <a:latin typeface="Times New Roman" pitchFamily="18" charset="0"/>
              <a:cs typeface="Times New Roman" pitchFamily="18" charset="0"/>
            </a:endParaRPr>
          </a:p>
          <a:p>
            <a:pPr marL="0" indent="0">
              <a:buNone/>
            </a:pPr>
            <a:endParaRPr lang="en-US" b="1" u="sng"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
        <p:nvSpPr>
          <p:cNvPr id="8" name="object 6"/>
          <p:cNvSpPr txBox="1"/>
          <p:nvPr/>
        </p:nvSpPr>
        <p:spPr>
          <a:xfrm>
            <a:off x="4993668" y="6498447"/>
            <a:ext cx="1840864"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5" dirty="0" smtClean="0">
                <a:solidFill>
                  <a:srgbClr val="7E7E7E"/>
                </a:solidFill>
                <a:latin typeface="Arial"/>
                <a:cs typeface="Arial"/>
              </a:rPr>
              <a:t>   </a:t>
            </a:r>
            <a:endParaRPr sz="1200" dirty="0">
              <a:latin typeface="Arial"/>
              <a:cs typeface="Arial"/>
            </a:endParaRPr>
          </a:p>
        </p:txBody>
      </p:sp>
    </p:spTree>
    <p:extLst>
      <p:ext uri="{BB962C8B-B14F-4D97-AF65-F5344CB8AC3E}">
        <p14:creationId xmlns:p14="http://schemas.microsoft.com/office/powerpoint/2010/main" xmlns="" val="756967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971739"/>
            <a:ext cx="10134600" cy="814325"/>
          </a:xfrm>
          <a:prstGeom prst="rect">
            <a:avLst/>
          </a:prstGeom>
          <a:ln w="6350">
            <a:solidFill>
              <a:srgbClr val="6FAC46"/>
            </a:solidFill>
          </a:ln>
        </p:spPr>
        <p:txBody>
          <a:bodyPr vert="horz" wrap="square" lIns="0" tIns="257810" rIns="0" bIns="0" rtlCol="0">
            <a:spAutoFit/>
          </a:bodyPr>
          <a:lstStyle/>
          <a:p>
            <a:pPr marL="635">
              <a:lnSpc>
                <a:spcPct val="100000"/>
              </a:lnSpc>
              <a:spcBef>
                <a:spcPts val="2030"/>
              </a:spcBef>
            </a:pPr>
            <a:r>
              <a:rPr b="1" spc="-20" dirty="0">
                <a:solidFill>
                  <a:schemeClr val="tx1"/>
                </a:solidFill>
                <a:latin typeface="Times New Roman" pitchFamily="18" charset="0"/>
                <a:cs typeface="Times New Roman" pitchFamily="18" charset="0"/>
              </a:rPr>
              <a:t>Physical </a:t>
            </a:r>
            <a:r>
              <a:rPr b="1" dirty="0">
                <a:solidFill>
                  <a:schemeClr val="tx1"/>
                </a:solidFill>
                <a:latin typeface="Times New Roman" pitchFamily="18" charset="0"/>
                <a:cs typeface="Times New Roman" pitchFamily="18" charset="0"/>
              </a:rPr>
              <a:t>Design </a:t>
            </a:r>
            <a:r>
              <a:rPr b="1" spc="-5" dirty="0">
                <a:solidFill>
                  <a:schemeClr val="tx1"/>
                </a:solidFill>
                <a:latin typeface="Times New Roman" pitchFamily="18" charset="0"/>
                <a:cs typeface="Times New Roman" pitchFamily="18" charset="0"/>
              </a:rPr>
              <a:t>of</a:t>
            </a:r>
            <a:r>
              <a:rPr b="1" spc="-15" dirty="0">
                <a:solidFill>
                  <a:schemeClr val="tx1"/>
                </a:solidFill>
                <a:latin typeface="Times New Roman" pitchFamily="18" charset="0"/>
                <a:cs typeface="Times New Roman" pitchFamily="18" charset="0"/>
              </a:rPr>
              <a:t> </a:t>
            </a:r>
            <a:r>
              <a:rPr b="1" dirty="0">
                <a:solidFill>
                  <a:schemeClr val="tx1"/>
                </a:solidFill>
                <a:latin typeface="Times New Roman" pitchFamily="18" charset="0"/>
                <a:cs typeface="Times New Roman" pitchFamily="18" charset="0"/>
              </a:rPr>
              <a:t>IoT</a:t>
            </a:r>
          </a:p>
        </p:txBody>
      </p:sp>
      <p:sp>
        <p:nvSpPr>
          <p:cNvPr id="4" name="object 4"/>
          <p:cNvSpPr txBox="1"/>
          <p:nvPr/>
        </p:nvSpPr>
        <p:spPr>
          <a:xfrm>
            <a:off x="916939" y="2731733"/>
            <a:ext cx="2130425" cy="2431435"/>
          </a:xfrm>
          <a:prstGeom prst="rect">
            <a:avLst/>
          </a:prstGeom>
        </p:spPr>
        <p:txBody>
          <a:bodyPr vert="horz" wrap="square" lIns="0" tIns="96520" rIns="0" bIns="0" rtlCol="0">
            <a:spAutoFit/>
          </a:bodyPr>
          <a:lstStyle/>
          <a:p>
            <a:pPr marL="12700">
              <a:lnSpc>
                <a:spcPct val="100000"/>
              </a:lnSpc>
              <a:spcBef>
                <a:spcPts val="760"/>
              </a:spcBef>
              <a:tabLst>
                <a:tab pos="241300" algn="l"/>
              </a:tabLst>
            </a:pPr>
            <a:endParaRPr sz="2800" dirty="0">
              <a:latin typeface="Times New Roman" pitchFamily="18" charset="0"/>
              <a:cs typeface="Times New Roman" pitchFamily="18" charset="0"/>
            </a:endParaRPr>
          </a:p>
          <a:p>
            <a:pPr marL="241300" indent="-228600">
              <a:lnSpc>
                <a:spcPct val="100000"/>
              </a:lnSpc>
              <a:spcBef>
                <a:spcPts val="660"/>
              </a:spcBef>
              <a:buFont typeface="Arial"/>
              <a:buChar char="•"/>
              <a:tabLst>
                <a:tab pos="241300" algn="l"/>
              </a:tabLst>
            </a:pPr>
            <a:r>
              <a:rPr sz="2800" spc="-5" dirty="0" smtClean="0">
                <a:latin typeface="Times New Roman" pitchFamily="18" charset="0"/>
                <a:cs typeface="Times New Roman" pitchFamily="18" charset="0"/>
              </a:rPr>
              <a:t>I</a:t>
            </a:r>
            <a:r>
              <a:rPr lang="en-US" sz="2800" spc="-5" dirty="0" smtClean="0">
                <a:latin typeface="Times New Roman" pitchFamily="18" charset="0"/>
                <a:cs typeface="Times New Roman" pitchFamily="18" charset="0"/>
              </a:rPr>
              <a:t>O</a:t>
            </a:r>
            <a:r>
              <a:rPr sz="2800" spc="-5" dirty="0" smtClean="0">
                <a:latin typeface="Times New Roman" pitchFamily="18" charset="0"/>
                <a:cs typeface="Times New Roman" pitchFamily="18" charset="0"/>
              </a:rPr>
              <a:t>T</a:t>
            </a:r>
            <a:r>
              <a:rPr sz="2800" spc="-55" dirty="0" smtClean="0">
                <a:latin typeface="Times New Roman" pitchFamily="18" charset="0"/>
                <a:cs typeface="Times New Roman" pitchFamily="18" charset="0"/>
              </a:rPr>
              <a:t> </a:t>
            </a:r>
            <a:r>
              <a:rPr sz="2800" spc="-20" dirty="0" smtClean="0">
                <a:latin typeface="Times New Roman" pitchFamily="18" charset="0"/>
                <a:cs typeface="Times New Roman" pitchFamily="18" charset="0"/>
              </a:rPr>
              <a:t>Protocols</a:t>
            </a:r>
            <a:endParaRPr lang="en-US" sz="2800" spc="-20" dirty="0" smtClean="0">
              <a:latin typeface="Times New Roman" pitchFamily="18" charset="0"/>
              <a:cs typeface="Times New Roman" pitchFamily="18" charset="0"/>
            </a:endParaRPr>
          </a:p>
          <a:p>
            <a:pPr marL="241300" indent="-228600">
              <a:lnSpc>
                <a:spcPct val="100000"/>
              </a:lnSpc>
              <a:spcBef>
                <a:spcPts val="660"/>
              </a:spcBef>
              <a:buFont typeface="Arial"/>
              <a:buChar char="•"/>
              <a:tabLst>
                <a:tab pos="241300" algn="l"/>
              </a:tabLst>
            </a:pPr>
            <a:r>
              <a:rPr lang="en-US" sz="2800" spc="-20" dirty="0" smtClean="0">
                <a:latin typeface="Times New Roman" pitchFamily="18" charset="0"/>
                <a:cs typeface="Times New Roman" pitchFamily="18" charset="0"/>
              </a:rPr>
              <a:t>Things in IOT</a:t>
            </a:r>
            <a:endParaRPr sz="2800" dirty="0">
              <a:latin typeface="Times New Roman" pitchFamily="18" charset="0"/>
              <a:cs typeface="Times New Roman" pitchFamily="18" charset="0"/>
            </a:endParaRPr>
          </a:p>
        </p:txBody>
      </p:sp>
      <p:grpSp>
        <p:nvGrpSpPr>
          <p:cNvPr id="5" name="Google Shape;107;p14"/>
          <p:cNvGrpSpPr/>
          <p:nvPr/>
        </p:nvGrpSpPr>
        <p:grpSpPr>
          <a:xfrm>
            <a:off x="381000" y="160443"/>
            <a:ext cx="11506200" cy="449157"/>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81135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8684261" cy="566822"/>
          </a:xfrm>
          <a:prstGeom prst="rect">
            <a:avLst/>
          </a:prstGeom>
        </p:spPr>
        <p:txBody>
          <a:bodyPr vert="horz" wrap="square" lIns="0" tIns="12700" rIns="0" bIns="0" rtlCol="0">
            <a:spAutoFit/>
          </a:bodyPr>
          <a:lstStyle/>
          <a:p>
            <a:pPr marL="12700">
              <a:lnSpc>
                <a:spcPct val="100000"/>
              </a:lnSpc>
              <a:spcBef>
                <a:spcPts val="100"/>
              </a:spcBef>
            </a:pPr>
            <a:r>
              <a:rPr b="0" dirty="0">
                <a:latin typeface="Times New Roman" pitchFamily="18" charset="0"/>
                <a:cs typeface="Times New Roman" pitchFamily="18" charset="0"/>
              </a:rPr>
              <a:t>IoT</a:t>
            </a:r>
            <a:r>
              <a:rPr b="0" spc="-55" dirty="0">
                <a:latin typeface="Times New Roman" pitchFamily="18" charset="0"/>
                <a:cs typeface="Times New Roman" pitchFamily="18" charset="0"/>
              </a:rPr>
              <a:t> </a:t>
            </a:r>
            <a:r>
              <a:rPr b="0" spc="-20" dirty="0">
                <a:latin typeface="Times New Roman" pitchFamily="18" charset="0"/>
                <a:cs typeface="Times New Roman" pitchFamily="18" charset="0"/>
              </a:rPr>
              <a:t>Protocols</a:t>
            </a:r>
          </a:p>
        </p:txBody>
      </p:sp>
      <p:sp>
        <p:nvSpPr>
          <p:cNvPr id="3" name="object 3"/>
          <p:cNvSpPr txBox="1"/>
          <p:nvPr/>
        </p:nvSpPr>
        <p:spPr>
          <a:xfrm>
            <a:off x="916939" y="1397253"/>
            <a:ext cx="2445385" cy="5142433"/>
          </a:xfrm>
          <a:prstGeom prst="rect">
            <a:avLst/>
          </a:prstGeom>
        </p:spPr>
        <p:txBody>
          <a:bodyPr vert="horz" wrap="square" lIns="0" tIns="12700" rIns="0" bIns="0" rtlCol="0">
            <a:spAutoFit/>
          </a:bodyPr>
          <a:lstStyle/>
          <a:p>
            <a:pPr marL="241300" indent="-228600">
              <a:lnSpc>
                <a:spcPts val="2135"/>
              </a:lnSpc>
              <a:spcBef>
                <a:spcPts val="100"/>
              </a:spcBef>
              <a:buFont typeface="Arial"/>
              <a:buChar char="•"/>
              <a:tabLst>
                <a:tab pos="240665" algn="l"/>
                <a:tab pos="241300" algn="l"/>
              </a:tabLst>
            </a:pPr>
            <a:r>
              <a:rPr sz="1800" spc="-5" dirty="0">
                <a:latin typeface="Times New Roman" pitchFamily="18" charset="0"/>
                <a:cs typeface="Times New Roman" pitchFamily="18" charset="0"/>
              </a:rPr>
              <a:t>Link</a:t>
            </a:r>
            <a:r>
              <a:rPr sz="1800" dirty="0">
                <a:latin typeface="Times New Roman" pitchFamily="18" charset="0"/>
                <a:cs typeface="Times New Roman" pitchFamily="18" charset="0"/>
              </a:rPr>
              <a:t> </a:t>
            </a:r>
            <a:r>
              <a:rPr sz="1800" spc="-15" dirty="0">
                <a:latin typeface="Times New Roman" pitchFamily="18" charset="0"/>
                <a:cs typeface="Times New Roman" pitchFamily="18" charset="0"/>
              </a:rPr>
              <a:t>Layer</a:t>
            </a:r>
            <a:endParaRPr sz="1800" dirty="0">
              <a:latin typeface="Times New Roman" pitchFamily="18" charset="0"/>
              <a:cs typeface="Times New Roman" pitchFamily="18" charset="0"/>
            </a:endParaRPr>
          </a:p>
          <a:p>
            <a:pPr marL="698500" lvl="1" indent="-229235">
              <a:lnSpc>
                <a:spcPts val="1760"/>
              </a:lnSpc>
              <a:buFont typeface="Arial"/>
              <a:buChar char="•"/>
              <a:tabLst>
                <a:tab pos="698500" algn="l"/>
                <a:tab pos="699135" algn="l"/>
              </a:tabLst>
            </a:pPr>
            <a:r>
              <a:rPr sz="1500" spc="-5" dirty="0">
                <a:latin typeface="Times New Roman" pitchFamily="18" charset="0"/>
                <a:cs typeface="Times New Roman" pitchFamily="18" charset="0"/>
              </a:rPr>
              <a:t>802.3 </a:t>
            </a:r>
            <a:r>
              <a:rPr sz="1500" dirty="0">
                <a:latin typeface="Times New Roman" pitchFamily="18" charset="0"/>
                <a:cs typeface="Times New Roman" pitchFamily="18" charset="0"/>
              </a:rPr>
              <a:t>–</a:t>
            </a:r>
            <a:r>
              <a:rPr sz="1500" spc="-5" dirty="0">
                <a:latin typeface="Times New Roman" pitchFamily="18" charset="0"/>
                <a:cs typeface="Times New Roman" pitchFamily="18" charset="0"/>
              </a:rPr>
              <a:t> Ethernet</a:t>
            </a:r>
            <a:endParaRPr sz="1500" dirty="0">
              <a:latin typeface="Times New Roman" pitchFamily="18" charset="0"/>
              <a:cs typeface="Times New Roman" pitchFamily="18" charset="0"/>
            </a:endParaRPr>
          </a:p>
          <a:p>
            <a:pPr marL="698500" lvl="1" indent="-229235">
              <a:lnSpc>
                <a:spcPts val="1764"/>
              </a:lnSpc>
              <a:buFont typeface="Arial"/>
              <a:buChar char="•"/>
              <a:tabLst>
                <a:tab pos="698500" algn="l"/>
                <a:tab pos="699135" algn="l"/>
              </a:tabLst>
            </a:pPr>
            <a:r>
              <a:rPr sz="1500" spc="-5" dirty="0">
                <a:latin typeface="Times New Roman" pitchFamily="18" charset="0"/>
                <a:cs typeface="Times New Roman" pitchFamily="18" charset="0"/>
              </a:rPr>
              <a:t>802.11 </a:t>
            </a:r>
            <a:r>
              <a:rPr sz="1500" dirty="0">
                <a:latin typeface="Times New Roman" pitchFamily="18" charset="0"/>
                <a:cs typeface="Times New Roman" pitchFamily="18" charset="0"/>
              </a:rPr>
              <a:t>–</a:t>
            </a:r>
            <a:r>
              <a:rPr sz="1500" spc="15" dirty="0">
                <a:latin typeface="Times New Roman" pitchFamily="18" charset="0"/>
                <a:cs typeface="Times New Roman" pitchFamily="18" charset="0"/>
              </a:rPr>
              <a:t> </a:t>
            </a:r>
            <a:r>
              <a:rPr sz="1500" spc="-5" dirty="0">
                <a:latin typeface="Times New Roman" pitchFamily="18" charset="0"/>
                <a:cs typeface="Times New Roman" pitchFamily="18" charset="0"/>
              </a:rPr>
              <a:t>WiFi</a:t>
            </a:r>
            <a:endParaRPr sz="1500" dirty="0">
              <a:latin typeface="Times New Roman" pitchFamily="18" charset="0"/>
              <a:cs typeface="Times New Roman" pitchFamily="18" charset="0"/>
            </a:endParaRPr>
          </a:p>
          <a:p>
            <a:pPr marL="698500" lvl="1" indent="-229235">
              <a:lnSpc>
                <a:spcPts val="1760"/>
              </a:lnSpc>
              <a:buFont typeface="Arial"/>
              <a:buChar char="•"/>
              <a:tabLst>
                <a:tab pos="698500" algn="l"/>
                <a:tab pos="699135" algn="l"/>
              </a:tabLst>
            </a:pPr>
            <a:r>
              <a:rPr sz="1500" spc="-10" dirty="0">
                <a:latin typeface="Times New Roman" pitchFamily="18" charset="0"/>
                <a:cs typeface="Times New Roman" pitchFamily="18" charset="0"/>
              </a:rPr>
              <a:t>802.16 </a:t>
            </a:r>
            <a:r>
              <a:rPr sz="1500" dirty="0">
                <a:latin typeface="Times New Roman" pitchFamily="18" charset="0"/>
                <a:cs typeface="Times New Roman" pitchFamily="18" charset="0"/>
              </a:rPr>
              <a:t>–</a:t>
            </a:r>
            <a:r>
              <a:rPr sz="1500" spc="15" dirty="0">
                <a:latin typeface="Times New Roman" pitchFamily="18" charset="0"/>
                <a:cs typeface="Times New Roman" pitchFamily="18" charset="0"/>
              </a:rPr>
              <a:t> </a:t>
            </a:r>
            <a:r>
              <a:rPr sz="1500" spc="-5" dirty="0">
                <a:latin typeface="Times New Roman" pitchFamily="18" charset="0"/>
                <a:cs typeface="Times New Roman" pitchFamily="18" charset="0"/>
              </a:rPr>
              <a:t>WiMax</a:t>
            </a:r>
            <a:endParaRPr sz="1500" dirty="0">
              <a:latin typeface="Times New Roman" pitchFamily="18" charset="0"/>
              <a:cs typeface="Times New Roman" pitchFamily="18" charset="0"/>
            </a:endParaRPr>
          </a:p>
          <a:p>
            <a:pPr marL="698500" lvl="1" indent="-229235">
              <a:lnSpc>
                <a:spcPts val="1760"/>
              </a:lnSpc>
              <a:buFont typeface="Arial"/>
              <a:buChar char="•"/>
              <a:tabLst>
                <a:tab pos="698500" algn="l"/>
                <a:tab pos="699135" algn="l"/>
              </a:tabLst>
            </a:pPr>
            <a:r>
              <a:rPr sz="1500" spc="-5" dirty="0">
                <a:latin typeface="Times New Roman" pitchFamily="18" charset="0"/>
                <a:cs typeface="Times New Roman" pitchFamily="18" charset="0"/>
              </a:rPr>
              <a:t>802.15.4 </a:t>
            </a:r>
            <a:r>
              <a:rPr sz="1500" dirty="0">
                <a:latin typeface="Times New Roman" pitchFamily="18" charset="0"/>
                <a:cs typeface="Times New Roman" pitchFamily="18" charset="0"/>
              </a:rPr>
              <a:t>–</a:t>
            </a:r>
            <a:r>
              <a:rPr sz="1500" spc="-10" dirty="0">
                <a:latin typeface="Times New Roman" pitchFamily="18" charset="0"/>
                <a:cs typeface="Times New Roman" pitchFamily="18" charset="0"/>
              </a:rPr>
              <a:t> </a:t>
            </a:r>
            <a:r>
              <a:rPr sz="1500" spc="-20" dirty="0">
                <a:latin typeface="Times New Roman" pitchFamily="18" charset="0"/>
                <a:cs typeface="Times New Roman" pitchFamily="18" charset="0"/>
              </a:rPr>
              <a:t>LR-WPAN</a:t>
            </a:r>
            <a:endParaRPr sz="1500" dirty="0">
              <a:latin typeface="Times New Roman" pitchFamily="18" charset="0"/>
              <a:cs typeface="Times New Roman" pitchFamily="18" charset="0"/>
            </a:endParaRPr>
          </a:p>
          <a:p>
            <a:pPr marL="698500" lvl="1" indent="-229235">
              <a:lnSpc>
                <a:spcPts val="1780"/>
              </a:lnSpc>
              <a:buFont typeface="Arial"/>
              <a:buChar char="•"/>
              <a:tabLst>
                <a:tab pos="698500" algn="l"/>
                <a:tab pos="699135" algn="l"/>
              </a:tabLst>
            </a:pPr>
            <a:r>
              <a:rPr sz="1500" spc="-5" dirty="0">
                <a:latin typeface="Times New Roman" pitchFamily="18" charset="0"/>
                <a:cs typeface="Times New Roman" pitchFamily="18" charset="0"/>
              </a:rPr>
              <a:t>2G/3G/4G</a:t>
            </a:r>
            <a:endParaRPr sz="1500" dirty="0">
              <a:latin typeface="Times New Roman" pitchFamily="18" charset="0"/>
              <a:cs typeface="Times New Roman" pitchFamily="18" charset="0"/>
            </a:endParaRPr>
          </a:p>
          <a:p>
            <a:pPr marL="241300" indent="-228600">
              <a:lnSpc>
                <a:spcPts val="2140"/>
              </a:lnSpc>
              <a:spcBef>
                <a:spcPts val="345"/>
              </a:spcBef>
              <a:buFont typeface="Arial"/>
              <a:buChar char="•"/>
              <a:tabLst>
                <a:tab pos="240665" algn="l"/>
                <a:tab pos="241300" algn="l"/>
              </a:tabLst>
            </a:pPr>
            <a:r>
              <a:rPr sz="1800" spc="-10" dirty="0">
                <a:latin typeface="Times New Roman" pitchFamily="18" charset="0"/>
                <a:cs typeface="Times New Roman" pitchFamily="18" charset="0"/>
              </a:rPr>
              <a:t>Network/Internet</a:t>
            </a:r>
            <a:r>
              <a:rPr sz="1800" spc="-25" dirty="0">
                <a:latin typeface="Times New Roman" pitchFamily="18" charset="0"/>
                <a:cs typeface="Times New Roman" pitchFamily="18" charset="0"/>
              </a:rPr>
              <a:t> </a:t>
            </a:r>
            <a:r>
              <a:rPr sz="1800" spc="-15" dirty="0">
                <a:latin typeface="Times New Roman" pitchFamily="18" charset="0"/>
                <a:cs typeface="Times New Roman" pitchFamily="18" charset="0"/>
              </a:rPr>
              <a:t>Layer</a:t>
            </a:r>
            <a:endParaRPr sz="1800" dirty="0">
              <a:latin typeface="Times New Roman" pitchFamily="18" charset="0"/>
              <a:cs typeface="Times New Roman" pitchFamily="18" charset="0"/>
            </a:endParaRPr>
          </a:p>
          <a:p>
            <a:pPr marL="698500" lvl="1" indent="-229235">
              <a:lnSpc>
                <a:spcPts val="1764"/>
              </a:lnSpc>
              <a:buFont typeface="Arial"/>
              <a:buChar char="•"/>
              <a:tabLst>
                <a:tab pos="698500" algn="l"/>
                <a:tab pos="699135" algn="l"/>
              </a:tabLst>
            </a:pPr>
            <a:r>
              <a:rPr sz="1500" spc="-5" dirty="0">
                <a:latin typeface="Times New Roman" pitchFamily="18" charset="0"/>
                <a:cs typeface="Times New Roman" pitchFamily="18" charset="0"/>
              </a:rPr>
              <a:t>IPv4</a:t>
            </a:r>
            <a:endParaRPr sz="1500" dirty="0">
              <a:latin typeface="Times New Roman" pitchFamily="18" charset="0"/>
              <a:cs typeface="Times New Roman" pitchFamily="18" charset="0"/>
            </a:endParaRPr>
          </a:p>
          <a:p>
            <a:pPr marL="698500" lvl="1" indent="-229235">
              <a:lnSpc>
                <a:spcPts val="1760"/>
              </a:lnSpc>
              <a:buFont typeface="Arial"/>
              <a:buChar char="•"/>
              <a:tabLst>
                <a:tab pos="698500" algn="l"/>
                <a:tab pos="699135" algn="l"/>
              </a:tabLst>
            </a:pPr>
            <a:r>
              <a:rPr sz="1500" spc="-5" dirty="0">
                <a:latin typeface="Times New Roman" pitchFamily="18" charset="0"/>
                <a:cs typeface="Times New Roman" pitchFamily="18" charset="0"/>
              </a:rPr>
              <a:t>IPv6</a:t>
            </a:r>
            <a:endParaRPr sz="1500" dirty="0">
              <a:latin typeface="Times New Roman" pitchFamily="18" charset="0"/>
              <a:cs typeface="Times New Roman" pitchFamily="18" charset="0"/>
            </a:endParaRPr>
          </a:p>
          <a:p>
            <a:pPr marL="698500" lvl="1" indent="-229235">
              <a:lnSpc>
                <a:spcPts val="1775"/>
              </a:lnSpc>
              <a:buFont typeface="Arial"/>
              <a:buChar char="•"/>
              <a:tabLst>
                <a:tab pos="698500" algn="l"/>
                <a:tab pos="699135" algn="l"/>
              </a:tabLst>
            </a:pPr>
            <a:r>
              <a:rPr sz="1500" spc="-20" dirty="0">
                <a:latin typeface="Times New Roman" pitchFamily="18" charset="0"/>
                <a:cs typeface="Times New Roman" pitchFamily="18" charset="0"/>
              </a:rPr>
              <a:t>6LoWPAN</a:t>
            </a:r>
            <a:endParaRPr sz="1500" dirty="0">
              <a:latin typeface="Times New Roman" pitchFamily="18" charset="0"/>
              <a:cs typeface="Times New Roman" pitchFamily="18" charset="0"/>
            </a:endParaRPr>
          </a:p>
          <a:p>
            <a:pPr marL="241300" indent="-228600">
              <a:lnSpc>
                <a:spcPts val="2135"/>
              </a:lnSpc>
              <a:spcBef>
                <a:spcPts val="365"/>
              </a:spcBef>
              <a:buFont typeface="Arial"/>
              <a:buChar char="•"/>
              <a:tabLst>
                <a:tab pos="240665" algn="l"/>
                <a:tab pos="241300" algn="l"/>
              </a:tabLst>
            </a:pPr>
            <a:r>
              <a:rPr sz="1800" spc="-20" dirty="0">
                <a:latin typeface="Times New Roman" pitchFamily="18" charset="0"/>
                <a:cs typeface="Times New Roman" pitchFamily="18" charset="0"/>
              </a:rPr>
              <a:t>Transport</a:t>
            </a:r>
            <a:r>
              <a:rPr sz="1800" spc="-10" dirty="0">
                <a:latin typeface="Times New Roman" pitchFamily="18" charset="0"/>
                <a:cs typeface="Times New Roman" pitchFamily="18" charset="0"/>
              </a:rPr>
              <a:t> </a:t>
            </a:r>
            <a:r>
              <a:rPr sz="1800" spc="-15" dirty="0">
                <a:latin typeface="Times New Roman" pitchFamily="18" charset="0"/>
                <a:cs typeface="Times New Roman" pitchFamily="18" charset="0"/>
              </a:rPr>
              <a:t>Layer</a:t>
            </a:r>
            <a:endParaRPr sz="1800" dirty="0">
              <a:latin typeface="Times New Roman" pitchFamily="18" charset="0"/>
              <a:cs typeface="Times New Roman" pitchFamily="18" charset="0"/>
            </a:endParaRPr>
          </a:p>
          <a:p>
            <a:pPr marL="698500" lvl="1" indent="-229235">
              <a:lnSpc>
                <a:spcPts val="1760"/>
              </a:lnSpc>
              <a:buFont typeface="Arial"/>
              <a:buChar char="•"/>
              <a:tabLst>
                <a:tab pos="698500" algn="l"/>
                <a:tab pos="699135" algn="l"/>
              </a:tabLst>
            </a:pPr>
            <a:r>
              <a:rPr sz="1500" spc="-15" dirty="0">
                <a:latin typeface="Times New Roman" pitchFamily="18" charset="0"/>
                <a:cs typeface="Times New Roman" pitchFamily="18" charset="0"/>
              </a:rPr>
              <a:t>TCP</a:t>
            </a:r>
            <a:endParaRPr sz="1500" dirty="0">
              <a:latin typeface="Times New Roman" pitchFamily="18" charset="0"/>
              <a:cs typeface="Times New Roman" pitchFamily="18" charset="0"/>
            </a:endParaRPr>
          </a:p>
          <a:p>
            <a:pPr marL="698500" lvl="1" indent="-229235">
              <a:lnSpc>
                <a:spcPts val="1780"/>
              </a:lnSpc>
              <a:buFont typeface="Arial"/>
              <a:buChar char="•"/>
              <a:tabLst>
                <a:tab pos="698500" algn="l"/>
                <a:tab pos="699135" algn="l"/>
              </a:tabLst>
            </a:pPr>
            <a:r>
              <a:rPr sz="1500" dirty="0">
                <a:latin typeface="Times New Roman" pitchFamily="18" charset="0"/>
                <a:cs typeface="Times New Roman" pitchFamily="18" charset="0"/>
              </a:rPr>
              <a:t>UDP</a:t>
            </a:r>
          </a:p>
          <a:p>
            <a:pPr marL="241300" indent="-228600">
              <a:lnSpc>
                <a:spcPts val="2140"/>
              </a:lnSpc>
              <a:spcBef>
                <a:spcPts val="345"/>
              </a:spcBef>
              <a:buFont typeface="Arial"/>
              <a:buChar char="•"/>
              <a:tabLst>
                <a:tab pos="240665" algn="l"/>
                <a:tab pos="241300" algn="l"/>
              </a:tabLst>
            </a:pPr>
            <a:r>
              <a:rPr sz="1800" spc="-5" dirty="0">
                <a:latin typeface="Times New Roman" pitchFamily="18" charset="0"/>
                <a:cs typeface="Times New Roman" pitchFamily="18" charset="0"/>
              </a:rPr>
              <a:t>Application</a:t>
            </a:r>
            <a:r>
              <a:rPr sz="1800" dirty="0">
                <a:latin typeface="Times New Roman" pitchFamily="18" charset="0"/>
                <a:cs typeface="Times New Roman" pitchFamily="18" charset="0"/>
              </a:rPr>
              <a:t> </a:t>
            </a:r>
            <a:r>
              <a:rPr sz="1800" spc="-15" dirty="0">
                <a:latin typeface="Times New Roman" pitchFamily="18" charset="0"/>
                <a:cs typeface="Times New Roman" pitchFamily="18" charset="0"/>
              </a:rPr>
              <a:t>Layer</a:t>
            </a:r>
            <a:endParaRPr sz="1800" dirty="0">
              <a:latin typeface="Times New Roman" pitchFamily="18" charset="0"/>
              <a:cs typeface="Times New Roman" pitchFamily="18" charset="0"/>
            </a:endParaRPr>
          </a:p>
          <a:p>
            <a:pPr marL="698500" lvl="1" indent="-229235">
              <a:lnSpc>
                <a:spcPts val="1764"/>
              </a:lnSpc>
              <a:buFont typeface="Arial"/>
              <a:buChar char="•"/>
              <a:tabLst>
                <a:tab pos="698500" algn="l"/>
                <a:tab pos="699135" algn="l"/>
              </a:tabLst>
            </a:pPr>
            <a:r>
              <a:rPr sz="1500" dirty="0">
                <a:latin typeface="Times New Roman" pitchFamily="18" charset="0"/>
                <a:cs typeface="Times New Roman" pitchFamily="18" charset="0"/>
              </a:rPr>
              <a:t>HTTP</a:t>
            </a:r>
          </a:p>
          <a:p>
            <a:pPr marL="698500" lvl="1" indent="-229235">
              <a:lnSpc>
                <a:spcPts val="1760"/>
              </a:lnSpc>
              <a:buFont typeface="Arial"/>
              <a:buChar char="•"/>
              <a:tabLst>
                <a:tab pos="698500" algn="l"/>
                <a:tab pos="699135" algn="l"/>
              </a:tabLst>
            </a:pPr>
            <a:r>
              <a:rPr sz="1500" spc="-5" dirty="0">
                <a:latin typeface="Times New Roman" pitchFamily="18" charset="0"/>
                <a:cs typeface="Times New Roman" pitchFamily="18" charset="0"/>
              </a:rPr>
              <a:t>CoAP</a:t>
            </a:r>
            <a:endParaRPr sz="1500" dirty="0">
              <a:latin typeface="Times New Roman" pitchFamily="18" charset="0"/>
              <a:cs typeface="Times New Roman" pitchFamily="18" charset="0"/>
            </a:endParaRPr>
          </a:p>
          <a:p>
            <a:pPr marL="698500" lvl="1" indent="-229235">
              <a:lnSpc>
                <a:spcPts val="1760"/>
              </a:lnSpc>
              <a:buFont typeface="Arial"/>
              <a:buChar char="•"/>
              <a:tabLst>
                <a:tab pos="698500" algn="l"/>
                <a:tab pos="699135" algn="l"/>
              </a:tabLst>
            </a:pPr>
            <a:r>
              <a:rPr sz="1500" spc="-15" dirty="0">
                <a:latin typeface="Times New Roman" pitchFamily="18" charset="0"/>
                <a:cs typeface="Times New Roman" pitchFamily="18" charset="0"/>
              </a:rPr>
              <a:t>WebSocket</a:t>
            </a:r>
            <a:endParaRPr sz="1500" dirty="0">
              <a:latin typeface="Times New Roman" pitchFamily="18" charset="0"/>
              <a:cs typeface="Times New Roman" pitchFamily="18" charset="0"/>
            </a:endParaRPr>
          </a:p>
          <a:p>
            <a:pPr marL="698500" lvl="1" indent="-229235">
              <a:lnSpc>
                <a:spcPts val="1764"/>
              </a:lnSpc>
              <a:buFont typeface="Arial"/>
              <a:buChar char="•"/>
              <a:tabLst>
                <a:tab pos="698500" algn="l"/>
                <a:tab pos="699135" algn="l"/>
              </a:tabLst>
            </a:pPr>
            <a:r>
              <a:rPr sz="1500" spc="-5" dirty="0">
                <a:latin typeface="Times New Roman" pitchFamily="18" charset="0"/>
                <a:cs typeface="Times New Roman" pitchFamily="18" charset="0"/>
              </a:rPr>
              <a:t>MQTT</a:t>
            </a:r>
            <a:endParaRPr sz="1500" dirty="0">
              <a:latin typeface="Times New Roman" pitchFamily="18" charset="0"/>
              <a:cs typeface="Times New Roman" pitchFamily="18" charset="0"/>
            </a:endParaRPr>
          </a:p>
          <a:p>
            <a:pPr marL="698500" lvl="1" indent="-229235">
              <a:lnSpc>
                <a:spcPts val="1760"/>
              </a:lnSpc>
              <a:buFont typeface="Arial"/>
              <a:buChar char="•"/>
              <a:tabLst>
                <a:tab pos="698500" algn="l"/>
                <a:tab pos="699135" algn="l"/>
              </a:tabLst>
            </a:pPr>
            <a:r>
              <a:rPr sz="1500" spc="-5" dirty="0">
                <a:latin typeface="Times New Roman" pitchFamily="18" charset="0"/>
                <a:cs typeface="Times New Roman" pitchFamily="18" charset="0"/>
              </a:rPr>
              <a:t>XMPP</a:t>
            </a:r>
            <a:endParaRPr sz="1500" dirty="0">
              <a:latin typeface="Times New Roman" pitchFamily="18" charset="0"/>
              <a:cs typeface="Times New Roman" pitchFamily="18" charset="0"/>
            </a:endParaRPr>
          </a:p>
          <a:p>
            <a:pPr marL="698500" lvl="1" indent="-229235">
              <a:lnSpc>
                <a:spcPts val="1760"/>
              </a:lnSpc>
              <a:buFont typeface="Arial"/>
              <a:buChar char="•"/>
              <a:tabLst>
                <a:tab pos="698500" algn="l"/>
                <a:tab pos="699135" algn="l"/>
              </a:tabLst>
            </a:pPr>
            <a:r>
              <a:rPr sz="1500" dirty="0">
                <a:latin typeface="Times New Roman" pitchFamily="18" charset="0"/>
                <a:cs typeface="Times New Roman" pitchFamily="18" charset="0"/>
              </a:rPr>
              <a:t>DDS</a:t>
            </a:r>
          </a:p>
          <a:p>
            <a:pPr marL="698500" lvl="1" indent="-229235">
              <a:lnSpc>
                <a:spcPts val="1780"/>
              </a:lnSpc>
              <a:buFont typeface="Arial"/>
              <a:buChar char="•"/>
              <a:tabLst>
                <a:tab pos="698500" algn="l"/>
                <a:tab pos="699135" algn="l"/>
              </a:tabLst>
            </a:pPr>
            <a:r>
              <a:rPr sz="1500" dirty="0">
                <a:latin typeface="Times New Roman" pitchFamily="18" charset="0"/>
                <a:cs typeface="Times New Roman" pitchFamily="18" charset="0"/>
              </a:rPr>
              <a:t>AMQP</a:t>
            </a: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7" name="object 7"/>
          <p:cNvSpPr/>
          <p:nvPr/>
        </p:nvSpPr>
        <p:spPr>
          <a:xfrm>
            <a:off x="5722476" y="1707175"/>
            <a:ext cx="4624836" cy="4634546"/>
          </a:xfrm>
          <a:prstGeom prst="rect">
            <a:avLst/>
          </a:prstGeom>
          <a:blipFill>
            <a:blip r:embed="rId2" cstate="print"/>
            <a:stretch>
              <a:fillRect/>
            </a:stretch>
          </a:blipFill>
        </p:spPr>
        <p:txBody>
          <a:bodyPr wrap="square" lIns="0" tIns="0" rIns="0" bIns="0" rtlCol="0"/>
          <a:lstStyle/>
          <a:p>
            <a:endParaRPr/>
          </a:p>
        </p:txBody>
      </p:sp>
      <p:grpSp>
        <p:nvGrpSpPr>
          <p:cNvPr id="8" name="Google Shape;107;p14"/>
          <p:cNvGrpSpPr/>
          <p:nvPr/>
        </p:nvGrpSpPr>
        <p:grpSpPr>
          <a:xfrm>
            <a:off x="381000" y="160443"/>
            <a:ext cx="11506200" cy="449157"/>
            <a:chOff x="0" y="0"/>
            <a:chExt cx="9144000" cy="307777"/>
          </a:xfrm>
        </p:grpSpPr>
        <p:sp>
          <p:nvSpPr>
            <p:cNvPr id="9"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405611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7985759"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 </a:t>
            </a:r>
            <a:r>
              <a:rPr b="0" spc="-15" dirty="0">
                <a:latin typeface="Calibri"/>
                <a:cs typeface="Calibri"/>
              </a:rPr>
              <a:t>Protocols…Link</a:t>
            </a:r>
            <a:r>
              <a:rPr b="0" spc="-5" dirty="0">
                <a:latin typeface="Calibri"/>
                <a:cs typeface="Calibri"/>
              </a:rPr>
              <a:t> </a:t>
            </a:r>
            <a:r>
              <a:rPr b="0" spc="-15" dirty="0">
                <a:latin typeface="Calibri"/>
                <a:cs typeface="Calibri"/>
              </a:rPr>
              <a:t>Layer…Ethernet</a:t>
            </a:r>
          </a:p>
        </p:txBody>
      </p:sp>
      <p:graphicFrame>
        <p:nvGraphicFramePr>
          <p:cNvPr id="3" name="object 3"/>
          <p:cNvGraphicFramePr>
            <a:graphicFrameLocks noGrp="1"/>
          </p:cNvGraphicFramePr>
          <p:nvPr/>
        </p:nvGraphicFramePr>
        <p:xfrm>
          <a:off x="1949450" y="1700276"/>
          <a:ext cx="8507729" cy="3117850"/>
        </p:xfrm>
        <a:graphic>
          <a:graphicData uri="http://schemas.openxmlformats.org/drawingml/2006/table">
            <a:tbl>
              <a:tblPr firstRow="1" bandRow="1">
                <a:tableStyleId>{2D5ABB26-0587-4C30-8999-92F81FD0307C}</a:tableStyleId>
              </a:tblPr>
              <a:tblGrid>
                <a:gridCol w="1042669"/>
                <a:gridCol w="2030095"/>
                <a:gridCol w="5434965"/>
              </a:tblGrid>
              <a:tr h="457200">
                <a:tc>
                  <a:txBody>
                    <a:bodyPr/>
                    <a:lstStyle/>
                    <a:p>
                      <a:pPr algn="ctr">
                        <a:lnSpc>
                          <a:spcPct val="100000"/>
                        </a:lnSpc>
                        <a:spcBef>
                          <a:spcPts val="204"/>
                        </a:spcBef>
                      </a:pPr>
                      <a:r>
                        <a:rPr sz="2400" b="1" spc="-50" dirty="0">
                          <a:latin typeface="Calibri"/>
                          <a:cs typeface="Calibri"/>
                        </a:rPr>
                        <a:t>Sr.No</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solidFill>
                      <a:srgbClr val="DAF3FD"/>
                    </a:solidFill>
                  </a:tcPr>
                </a:tc>
                <a:tc>
                  <a:txBody>
                    <a:bodyPr/>
                    <a:lstStyle/>
                    <a:p>
                      <a:pPr marL="1270" algn="ctr">
                        <a:lnSpc>
                          <a:spcPct val="100000"/>
                        </a:lnSpc>
                        <a:spcBef>
                          <a:spcPts val="204"/>
                        </a:spcBef>
                      </a:pPr>
                      <a:r>
                        <a:rPr sz="2400" b="1" spc="-10" dirty="0">
                          <a:latin typeface="Calibri"/>
                          <a:cs typeface="Calibri"/>
                        </a:rPr>
                        <a:t>Standard</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solidFill>
                      <a:srgbClr val="DAF3FD"/>
                    </a:solidFill>
                  </a:tcPr>
                </a:tc>
                <a:tc>
                  <a:txBody>
                    <a:bodyPr/>
                    <a:lstStyle/>
                    <a:p>
                      <a:pPr marL="92075">
                        <a:lnSpc>
                          <a:spcPct val="100000"/>
                        </a:lnSpc>
                        <a:spcBef>
                          <a:spcPts val="204"/>
                        </a:spcBef>
                      </a:pPr>
                      <a:r>
                        <a:rPr sz="2400" b="1" spc="-5" dirty="0">
                          <a:latin typeface="Calibri"/>
                          <a:cs typeface="Calibri"/>
                        </a:rPr>
                        <a:t>Shared</a:t>
                      </a:r>
                      <a:r>
                        <a:rPr sz="2400" b="1" spc="-10" dirty="0">
                          <a:latin typeface="Calibri"/>
                          <a:cs typeface="Calibri"/>
                        </a:rPr>
                        <a:t> </a:t>
                      </a:r>
                      <a:r>
                        <a:rPr sz="2400" b="1" spc="-5" dirty="0">
                          <a:latin typeface="Calibri"/>
                          <a:cs typeface="Calibri"/>
                        </a:rPr>
                        <a:t>medium</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solidFill>
                      <a:srgbClr val="DAF3FD"/>
                    </a:solidFill>
                  </a:tcPr>
                </a:tc>
              </a:tr>
              <a:tr h="665099">
                <a:tc>
                  <a:txBody>
                    <a:bodyPr/>
                    <a:lstStyle/>
                    <a:p>
                      <a:pPr algn="ctr">
                        <a:lnSpc>
                          <a:spcPct val="100000"/>
                        </a:lnSpc>
                        <a:spcBef>
                          <a:spcPts val="204"/>
                        </a:spcBef>
                      </a:pPr>
                      <a:r>
                        <a:rPr sz="2400" dirty="0">
                          <a:latin typeface="Calibri"/>
                          <a:cs typeface="Calibri"/>
                        </a:rPr>
                        <a:t>1</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DAF3FD"/>
                    </a:solidFill>
                  </a:tcPr>
                </a:tc>
                <a:tc>
                  <a:txBody>
                    <a:bodyPr/>
                    <a:lstStyle/>
                    <a:p>
                      <a:pPr marL="635" algn="ctr">
                        <a:lnSpc>
                          <a:spcPct val="100000"/>
                        </a:lnSpc>
                        <a:spcBef>
                          <a:spcPts val="204"/>
                        </a:spcBef>
                      </a:pPr>
                      <a:r>
                        <a:rPr sz="2400" spc="-10" dirty="0">
                          <a:latin typeface="Calibri"/>
                          <a:cs typeface="Calibri"/>
                        </a:rPr>
                        <a:t>802.3</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DAF3FD"/>
                    </a:solidFill>
                  </a:tcPr>
                </a:tc>
                <a:tc>
                  <a:txBody>
                    <a:bodyPr/>
                    <a:lstStyle/>
                    <a:p>
                      <a:pPr marL="92075">
                        <a:lnSpc>
                          <a:spcPct val="100000"/>
                        </a:lnSpc>
                        <a:spcBef>
                          <a:spcPts val="204"/>
                        </a:spcBef>
                      </a:pPr>
                      <a:r>
                        <a:rPr sz="2400" spc="-10" dirty="0">
                          <a:latin typeface="Calibri"/>
                          <a:cs typeface="Calibri"/>
                        </a:rPr>
                        <a:t>Coaxial</a:t>
                      </a:r>
                      <a:r>
                        <a:rPr sz="2400" spc="-30" dirty="0">
                          <a:latin typeface="Calibri"/>
                          <a:cs typeface="Calibri"/>
                        </a:rPr>
                        <a:t> </a:t>
                      </a:r>
                      <a:r>
                        <a:rPr sz="2400" spc="-5" dirty="0">
                          <a:latin typeface="Calibri"/>
                          <a:cs typeface="Calibri"/>
                        </a:rPr>
                        <a:t>Cable…10BASE5</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DAF3FD"/>
                    </a:solidFill>
                  </a:tcPr>
                </a:tc>
              </a:tr>
              <a:tr h="665226">
                <a:tc>
                  <a:txBody>
                    <a:bodyPr/>
                    <a:lstStyle/>
                    <a:p>
                      <a:pPr algn="ctr">
                        <a:lnSpc>
                          <a:spcPct val="100000"/>
                        </a:lnSpc>
                        <a:spcBef>
                          <a:spcPts val="204"/>
                        </a:spcBef>
                      </a:pPr>
                      <a:r>
                        <a:rPr sz="2400" dirty="0">
                          <a:latin typeface="Calibri"/>
                          <a:cs typeface="Calibri"/>
                        </a:rPr>
                        <a:t>2</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L="635" algn="ctr">
                        <a:lnSpc>
                          <a:spcPct val="100000"/>
                        </a:lnSpc>
                        <a:spcBef>
                          <a:spcPts val="204"/>
                        </a:spcBef>
                      </a:pPr>
                      <a:r>
                        <a:rPr sz="2400" spc="-5" dirty="0">
                          <a:latin typeface="Calibri"/>
                          <a:cs typeface="Calibri"/>
                        </a:rPr>
                        <a:t>802.3.i</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L="92075">
                        <a:lnSpc>
                          <a:spcPct val="100000"/>
                        </a:lnSpc>
                        <a:spcBef>
                          <a:spcPts val="204"/>
                        </a:spcBef>
                      </a:pPr>
                      <a:r>
                        <a:rPr sz="2400" spc="-5" dirty="0">
                          <a:latin typeface="Calibri"/>
                          <a:cs typeface="Calibri"/>
                        </a:rPr>
                        <a:t>Copper </a:t>
                      </a:r>
                      <a:r>
                        <a:rPr sz="2400" spc="-25" dirty="0">
                          <a:latin typeface="Calibri"/>
                          <a:cs typeface="Calibri"/>
                        </a:rPr>
                        <a:t>Twisted </a:t>
                      </a:r>
                      <a:r>
                        <a:rPr sz="2400" spc="-5" dirty="0">
                          <a:latin typeface="Calibri"/>
                          <a:cs typeface="Calibri"/>
                        </a:rPr>
                        <a:t>pair</a:t>
                      </a:r>
                      <a:r>
                        <a:rPr sz="2400" spc="-10" dirty="0">
                          <a:latin typeface="Calibri"/>
                          <a:cs typeface="Calibri"/>
                        </a:rPr>
                        <a:t> </a:t>
                      </a:r>
                      <a:r>
                        <a:rPr sz="2400" spc="-5" dirty="0">
                          <a:latin typeface="Calibri"/>
                          <a:cs typeface="Calibri"/>
                        </a:rPr>
                        <a:t>…..10BASE-T</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r>
              <a:tr h="665099">
                <a:tc>
                  <a:txBody>
                    <a:bodyPr/>
                    <a:lstStyle/>
                    <a:p>
                      <a:pPr algn="ctr">
                        <a:lnSpc>
                          <a:spcPct val="100000"/>
                        </a:lnSpc>
                        <a:spcBef>
                          <a:spcPts val="209"/>
                        </a:spcBef>
                      </a:pPr>
                      <a:r>
                        <a:rPr sz="2400" dirty="0">
                          <a:latin typeface="Calibri"/>
                          <a:cs typeface="Calibri"/>
                        </a:rPr>
                        <a:t>3</a:t>
                      </a:r>
                      <a:endParaRPr sz="2400">
                        <a:latin typeface="Calibri"/>
                        <a:cs typeface="Calibri"/>
                      </a:endParaRPr>
                    </a:p>
                  </a:txBody>
                  <a:tcPr marL="0" marR="0" marT="26669"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algn="ctr">
                        <a:lnSpc>
                          <a:spcPct val="100000"/>
                        </a:lnSpc>
                        <a:spcBef>
                          <a:spcPts val="209"/>
                        </a:spcBef>
                      </a:pPr>
                      <a:r>
                        <a:rPr sz="2400" spc="-5" dirty="0">
                          <a:latin typeface="Calibri"/>
                          <a:cs typeface="Calibri"/>
                        </a:rPr>
                        <a:t>802.3.j</a:t>
                      </a:r>
                      <a:endParaRPr sz="2400">
                        <a:latin typeface="Calibri"/>
                        <a:cs typeface="Calibri"/>
                      </a:endParaRPr>
                    </a:p>
                  </a:txBody>
                  <a:tcPr marL="0" marR="0" marT="26669"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L="92075">
                        <a:lnSpc>
                          <a:spcPct val="100000"/>
                        </a:lnSpc>
                        <a:spcBef>
                          <a:spcPts val="209"/>
                        </a:spcBef>
                      </a:pPr>
                      <a:r>
                        <a:rPr sz="2400" spc="-5" dirty="0">
                          <a:latin typeface="Calibri"/>
                          <a:cs typeface="Calibri"/>
                        </a:rPr>
                        <a:t>Fiber</a:t>
                      </a:r>
                      <a:r>
                        <a:rPr sz="2400" spc="-20" dirty="0">
                          <a:latin typeface="Calibri"/>
                          <a:cs typeface="Calibri"/>
                        </a:rPr>
                        <a:t> </a:t>
                      </a:r>
                      <a:r>
                        <a:rPr sz="2400" spc="-5" dirty="0">
                          <a:latin typeface="Calibri"/>
                          <a:cs typeface="Calibri"/>
                        </a:rPr>
                        <a:t>Optic……10BASE-F</a:t>
                      </a:r>
                      <a:endParaRPr sz="2400">
                        <a:latin typeface="Calibri"/>
                        <a:cs typeface="Calibri"/>
                      </a:endParaRPr>
                    </a:p>
                  </a:txBody>
                  <a:tcPr marL="0" marR="0" marT="26669"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r>
              <a:tr h="665226">
                <a:tc>
                  <a:txBody>
                    <a:bodyPr/>
                    <a:lstStyle/>
                    <a:p>
                      <a:pPr algn="ctr">
                        <a:lnSpc>
                          <a:spcPct val="100000"/>
                        </a:lnSpc>
                        <a:spcBef>
                          <a:spcPts val="210"/>
                        </a:spcBef>
                      </a:pPr>
                      <a:r>
                        <a:rPr sz="2400" dirty="0">
                          <a:latin typeface="Calibri"/>
                          <a:cs typeface="Calibri"/>
                        </a:rPr>
                        <a:t>4</a:t>
                      </a:r>
                      <a:endParaRPr sz="2400">
                        <a:latin typeface="Calibri"/>
                        <a:cs typeface="Calibri"/>
                      </a:endParaRPr>
                    </a:p>
                  </a:txBody>
                  <a:tcPr marL="0" marR="0" marT="2667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algn="ctr">
                        <a:lnSpc>
                          <a:spcPct val="100000"/>
                        </a:lnSpc>
                        <a:spcBef>
                          <a:spcPts val="210"/>
                        </a:spcBef>
                      </a:pPr>
                      <a:r>
                        <a:rPr sz="2400" spc="-5" dirty="0">
                          <a:latin typeface="Calibri"/>
                          <a:cs typeface="Calibri"/>
                        </a:rPr>
                        <a:t>802.3.ae</a:t>
                      </a:r>
                      <a:endParaRPr sz="2400">
                        <a:latin typeface="Calibri"/>
                        <a:cs typeface="Calibri"/>
                      </a:endParaRPr>
                    </a:p>
                  </a:txBody>
                  <a:tcPr marL="0" marR="0" marT="2667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L="92075">
                        <a:lnSpc>
                          <a:spcPct val="100000"/>
                        </a:lnSpc>
                        <a:spcBef>
                          <a:spcPts val="210"/>
                        </a:spcBef>
                      </a:pPr>
                      <a:r>
                        <a:rPr sz="2400" spc="-10" dirty="0">
                          <a:latin typeface="Calibri"/>
                          <a:cs typeface="Calibri"/>
                        </a:rPr>
                        <a:t>Fiber…..10Gbits/s</a:t>
                      </a:r>
                      <a:endParaRPr sz="2400">
                        <a:latin typeface="Calibri"/>
                        <a:cs typeface="Calibri"/>
                      </a:endParaRPr>
                    </a:p>
                  </a:txBody>
                  <a:tcPr marL="0" marR="0" marT="2667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r>
            </a:tbl>
          </a:graphicData>
        </a:graphic>
      </p:graphicFrame>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5" name="object 5"/>
          <p:cNvSpPr txBox="1"/>
          <p:nvPr/>
        </p:nvSpPr>
        <p:spPr>
          <a:xfrm>
            <a:off x="1793494" y="4938776"/>
            <a:ext cx="8716010" cy="452120"/>
          </a:xfrm>
          <a:prstGeom prst="rect">
            <a:avLst/>
          </a:prstGeom>
        </p:spPr>
        <p:txBody>
          <a:bodyPr vert="horz" wrap="square" lIns="0" tIns="12065" rIns="0" bIns="0" rtlCol="0">
            <a:spAutoFit/>
          </a:bodyPr>
          <a:lstStyle/>
          <a:p>
            <a:pPr marL="12700">
              <a:lnSpc>
                <a:spcPct val="100000"/>
              </a:lnSpc>
              <a:spcBef>
                <a:spcPts val="95"/>
              </a:spcBef>
            </a:pPr>
            <a:r>
              <a:rPr sz="2800" spc="-20" dirty="0">
                <a:latin typeface="Calibri"/>
                <a:cs typeface="Calibri"/>
              </a:rPr>
              <a:t>Data </a:t>
            </a:r>
            <a:r>
              <a:rPr sz="2800" spc="-15" dirty="0">
                <a:latin typeface="Calibri"/>
                <a:cs typeface="Calibri"/>
              </a:rPr>
              <a:t>Rates </a:t>
            </a:r>
            <a:r>
              <a:rPr sz="2800" spc="-20" dirty="0">
                <a:latin typeface="Calibri"/>
                <a:cs typeface="Calibri"/>
              </a:rPr>
              <a:t>are </a:t>
            </a:r>
            <a:r>
              <a:rPr sz="2800" spc="-15" dirty="0">
                <a:latin typeface="Calibri"/>
                <a:cs typeface="Calibri"/>
              </a:rPr>
              <a:t>provided </a:t>
            </a:r>
            <a:r>
              <a:rPr sz="2800" spc="-20" dirty="0">
                <a:latin typeface="Calibri"/>
                <a:cs typeface="Calibri"/>
              </a:rPr>
              <a:t>from </a:t>
            </a:r>
            <a:r>
              <a:rPr sz="2800" spc="-10" dirty="0">
                <a:latin typeface="Calibri"/>
                <a:cs typeface="Calibri"/>
              </a:rPr>
              <a:t>10Gbit/s </a:t>
            </a:r>
            <a:r>
              <a:rPr sz="2800" spc="-20" dirty="0">
                <a:latin typeface="Calibri"/>
                <a:cs typeface="Calibri"/>
              </a:rPr>
              <a:t>to </a:t>
            </a:r>
            <a:r>
              <a:rPr sz="2800" spc="-15" dirty="0">
                <a:latin typeface="Calibri"/>
                <a:cs typeface="Calibri"/>
              </a:rPr>
              <a:t>40Gb/s </a:t>
            </a:r>
            <a:r>
              <a:rPr sz="2800" spc="-5" dirty="0">
                <a:latin typeface="Calibri"/>
                <a:cs typeface="Calibri"/>
              </a:rPr>
              <a:t>and</a:t>
            </a:r>
            <a:r>
              <a:rPr sz="2800" spc="254" dirty="0">
                <a:latin typeface="Calibri"/>
                <a:cs typeface="Calibri"/>
              </a:rPr>
              <a:t> </a:t>
            </a:r>
            <a:r>
              <a:rPr sz="2800" spc="-10" dirty="0">
                <a:latin typeface="Calibri"/>
                <a:cs typeface="Calibri"/>
              </a:rPr>
              <a:t>higher</a:t>
            </a:r>
            <a:endParaRPr sz="2800">
              <a:latin typeface="Calibri"/>
              <a:cs typeface="Calibri"/>
            </a:endParaRP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830885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7020559"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 </a:t>
            </a:r>
            <a:r>
              <a:rPr b="0" spc="-15" dirty="0">
                <a:latin typeface="Calibri"/>
                <a:cs typeface="Calibri"/>
              </a:rPr>
              <a:t>Protocols…Link</a:t>
            </a:r>
            <a:r>
              <a:rPr b="0" spc="-40" dirty="0">
                <a:latin typeface="Calibri"/>
                <a:cs typeface="Calibri"/>
              </a:rPr>
              <a:t> </a:t>
            </a:r>
            <a:r>
              <a:rPr b="0" spc="-10" dirty="0">
                <a:latin typeface="Calibri"/>
                <a:cs typeface="Calibri"/>
              </a:rPr>
              <a:t>Layer…WiFi</a:t>
            </a:r>
          </a:p>
        </p:txBody>
      </p:sp>
      <p:graphicFrame>
        <p:nvGraphicFramePr>
          <p:cNvPr id="3" name="object 3"/>
          <p:cNvGraphicFramePr>
            <a:graphicFrameLocks noGrp="1"/>
          </p:cNvGraphicFramePr>
          <p:nvPr/>
        </p:nvGraphicFramePr>
        <p:xfrm>
          <a:off x="1974850" y="1547875"/>
          <a:ext cx="8507729" cy="3940300"/>
        </p:xfrm>
        <a:graphic>
          <a:graphicData uri="http://schemas.openxmlformats.org/drawingml/2006/table">
            <a:tbl>
              <a:tblPr firstRow="1" bandRow="1">
                <a:tableStyleId>{2D5ABB26-0587-4C30-8999-92F81FD0307C}</a:tableStyleId>
              </a:tblPr>
              <a:tblGrid>
                <a:gridCol w="1042669"/>
                <a:gridCol w="2030095"/>
                <a:gridCol w="5434965"/>
              </a:tblGrid>
              <a:tr h="457073">
                <a:tc>
                  <a:txBody>
                    <a:bodyPr/>
                    <a:lstStyle/>
                    <a:p>
                      <a:pPr algn="ctr">
                        <a:lnSpc>
                          <a:spcPct val="100000"/>
                        </a:lnSpc>
                        <a:spcBef>
                          <a:spcPts val="204"/>
                        </a:spcBef>
                      </a:pPr>
                      <a:r>
                        <a:rPr sz="2400" b="1" spc="-50" dirty="0">
                          <a:latin typeface="Calibri"/>
                          <a:cs typeface="Calibri"/>
                        </a:rPr>
                        <a:t>Sr.No</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solidFill>
                      <a:srgbClr val="DAF3FD"/>
                    </a:solidFill>
                  </a:tcPr>
                </a:tc>
                <a:tc>
                  <a:txBody>
                    <a:bodyPr/>
                    <a:lstStyle/>
                    <a:p>
                      <a:pPr marR="434340" algn="r">
                        <a:lnSpc>
                          <a:spcPct val="100000"/>
                        </a:lnSpc>
                        <a:spcBef>
                          <a:spcPts val="204"/>
                        </a:spcBef>
                      </a:pPr>
                      <a:r>
                        <a:rPr sz="2400" b="1" dirty="0">
                          <a:latin typeface="Calibri"/>
                          <a:cs typeface="Calibri"/>
                        </a:rPr>
                        <a:t>S</a:t>
                      </a:r>
                      <a:r>
                        <a:rPr sz="2400" b="1" spc="-25" dirty="0">
                          <a:latin typeface="Calibri"/>
                          <a:cs typeface="Calibri"/>
                        </a:rPr>
                        <a:t>t</a:t>
                      </a:r>
                      <a:r>
                        <a:rPr sz="2400" b="1" dirty="0">
                          <a:latin typeface="Calibri"/>
                          <a:cs typeface="Calibri"/>
                        </a:rPr>
                        <a:t>an</a:t>
                      </a:r>
                      <a:r>
                        <a:rPr sz="2400" b="1" spc="-10" dirty="0">
                          <a:latin typeface="Calibri"/>
                          <a:cs typeface="Calibri"/>
                        </a:rPr>
                        <a:t>d</a:t>
                      </a:r>
                      <a:r>
                        <a:rPr sz="2400" b="1" dirty="0">
                          <a:latin typeface="Calibri"/>
                          <a:cs typeface="Calibri"/>
                        </a:rPr>
                        <a:t>a</a:t>
                      </a:r>
                      <a:r>
                        <a:rPr sz="2400" b="1" spc="-25" dirty="0">
                          <a:latin typeface="Calibri"/>
                          <a:cs typeface="Calibri"/>
                        </a:rPr>
                        <a:t>r</a:t>
                      </a:r>
                      <a:r>
                        <a:rPr sz="2400" b="1" dirty="0">
                          <a:latin typeface="Calibri"/>
                          <a:cs typeface="Calibri"/>
                        </a:rPr>
                        <a:t>d</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solidFill>
                      <a:srgbClr val="DAF3FD"/>
                    </a:solidFill>
                  </a:tcPr>
                </a:tc>
                <a:tc>
                  <a:txBody>
                    <a:bodyPr/>
                    <a:lstStyle/>
                    <a:p>
                      <a:pPr marL="91440">
                        <a:lnSpc>
                          <a:spcPct val="100000"/>
                        </a:lnSpc>
                        <a:spcBef>
                          <a:spcPts val="204"/>
                        </a:spcBef>
                      </a:pPr>
                      <a:r>
                        <a:rPr sz="2400" b="1" spc="-20" dirty="0">
                          <a:latin typeface="Calibri"/>
                          <a:cs typeface="Calibri"/>
                        </a:rPr>
                        <a:t>Operates</a:t>
                      </a:r>
                      <a:r>
                        <a:rPr sz="2400" b="1" spc="5" dirty="0">
                          <a:latin typeface="Calibri"/>
                          <a:cs typeface="Calibri"/>
                        </a:rPr>
                        <a:t> </a:t>
                      </a:r>
                      <a:r>
                        <a:rPr sz="2400" b="1" dirty="0">
                          <a:latin typeface="Calibri"/>
                          <a:cs typeface="Calibri"/>
                        </a:rPr>
                        <a:t>in</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solidFill>
                      <a:srgbClr val="DAF3FD"/>
                    </a:solidFill>
                  </a:tcPr>
                </a:tc>
              </a:tr>
              <a:tr h="665099">
                <a:tc>
                  <a:txBody>
                    <a:bodyPr/>
                    <a:lstStyle/>
                    <a:p>
                      <a:pPr algn="ctr">
                        <a:lnSpc>
                          <a:spcPct val="100000"/>
                        </a:lnSpc>
                        <a:spcBef>
                          <a:spcPts val="204"/>
                        </a:spcBef>
                      </a:pPr>
                      <a:r>
                        <a:rPr sz="2400" dirty="0">
                          <a:latin typeface="Calibri"/>
                          <a:cs typeface="Calibri"/>
                        </a:rPr>
                        <a:t>1</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DAF3FD"/>
                    </a:solidFill>
                  </a:tcPr>
                </a:tc>
                <a:tc>
                  <a:txBody>
                    <a:bodyPr/>
                    <a:lstStyle/>
                    <a:p>
                      <a:pPr marL="518795">
                        <a:lnSpc>
                          <a:spcPct val="100000"/>
                        </a:lnSpc>
                        <a:spcBef>
                          <a:spcPts val="204"/>
                        </a:spcBef>
                      </a:pPr>
                      <a:r>
                        <a:rPr sz="2400" spc="-5" dirty="0">
                          <a:latin typeface="Calibri"/>
                          <a:cs typeface="Calibri"/>
                        </a:rPr>
                        <a:t>802.11a</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DAF3FD"/>
                    </a:solidFill>
                  </a:tcPr>
                </a:tc>
                <a:tc>
                  <a:txBody>
                    <a:bodyPr/>
                    <a:lstStyle/>
                    <a:p>
                      <a:pPr marL="91440">
                        <a:lnSpc>
                          <a:spcPct val="100000"/>
                        </a:lnSpc>
                        <a:spcBef>
                          <a:spcPts val="204"/>
                        </a:spcBef>
                      </a:pPr>
                      <a:r>
                        <a:rPr sz="2400" dirty="0">
                          <a:latin typeface="Calibri"/>
                          <a:cs typeface="Calibri"/>
                        </a:rPr>
                        <a:t>5 GHz</a:t>
                      </a:r>
                      <a:r>
                        <a:rPr sz="2400" spc="-15" dirty="0">
                          <a:latin typeface="Calibri"/>
                          <a:cs typeface="Calibri"/>
                        </a:rPr>
                        <a:t> </a:t>
                      </a:r>
                      <a:r>
                        <a:rPr sz="2400" spc="-5" dirty="0">
                          <a:latin typeface="Calibri"/>
                          <a:cs typeface="Calibri"/>
                        </a:rPr>
                        <a:t>band</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DAF3FD"/>
                    </a:solidFill>
                  </a:tcPr>
                </a:tc>
              </a:tr>
              <a:tr h="822960">
                <a:tc>
                  <a:txBody>
                    <a:bodyPr/>
                    <a:lstStyle/>
                    <a:p>
                      <a:pPr algn="ctr">
                        <a:lnSpc>
                          <a:spcPct val="100000"/>
                        </a:lnSpc>
                        <a:spcBef>
                          <a:spcPts val="204"/>
                        </a:spcBef>
                      </a:pPr>
                      <a:r>
                        <a:rPr sz="2400" dirty="0">
                          <a:latin typeface="Calibri"/>
                          <a:cs typeface="Calibri"/>
                        </a:rPr>
                        <a:t>2</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L="635" algn="ctr">
                        <a:lnSpc>
                          <a:spcPct val="100000"/>
                        </a:lnSpc>
                        <a:spcBef>
                          <a:spcPts val="204"/>
                        </a:spcBef>
                      </a:pPr>
                      <a:r>
                        <a:rPr sz="2400" spc="-5" dirty="0">
                          <a:latin typeface="Calibri"/>
                          <a:cs typeface="Calibri"/>
                        </a:rPr>
                        <a:t>802.11b</a:t>
                      </a:r>
                      <a:endParaRPr sz="2400">
                        <a:latin typeface="Calibri"/>
                        <a:cs typeface="Calibri"/>
                      </a:endParaRPr>
                    </a:p>
                    <a:p>
                      <a:pPr marL="1905" algn="ctr">
                        <a:lnSpc>
                          <a:spcPct val="100000"/>
                        </a:lnSpc>
                        <a:spcBef>
                          <a:spcPts val="5"/>
                        </a:spcBef>
                      </a:pPr>
                      <a:r>
                        <a:rPr sz="2400" dirty="0">
                          <a:latin typeface="Calibri"/>
                          <a:cs typeface="Calibri"/>
                        </a:rPr>
                        <a:t>and</a:t>
                      </a:r>
                      <a:r>
                        <a:rPr sz="2400" spc="-30" dirty="0">
                          <a:latin typeface="Calibri"/>
                          <a:cs typeface="Calibri"/>
                        </a:rPr>
                        <a:t> </a:t>
                      </a:r>
                      <a:r>
                        <a:rPr sz="2400" spc="-5" dirty="0">
                          <a:latin typeface="Calibri"/>
                          <a:cs typeface="Calibri"/>
                        </a:rPr>
                        <a:t>802.11g</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L="91440">
                        <a:lnSpc>
                          <a:spcPct val="100000"/>
                        </a:lnSpc>
                        <a:spcBef>
                          <a:spcPts val="204"/>
                        </a:spcBef>
                      </a:pPr>
                      <a:r>
                        <a:rPr sz="2400" spc="-5" dirty="0">
                          <a:latin typeface="Calibri"/>
                          <a:cs typeface="Calibri"/>
                        </a:rPr>
                        <a:t>2.4GHz</a:t>
                      </a:r>
                      <a:r>
                        <a:rPr sz="2400" spc="-10" dirty="0">
                          <a:latin typeface="Calibri"/>
                          <a:cs typeface="Calibri"/>
                        </a:rPr>
                        <a:t> </a:t>
                      </a:r>
                      <a:r>
                        <a:rPr sz="2400" spc="-5" dirty="0">
                          <a:latin typeface="Calibri"/>
                          <a:cs typeface="Calibri"/>
                        </a:rPr>
                        <a:t>band</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r>
              <a:tr h="665098">
                <a:tc>
                  <a:txBody>
                    <a:bodyPr/>
                    <a:lstStyle/>
                    <a:p>
                      <a:pPr algn="ctr">
                        <a:lnSpc>
                          <a:spcPct val="100000"/>
                        </a:lnSpc>
                        <a:spcBef>
                          <a:spcPts val="209"/>
                        </a:spcBef>
                      </a:pPr>
                      <a:r>
                        <a:rPr sz="2400" dirty="0">
                          <a:latin typeface="Calibri"/>
                          <a:cs typeface="Calibri"/>
                        </a:rPr>
                        <a:t>3</a:t>
                      </a:r>
                      <a:endParaRPr sz="2400">
                        <a:latin typeface="Calibri"/>
                        <a:cs typeface="Calibri"/>
                      </a:endParaRPr>
                    </a:p>
                  </a:txBody>
                  <a:tcPr marL="0" marR="0" marT="26669"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L="474345">
                        <a:lnSpc>
                          <a:spcPct val="100000"/>
                        </a:lnSpc>
                        <a:spcBef>
                          <a:spcPts val="209"/>
                        </a:spcBef>
                      </a:pPr>
                      <a:r>
                        <a:rPr sz="2400" spc="-5" dirty="0">
                          <a:latin typeface="Calibri"/>
                          <a:cs typeface="Calibri"/>
                        </a:rPr>
                        <a:t>802.11.n</a:t>
                      </a:r>
                      <a:endParaRPr sz="2400">
                        <a:latin typeface="Calibri"/>
                        <a:cs typeface="Calibri"/>
                      </a:endParaRPr>
                    </a:p>
                  </a:txBody>
                  <a:tcPr marL="0" marR="0" marT="26669"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L="91440">
                        <a:lnSpc>
                          <a:spcPct val="100000"/>
                        </a:lnSpc>
                        <a:spcBef>
                          <a:spcPts val="209"/>
                        </a:spcBef>
                      </a:pPr>
                      <a:r>
                        <a:rPr sz="2400" spc="-5" dirty="0">
                          <a:latin typeface="Calibri"/>
                          <a:cs typeface="Calibri"/>
                        </a:rPr>
                        <a:t>2.4/5 </a:t>
                      </a:r>
                      <a:r>
                        <a:rPr sz="2400" dirty="0">
                          <a:latin typeface="Calibri"/>
                          <a:cs typeface="Calibri"/>
                        </a:rPr>
                        <a:t>GHz</a:t>
                      </a:r>
                      <a:r>
                        <a:rPr sz="2400" spc="-10" dirty="0">
                          <a:latin typeface="Calibri"/>
                          <a:cs typeface="Calibri"/>
                        </a:rPr>
                        <a:t> </a:t>
                      </a:r>
                      <a:r>
                        <a:rPr sz="2400" spc="-5" dirty="0">
                          <a:latin typeface="Calibri"/>
                          <a:cs typeface="Calibri"/>
                        </a:rPr>
                        <a:t>bands</a:t>
                      </a:r>
                      <a:endParaRPr sz="2400">
                        <a:latin typeface="Calibri"/>
                        <a:cs typeface="Calibri"/>
                      </a:endParaRPr>
                    </a:p>
                  </a:txBody>
                  <a:tcPr marL="0" marR="0" marT="26669"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r>
              <a:tr h="664972">
                <a:tc>
                  <a:txBody>
                    <a:bodyPr/>
                    <a:lstStyle/>
                    <a:p>
                      <a:pPr algn="ctr">
                        <a:lnSpc>
                          <a:spcPct val="100000"/>
                        </a:lnSpc>
                        <a:spcBef>
                          <a:spcPts val="210"/>
                        </a:spcBef>
                      </a:pPr>
                      <a:r>
                        <a:rPr sz="2400" dirty="0">
                          <a:latin typeface="Calibri"/>
                          <a:cs typeface="Calibri"/>
                        </a:rPr>
                        <a:t>4</a:t>
                      </a:r>
                      <a:endParaRPr sz="2400">
                        <a:latin typeface="Calibri"/>
                        <a:cs typeface="Calibri"/>
                      </a:endParaRPr>
                    </a:p>
                  </a:txBody>
                  <a:tcPr marL="0" marR="0" marT="2667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R="408305" algn="r">
                        <a:lnSpc>
                          <a:spcPct val="100000"/>
                        </a:lnSpc>
                        <a:spcBef>
                          <a:spcPts val="210"/>
                        </a:spcBef>
                      </a:pPr>
                      <a:r>
                        <a:rPr sz="2400" spc="-5" dirty="0">
                          <a:latin typeface="Calibri"/>
                          <a:cs typeface="Calibri"/>
                        </a:rPr>
                        <a:t>802.11.</a:t>
                      </a:r>
                      <a:r>
                        <a:rPr sz="2400" dirty="0">
                          <a:latin typeface="Calibri"/>
                          <a:cs typeface="Calibri"/>
                        </a:rPr>
                        <a:t>ac</a:t>
                      </a:r>
                      <a:endParaRPr sz="2400">
                        <a:latin typeface="Calibri"/>
                        <a:cs typeface="Calibri"/>
                      </a:endParaRPr>
                    </a:p>
                  </a:txBody>
                  <a:tcPr marL="0" marR="0" marT="2667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L="91440">
                        <a:lnSpc>
                          <a:spcPct val="100000"/>
                        </a:lnSpc>
                        <a:spcBef>
                          <a:spcPts val="210"/>
                        </a:spcBef>
                      </a:pPr>
                      <a:r>
                        <a:rPr sz="2400" spc="-5" dirty="0">
                          <a:latin typeface="Calibri"/>
                          <a:cs typeface="Calibri"/>
                        </a:rPr>
                        <a:t>5GHz</a:t>
                      </a:r>
                      <a:r>
                        <a:rPr sz="2400" spc="-10" dirty="0">
                          <a:latin typeface="Calibri"/>
                          <a:cs typeface="Calibri"/>
                        </a:rPr>
                        <a:t> </a:t>
                      </a:r>
                      <a:r>
                        <a:rPr sz="2400" spc="-5" dirty="0">
                          <a:latin typeface="Calibri"/>
                          <a:cs typeface="Calibri"/>
                        </a:rPr>
                        <a:t>band</a:t>
                      </a:r>
                      <a:endParaRPr sz="2400">
                        <a:latin typeface="Calibri"/>
                        <a:cs typeface="Calibri"/>
                      </a:endParaRPr>
                    </a:p>
                  </a:txBody>
                  <a:tcPr marL="0" marR="0" marT="2667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r>
              <a:tr h="665098">
                <a:tc>
                  <a:txBody>
                    <a:bodyPr/>
                    <a:lstStyle/>
                    <a:p>
                      <a:pPr algn="ctr">
                        <a:lnSpc>
                          <a:spcPct val="100000"/>
                        </a:lnSpc>
                        <a:spcBef>
                          <a:spcPts val="210"/>
                        </a:spcBef>
                      </a:pPr>
                      <a:r>
                        <a:rPr sz="2400" dirty="0">
                          <a:latin typeface="Calibri"/>
                          <a:cs typeface="Calibri"/>
                        </a:rPr>
                        <a:t>5</a:t>
                      </a:r>
                      <a:endParaRPr sz="2400">
                        <a:latin typeface="Calibri"/>
                        <a:cs typeface="Calibri"/>
                      </a:endParaRPr>
                    </a:p>
                  </a:txBody>
                  <a:tcPr marL="0" marR="0" marT="2667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R="392430" algn="r">
                        <a:lnSpc>
                          <a:spcPct val="100000"/>
                        </a:lnSpc>
                        <a:spcBef>
                          <a:spcPts val="210"/>
                        </a:spcBef>
                      </a:pPr>
                      <a:r>
                        <a:rPr sz="2400" spc="-5" dirty="0">
                          <a:latin typeface="Calibri"/>
                          <a:cs typeface="Calibri"/>
                        </a:rPr>
                        <a:t>802.11.</a:t>
                      </a:r>
                      <a:r>
                        <a:rPr sz="2400" dirty="0">
                          <a:latin typeface="Calibri"/>
                          <a:cs typeface="Calibri"/>
                        </a:rPr>
                        <a:t>ad</a:t>
                      </a:r>
                      <a:endParaRPr sz="2400">
                        <a:latin typeface="Calibri"/>
                        <a:cs typeface="Calibri"/>
                      </a:endParaRPr>
                    </a:p>
                  </a:txBody>
                  <a:tcPr marL="0" marR="0" marT="2667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L="91440">
                        <a:lnSpc>
                          <a:spcPct val="100000"/>
                        </a:lnSpc>
                        <a:spcBef>
                          <a:spcPts val="210"/>
                        </a:spcBef>
                      </a:pPr>
                      <a:r>
                        <a:rPr sz="2400" spc="-5" dirty="0">
                          <a:latin typeface="Calibri"/>
                          <a:cs typeface="Calibri"/>
                        </a:rPr>
                        <a:t>60Hz</a:t>
                      </a:r>
                      <a:r>
                        <a:rPr sz="2400" spc="-10" dirty="0">
                          <a:latin typeface="Calibri"/>
                          <a:cs typeface="Calibri"/>
                        </a:rPr>
                        <a:t> </a:t>
                      </a:r>
                      <a:r>
                        <a:rPr sz="2400" spc="-5" dirty="0">
                          <a:latin typeface="Calibri"/>
                          <a:cs typeface="Calibri"/>
                        </a:rPr>
                        <a:t>band</a:t>
                      </a:r>
                      <a:endParaRPr sz="2400">
                        <a:latin typeface="Calibri"/>
                        <a:cs typeface="Calibri"/>
                      </a:endParaRPr>
                    </a:p>
                  </a:txBody>
                  <a:tcPr marL="0" marR="0" marT="26670"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r>
            </a:tbl>
          </a:graphicData>
        </a:graphic>
      </p:graphicFrame>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5" name="object 5"/>
          <p:cNvSpPr txBox="1"/>
          <p:nvPr/>
        </p:nvSpPr>
        <p:spPr>
          <a:xfrm>
            <a:off x="2149220" y="5612079"/>
            <a:ext cx="5686425" cy="878840"/>
          </a:xfrm>
          <a:prstGeom prst="rect">
            <a:avLst/>
          </a:prstGeom>
        </p:spPr>
        <p:txBody>
          <a:bodyPr vert="horz" wrap="square" lIns="0" tIns="12065" rIns="0" bIns="0" rtlCol="0">
            <a:spAutoFit/>
          </a:bodyPr>
          <a:lstStyle/>
          <a:p>
            <a:pPr marL="469900" indent="-457200">
              <a:lnSpc>
                <a:spcPct val="100000"/>
              </a:lnSpc>
              <a:spcBef>
                <a:spcPts val="95"/>
              </a:spcBef>
              <a:buFont typeface="Arial"/>
              <a:buChar char="•"/>
              <a:tabLst>
                <a:tab pos="469265" algn="l"/>
                <a:tab pos="469900" algn="l"/>
              </a:tabLst>
            </a:pPr>
            <a:r>
              <a:rPr sz="2800" spc="-5" dirty="0">
                <a:latin typeface="Times New Roman" pitchFamily="18" charset="0"/>
                <a:cs typeface="Times New Roman" pitchFamily="18" charset="0"/>
              </a:rPr>
              <a:t>Collection of </a:t>
            </a:r>
            <a:r>
              <a:rPr sz="2800" spc="-10" dirty="0">
                <a:latin typeface="Times New Roman" pitchFamily="18" charset="0"/>
                <a:cs typeface="Times New Roman" pitchFamily="18" charset="0"/>
              </a:rPr>
              <a:t>Wireless</a:t>
            </a:r>
            <a:r>
              <a:rPr sz="2800" dirty="0">
                <a:latin typeface="Times New Roman" pitchFamily="18" charset="0"/>
                <a:cs typeface="Times New Roman" pitchFamily="18" charset="0"/>
              </a:rPr>
              <a:t> </a:t>
            </a:r>
            <a:r>
              <a:rPr sz="2800" spc="-10" dirty="0">
                <a:latin typeface="Times New Roman" pitchFamily="18" charset="0"/>
                <a:cs typeface="Times New Roman" pitchFamily="18" charset="0"/>
              </a:rPr>
              <a:t>LAN</a:t>
            </a:r>
            <a:endParaRPr sz="2800">
              <a:latin typeface="Times New Roman" pitchFamily="18" charset="0"/>
              <a:cs typeface="Times New Roman" pitchFamily="18" charset="0"/>
            </a:endParaRPr>
          </a:p>
          <a:p>
            <a:pPr marL="469900" indent="-457200">
              <a:lnSpc>
                <a:spcPct val="100000"/>
              </a:lnSpc>
              <a:buFont typeface="Arial"/>
              <a:buChar char="•"/>
              <a:tabLst>
                <a:tab pos="469265" algn="l"/>
                <a:tab pos="469900" algn="l"/>
              </a:tabLst>
            </a:pPr>
            <a:r>
              <a:rPr sz="2800" spc="-20" dirty="0">
                <a:latin typeface="Times New Roman" pitchFamily="18" charset="0"/>
                <a:cs typeface="Times New Roman" pitchFamily="18" charset="0"/>
              </a:rPr>
              <a:t>Data </a:t>
            </a:r>
            <a:r>
              <a:rPr sz="2800" spc="-15" dirty="0">
                <a:latin typeface="Times New Roman" pitchFamily="18" charset="0"/>
                <a:cs typeface="Times New Roman" pitchFamily="18" charset="0"/>
              </a:rPr>
              <a:t>Rates </a:t>
            </a:r>
            <a:r>
              <a:rPr sz="2800" spc="-20" dirty="0">
                <a:latin typeface="Times New Roman" pitchFamily="18" charset="0"/>
                <a:cs typeface="Times New Roman" pitchFamily="18" charset="0"/>
              </a:rPr>
              <a:t>from </a:t>
            </a:r>
            <a:r>
              <a:rPr sz="2800" spc="-15" dirty="0">
                <a:latin typeface="Times New Roman" pitchFamily="18" charset="0"/>
                <a:cs typeface="Times New Roman" pitchFamily="18" charset="0"/>
              </a:rPr>
              <a:t>1Mb/s </a:t>
            </a:r>
            <a:r>
              <a:rPr sz="2800" spc="-20" dirty="0">
                <a:latin typeface="Times New Roman" pitchFamily="18" charset="0"/>
                <a:cs typeface="Times New Roman" pitchFamily="18" charset="0"/>
              </a:rPr>
              <a:t>to </a:t>
            </a:r>
            <a:r>
              <a:rPr sz="2800" spc="-5" dirty="0">
                <a:latin typeface="Times New Roman" pitchFamily="18" charset="0"/>
                <a:cs typeface="Times New Roman" pitchFamily="18" charset="0"/>
              </a:rPr>
              <a:t>6.75</a:t>
            </a:r>
            <a:r>
              <a:rPr sz="2800" spc="110" dirty="0">
                <a:latin typeface="Times New Roman" pitchFamily="18" charset="0"/>
                <a:cs typeface="Times New Roman" pitchFamily="18" charset="0"/>
              </a:rPr>
              <a:t> </a:t>
            </a:r>
            <a:r>
              <a:rPr sz="2800" spc="-15" dirty="0">
                <a:latin typeface="Times New Roman" pitchFamily="18" charset="0"/>
                <a:cs typeface="Times New Roman" pitchFamily="18" charset="0"/>
              </a:rPr>
              <a:t>Gb/s</a:t>
            </a:r>
            <a:endParaRPr sz="2800">
              <a:latin typeface="Times New Roman" pitchFamily="18" charset="0"/>
              <a:cs typeface="Times New Roman" pitchFamily="18" charset="0"/>
            </a:endParaRP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318356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310641"/>
            <a:ext cx="9903461" cy="566822"/>
          </a:xfrm>
          <a:prstGeom prst="rect">
            <a:avLst/>
          </a:prstGeom>
        </p:spPr>
        <p:txBody>
          <a:bodyPr vert="horz" wrap="square" lIns="0" tIns="12700" rIns="0" bIns="0" rtlCol="0">
            <a:spAutoFit/>
          </a:bodyPr>
          <a:lstStyle/>
          <a:p>
            <a:pPr marL="12700">
              <a:lnSpc>
                <a:spcPct val="100000"/>
              </a:lnSpc>
              <a:spcBef>
                <a:spcPts val="100"/>
              </a:spcBef>
            </a:pPr>
            <a:r>
              <a:rPr b="0" dirty="0">
                <a:latin typeface="Times New Roman" pitchFamily="18" charset="0"/>
                <a:cs typeface="Times New Roman" pitchFamily="18" charset="0"/>
              </a:rPr>
              <a:t>IoT </a:t>
            </a:r>
            <a:r>
              <a:rPr b="0" spc="-15" dirty="0">
                <a:latin typeface="Times New Roman" pitchFamily="18" charset="0"/>
                <a:cs typeface="Times New Roman" pitchFamily="18" charset="0"/>
              </a:rPr>
              <a:t>Protocols…Link</a:t>
            </a:r>
            <a:r>
              <a:rPr b="0" dirty="0">
                <a:latin typeface="Times New Roman" pitchFamily="18" charset="0"/>
                <a:cs typeface="Times New Roman" pitchFamily="18" charset="0"/>
              </a:rPr>
              <a:t> </a:t>
            </a:r>
            <a:r>
              <a:rPr b="0" spc="-15" dirty="0">
                <a:latin typeface="Times New Roman" pitchFamily="18" charset="0"/>
                <a:cs typeface="Times New Roman" pitchFamily="18" charset="0"/>
              </a:rPr>
              <a:t>Layer…WiMax</a:t>
            </a:r>
          </a:p>
        </p:txBody>
      </p:sp>
      <p:graphicFrame>
        <p:nvGraphicFramePr>
          <p:cNvPr id="3" name="object 3"/>
          <p:cNvGraphicFramePr>
            <a:graphicFrameLocks noGrp="1"/>
          </p:cNvGraphicFramePr>
          <p:nvPr/>
        </p:nvGraphicFramePr>
        <p:xfrm>
          <a:off x="1974850" y="1547875"/>
          <a:ext cx="8507729" cy="1280033"/>
        </p:xfrm>
        <a:graphic>
          <a:graphicData uri="http://schemas.openxmlformats.org/drawingml/2006/table">
            <a:tbl>
              <a:tblPr firstRow="1" bandRow="1">
                <a:tableStyleId>{2D5ABB26-0587-4C30-8999-92F81FD0307C}</a:tableStyleId>
              </a:tblPr>
              <a:tblGrid>
                <a:gridCol w="1042669"/>
                <a:gridCol w="2030095"/>
                <a:gridCol w="5434965"/>
              </a:tblGrid>
              <a:tr h="457073">
                <a:tc>
                  <a:txBody>
                    <a:bodyPr/>
                    <a:lstStyle/>
                    <a:p>
                      <a:pPr algn="ctr">
                        <a:lnSpc>
                          <a:spcPct val="100000"/>
                        </a:lnSpc>
                        <a:spcBef>
                          <a:spcPts val="204"/>
                        </a:spcBef>
                      </a:pPr>
                      <a:r>
                        <a:rPr sz="2400" b="1" spc="-50" dirty="0">
                          <a:latin typeface="Calibri"/>
                          <a:cs typeface="Calibri"/>
                        </a:rPr>
                        <a:t>Sr.No</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solidFill>
                      <a:srgbClr val="DAF3FD"/>
                    </a:solidFill>
                  </a:tcPr>
                </a:tc>
                <a:tc>
                  <a:txBody>
                    <a:bodyPr/>
                    <a:lstStyle/>
                    <a:p>
                      <a:pPr marL="444500">
                        <a:lnSpc>
                          <a:spcPct val="100000"/>
                        </a:lnSpc>
                        <a:spcBef>
                          <a:spcPts val="204"/>
                        </a:spcBef>
                      </a:pPr>
                      <a:r>
                        <a:rPr sz="2400" b="1" spc="-10" dirty="0">
                          <a:latin typeface="Calibri"/>
                          <a:cs typeface="Calibri"/>
                        </a:rPr>
                        <a:t>Standard</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solidFill>
                      <a:srgbClr val="DAF3FD"/>
                    </a:solidFill>
                  </a:tcPr>
                </a:tc>
                <a:tc>
                  <a:txBody>
                    <a:bodyPr/>
                    <a:lstStyle/>
                    <a:p>
                      <a:pPr marL="91440">
                        <a:lnSpc>
                          <a:spcPct val="100000"/>
                        </a:lnSpc>
                        <a:spcBef>
                          <a:spcPts val="204"/>
                        </a:spcBef>
                      </a:pPr>
                      <a:r>
                        <a:rPr sz="2400" b="1" spc="-15" dirty="0">
                          <a:latin typeface="Calibri"/>
                          <a:cs typeface="Calibri"/>
                        </a:rPr>
                        <a:t>Data</a:t>
                      </a:r>
                      <a:r>
                        <a:rPr sz="2400" b="1" spc="5" dirty="0">
                          <a:latin typeface="Calibri"/>
                          <a:cs typeface="Calibri"/>
                        </a:rPr>
                        <a:t> </a:t>
                      </a:r>
                      <a:r>
                        <a:rPr sz="2400" b="1" spc="-15" dirty="0">
                          <a:latin typeface="Calibri"/>
                          <a:cs typeface="Calibri"/>
                        </a:rPr>
                        <a:t>Rate</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solidFill>
                      <a:srgbClr val="DAF3FD"/>
                    </a:solidFill>
                  </a:tcPr>
                </a:tc>
              </a:tr>
              <a:tr h="822960">
                <a:tc>
                  <a:txBody>
                    <a:bodyPr/>
                    <a:lstStyle/>
                    <a:p>
                      <a:pPr algn="ctr">
                        <a:lnSpc>
                          <a:spcPct val="100000"/>
                        </a:lnSpc>
                        <a:spcBef>
                          <a:spcPts val="204"/>
                        </a:spcBef>
                      </a:pPr>
                      <a:r>
                        <a:rPr sz="2400" dirty="0">
                          <a:latin typeface="Calibri"/>
                          <a:cs typeface="Calibri"/>
                        </a:rPr>
                        <a:t>1</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DAF3FD"/>
                    </a:solidFill>
                  </a:tcPr>
                </a:tc>
                <a:tc>
                  <a:txBody>
                    <a:bodyPr/>
                    <a:lstStyle/>
                    <a:p>
                      <a:pPr marL="469900">
                        <a:lnSpc>
                          <a:spcPct val="100000"/>
                        </a:lnSpc>
                        <a:spcBef>
                          <a:spcPts val="204"/>
                        </a:spcBef>
                      </a:pPr>
                      <a:r>
                        <a:rPr sz="2400" spc="-5" dirty="0">
                          <a:latin typeface="Calibri"/>
                          <a:cs typeface="Calibri"/>
                        </a:rPr>
                        <a:t>802.16m</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DAF3FD"/>
                    </a:solidFill>
                  </a:tcPr>
                </a:tc>
                <a:tc>
                  <a:txBody>
                    <a:bodyPr/>
                    <a:lstStyle/>
                    <a:p>
                      <a:pPr marL="91440" marR="1837055">
                        <a:lnSpc>
                          <a:spcPct val="100000"/>
                        </a:lnSpc>
                        <a:spcBef>
                          <a:spcPts val="204"/>
                        </a:spcBef>
                      </a:pPr>
                      <a:r>
                        <a:rPr sz="2400" spc="-10" dirty="0">
                          <a:latin typeface="Calibri"/>
                          <a:cs typeface="Calibri"/>
                        </a:rPr>
                        <a:t>100Mb/s </a:t>
                      </a:r>
                      <a:r>
                        <a:rPr sz="2400" spc="-20" dirty="0">
                          <a:latin typeface="Calibri"/>
                          <a:cs typeface="Calibri"/>
                        </a:rPr>
                        <a:t>for </a:t>
                      </a:r>
                      <a:r>
                        <a:rPr sz="2400" dirty="0">
                          <a:latin typeface="Calibri"/>
                          <a:cs typeface="Calibri"/>
                        </a:rPr>
                        <a:t>mobile</a:t>
                      </a:r>
                      <a:r>
                        <a:rPr sz="2400" spc="-40" dirty="0">
                          <a:latin typeface="Calibri"/>
                          <a:cs typeface="Calibri"/>
                        </a:rPr>
                        <a:t> </a:t>
                      </a:r>
                      <a:r>
                        <a:rPr sz="2400" spc="-15" dirty="0">
                          <a:latin typeface="Calibri"/>
                          <a:cs typeface="Calibri"/>
                        </a:rPr>
                        <a:t>stations  1Gb/s </a:t>
                      </a:r>
                      <a:r>
                        <a:rPr sz="2400" spc="-25" dirty="0">
                          <a:latin typeface="Calibri"/>
                          <a:cs typeface="Calibri"/>
                        </a:rPr>
                        <a:t>for </a:t>
                      </a:r>
                      <a:r>
                        <a:rPr sz="2400" spc="-15" dirty="0">
                          <a:latin typeface="Calibri"/>
                          <a:cs typeface="Calibri"/>
                        </a:rPr>
                        <a:t>fixed</a:t>
                      </a:r>
                      <a:r>
                        <a:rPr sz="2400" spc="10" dirty="0">
                          <a:latin typeface="Calibri"/>
                          <a:cs typeface="Calibri"/>
                        </a:rPr>
                        <a:t> </a:t>
                      </a:r>
                      <a:r>
                        <a:rPr sz="2400" spc="-15" dirty="0">
                          <a:latin typeface="Calibri"/>
                          <a:cs typeface="Calibri"/>
                        </a:rPr>
                        <a:t>stations</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DAF3FD"/>
                    </a:solidFill>
                  </a:tcPr>
                </a:tc>
              </a:tr>
            </a:tbl>
          </a:graphicData>
        </a:graphic>
      </p:graphicFrame>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5" name="object 5"/>
          <p:cNvSpPr txBox="1"/>
          <p:nvPr/>
        </p:nvSpPr>
        <p:spPr>
          <a:xfrm>
            <a:off x="2009394" y="3096894"/>
            <a:ext cx="6762750" cy="878840"/>
          </a:xfrm>
          <a:prstGeom prst="rect">
            <a:avLst/>
          </a:prstGeom>
        </p:spPr>
        <p:txBody>
          <a:bodyPr vert="horz" wrap="square" lIns="0" tIns="12065" rIns="0" bIns="0" rtlCol="0">
            <a:spAutoFit/>
          </a:bodyPr>
          <a:lstStyle/>
          <a:p>
            <a:pPr marL="469900" indent="-457200">
              <a:lnSpc>
                <a:spcPct val="100000"/>
              </a:lnSpc>
              <a:spcBef>
                <a:spcPts val="95"/>
              </a:spcBef>
              <a:buFont typeface="Arial"/>
              <a:buChar char="•"/>
              <a:tabLst>
                <a:tab pos="469265" algn="l"/>
                <a:tab pos="469900" algn="l"/>
              </a:tabLst>
            </a:pPr>
            <a:r>
              <a:rPr sz="2800" spc="-5" dirty="0">
                <a:latin typeface="Times New Roman" pitchFamily="18" charset="0"/>
                <a:cs typeface="Times New Roman" pitchFamily="18" charset="0"/>
              </a:rPr>
              <a:t>Collection of </a:t>
            </a:r>
            <a:r>
              <a:rPr sz="2800" spc="-10" dirty="0">
                <a:latin typeface="Times New Roman" pitchFamily="18" charset="0"/>
                <a:cs typeface="Times New Roman" pitchFamily="18" charset="0"/>
              </a:rPr>
              <a:t>Wireless </a:t>
            </a:r>
            <a:r>
              <a:rPr sz="2800" spc="-15" dirty="0">
                <a:latin typeface="Times New Roman" pitchFamily="18" charset="0"/>
                <a:cs typeface="Times New Roman" pitchFamily="18" charset="0"/>
              </a:rPr>
              <a:t>Broadband</a:t>
            </a:r>
            <a:r>
              <a:rPr sz="2800" spc="40" dirty="0">
                <a:latin typeface="Times New Roman" pitchFamily="18" charset="0"/>
                <a:cs typeface="Times New Roman" pitchFamily="18" charset="0"/>
              </a:rPr>
              <a:t> </a:t>
            </a:r>
            <a:r>
              <a:rPr sz="2800" spc="-20" dirty="0">
                <a:latin typeface="Times New Roman" pitchFamily="18" charset="0"/>
                <a:cs typeface="Times New Roman" pitchFamily="18" charset="0"/>
              </a:rPr>
              <a:t>standards</a:t>
            </a:r>
            <a:endParaRPr sz="2800">
              <a:latin typeface="Times New Roman" pitchFamily="18" charset="0"/>
              <a:cs typeface="Times New Roman" pitchFamily="18" charset="0"/>
            </a:endParaRPr>
          </a:p>
          <a:p>
            <a:pPr marL="469900" indent="-457200">
              <a:lnSpc>
                <a:spcPct val="100000"/>
              </a:lnSpc>
              <a:buFont typeface="Arial"/>
              <a:buChar char="•"/>
              <a:tabLst>
                <a:tab pos="469265" algn="l"/>
                <a:tab pos="469900" algn="l"/>
              </a:tabLst>
            </a:pPr>
            <a:r>
              <a:rPr sz="2800" spc="-20" dirty="0">
                <a:latin typeface="Times New Roman" pitchFamily="18" charset="0"/>
                <a:cs typeface="Times New Roman" pitchFamily="18" charset="0"/>
              </a:rPr>
              <a:t>Data </a:t>
            </a:r>
            <a:r>
              <a:rPr sz="2800" spc="-10" dirty="0">
                <a:latin typeface="Times New Roman" pitchFamily="18" charset="0"/>
                <a:cs typeface="Times New Roman" pitchFamily="18" charset="0"/>
              </a:rPr>
              <a:t>Rates </a:t>
            </a:r>
            <a:r>
              <a:rPr sz="2800" spc="-20" dirty="0">
                <a:latin typeface="Times New Roman" pitchFamily="18" charset="0"/>
                <a:cs typeface="Times New Roman" pitchFamily="18" charset="0"/>
              </a:rPr>
              <a:t>from </a:t>
            </a:r>
            <a:r>
              <a:rPr sz="2800" spc="-15" dirty="0">
                <a:latin typeface="Times New Roman" pitchFamily="18" charset="0"/>
                <a:cs typeface="Times New Roman" pitchFamily="18" charset="0"/>
              </a:rPr>
              <a:t>1.5Mb/s </a:t>
            </a:r>
            <a:r>
              <a:rPr sz="2800" spc="-20" dirty="0">
                <a:latin typeface="Times New Roman" pitchFamily="18" charset="0"/>
                <a:cs typeface="Times New Roman" pitchFamily="18" charset="0"/>
              </a:rPr>
              <a:t>to </a:t>
            </a:r>
            <a:r>
              <a:rPr sz="2800" spc="-5" dirty="0">
                <a:latin typeface="Times New Roman" pitchFamily="18" charset="0"/>
                <a:cs typeface="Times New Roman" pitchFamily="18" charset="0"/>
              </a:rPr>
              <a:t>1</a:t>
            </a:r>
            <a:r>
              <a:rPr sz="2800" spc="125" dirty="0">
                <a:latin typeface="Times New Roman" pitchFamily="18" charset="0"/>
                <a:cs typeface="Times New Roman" pitchFamily="18" charset="0"/>
              </a:rPr>
              <a:t> </a:t>
            </a:r>
            <a:r>
              <a:rPr sz="2800" spc="-20" dirty="0">
                <a:latin typeface="Times New Roman" pitchFamily="18" charset="0"/>
                <a:cs typeface="Times New Roman" pitchFamily="18" charset="0"/>
              </a:rPr>
              <a:t>Gb/s</a:t>
            </a:r>
            <a:endParaRPr sz="2800">
              <a:latin typeface="Times New Roman" pitchFamily="18" charset="0"/>
              <a:cs typeface="Times New Roman" pitchFamily="18" charset="0"/>
            </a:endParaRP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356572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8148955" cy="1120820"/>
          </a:xfrm>
          <a:prstGeom prst="rect">
            <a:avLst/>
          </a:prstGeom>
        </p:spPr>
        <p:txBody>
          <a:bodyPr vert="horz" wrap="square" lIns="0" tIns="12700" rIns="0" bIns="0" rtlCol="0">
            <a:spAutoFit/>
          </a:bodyPr>
          <a:lstStyle/>
          <a:p>
            <a:pPr marL="12700">
              <a:lnSpc>
                <a:spcPct val="100000"/>
              </a:lnSpc>
              <a:spcBef>
                <a:spcPts val="100"/>
              </a:spcBef>
            </a:pPr>
            <a:r>
              <a:rPr b="0" dirty="0">
                <a:latin typeface="Times New Roman" pitchFamily="18" charset="0"/>
                <a:cs typeface="Times New Roman" pitchFamily="18" charset="0"/>
              </a:rPr>
              <a:t>IoT </a:t>
            </a:r>
            <a:r>
              <a:rPr b="0" spc="-15" dirty="0">
                <a:latin typeface="Times New Roman" pitchFamily="18" charset="0"/>
                <a:cs typeface="Times New Roman" pitchFamily="18" charset="0"/>
              </a:rPr>
              <a:t>Protocols…Link</a:t>
            </a:r>
            <a:r>
              <a:rPr b="0" spc="-10" dirty="0">
                <a:latin typeface="Times New Roman" pitchFamily="18" charset="0"/>
                <a:cs typeface="Times New Roman" pitchFamily="18" charset="0"/>
              </a:rPr>
              <a:t> </a:t>
            </a:r>
            <a:r>
              <a:rPr b="0" spc="-35" dirty="0">
                <a:latin typeface="Times New Roman" pitchFamily="18" charset="0"/>
                <a:cs typeface="Times New Roman" pitchFamily="18" charset="0"/>
              </a:rPr>
              <a:t>Layer…LR-WPAN</a:t>
            </a:r>
          </a:p>
        </p:txBody>
      </p:sp>
      <p:sp>
        <p:nvSpPr>
          <p:cNvPr id="3" name="object 3"/>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4" name="object 4"/>
          <p:cNvSpPr txBox="1"/>
          <p:nvPr/>
        </p:nvSpPr>
        <p:spPr>
          <a:xfrm>
            <a:off x="967841" y="1556918"/>
            <a:ext cx="9081135" cy="4249368"/>
          </a:xfrm>
          <a:prstGeom prst="rect">
            <a:avLst/>
          </a:prstGeom>
        </p:spPr>
        <p:txBody>
          <a:bodyPr vert="horz" wrap="square" lIns="0" tIns="12700" rIns="0" bIns="0" rtlCol="0">
            <a:spAutoFit/>
          </a:bodyPr>
          <a:lstStyle/>
          <a:p>
            <a:pPr marL="469900" marR="225425" indent="-457834">
              <a:lnSpc>
                <a:spcPct val="150100"/>
              </a:lnSpc>
              <a:spcBef>
                <a:spcPts val="100"/>
              </a:spcBef>
              <a:buFont typeface="Arial"/>
              <a:buChar char="•"/>
              <a:tabLst>
                <a:tab pos="469265" algn="l"/>
                <a:tab pos="470534" algn="l"/>
              </a:tabLst>
            </a:pPr>
            <a:r>
              <a:rPr sz="2800" spc="-5" dirty="0">
                <a:latin typeface="Times New Roman" pitchFamily="18" charset="0"/>
                <a:cs typeface="Times New Roman" pitchFamily="18" charset="0"/>
              </a:rPr>
              <a:t>Collection of </a:t>
            </a:r>
            <a:r>
              <a:rPr sz="2800" spc="-20" dirty="0">
                <a:latin typeface="Times New Roman" pitchFamily="18" charset="0"/>
                <a:cs typeface="Times New Roman" pitchFamily="18" charset="0"/>
              </a:rPr>
              <a:t>standards </a:t>
            </a:r>
            <a:r>
              <a:rPr sz="2800" spc="-25" dirty="0">
                <a:latin typeface="Times New Roman" pitchFamily="18" charset="0"/>
                <a:cs typeface="Times New Roman" pitchFamily="18" charset="0"/>
              </a:rPr>
              <a:t>for </a:t>
            </a:r>
            <a:r>
              <a:rPr sz="2800" spc="-20" dirty="0">
                <a:latin typeface="Times New Roman" pitchFamily="18" charset="0"/>
                <a:cs typeface="Times New Roman" pitchFamily="18" charset="0"/>
              </a:rPr>
              <a:t>low-rate </a:t>
            </a:r>
            <a:r>
              <a:rPr sz="2800" spc="-10" dirty="0">
                <a:latin typeface="Times New Roman" pitchFamily="18" charset="0"/>
                <a:cs typeface="Times New Roman" pitchFamily="18" charset="0"/>
              </a:rPr>
              <a:t>wireless </a:t>
            </a:r>
            <a:r>
              <a:rPr sz="2800" spc="-15" dirty="0">
                <a:latin typeface="Times New Roman" pitchFamily="18" charset="0"/>
                <a:cs typeface="Times New Roman" pitchFamily="18" charset="0"/>
              </a:rPr>
              <a:t>personal area  networks</a:t>
            </a:r>
            <a:endParaRPr sz="2800">
              <a:latin typeface="Times New Roman" pitchFamily="18" charset="0"/>
              <a:cs typeface="Times New Roman" pitchFamily="18" charset="0"/>
            </a:endParaRPr>
          </a:p>
          <a:p>
            <a:pPr marL="469900" indent="-457834">
              <a:lnSpc>
                <a:spcPct val="100000"/>
              </a:lnSpc>
              <a:spcBef>
                <a:spcPts val="1680"/>
              </a:spcBef>
              <a:buFont typeface="Arial"/>
              <a:buChar char="•"/>
              <a:tabLst>
                <a:tab pos="469265" algn="l"/>
                <a:tab pos="470534" algn="l"/>
              </a:tabLst>
            </a:pPr>
            <a:r>
              <a:rPr sz="2800" spc="-5" dirty="0">
                <a:latin typeface="Times New Roman" pitchFamily="18" charset="0"/>
                <a:cs typeface="Times New Roman" pitchFamily="18" charset="0"/>
              </a:rPr>
              <a:t>Basis </a:t>
            </a:r>
            <a:r>
              <a:rPr sz="2800" spc="-25" dirty="0">
                <a:latin typeface="Times New Roman" pitchFamily="18" charset="0"/>
                <a:cs typeface="Times New Roman" pitchFamily="18" charset="0"/>
              </a:rPr>
              <a:t>for </a:t>
            </a:r>
            <a:r>
              <a:rPr sz="2800" spc="-10" dirty="0">
                <a:latin typeface="Times New Roman" pitchFamily="18" charset="0"/>
                <a:cs typeface="Times New Roman" pitchFamily="18" charset="0"/>
              </a:rPr>
              <a:t>high </a:t>
            </a:r>
            <a:r>
              <a:rPr sz="2800" spc="-15" dirty="0">
                <a:latin typeface="Times New Roman" pitchFamily="18" charset="0"/>
                <a:cs typeface="Times New Roman" pitchFamily="18" charset="0"/>
              </a:rPr>
              <a:t>level </a:t>
            </a:r>
            <a:r>
              <a:rPr sz="2800" spc="-10" dirty="0">
                <a:latin typeface="Times New Roman" pitchFamily="18" charset="0"/>
                <a:cs typeface="Times New Roman" pitchFamily="18" charset="0"/>
              </a:rPr>
              <a:t>communication </a:t>
            </a:r>
            <a:r>
              <a:rPr sz="2800" spc="-20" dirty="0">
                <a:latin typeface="Times New Roman" pitchFamily="18" charset="0"/>
                <a:cs typeface="Times New Roman" pitchFamily="18" charset="0"/>
              </a:rPr>
              <a:t>protocols </a:t>
            </a:r>
            <a:r>
              <a:rPr sz="2800" spc="-10" dirty="0">
                <a:latin typeface="Times New Roman" pitchFamily="18" charset="0"/>
                <a:cs typeface="Times New Roman" pitchFamily="18" charset="0"/>
              </a:rPr>
              <a:t>such </a:t>
            </a:r>
            <a:r>
              <a:rPr sz="2800" spc="-5" dirty="0">
                <a:latin typeface="Times New Roman" pitchFamily="18" charset="0"/>
                <a:cs typeface="Times New Roman" pitchFamily="18" charset="0"/>
              </a:rPr>
              <a:t>as</a:t>
            </a:r>
            <a:r>
              <a:rPr sz="2800" spc="195" dirty="0">
                <a:latin typeface="Times New Roman" pitchFamily="18" charset="0"/>
                <a:cs typeface="Times New Roman" pitchFamily="18" charset="0"/>
              </a:rPr>
              <a:t> </a:t>
            </a:r>
            <a:r>
              <a:rPr sz="2800" spc="-10" dirty="0">
                <a:latin typeface="Times New Roman" pitchFamily="18" charset="0"/>
                <a:cs typeface="Times New Roman" pitchFamily="18" charset="0"/>
              </a:rPr>
              <a:t>Zigbee</a:t>
            </a:r>
            <a:endParaRPr sz="2800">
              <a:latin typeface="Times New Roman" pitchFamily="18" charset="0"/>
              <a:cs typeface="Times New Roman" pitchFamily="18" charset="0"/>
            </a:endParaRPr>
          </a:p>
          <a:p>
            <a:pPr marL="469900" indent="-457834">
              <a:lnSpc>
                <a:spcPct val="100000"/>
              </a:lnSpc>
              <a:spcBef>
                <a:spcPts val="1680"/>
              </a:spcBef>
              <a:buFont typeface="Arial"/>
              <a:buChar char="•"/>
              <a:tabLst>
                <a:tab pos="469265" algn="l"/>
                <a:tab pos="470534" algn="l"/>
              </a:tabLst>
            </a:pPr>
            <a:r>
              <a:rPr sz="2800" spc="-20" dirty="0">
                <a:latin typeface="Times New Roman" pitchFamily="18" charset="0"/>
                <a:cs typeface="Times New Roman" pitchFamily="18" charset="0"/>
              </a:rPr>
              <a:t>Data </a:t>
            </a:r>
            <a:r>
              <a:rPr sz="2800" spc="-15" dirty="0">
                <a:latin typeface="Times New Roman" pitchFamily="18" charset="0"/>
                <a:cs typeface="Times New Roman" pitchFamily="18" charset="0"/>
              </a:rPr>
              <a:t>Rates </a:t>
            </a:r>
            <a:r>
              <a:rPr sz="2800" spc="-20" dirty="0">
                <a:latin typeface="Times New Roman" pitchFamily="18" charset="0"/>
                <a:cs typeface="Times New Roman" pitchFamily="18" charset="0"/>
              </a:rPr>
              <a:t>from </a:t>
            </a:r>
            <a:r>
              <a:rPr sz="2800" spc="-15" dirty="0">
                <a:latin typeface="Times New Roman" pitchFamily="18" charset="0"/>
                <a:cs typeface="Times New Roman" pitchFamily="18" charset="0"/>
              </a:rPr>
              <a:t>40Kb/s </a:t>
            </a:r>
            <a:r>
              <a:rPr sz="2800" spc="-20" dirty="0">
                <a:latin typeface="Times New Roman" pitchFamily="18" charset="0"/>
                <a:cs typeface="Times New Roman" pitchFamily="18" charset="0"/>
              </a:rPr>
              <a:t>to</a:t>
            </a:r>
            <a:r>
              <a:rPr sz="2800" spc="90" dirty="0">
                <a:latin typeface="Times New Roman" pitchFamily="18" charset="0"/>
                <a:cs typeface="Times New Roman" pitchFamily="18" charset="0"/>
              </a:rPr>
              <a:t> </a:t>
            </a:r>
            <a:r>
              <a:rPr sz="2800" spc="-10" dirty="0">
                <a:latin typeface="Times New Roman" pitchFamily="18" charset="0"/>
                <a:cs typeface="Times New Roman" pitchFamily="18" charset="0"/>
              </a:rPr>
              <a:t>250Kb/s</a:t>
            </a:r>
            <a:endParaRPr sz="2800">
              <a:latin typeface="Times New Roman" pitchFamily="18" charset="0"/>
              <a:cs typeface="Times New Roman" pitchFamily="18" charset="0"/>
            </a:endParaRPr>
          </a:p>
          <a:p>
            <a:pPr marL="469900" marR="179070" indent="-457834">
              <a:lnSpc>
                <a:spcPct val="150000"/>
              </a:lnSpc>
              <a:buFont typeface="Arial"/>
              <a:buChar char="•"/>
              <a:tabLst>
                <a:tab pos="469265" algn="l"/>
                <a:tab pos="470534" algn="l"/>
              </a:tabLst>
            </a:pPr>
            <a:r>
              <a:rPr sz="2800" spc="-15" dirty="0">
                <a:latin typeface="Times New Roman" pitchFamily="18" charset="0"/>
                <a:cs typeface="Times New Roman" pitchFamily="18" charset="0"/>
              </a:rPr>
              <a:t>Provide low-cost </a:t>
            </a:r>
            <a:r>
              <a:rPr sz="2800" spc="-5" dirty="0">
                <a:latin typeface="Times New Roman" pitchFamily="18" charset="0"/>
                <a:cs typeface="Times New Roman" pitchFamily="18" charset="0"/>
              </a:rPr>
              <a:t>and </a:t>
            </a:r>
            <a:r>
              <a:rPr sz="2800" spc="-10" dirty="0">
                <a:latin typeface="Times New Roman" pitchFamily="18" charset="0"/>
                <a:cs typeface="Times New Roman" pitchFamily="18" charset="0"/>
              </a:rPr>
              <a:t>low-speed communication </a:t>
            </a:r>
            <a:r>
              <a:rPr sz="2800" spc="-25" dirty="0">
                <a:latin typeface="Times New Roman" pitchFamily="18" charset="0"/>
                <a:cs typeface="Times New Roman" pitchFamily="18" charset="0"/>
              </a:rPr>
              <a:t>for </a:t>
            </a:r>
            <a:r>
              <a:rPr sz="2800" spc="-15" dirty="0">
                <a:latin typeface="Times New Roman" pitchFamily="18" charset="0"/>
                <a:cs typeface="Times New Roman" pitchFamily="18" charset="0"/>
              </a:rPr>
              <a:t>power  constrained</a:t>
            </a:r>
            <a:r>
              <a:rPr sz="2800" spc="30" dirty="0">
                <a:latin typeface="Times New Roman" pitchFamily="18" charset="0"/>
                <a:cs typeface="Times New Roman" pitchFamily="18" charset="0"/>
              </a:rPr>
              <a:t> </a:t>
            </a:r>
            <a:r>
              <a:rPr sz="2800" spc="-10" dirty="0">
                <a:latin typeface="Times New Roman" pitchFamily="18" charset="0"/>
                <a:cs typeface="Times New Roman" pitchFamily="18" charset="0"/>
              </a:rPr>
              <a:t>devices</a:t>
            </a:r>
            <a:endParaRPr sz="2800">
              <a:latin typeface="Times New Roman" pitchFamily="18" charset="0"/>
              <a:cs typeface="Times New Roman" pitchFamily="18" charset="0"/>
            </a:endParaRPr>
          </a:p>
        </p:txBody>
      </p:sp>
      <p:grpSp>
        <p:nvGrpSpPr>
          <p:cNvPr id="5" name="Google Shape;107;p14"/>
          <p:cNvGrpSpPr/>
          <p:nvPr/>
        </p:nvGrpSpPr>
        <p:grpSpPr>
          <a:xfrm>
            <a:off x="381000" y="160443"/>
            <a:ext cx="11506200" cy="449157"/>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40255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400" y="457200"/>
            <a:ext cx="11582400" cy="1184940"/>
          </a:xfrm>
          <a:prstGeom prst="rect">
            <a:avLst/>
          </a:prstGeom>
        </p:spPr>
        <p:txBody>
          <a:bodyPr vert="horz" wrap="square" lIns="0" tIns="81280" rIns="0" bIns="0" rtlCol="0">
            <a:spAutoFit/>
          </a:bodyPr>
          <a:lstStyle/>
          <a:p>
            <a:pPr marL="12700" marR="5080">
              <a:lnSpc>
                <a:spcPts val="4320"/>
              </a:lnSpc>
              <a:spcBef>
                <a:spcPts val="640"/>
              </a:spcBef>
            </a:pPr>
            <a:r>
              <a:rPr sz="4000" b="0" spc="-5" dirty="0">
                <a:latin typeface="Times New Roman" pitchFamily="18" charset="0"/>
                <a:cs typeface="Times New Roman" pitchFamily="18" charset="0"/>
              </a:rPr>
              <a:t>IoT </a:t>
            </a:r>
            <a:r>
              <a:rPr sz="4000" b="0" spc="-15" dirty="0">
                <a:latin typeface="Times New Roman" pitchFamily="18" charset="0"/>
                <a:cs typeface="Times New Roman" pitchFamily="18" charset="0"/>
              </a:rPr>
              <a:t>Protocols…Link Layer…2G/3G/4G </a:t>
            </a:r>
            <a:r>
              <a:rPr sz="4000" b="0" spc="-5" dirty="0">
                <a:latin typeface="Times New Roman" pitchFamily="18" charset="0"/>
                <a:cs typeface="Times New Roman" pitchFamily="18" charset="0"/>
              </a:rPr>
              <a:t>–Mobile  </a:t>
            </a:r>
            <a:r>
              <a:rPr sz="4000" b="0" spc="-10" dirty="0">
                <a:latin typeface="Times New Roman" pitchFamily="18" charset="0"/>
                <a:cs typeface="Times New Roman" pitchFamily="18" charset="0"/>
              </a:rPr>
              <a:t>Communication</a:t>
            </a:r>
            <a:endParaRPr sz="4000">
              <a:latin typeface="Times New Roman" pitchFamily="18" charset="0"/>
              <a:cs typeface="Times New Roman" pitchFamily="18" charset="0"/>
            </a:endParaRPr>
          </a:p>
        </p:txBody>
      </p:sp>
      <p:sp>
        <p:nvSpPr>
          <p:cNvPr id="3" name="object 3"/>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graphicFrame>
        <p:nvGraphicFramePr>
          <p:cNvPr id="4" name="object 4"/>
          <p:cNvGraphicFramePr>
            <a:graphicFrameLocks noGrp="1"/>
          </p:cNvGraphicFramePr>
          <p:nvPr/>
        </p:nvGraphicFramePr>
        <p:xfrm>
          <a:off x="1974850" y="1547875"/>
          <a:ext cx="8507729" cy="2452624"/>
        </p:xfrm>
        <a:graphic>
          <a:graphicData uri="http://schemas.openxmlformats.org/drawingml/2006/table">
            <a:tbl>
              <a:tblPr firstRow="1" bandRow="1">
                <a:tableStyleId>{2D5ABB26-0587-4C30-8999-92F81FD0307C}</a:tableStyleId>
              </a:tblPr>
              <a:tblGrid>
                <a:gridCol w="1042669"/>
                <a:gridCol w="2030095"/>
                <a:gridCol w="5434965"/>
              </a:tblGrid>
              <a:tr h="457200">
                <a:tc>
                  <a:txBody>
                    <a:bodyPr/>
                    <a:lstStyle/>
                    <a:p>
                      <a:pPr algn="ctr">
                        <a:lnSpc>
                          <a:spcPct val="100000"/>
                        </a:lnSpc>
                        <a:spcBef>
                          <a:spcPts val="204"/>
                        </a:spcBef>
                      </a:pPr>
                      <a:r>
                        <a:rPr sz="2400" b="1" spc="-50" dirty="0">
                          <a:latin typeface="Calibri"/>
                          <a:cs typeface="Calibri"/>
                        </a:rPr>
                        <a:t>Sr.No</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solidFill>
                      <a:srgbClr val="DAF3FD"/>
                    </a:solidFill>
                  </a:tcPr>
                </a:tc>
                <a:tc>
                  <a:txBody>
                    <a:bodyPr/>
                    <a:lstStyle/>
                    <a:p>
                      <a:pPr marL="1905" algn="ctr">
                        <a:lnSpc>
                          <a:spcPct val="100000"/>
                        </a:lnSpc>
                        <a:spcBef>
                          <a:spcPts val="204"/>
                        </a:spcBef>
                      </a:pPr>
                      <a:r>
                        <a:rPr sz="2400" b="1" spc="-10" dirty="0">
                          <a:latin typeface="Calibri"/>
                          <a:cs typeface="Calibri"/>
                        </a:rPr>
                        <a:t>Standard</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solidFill>
                      <a:srgbClr val="DAF3FD"/>
                    </a:solidFill>
                  </a:tcPr>
                </a:tc>
                <a:tc>
                  <a:txBody>
                    <a:bodyPr/>
                    <a:lstStyle/>
                    <a:p>
                      <a:pPr marL="91440">
                        <a:lnSpc>
                          <a:spcPct val="100000"/>
                        </a:lnSpc>
                        <a:spcBef>
                          <a:spcPts val="204"/>
                        </a:spcBef>
                      </a:pPr>
                      <a:r>
                        <a:rPr sz="2400" b="1" spc="-20" dirty="0">
                          <a:latin typeface="Calibri"/>
                          <a:cs typeface="Calibri"/>
                        </a:rPr>
                        <a:t>Operates</a:t>
                      </a:r>
                      <a:r>
                        <a:rPr sz="2400" b="1" spc="5" dirty="0">
                          <a:latin typeface="Calibri"/>
                          <a:cs typeface="Calibri"/>
                        </a:rPr>
                        <a:t> </a:t>
                      </a:r>
                      <a:r>
                        <a:rPr sz="2400" b="1" dirty="0">
                          <a:latin typeface="Calibri"/>
                          <a:cs typeface="Calibri"/>
                        </a:rPr>
                        <a:t>in</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28575">
                      <a:solidFill>
                        <a:srgbClr val="FFC000"/>
                      </a:solidFill>
                      <a:prstDash val="solid"/>
                    </a:lnB>
                    <a:solidFill>
                      <a:srgbClr val="DAF3FD"/>
                    </a:solidFill>
                  </a:tcPr>
                </a:tc>
              </a:tr>
              <a:tr h="665099">
                <a:tc>
                  <a:txBody>
                    <a:bodyPr/>
                    <a:lstStyle/>
                    <a:p>
                      <a:pPr algn="ctr">
                        <a:lnSpc>
                          <a:spcPct val="100000"/>
                        </a:lnSpc>
                        <a:spcBef>
                          <a:spcPts val="204"/>
                        </a:spcBef>
                      </a:pPr>
                      <a:r>
                        <a:rPr sz="2400" dirty="0">
                          <a:latin typeface="Calibri"/>
                          <a:cs typeface="Calibri"/>
                        </a:rPr>
                        <a:t>1</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DAF3FD"/>
                    </a:solidFill>
                  </a:tcPr>
                </a:tc>
                <a:tc>
                  <a:txBody>
                    <a:bodyPr/>
                    <a:lstStyle/>
                    <a:p>
                      <a:pPr algn="ctr">
                        <a:lnSpc>
                          <a:spcPct val="100000"/>
                        </a:lnSpc>
                        <a:spcBef>
                          <a:spcPts val="204"/>
                        </a:spcBef>
                      </a:pPr>
                      <a:r>
                        <a:rPr sz="2400" spc="-10" dirty="0">
                          <a:latin typeface="Calibri"/>
                          <a:cs typeface="Calibri"/>
                        </a:rPr>
                        <a:t>2G</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DAF3FD"/>
                    </a:solidFill>
                  </a:tcPr>
                </a:tc>
                <a:tc>
                  <a:txBody>
                    <a:bodyPr/>
                    <a:lstStyle/>
                    <a:p>
                      <a:pPr marL="91440">
                        <a:lnSpc>
                          <a:spcPct val="100000"/>
                        </a:lnSpc>
                        <a:spcBef>
                          <a:spcPts val="204"/>
                        </a:spcBef>
                      </a:pPr>
                      <a:r>
                        <a:rPr sz="2400" spc="-5" dirty="0">
                          <a:latin typeface="Calibri"/>
                          <a:cs typeface="Calibri"/>
                        </a:rPr>
                        <a:t>GSM-CDMA</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28575">
                      <a:solidFill>
                        <a:srgbClr val="FFC000"/>
                      </a:solidFill>
                      <a:prstDash val="solid"/>
                    </a:lnT>
                    <a:lnB w="12700">
                      <a:solidFill>
                        <a:srgbClr val="FFC000"/>
                      </a:solidFill>
                      <a:prstDash val="solid"/>
                    </a:lnB>
                    <a:solidFill>
                      <a:srgbClr val="DAF3FD"/>
                    </a:solidFill>
                  </a:tcPr>
                </a:tc>
              </a:tr>
              <a:tr h="665226">
                <a:tc>
                  <a:txBody>
                    <a:bodyPr/>
                    <a:lstStyle/>
                    <a:p>
                      <a:pPr algn="ctr">
                        <a:lnSpc>
                          <a:spcPct val="100000"/>
                        </a:lnSpc>
                        <a:spcBef>
                          <a:spcPts val="204"/>
                        </a:spcBef>
                      </a:pPr>
                      <a:r>
                        <a:rPr sz="2400" dirty="0">
                          <a:latin typeface="Calibri"/>
                          <a:cs typeface="Calibri"/>
                        </a:rPr>
                        <a:t>2</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algn="ctr">
                        <a:lnSpc>
                          <a:spcPct val="100000"/>
                        </a:lnSpc>
                        <a:spcBef>
                          <a:spcPts val="204"/>
                        </a:spcBef>
                      </a:pPr>
                      <a:r>
                        <a:rPr sz="2400" spc="-5" dirty="0">
                          <a:latin typeface="Calibri"/>
                          <a:cs typeface="Calibri"/>
                        </a:rPr>
                        <a:t>3G</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L="91440">
                        <a:lnSpc>
                          <a:spcPct val="100000"/>
                        </a:lnSpc>
                        <a:spcBef>
                          <a:spcPts val="204"/>
                        </a:spcBef>
                      </a:pPr>
                      <a:r>
                        <a:rPr sz="2400" spc="-10" dirty="0">
                          <a:latin typeface="Calibri"/>
                          <a:cs typeface="Calibri"/>
                        </a:rPr>
                        <a:t>UMTS </a:t>
                      </a:r>
                      <a:r>
                        <a:rPr sz="2400" dirty="0">
                          <a:latin typeface="Calibri"/>
                          <a:cs typeface="Calibri"/>
                        </a:rPr>
                        <a:t>and </a:t>
                      </a:r>
                      <a:r>
                        <a:rPr sz="2400" spc="-5" dirty="0">
                          <a:latin typeface="Calibri"/>
                          <a:cs typeface="Calibri"/>
                        </a:rPr>
                        <a:t>CDMA</a:t>
                      </a:r>
                      <a:r>
                        <a:rPr sz="2400" spc="-20" dirty="0">
                          <a:latin typeface="Calibri"/>
                          <a:cs typeface="Calibri"/>
                        </a:rPr>
                        <a:t> </a:t>
                      </a:r>
                      <a:r>
                        <a:rPr sz="2400" spc="-5" dirty="0">
                          <a:latin typeface="Calibri"/>
                          <a:cs typeface="Calibri"/>
                        </a:rPr>
                        <a:t>2000</a:t>
                      </a:r>
                      <a:endParaRPr sz="2400">
                        <a:latin typeface="Calibri"/>
                        <a:cs typeface="Calibri"/>
                      </a:endParaRPr>
                    </a:p>
                  </a:txBody>
                  <a:tcPr marL="0" marR="0" marT="26034"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r>
              <a:tr h="665099">
                <a:tc>
                  <a:txBody>
                    <a:bodyPr/>
                    <a:lstStyle/>
                    <a:p>
                      <a:pPr algn="ctr">
                        <a:lnSpc>
                          <a:spcPct val="100000"/>
                        </a:lnSpc>
                        <a:spcBef>
                          <a:spcPts val="209"/>
                        </a:spcBef>
                      </a:pPr>
                      <a:r>
                        <a:rPr sz="2400" dirty="0">
                          <a:latin typeface="Calibri"/>
                          <a:cs typeface="Calibri"/>
                        </a:rPr>
                        <a:t>3</a:t>
                      </a:r>
                      <a:endParaRPr sz="2400">
                        <a:latin typeface="Calibri"/>
                        <a:cs typeface="Calibri"/>
                      </a:endParaRPr>
                    </a:p>
                  </a:txBody>
                  <a:tcPr marL="0" marR="0" marT="26669"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algn="ctr">
                        <a:lnSpc>
                          <a:spcPct val="100000"/>
                        </a:lnSpc>
                        <a:spcBef>
                          <a:spcPts val="209"/>
                        </a:spcBef>
                      </a:pPr>
                      <a:r>
                        <a:rPr sz="2400" spc="-5" dirty="0">
                          <a:latin typeface="Calibri"/>
                          <a:cs typeface="Calibri"/>
                        </a:rPr>
                        <a:t>4G</a:t>
                      </a:r>
                      <a:endParaRPr sz="2400">
                        <a:latin typeface="Calibri"/>
                        <a:cs typeface="Calibri"/>
                      </a:endParaRPr>
                    </a:p>
                  </a:txBody>
                  <a:tcPr marL="0" marR="0" marT="26669"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c>
                  <a:txBody>
                    <a:bodyPr/>
                    <a:lstStyle/>
                    <a:p>
                      <a:pPr marL="91440">
                        <a:lnSpc>
                          <a:spcPct val="100000"/>
                        </a:lnSpc>
                        <a:spcBef>
                          <a:spcPts val="209"/>
                        </a:spcBef>
                      </a:pPr>
                      <a:r>
                        <a:rPr sz="2400" spc="-65" dirty="0">
                          <a:latin typeface="Calibri"/>
                          <a:cs typeface="Calibri"/>
                        </a:rPr>
                        <a:t>LTE</a:t>
                      </a:r>
                      <a:endParaRPr sz="2400">
                        <a:latin typeface="Calibri"/>
                        <a:cs typeface="Calibri"/>
                      </a:endParaRPr>
                    </a:p>
                  </a:txBody>
                  <a:tcPr marL="0" marR="0" marT="26669" marB="0">
                    <a:lnL w="12700">
                      <a:solidFill>
                        <a:srgbClr val="FFC000"/>
                      </a:solidFill>
                      <a:prstDash val="solid"/>
                    </a:lnL>
                    <a:lnR w="12700">
                      <a:solidFill>
                        <a:srgbClr val="FFC000"/>
                      </a:solidFill>
                      <a:prstDash val="solid"/>
                    </a:lnR>
                    <a:lnT w="12700">
                      <a:solidFill>
                        <a:srgbClr val="FFC000"/>
                      </a:solidFill>
                      <a:prstDash val="solid"/>
                    </a:lnT>
                    <a:lnB w="12700">
                      <a:solidFill>
                        <a:srgbClr val="FFC000"/>
                      </a:solidFill>
                      <a:prstDash val="solid"/>
                    </a:lnB>
                    <a:solidFill>
                      <a:srgbClr val="DAF3FD"/>
                    </a:solidFill>
                  </a:tcPr>
                </a:tc>
              </a:tr>
            </a:tbl>
          </a:graphicData>
        </a:graphic>
      </p:graphicFrame>
      <p:sp>
        <p:nvSpPr>
          <p:cNvPr id="5" name="object 5"/>
          <p:cNvSpPr txBox="1"/>
          <p:nvPr/>
        </p:nvSpPr>
        <p:spPr>
          <a:xfrm>
            <a:off x="2009394" y="4405376"/>
            <a:ext cx="8973820" cy="873957"/>
          </a:xfrm>
          <a:prstGeom prst="rect">
            <a:avLst/>
          </a:prstGeom>
        </p:spPr>
        <p:txBody>
          <a:bodyPr vert="horz" wrap="square" lIns="0" tIns="12065" rIns="0" bIns="0" rtlCol="0">
            <a:spAutoFit/>
          </a:bodyPr>
          <a:lstStyle/>
          <a:p>
            <a:pPr marL="469900" indent="-457200">
              <a:lnSpc>
                <a:spcPct val="100000"/>
              </a:lnSpc>
              <a:spcBef>
                <a:spcPts val="95"/>
              </a:spcBef>
              <a:buFont typeface="Arial"/>
              <a:buChar char="•"/>
              <a:tabLst>
                <a:tab pos="469265" algn="l"/>
                <a:tab pos="469900" algn="l"/>
              </a:tabLst>
            </a:pPr>
            <a:r>
              <a:rPr sz="2800" spc="-20" dirty="0">
                <a:latin typeface="Times New Roman" pitchFamily="18" charset="0"/>
                <a:cs typeface="Times New Roman" pitchFamily="18" charset="0"/>
              </a:rPr>
              <a:t>Data </a:t>
            </a:r>
            <a:r>
              <a:rPr sz="2800" spc="-15" dirty="0">
                <a:latin typeface="Times New Roman" pitchFamily="18" charset="0"/>
                <a:cs typeface="Times New Roman" pitchFamily="18" charset="0"/>
              </a:rPr>
              <a:t>Rates </a:t>
            </a:r>
            <a:r>
              <a:rPr sz="2800" spc="-20" dirty="0">
                <a:latin typeface="Times New Roman" pitchFamily="18" charset="0"/>
                <a:cs typeface="Times New Roman" pitchFamily="18" charset="0"/>
              </a:rPr>
              <a:t>from </a:t>
            </a:r>
            <a:r>
              <a:rPr sz="2800" spc="-10" dirty="0">
                <a:latin typeface="Times New Roman" pitchFamily="18" charset="0"/>
                <a:cs typeface="Times New Roman" pitchFamily="18" charset="0"/>
              </a:rPr>
              <a:t>9.6Kb/s </a:t>
            </a:r>
            <a:r>
              <a:rPr sz="2800" spc="-20" dirty="0">
                <a:latin typeface="Times New Roman" pitchFamily="18" charset="0"/>
                <a:cs typeface="Times New Roman" pitchFamily="18" charset="0"/>
              </a:rPr>
              <a:t>(for </a:t>
            </a:r>
            <a:r>
              <a:rPr sz="2800" spc="-5" dirty="0">
                <a:latin typeface="Times New Roman" pitchFamily="18" charset="0"/>
                <a:cs typeface="Times New Roman" pitchFamily="18" charset="0"/>
              </a:rPr>
              <a:t>2G) </a:t>
            </a:r>
            <a:r>
              <a:rPr sz="2800" spc="-20" dirty="0">
                <a:latin typeface="Times New Roman" pitchFamily="18" charset="0"/>
                <a:cs typeface="Times New Roman" pitchFamily="18" charset="0"/>
              </a:rPr>
              <a:t>to </a:t>
            </a:r>
            <a:r>
              <a:rPr sz="2800" spc="-5" dirty="0">
                <a:latin typeface="Times New Roman" pitchFamily="18" charset="0"/>
                <a:cs typeface="Times New Roman" pitchFamily="18" charset="0"/>
              </a:rPr>
              <a:t>up </a:t>
            </a:r>
            <a:r>
              <a:rPr sz="2800" spc="-20" dirty="0">
                <a:latin typeface="Times New Roman" pitchFamily="18" charset="0"/>
                <a:cs typeface="Times New Roman" pitchFamily="18" charset="0"/>
              </a:rPr>
              <a:t>to </a:t>
            </a:r>
            <a:r>
              <a:rPr sz="2800" spc="-10" dirty="0">
                <a:latin typeface="Times New Roman" pitchFamily="18" charset="0"/>
                <a:cs typeface="Times New Roman" pitchFamily="18" charset="0"/>
              </a:rPr>
              <a:t>100Mb/s </a:t>
            </a:r>
            <a:r>
              <a:rPr sz="2800" spc="-20" dirty="0">
                <a:latin typeface="Times New Roman" pitchFamily="18" charset="0"/>
                <a:cs typeface="Times New Roman" pitchFamily="18" charset="0"/>
              </a:rPr>
              <a:t>(for</a:t>
            </a:r>
            <a:r>
              <a:rPr sz="2800" spc="220" dirty="0">
                <a:latin typeface="Times New Roman" pitchFamily="18" charset="0"/>
                <a:cs typeface="Times New Roman" pitchFamily="18" charset="0"/>
              </a:rPr>
              <a:t> </a:t>
            </a:r>
            <a:r>
              <a:rPr sz="2800" spc="-5" dirty="0">
                <a:latin typeface="Times New Roman" pitchFamily="18" charset="0"/>
                <a:cs typeface="Times New Roman" pitchFamily="18" charset="0"/>
              </a:rPr>
              <a:t>4G)</a:t>
            </a:r>
            <a:endParaRPr sz="2800">
              <a:latin typeface="Times New Roman" pitchFamily="18" charset="0"/>
              <a:cs typeface="Times New Roman" pitchFamily="18" charset="0"/>
            </a:endParaRP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75162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Course outcomes (CO)</a:t>
            </a:r>
            <a:endParaRPr lang="en-IN" dirty="0"/>
          </a:p>
        </p:txBody>
      </p:sp>
      <p:sp>
        <p:nvSpPr>
          <p:cNvPr id="3" name="Content Placeholder 2"/>
          <p:cNvSpPr>
            <a:spLocks noGrp="1"/>
          </p:cNvSpPr>
          <p:nvPr>
            <p:ph idx="1"/>
          </p:nvPr>
        </p:nvSpPr>
        <p:spPr>
          <a:xfrm>
            <a:off x="605828" y="1524000"/>
            <a:ext cx="10671772" cy="4525963"/>
          </a:xfrm>
        </p:spPr>
        <p:txBody>
          <a:bodyPr>
            <a:normAutofit/>
          </a:bodyPr>
          <a:lstStyle/>
          <a:p>
            <a:pPr marL="0" indent="0">
              <a:buNone/>
            </a:pPr>
            <a:r>
              <a:rPr lang="en-US" sz="2400" b="1" dirty="0" smtClean="0"/>
              <a:t>CO1:</a:t>
            </a:r>
            <a:r>
              <a:rPr lang="en-US" sz="2400" dirty="0" smtClean="0"/>
              <a:t> </a:t>
            </a:r>
            <a:r>
              <a:rPr lang="en-US" sz="2400" dirty="0"/>
              <a:t>Understand the revolution of internet in field of cloud, </a:t>
            </a:r>
            <a:r>
              <a:rPr lang="en-US" sz="2400" dirty="0" smtClean="0"/>
              <a:t>wireless network</a:t>
            </a:r>
            <a:r>
              <a:rPr lang="en-US" sz="2400" dirty="0"/>
              <a:t>, embedded system and mobile devices.</a:t>
            </a:r>
          </a:p>
          <a:p>
            <a:pPr marL="0" indent="0">
              <a:buNone/>
            </a:pPr>
            <a:r>
              <a:rPr lang="en-US" sz="2400" b="1" dirty="0" smtClean="0"/>
              <a:t>CO2:</a:t>
            </a:r>
            <a:r>
              <a:rPr lang="en-US" sz="2400" dirty="0" smtClean="0"/>
              <a:t> </a:t>
            </a:r>
            <a:r>
              <a:rPr lang="en-US" sz="2400" dirty="0"/>
              <a:t>Apply IOT design concepts in various dimensions </a:t>
            </a:r>
            <a:r>
              <a:rPr lang="en-US" sz="2400" dirty="0" smtClean="0"/>
              <a:t>implementing software and hardware</a:t>
            </a:r>
            <a:r>
              <a:rPr lang="en-US" sz="2400" dirty="0"/>
              <a:t>.</a:t>
            </a:r>
          </a:p>
          <a:p>
            <a:pPr marL="0" indent="0">
              <a:buNone/>
            </a:pPr>
            <a:r>
              <a:rPr lang="en-US" sz="2400" b="1" dirty="0" smtClean="0"/>
              <a:t>CO3:</a:t>
            </a:r>
            <a:r>
              <a:rPr lang="en-US" sz="2400" dirty="0" smtClean="0"/>
              <a:t> </a:t>
            </a:r>
            <a:r>
              <a:rPr lang="en-US" sz="2400" dirty="0"/>
              <a:t>Analyze various M2M and IOT architectures.</a:t>
            </a:r>
          </a:p>
          <a:p>
            <a:pPr marL="0" indent="0">
              <a:buNone/>
            </a:pPr>
            <a:r>
              <a:rPr lang="en-US" sz="2400" b="1" dirty="0" smtClean="0"/>
              <a:t>CO4:</a:t>
            </a:r>
            <a:r>
              <a:rPr lang="en-US" sz="2400" dirty="0" smtClean="0"/>
              <a:t> </a:t>
            </a:r>
            <a:r>
              <a:rPr lang="en-US" sz="2400" dirty="0"/>
              <a:t>Design and develop various applications in IOT.</a:t>
            </a:r>
            <a:endParaRPr lang="en-IN" sz="2400" dirty="0"/>
          </a:p>
        </p:txBody>
      </p:sp>
    </p:spTree>
    <p:extLst>
      <p:ext uri="{BB962C8B-B14F-4D97-AF65-F5344CB8AC3E}">
        <p14:creationId xmlns:p14="http://schemas.microsoft.com/office/powerpoint/2010/main" xmlns="" val="3553628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8725535" cy="1120820"/>
          </a:xfrm>
          <a:prstGeom prst="rect">
            <a:avLst/>
          </a:prstGeom>
        </p:spPr>
        <p:txBody>
          <a:bodyPr vert="horz" wrap="square" lIns="0" tIns="12700" rIns="0" bIns="0" rtlCol="0">
            <a:spAutoFit/>
          </a:bodyPr>
          <a:lstStyle/>
          <a:p>
            <a:pPr marL="12700">
              <a:lnSpc>
                <a:spcPct val="100000"/>
              </a:lnSpc>
              <a:spcBef>
                <a:spcPts val="100"/>
              </a:spcBef>
            </a:pPr>
            <a:r>
              <a:rPr b="0" dirty="0">
                <a:latin typeface="Times New Roman" pitchFamily="18" charset="0"/>
                <a:cs typeface="Times New Roman" pitchFamily="18" charset="0"/>
              </a:rPr>
              <a:t>IoT </a:t>
            </a:r>
            <a:r>
              <a:rPr b="0" spc="-15" dirty="0">
                <a:latin typeface="Times New Roman" pitchFamily="18" charset="0"/>
                <a:cs typeface="Times New Roman" pitchFamily="18" charset="0"/>
              </a:rPr>
              <a:t>Protocols…Network/Internet</a:t>
            </a:r>
            <a:r>
              <a:rPr b="0" spc="-45" dirty="0">
                <a:latin typeface="Times New Roman" pitchFamily="18" charset="0"/>
                <a:cs typeface="Times New Roman" pitchFamily="18" charset="0"/>
              </a:rPr>
              <a:t> </a:t>
            </a:r>
            <a:r>
              <a:rPr b="0" spc="-30" dirty="0">
                <a:latin typeface="Times New Roman" pitchFamily="18" charset="0"/>
                <a:cs typeface="Times New Roman" pitchFamily="18" charset="0"/>
              </a:rPr>
              <a:t>Layer</a:t>
            </a:r>
          </a:p>
        </p:txBody>
      </p:sp>
      <p:sp>
        <p:nvSpPr>
          <p:cNvPr id="3" name="object 3"/>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4" name="object 4"/>
          <p:cNvSpPr txBox="1"/>
          <p:nvPr/>
        </p:nvSpPr>
        <p:spPr>
          <a:xfrm>
            <a:off x="434441" y="1556918"/>
            <a:ext cx="10909300" cy="3227070"/>
          </a:xfrm>
          <a:prstGeom prst="rect">
            <a:avLst/>
          </a:prstGeom>
        </p:spPr>
        <p:txBody>
          <a:bodyPr vert="horz" wrap="square" lIns="0" tIns="12700" rIns="0" bIns="0" rtlCol="0">
            <a:spAutoFit/>
          </a:bodyPr>
          <a:lstStyle/>
          <a:p>
            <a:pPr marL="469900" marR="769620" indent="-457200">
              <a:lnSpc>
                <a:spcPct val="150100"/>
              </a:lnSpc>
              <a:spcBef>
                <a:spcPts val="100"/>
              </a:spcBef>
              <a:buFont typeface="Arial"/>
              <a:buChar char="•"/>
              <a:tabLst>
                <a:tab pos="469265" algn="l"/>
                <a:tab pos="469900" algn="l"/>
              </a:tabLst>
            </a:pPr>
            <a:r>
              <a:rPr sz="2800" spc="-10" dirty="0">
                <a:latin typeface="Times New Roman" pitchFamily="18" charset="0"/>
                <a:cs typeface="Times New Roman" pitchFamily="18" charset="0"/>
              </a:rPr>
              <a:t>Responsible </a:t>
            </a:r>
            <a:r>
              <a:rPr sz="2800" spc="-25" dirty="0">
                <a:latin typeface="Times New Roman" pitchFamily="18" charset="0"/>
                <a:cs typeface="Times New Roman" pitchFamily="18" charset="0"/>
              </a:rPr>
              <a:t>for </a:t>
            </a:r>
            <a:r>
              <a:rPr sz="2800" spc="-10" dirty="0">
                <a:latin typeface="Times New Roman" pitchFamily="18" charset="0"/>
                <a:cs typeface="Times New Roman" pitchFamily="18" charset="0"/>
              </a:rPr>
              <a:t>sending </a:t>
            </a:r>
            <a:r>
              <a:rPr sz="2800" spc="-5" dirty="0">
                <a:latin typeface="Times New Roman" pitchFamily="18" charset="0"/>
                <a:cs typeface="Times New Roman" pitchFamily="18" charset="0"/>
              </a:rPr>
              <a:t>of IP </a:t>
            </a:r>
            <a:r>
              <a:rPr sz="2800" spc="-20" dirty="0">
                <a:latin typeface="Times New Roman" pitchFamily="18" charset="0"/>
                <a:cs typeface="Times New Roman" pitchFamily="18" charset="0"/>
              </a:rPr>
              <a:t>datagrams from </a:t>
            </a:r>
            <a:r>
              <a:rPr sz="2800" spc="-15" dirty="0">
                <a:latin typeface="Times New Roman" pitchFamily="18" charset="0"/>
                <a:cs typeface="Times New Roman" pitchFamily="18" charset="0"/>
              </a:rPr>
              <a:t>source </a:t>
            </a:r>
            <a:r>
              <a:rPr sz="2800" spc="-20" dirty="0">
                <a:latin typeface="Times New Roman" pitchFamily="18" charset="0"/>
                <a:cs typeface="Times New Roman" pitchFamily="18" charset="0"/>
              </a:rPr>
              <a:t>to </a:t>
            </a:r>
            <a:r>
              <a:rPr sz="2800" spc="-10" dirty="0">
                <a:latin typeface="Times New Roman" pitchFamily="18" charset="0"/>
                <a:cs typeface="Times New Roman" pitchFamily="18" charset="0"/>
              </a:rPr>
              <a:t>destination  </a:t>
            </a:r>
            <a:r>
              <a:rPr sz="2800" spc="-15" dirty="0">
                <a:latin typeface="Times New Roman" pitchFamily="18" charset="0"/>
                <a:cs typeface="Times New Roman" pitchFamily="18" charset="0"/>
              </a:rPr>
              <a:t>network</a:t>
            </a:r>
            <a:endParaRPr sz="2800">
              <a:latin typeface="Times New Roman" pitchFamily="18" charset="0"/>
              <a:cs typeface="Times New Roman" pitchFamily="18" charset="0"/>
            </a:endParaRPr>
          </a:p>
          <a:p>
            <a:pPr marL="469900" indent="-457200">
              <a:lnSpc>
                <a:spcPct val="100000"/>
              </a:lnSpc>
              <a:spcBef>
                <a:spcPts val="1680"/>
              </a:spcBef>
              <a:buFont typeface="Arial"/>
              <a:buChar char="•"/>
              <a:tabLst>
                <a:tab pos="469265" algn="l"/>
                <a:tab pos="469900" algn="l"/>
              </a:tabLst>
            </a:pPr>
            <a:r>
              <a:rPr sz="2800" spc="-20" dirty="0">
                <a:latin typeface="Times New Roman" pitchFamily="18" charset="0"/>
                <a:cs typeface="Times New Roman" pitchFamily="18" charset="0"/>
              </a:rPr>
              <a:t>Performs </a:t>
            </a:r>
            <a:r>
              <a:rPr sz="2800" spc="-5" dirty="0">
                <a:latin typeface="Times New Roman" pitchFamily="18" charset="0"/>
                <a:cs typeface="Times New Roman" pitchFamily="18" charset="0"/>
              </a:rPr>
              <a:t>the </a:t>
            </a:r>
            <a:r>
              <a:rPr sz="2800" spc="-20" dirty="0">
                <a:latin typeface="Times New Roman" pitchFamily="18" charset="0"/>
                <a:cs typeface="Times New Roman" pitchFamily="18" charset="0"/>
              </a:rPr>
              <a:t>host </a:t>
            </a:r>
            <a:r>
              <a:rPr sz="2800" spc="-10" dirty="0">
                <a:latin typeface="Times New Roman" pitchFamily="18" charset="0"/>
                <a:cs typeface="Times New Roman" pitchFamily="18" charset="0"/>
              </a:rPr>
              <a:t>addressing </a:t>
            </a:r>
            <a:r>
              <a:rPr sz="2800" spc="-5" dirty="0">
                <a:latin typeface="Times New Roman" pitchFamily="18" charset="0"/>
                <a:cs typeface="Times New Roman" pitchFamily="18" charset="0"/>
              </a:rPr>
              <a:t>and </a:t>
            </a:r>
            <a:r>
              <a:rPr sz="2800" spc="-20" dirty="0">
                <a:latin typeface="Times New Roman" pitchFamily="18" charset="0"/>
                <a:cs typeface="Times New Roman" pitchFamily="18" charset="0"/>
              </a:rPr>
              <a:t>packet</a:t>
            </a:r>
            <a:r>
              <a:rPr sz="2800" spc="135" dirty="0">
                <a:latin typeface="Times New Roman" pitchFamily="18" charset="0"/>
                <a:cs typeface="Times New Roman" pitchFamily="18" charset="0"/>
              </a:rPr>
              <a:t> </a:t>
            </a:r>
            <a:r>
              <a:rPr sz="2800" spc="-15" dirty="0">
                <a:latin typeface="Times New Roman" pitchFamily="18" charset="0"/>
                <a:cs typeface="Times New Roman" pitchFamily="18" charset="0"/>
              </a:rPr>
              <a:t>routing</a:t>
            </a:r>
            <a:endParaRPr sz="2800">
              <a:latin typeface="Times New Roman" pitchFamily="18" charset="0"/>
              <a:cs typeface="Times New Roman" pitchFamily="18" charset="0"/>
            </a:endParaRPr>
          </a:p>
          <a:p>
            <a:pPr marL="469900" marR="5080" indent="-457200">
              <a:lnSpc>
                <a:spcPts val="5040"/>
              </a:lnSpc>
              <a:spcBef>
                <a:spcPts val="445"/>
              </a:spcBef>
              <a:buFont typeface="Arial"/>
              <a:buChar char="•"/>
              <a:tabLst>
                <a:tab pos="469265" algn="l"/>
                <a:tab pos="469900" algn="l"/>
              </a:tabLst>
            </a:pPr>
            <a:r>
              <a:rPr sz="2800" spc="-15" dirty="0">
                <a:latin typeface="Times New Roman" pitchFamily="18" charset="0"/>
                <a:cs typeface="Times New Roman" pitchFamily="18" charset="0"/>
              </a:rPr>
              <a:t>Host </a:t>
            </a:r>
            <a:r>
              <a:rPr sz="2800" spc="-10" dirty="0">
                <a:latin typeface="Times New Roman" pitchFamily="18" charset="0"/>
                <a:cs typeface="Times New Roman" pitchFamily="18" charset="0"/>
              </a:rPr>
              <a:t>identification </a:t>
            </a:r>
            <a:r>
              <a:rPr sz="2800" spc="-5" dirty="0">
                <a:latin typeface="Times New Roman" pitchFamily="18" charset="0"/>
                <a:cs typeface="Times New Roman" pitchFamily="18" charset="0"/>
              </a:rPr>
              <a:t>is </a:t>
            </a:r>
            <a:r>
              <a:rPr sz="2800" spc="-10" dirty="0">
                <a:latin typeface="Times New Roman" pitchFamily="18" charset="0"/>
                <a:cs typeface="Times New Roman" pitchFamily="18" charset="0"/>
              </a:rPr>
              <a:t>done using </a:t>
            </a:r>
            <a:r>
              <a:rPr sz="2800" spc="-15" dirty="0">
                <a:latin typeface="Times New Roman" pitchFamily="18" charset="0"/>
                <a:cs typeface="Times New Roman" pitchFamily="18" charset="0"/>
              </a:rPr>
              <a:t>hierarchical </a:t>
            </a:r>
            <a:r>
              <a:rPr sz="2800" spc="-5" dirty="0">
                <a:latin typeface="Times New Roman" pitchFamily="18" charset="0"/>
                <a:cs typeface="Times New Roman" pitchFamily="18" charset="0"/>
              </a:rPr>
              <a:t>IP </a:t>
            </a:r>
            <a:r>
              <a:rPr sz="2800" spc="-10" dirty="0">
                <a:latin typeface="Times New Roman" pitchFamily="18" charset="0"/>
                <a:cs typeface="Times New Roman" pitchFamily="18" charset="0"/>
              </a:rPr>
              <a:t>addressing schemes such  </a:t>
            </a:r>
            <a:r>
              <a:rPr sz="2800" spc="-5" dirty="0">
                <a:latin typeface="Times New Roman" pitchFamily="18" charset="0"/>
                <a:cs typeface="Times New Roman" pitchFamily="18" charset="0"/>
              </a:rPr>
              <a:t>as </a:t>
            </a:r>
            <a:r>
              <a:rPr sz="2800" spc="-10" dirty="0">
                <a:latin typeface="Times New Roman" pitchFamily="18" charset="0"/>
                <a:cs typeface="Times New Roman" pitchFamily="18" charset="0"/>
              </a:rPr>
              <a:t>IPV4 </a:t>
            </a:r>
            <a:r>
              <a:rPr sz="2800" spc="-5" dirty="0">
                <a:latin typeface="Times New Roman" pitchFamily="18" charset="0"/>
                <a:cs typeface="Times New Roman" pitchFamily="18" charset="0"/>
              </a:rPr>
              <a:t>or</a:t>
            </a:r>
            <a:r>
              <a:rPr sz="2800" spc="15" dirty="0">
                <a:latin typeface="Times New Roman" pitchFamily="18" charset="0"/>
                <a:cs typeface="Times New Roman" pitchFamily="18" charset="0"/>
              </a:rPr>
              <a:t> </a:t>
            </a:r>
            <a:r>
              <a:rPr sz="2800" spc="-10" dirty="0">
                <a:latin typeface="Times New Roman" pitchFamily="18" charset="0"/>
                <a:cs typeface="Times New Roman" pitchFamily="18" charset="0"/>
              </a:rPr>
              <a:t>IPV6</a:t>
            </a:r>
            <a:endParaRPr sz="2800">
              <a:latin typeface="Times New Roman" pitchFamily="18" charset="0"/>
              <a:cs typeface="Times New Roman" pitchFamily="18" charset="0"/>
            </a:endParaRPr>
          </a:p>
        </p:txBody>
      </p:sp>
      <p:grpSp>
        <p:nvGrpSpPr>
          <p:cNvPr id="5" name="Google Shape;107;p14"/>
          <p:cNvGrpSpPr/>
          <p:nvPr/>
        </p:nvGrpSpPr>
        <p:grpSpPr>
          <a:xfrm>
            <a:off x="381000" y="160443"/>
            <a:ext cx="11506200" cy="449157"/>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961418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310640"/>
            <a:ext cx="9903461" cy="566822"/>
          </a:xfrm>
          <a:prstGeom prst="rect">
            <a:avLst/>
          </a:prstGeom>
        </p:spPr>
        <p:txBody>
          <a:bodyPr vert="horz" wrap="square" lIns="0" tIns="12700" rIns="0" bIns="0" rtlCol="0">
            <a:spAutoFit/>
          </a:bodyPr>
          <a:lstStyle/>
          <a:p>
            <a:pPr marL="12700">
              <a:lnSpc>
                <a:spcPct val="100000"/>
              </a:lnSpc>
              <a:spcBef>
                <a:spcPts val="100"/>
              </a:spcBef>
            </a:pPr>
            <a:r>
              <a:rPr b="0" dirty="0">
                <a:latin typeface="Times New Roman" pitchFamily="18" charset="0"/>
                <a:cs typeface="Times New Roman" pitchFamily="18" charset="0"/>
              </a:rPr>
              <a:t>IoT </a:t>
            </a:r>
            <a:r>
              <a:rPr b="0" spc="-15" dirty="0">
                <a:latin typeface="Times New Roman" pitchFamily="18" charset="0"/>
                <a:cs typeface="Times New Roman" pitchFamily="18" charset="0"/>
              </a:rPr>
              <a:t>Protocols…Network</a:t>
            </a:r>
            <a:r>
              <a:rPr b="0" spc="-60" dirty="0">
                <a:latin typeface="Times New Roman" pitchFamily="18" charset="0"/>
                <a:cs typeface="Times New Roman" pitchFamily="18" charset="0"/>
              </a:rPr>
              <a:t> </a:t>
            </a:r>
            <a:r>
              <a:rPr b="0" spc="-30" dirty="0">
                <a:latin typeface="Times New Roman" pitchFamily="18" charset="0"/>
                <a:cs typeface="Times New Roman" pitchFamily="18" charset="0"/>
              </a:rPr>
              <a:t>Layer</a:t>
            </a:r>
          </a:p>
        </p:txBody>
      </p:sp>
      <p:sp>
        <p:nvSpPr>
          <p:cNvPr id="3" name="object 3"/>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4" name="object 4"/>
          <p:cNvSpPr txBox="1"/>
          <p:nvPr/>
        </p:nvSpPr>
        <p:spPr>
          <a:xfrm>
            <a:off x="434441" y="1366880"/>
            <a:ext cx="10724515" cy="4964430"/>
          </a:xfrm>
          <a:prstGeom prst="rect">
            <a:avLst/>
          </a:prstGeom>
        </p:spPr>
        <p:txBody>
          <a:bodyPr vert="horz" wrap="square" lIns="0" tIns="195580" rIns="0" bIns="0" rtlCol="0">
            <a:spAutoFit/>
          </a:bodyPr>
          <a:lstStyle/>
          <a:p>
            <a:pPr marL="469900" indent="-457200">
              <a:lnSpc>
                <a:spcPct val="100000"/>
              </a:lnSpc>
              <a:spcBef>
                <a:spcPts val="1540"/>
              </a:spcBef>
              <a:buFont typeface="Arial"/>
              <a:buChar char="•"/>
              <a:tabLst>
                <a:tab pos="469265" algn="l"/>
                <a:tab pos="469900" algn="l"/>
              </a:tabLst>
            </a:pPr>
            <a:r>
              <a:rPr sz="2400" spc="-10" dirty="0">
                <a:latin typeface="Times New Roman" pitchFamily="18" charset="0"/>
                <a:cs typeface="Times New Roman" pitchFamily="18" charset="0"/>
              </a:rPr>
              <a:t>IPV4</a:t>
            </a:r>
            <a:endParaRPr sz="2400">
              <a:latin typeface="Times New Roman" pitchFamily="18" charset="0"/>
              <a:cs typeface="Times New Roman" pitchFamily="18" charset="0"/>
            </a:endParaRPr>
          </a:p>
          <a:p>
            <a:pPr marL="927100" lvl="1" indent="-457834">
              <a:lnSpc>
                <a:spcPct val="100000"/>
              </a:lnSpc>
              <a:spcBef>
                <a:spcPts val="1440"/>
              </a:spcBef>
              <a:buFont typeface="Arial"/>
              <a:buChar char="•"/>
              <a:tabLst>
                <a:tab pos="926465" algn="l"/>
                <a:tab pos="927735" algn="l"/>
              </a:tabLst>
            </a:pPr>
            <a:r>
              <a:rPr sz="2400" spc="-5" dirty="0">
                <a:latin typeface="Times New Roman" pitchFamily="18" charset="0"/>
                <a:cs typeface="Times New Roman" pitchFamily="18" charset="0"/>
              </a:rPr>
              <a:t>Used </a:t>
            </a:r>
            <a:r>
              <a:rPr sz="2400" spc="-15" dirty="0">
                <a:latin typeface="Times New Roman" pitchFamily="18" charset="0"/>
                <a:cs typeface="Times New Roman" pitchFamily="18" charset="0"/>
              </a:rPr>
              <a:t>to </a:t>
            </a:r>
            <a:r>
              <a:rPr sz="2400" spc="-5" dirty="0">
                <a:latin typeface="Times New Roman" pitchFamily="18" charset="0"/>
                <a:cs typeface="Times New Roman" pitchFamily="18" charset="0"/>
              </a:rPr>
              <a:t>identify </a:t>
            </a: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devices </a:t>
            </a:r>
            <a:r>
              <a:rPr sz="2400" spc="-10" dirty="0">
                <a:latin typeface="Times New Roman" pitchFamily="18" charset="0"/>
                <a:cs typeface="Times New Roman" pitchFamily="18" charset="0"/>
              </a:rPr>
              <a:t>on </a:t>
            </a:r>
            <a:r>
              <a:rPr sz="2400" dirty="0">
                <a:latin typeface="Times New Roman" pitchFamily="18" charset="0"/>
                <a:cs typeface="Times New Roman" pitchFamily="18" charset="0"/>
              </a:rPr>
              <a:t>a </a:t>
            </a:r>
            <a:r>
              <a:rPr sz="2400" spc="-10" dirty="0">
                <a:latin typeface="Times New Roman" pitchFamily="18" charset="0"/>
                <a:cs typeface="Times New Roman" pitchFamily="18" charset="0"/>
              </a:rPr>
              <a:t>network </a:t>
            </a:r>
            <a:r>
              <a:rPr sz="2400" spc="-5" dirty="0">
                <a:latin typeface="Times New Roman" pitchFamily="18" charset="0"/>
                <a:cs typeface="Times New Roman" pitchFamily="18" charset="0"/>
              </a:rPr>
              <a:t>using </a:t>
            </a:r>
            <a:r>
              <a:rPr sz="2400" spc="-10" dirty="0">
                <a:latin typeface="Times New Roman" pitchFamily="18" charset="0"/>
                <a:cs typeface="Times New Roman" pitchFamily="18" charset="0"/>
              </a:rPr>
              <a:t>hierarchical </a:t>
            </a:r>
            <a:r>
              <a:rPr sz="2400" spc="-5" dirty="0">
                <a:latin typeface="Times New Roman" pitchFamily="18" charset="0"/>
                <a:cs typeface="Times New Roman" pitchFamily="18" charset="0"/>
              </a:rPr>
              <a:t>addressing</a:t>
            </a:r>
            <a:r>
              <a:rPr sz="2400" spc="-20" dirty="0">
                <a:latin typeface="Times New Roman" pitchFamily="18" charset="0"/>
                <a:cs typeface="Times New Roman" pitchFamily="18" charset="0"/>
              </a:rPr>
              <a:t> </a:t>
            </a:r>
            <a:r>
              <a:rPr sz="2400" spc="-5" dirty="0">
                <a:latin typeface="Times New Roman" pitchFamily="18" charset="0"/>
                <a:cs typeface="Times New Roman" pitchFamily="18" charset="0"/>
              </a:rPr>
              <a:t>scheme</a:t>
            </a:r>
            <a:endParaRPr sz="2400">
              <a:latin typeface="Times New Roman" pitchFamily="18" charset="0"/>
              <a:cs typeface="Times New Roman" pitchFamily="18" charset="0"/>
            </a:endParaRPr>
          </a:p>
          <a:p>
            <a:pPr marL="927100" lvl="1" indent="-457834">
              <a:lnSpc>
                <a:spcPct val="100000"/>
              </a:lnSpc>
              <a:spcBef>
                <a:spcPts val="1440"/>
              </a:spcBef>
              <a:buFont typeface="Arial"/>
              <a:buChar char="•"/>
              <a:tabLst>
                <a:tab pos="926465" algn="l"/>
                <a:tab pos="927735" algn="l"/>
              </a:tabLst>
            </a:pPr>
            <a:r>
              <a:rPr sz="2400" spc="-5" dirty="0">
                <a:latin typeface="Times New Roman" pitchFamily="18" charset="0"/>
                <a:cs typeface="Times New Roman" pitchFamily="18" charset="0"/>
              </a:rPr>
              <a:t>Uses 32-bit address</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scheme</a:t>
            </a:r>
            <a:endParaRPr sz="2400">
              <a:latin typeface="Times New Roman" pitchFamily="18" charset="0"/>
              <a:cs typeface="Times New Roman" pitchFamily="18" charset="0"/>
            </a:endParaRPr>
          </a:p>
          <a:p>
            <a:pPr marL="469900" indent="-457200">
              <a:lnSpc>
                <a:spcPct val="100000"/>
              </a:lnSpc>
              <a:spcBef>
                <a:spcPts val="1440"/>
              </a:spcBef>
              <a:buFont typeface="Arial"/>
              <a:buChar char="•"/>
              <a:tabLst>
                <a:tab pos="469265" algn="l"/>
                <a:tab pos="469900" algn="l"/>
              </a:tabLst>
            </a:pPr>
            <a:r>
              <a:rPr sz="2400" spc="-10" dirty="0">
                <a:latin typeface="Times New Roman" pitchFamily="18" charset="0"/>
                <a:cs typeface="Times New Roman" pitchFamily="18" charset="0"/>
              </a:rPr>
              <a:t>IPV6</a:t>
            </a:r>
            <a:endParaRPr sz="2400">
              <a:latin typeface="Times New Roman" pitchFamily="18" charset="0"/>
              <a:cs typeface="Times New Roman" pitchFamily="18" charset="0"/>
            </a:endParaRPr>
          </a:p>
          <a:p>
            <a:pPr marL="927100" lvl="1" indent="-457834">
              <a:lnSpc>
                <a:spcPct val="100000"/>
              </a:lnSpc>
              <a:spcBef>
                <a:spcPts val="1445"/>
              </a:spcBef>
              <a:buFont typeface="Arial"/>
              <a:buChar char="•"/>
              <a:tabLst>
                <a:tab pos="926465" algn="l"/>
                <a:tab pos="927735" algn="l"/>
              </a:tabLst>
            </a:pPr>
            <a:r>
              <a:rPr sz="2400" spc="-5" dirty="0">
                <a:latin typeface="Times New Roman" pitchFamily="18" charset="0"/>
                <a:cs typeface="Times New Roman" pitchFamily="18" charset="0"/>
              </a:rPr>
              <a:t>Uses 128-bit </a:t>
            </a:r>
            <a:r>
              <a:rPr sz="2400" spc="-10" dirty="0">
                <a:latin typeface="Times New Roman" pitchFamily="18" charset="0"/>
                <a:cs typeface="Times New Roman" pitchFamily="18" charset="0"/>
              </a:rPr>
              <a:t>address</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scheme</a:t>
            </a:r>
            <a:endParaRPr sz="2400">
              <a:latin typeface="Times New Roman" pitchFamily="18" charset="0"/>
              <a:cs typeface="Times New Roman" pitchFamily="18" charset="0"/>
            </a:endParaRPr>
          </a:p>
          <a:p>
            <a:pPr marL="469900" indent="-457200">
              <a:lnSpc>
                <a:spcPct val="100000"/>
              </a:lnSpc>
              <a:spcBef>
                <a:spcPts val="1440"/>
              </a:spcBef>
              <a:buFont typeface="Arial"/>
              <a:buChar char="•"/>
              <a:tabLst>
                <a:tab pos="469265" algn="l"/>
                <a:tab pos="469900" algn="l"/>
              </a:tabLst>
            </a:pPr>
            <a:r>
              <a:rPr sz="2400" spc="-30" dirty="0">
                <a:latin typeface="Times New Roman" pitchFamily="18" charset="0"/>
                <a:cs typeface="Times New Roman" pitchFamily="18" charset="0"/>
              </a:rPr>
              <a:t>6LoWPAN </a:t>
            </a:r>
            <a:r>
              <a:rPr sz="2400" spc="-10" dirty="0">
                <a:latin typeface="Times New Roman" pitchFamily="18" charset="0"/>
                <a:cs typeface="Times New Roman" pitchFamily="18" charset="0"/>
              </a:rPr>
              <a:t>(IPV6 </a:t>
            </a:r>
            <a:r>
              <a:rPr sz="2400" spc="-15" dirty="0">
                <a:latin typeface="Times New Roman" pitchFamily="18" charset="0"/>
                <a:cs typeface="Times New Roman" pitchFamily="18" charset="0"/>
              </a:rPr>
              <a:t>over </a:t>
            </a:r>
            <a:r>
              <a:rPr sz="2400" spc="-10" dirty="0">
                <a:latin typeface="Times New Roman" pitchFamily="18" charset="0"/>
                <a:cs typeface="Times New Roman" pitchFamily="18" charset="0"/>
              </a:rPr>
              <a:t>Low power </a:t>
            </a:r>
            <a:r>
              <a:rPr sz="2400" spc="-5" dirty="0">
                <a:latin typeface="Times New Roman" pitchFamily="18" charset="0"/>
                <a:cs typeface="Times New Roman" pitchFamily="18" charset="0"/>
              </a:rPr>
              <a:t>Wireless </a:t>
            </a:r>
            <a:r>
              <a:rPr sz="2400" spc="-15" dirty="0">
                <a:latin typeface="Times New Roman" pitchFamily="18" charset="0"/>
                <a:cs typeface="Times New Roman" pitchFamily="18" charset="0"/>
              </a:rPr>
              <a:t>Personal </a:t>
            </a:r>
            <a:r>
              <a:rPr sz="2400" spc="-10" dirty="0">
                <a:latin typeface="Times New Roman" pitchFamily="18" charset="0"/>
                <a:cs typeface="Times New Roman" pitchFamily="18" charset="0"/>
              </a:rPr>
              <a:t>Area</a:t>
            </a:r>
            <a:r>
              <a:rPr sz="2400" spc="65" dirty="0">
                <a:latin typeface="Times New Roman" pitchFamily="18" charset="0"/>
                <a:cs typeface="Times New Roman" pitchFamily="18" charset="0"/>
              </a:rPr>
              <a:t> </a:t>
            </a:r>
            <a:r>
              <a:rPr sz="2400" spc="-10" dirty="0">
                <a:latin typeface="Times New Roman" pitchFamily="18" charset="0"/>
                <a:cs typeface="Times New Roman" pitchFamily="18" charset="0"/>
              </a:rPr>
              <a:t>Network)</a:t>
            </a:r>
            <a:endParaRPr sz="2400">
              <a:latin typeface="Times New Roman" pitchFamily="18" charset="0"/>
              <a:cs typeface="Times New Roman" pitchFamily="18" charset="0"/>
            </a:endParaRPr>
          </a:p>
          <a:p>
            <a:pPr marL="927100" lvl="1" indent="-457834">
              <a:lnSpc>
                <a:spcPct val="100000"/>
              </a:lnSpc>
              <a:spcBef>
                <a:spcPts val="1440"/>
              </a:spcBef>
              <a:buFont typeface="Arial"/>
              <a:buChar char="•"/>
              <a:tabLst>
                <a:tab pos="926465" algn="l"/>
                <a:tab pos="927735" algn="l"/>
              </a:tabLst>
            </a:pPr>
            <a:r>
              <a:rPr sz="2400" spc="-5" dirty="0">
                <a:latin typeface="Times New Roman" pitchFamily="18" charset="0"/>
                <a:cs typeface="Times New Roman" pitchFamily="18" charset="0"/>
              </a:rPr>
              <a:t>Used </a:t>
            </a:r>
            <a:r>
              <a:rPr sz="2400" spc="-20" dirty="0">
                <a:latin typeface="Times New Roman" pitchFamily="18" charset="0"/>
                <a:cs typeface="Times New Roman" pitchFamily="18" charset="0"/>
              </a:rPr>
              <a:t>for </a:t>
            </a:r>
            <a:r>
              <a:rPr sz="2400" spc="-5" dirty="0">
                <a:latin typeface="Times New Roman" pitchFamily="18" charset="0"/>
                <a:cs typeface="Times New Roman" pitchFamily="18" charset="0"/>
              </a:rPr>
              <a:t>devices </a:t>
            </a:r>
            <a:r>
              <a:rPr sz="2400" dirty="0">
                <a:latin typeface="Times New Roman" pitchFamily="18" charset="0"/>
                <a:cs typeface="Times New Roman" pitchFamily="18" charset="0"/>
              </a:rPr>
              <a:t>with </a:t>
            </a:r>
            <a:r>
              <a:rPr sz="2400" spc="-5" dirty="0">
                <a:latin typeface="Times New Roman" pitchFamily="18" charset="0"/>
                <a:cs typeface="Times New Roman" pitchFamily="18" charset="0"/>
              </a:rPr>
              <a:t>limited </a:t>
            </a:r>
            <a:r>
              <a:rPr sz="2400" spc="-10" dirty="0">
                <a:latin typeface="Times New Roman" pitchFamily="18" charset="0"/>
                <a:cs typeface="Times New Roman" pitchFamily="18" charset="0"/>
              </a:rPr>
              <a:t>processing</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capacity</a:t>
            </a:r>
            <a:endParaRPr sz="2400">
              <a:latin typeface="Times New Roman" pitchFamily="18" charset="0"/>
              <a:cs typeface="Times New Roman" pitchFamily="18" charset="0"/>
            </a:endParaRPr>
          </a:p>
          <a:p>
            <a:pPr marL="927100" lvl="1" indent="-457834">
              <a:lnSpc>
                <a:spcPct val="100000"/>
              </a:lnSpc>
              <a:spcBef>
                <a:spcPts val="1440"/>
              </a:spcBef>
              <a:buFont typeface="Arial"/>
              <a:buChar char="•"/>
              <a:tabLst>
                <a:tab pos="926465" algn="l"/>
                <a:tab pos="927735" algn="l"/>
              </a:tabLst>
            </a:pPr>
            <a:r>
              <a:rPr sz="2400" spc="-15" dirty="0">
                <a:latin typeface="Times New Roman" pitchFamily="18" charset="0"/>
                <a:cs typeface="Times New Roman" pitchFamily="18" charset="0"/>
              </a:rPr>
              <a:t>Operates </a:t>
            </a:r>
            <a:r>
              <a:rPr sz="2400" dirty="0">
                <a:latin typeface="Times New Roman" pitchFamily="18" charset="0"/>
                <a:cs typeface="Times New Roman" pitchFamily="18" charset="0"/>
              </a:rPr>
              <a:t>in </a:t>
            </a:r>
            <a:r>
              <a:rPr sz="2400" spc="-5" dirty="0">
                <a:latin typeface="Times New Roman" pitchFamily="18" charset="0"/>
                <a:cs typeface="Times New Roman" pitchFamily="18" charset="0"/>
              </a:rPr>
              <a:t>2.4</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Ghz</a:t>
            </a:r>
            <a:endParaRPr sz="2400">
              <a:latin typeface="Times New Roman" pitchFamily="18" charset="0"/>
              <a:cs typeface="Times New Roman" pitchFamily="18" charset="0"/>
            </a:endParaRPr>
          </a:p>
          <a:p>
            <a:pPr marL="927100" lvl="1" indent="-457834">
              <a:lnSpc>
                <a:spcPct val="100000"/>
              </a:lnSpc>
              <a:spcBef>
                <a:spcPts val="1440"/>
              </a:spcBef>
              <a:buFont typeface="Arial"/>
              <a:buChar char="•"/>
              <a:tabLst>
                <a:tab pos="926465" algn="l"/>
                <a:tab pos="927735" algn="l"/>
              </a:tabLst>
            </a:pPr>
            <a:r>
              <a:rPr sz="2400" spc="-15" dirty="0">
                <a:latin typeface="Times New Roman" pitchFamily="18" charset="0"/>
                <a:cs typeface="Times New Roman" pitchFamily="18" charset="0"/>
              </a:rPr>
              <a:t>Data </a:t>
            </a:r>
            <a:r>
              <a:rPr sz="2400" spc="-10" dirty="0">
                <a:latin typeface="Times New Roman" pitchFamily="18" charset="0"/>
                <a:cs typeface="Times New Roman" pitchFamily="18" charset="0"/>
              </a:rPr>
              <a:t>Rates </a:t>
            </a:r>
            <a:r>
              <a:rPr sz="2400" spc="-5" dirty="0">
                <a:latin typeface="Times New Roman" pitchFamily="18" charset="0"/>
                <a:cs typeface="Times New Roman" pitchFamily="18" charset="0"/>
              </a:rPr>
              <a:t>of</a:t>
            </a:r>
            <a:r>
              <a:rPr sz="2400" spc="-25" dirty="0">
                <a:latin typeface="Times New Roman" pitchFamily="18" charset="0"/>
                <a:cs typeface="Times New Roman" pitchFamily="18" charset="0"/>
              </a:rPr>
              <a:t> </a:t>
            </a:r>
            <a:r>
              <a:rPr sz="2400" spc="-10" dirty="0">
                <a:latin typeface="Times New Roman" pitchFamily="18" charset="0"/>
                <a:cs typeface="Times New Roman" pitchFamily="18" charset="0"/>
              </a:rPr>
              <a:t>250Kb/s</a:t>
            </a:r>
            <a:endParaRPr sz="2400">
              <a:latin typeface="Times New Roman" pitchFamily="18" charset="0"/>
              <a:cs typeface="Times New Roman" pitchFamily="18" charset="0"/>
            </a:endParaRPr>
          </a:p>
        </p:txBody>
      </p:sp>
      <p:grpSp>
        <p:nvGrpSpPr>
          <p:cNvPr id="5" name="Google Shape;107;p14"/>
          <p:cNvGrpSpPr/>
          <p:nvPr/>
        </p:nvGrpSpPr>
        <p:grpSpPr>
          <a:xfrm>
            <a:off x="381000" y="160443"/>
            <a:ext cx="11506200" cy="449157"/>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476716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6883400" cy="1120820"/>
          </a:xfrm>
          <a:prstGeom prst="rect">
            <a:avLst/>
          </a:prstGeom>
        </p:spPr>
        <p:txBody>
          <a:bodyPr vert="horz" wrap="square" lIns="0" tIns="12700" rIns="0" bIns="0" rtlCol="0">
            <a:spAutoFit/>
          </a:bodyPr>
          <a:lstStyle/>
          <a:p>
            <a:pPr marL="12700">
              <a:lnSpc>
                <a:spcPct val="100000"/>
              </a:lnSpc>
              <a:spcBef>
                <a:spcPts val="100"/>
              </a:spcBef>
            </a:pPr>
            <a:r>
              <a:rPr b="0" dirty="0">
                <a:latin typeface="Times New Roman" pitchFamily="18" charset="0"/>
                <a:cs typeface="Times New Roman" pitchFamily="18" charset="0"/>
              </a:rPr>
              <a:t>IoT </a:t>
            </a:r>
            <a:r>
              <a:rPr b="0" spc="-30" dirty="0">
                <a:latin typeface="Times New Roman" pitchFamily="18" charset="0"/>
                <a:cs typeface="Times New Roman" pitchFamily="18" charset="0"/>
              </a:rPr>
              <a:t>Protocols…Transport</a:t>
            </a:r>
            <a:r>
              <a:rPr b="0" spc="-10" dirty="0">
                <a:latin typeface="Times New Roman" pitchFamily="18" charset="0"/>
                <a:cs typeface="Times New Roman" pitchFamily="18" charset="0"/>
              </a:rPr>
              <a:t> </a:t>
            </a:r>
            <a:r>
              <a:rPr b="0" spc="-30" dirty="0">
                <a:latin typeface="Times New Roman" pitchFamily="18" charset="0"/>
                <a:cs typeface="Times New Roman" pitchFamily="18" charset="0"/>
              </a:rPr>
              <a:t>Layer</a:t>
            </a:r>
          </a:p>
        </p:txBody>
      </p:sp>
      <p:sp>
        <p:nvSpPr>
          <p:cNvPr id="3" name="object 3"/>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4" name="object 4"/>
          <p:cNvSpPr txBox="1"/>
          <p:nvPr/>
        </p:nvSpPr>
        <p:spPr>
          <a:xfrm>
            <a:off x="548741" y="2023846"/>
            <a:ext cx="10909935" cy="2952750"/>
          </a:xfrm>
          <a:prstGeom prst="rect">
            <a:avLst/>
          </a:prstGeom>
        </p:spPr>
        <p:txBody>
          <a:bodyPr vert="horz" wrap="square" lIns="0" tIns="12065" rIns="0" bIns="0" rtlCol="0">
            <a:spAutoFit/>
          </a:bodyPr>
          <a:lstStyle/>
          <a:p>
            <a:pPr marL="469900" marR="5080" indent="-457200">
              <a:lnSpc>
                <a:spcPct val="150100"/>
              </a:lnSpc>
              <a:spcBef>
                <a:spcPts val="95"/>
              </a:spcBef>
              <a:buFont typeface="Arial"/>
              <a:buChar char="•"/>
              <a:tabLst>
                <a:tab pos="469265" algn="l"/>
                <a:tab pos="469900" algn="l"/>
              </a:tabLst>
            </a:pPr>
            <a:r>
              <a:rPr sz="3200" spc="-10" dirty="0">
                <a:latin typeface="Times New Roman" pitchFamily="18" charset="0"/>
                <a:cs typeface="Times New Roman" pitchFamily="18" charset="0"/>
              </a:rPr>
              <a:t>Provide </a:t>
            </a:r>
            <a:r>
              <a:rPr sz="3200" spc="-5" dirty="0">
                <a:latin typeface="Times New Roman" pitchFamily="18" charset="0"/>
                <a:cs typeface="Times New Roman" pitchFamily="18" charset="0"/>
              </a:rPr>
              <a:t>end-to-end message </a:t>
            </a:r>
            <a:r>
              <a:rPr sz="3200" spc="-25" dirty="0">
                <a:latin typeface="Times New Roman" pitchFamily="18" charset="0"/>
                <a:cs typeface="Times New Roman" pitchFamily="18" charset="0"/>
              </a:rPr>
              <a:t>transfer </a:t>
            </a:r>
            <a:r>
              <a:rPr sz="3200" spc="-5" dirty="0">
                <a:latin typeface="Times New Roman" pitchFamily="18" charset="0"/>
                <a:cs typeface="Times New Roman" pitchFamily="18" charset="0"/>
              </a:rPr>
              <a:t>capability independent of  </a:t>
            </a:r>
            <a:r>
              <a:rPr sz="3200" dirty="0">
                <a:latin typeface="Times New Roman" pitchFamily="18" charset="0"/>
                <a:cs typeface="Times New Roman" pitchFamily="18" charset="0"/>
              </a:rPr>
              <a:t>the </a:t>
            </a:r>
            <a:r>
              <a:rPr sz="3200" spc="-5" dirty="0">
                <a:latin typeface="Times New Roman" pitchFamily="18" charset="0"/>
                <a:cs typeface="Times New Roman" pitchFamily="18" charset="0"/>
              </a:rPr>
              <a:t>underlying</a:t>
            </a:r>
            <a:r>
              <a:rPr sz="3200" spc="20" dirty="0">
                <a:latin typeface="Times New Roman" pitchFamily="18" charset="0"/>
                <a:cs typeface="Times New Roman" pitchFamily="18" charset="0"/>
              </a:rPr>
              <a:t> </a:t>
            </a:r>
            <a:r>
              <a:rPr sz="3200" spc="-10" dirty="0">
                <a:latin typeface="Times New Roman" pitchFamily="18" charset="0"/>
                <a:cs typeface="Times New Roman" pitchFamily="18" charset="0"/>
              </a:rPr>
              <a:t>network</a:t>
            </a:r>
            <a:endParaRPr sz="3200">
              <a:latin typeface="Times New Roman" pitchFamily="18" charset="0"/>
              <a:cs typeface="Times New Roman" pitchFamily="18" charset="0"/>
            </a:endParaRPr>
          </a:p>
          <a:p>
            <a:pPr marL="469900" marR="59690" indent="-457200">
              <a:lnSpc>
                <a:spcPts val="5760"/>
              </a:lnSpc>
              <a:spcBef>
                <a:spcPts val="515"/>
              </a:spcBef>
              <a:buFont typeface="Arial"/>
              <a:buChar char="•"/>
              <a:tabLst>
                <a:tab pos="469265" algn="l"/>
                <a:tab pos="469900" algn="l"/>
              </a:tabLst>
            </a:pPr>
            <a:r>
              <a:rPr sz="3200" dirty="0">
                <a:latin typeface="Times New Roman" pitchFamily="18" charset="0"/>
                <a:cs typeface="Times New Roman" pitchFamily="18" charset="0"/>
              </a:rPr>
              <a:t>It </a:t>
            </a:r>
            <a:r>
              <a:rPr sz="3200" spc="-15" dirty="0">
                <a:latin typeface="Times New Roman" pitchFamily="18" charset="0"/>
                <a:cs typeface="Times New Roman" pitchFamily="18" charset="0"/>
              </a:rPr>
              <a:t>provides </a:t>
            </a:r>
            <a:r>
              <a:rPr sz="3200" spc="-5" dirty="0">
                <a:latin typeface="Times New Roman" pitchFamily="18" charset="0"/>
                <a:cs typeface="Times New Roman" pitchFamily="18" charset="0"/>
              </a:rPr>
              <a:t>functions such </a:t>
            </a:r>
            <a:r>
              <a:rPr sz="3200" dirty="0">
                <a:latin typeface="Times New Roman" pitchFamily="18" charset="0"/>
                <a:cs typeface="Times New Roman" pitchFamily="18" charset="0"/>
              </a:rPr>
              <a:t>as </a:t>
            </a:r>
            <a:r>
              <a:rPr sz="3200" spc="-10" dirty="0">
                <a:latin typeface="Times New Roman" pitchFamily="18" charset="0"/>
                <a:cs typeface="Times New Roman" pitchFamily="18" charset="0"/>
              </a:rPr>
              <a:t>error </a:t>
            </a:r>
            <a:r>
              <a:rPr sz="3200" spc="-15" dirty="0">
                <a:latin typeface="Times New Roman" pitchFamily="18" charset="0"/>
                <a:cs typeface="Times New Roman" pitchFamily="18" charset="0"/>
              </a:rPr>
              <a:t>control, </a:t>
            </a:r>
            <a:r>
              <a:rPr sz="3200" spc="-10" dirty="0">
                <a:latin typeface="Times New Roman" pitchFamily="18" charset="0"/>
                <a:cs typeface="Times New Roman" pitchFamily="18" charset="0"/>
              </a:rPr>
              <a:t>segmentation, </a:t>
            </a:r>
            <a:r>
              <a:rPr sz="3200" dirty="0">
                <a:latin typeface="Times New Roman" pitchFamily="18" charset="0"/>
                <a:cs typeface="Times New Roman" pitchFamily="18" charset="0"/>
              </a:rPr>
              <a:t>flow-  </a:t>
            </a:r>
            <a:r>
              <a:rPr sz="3200" spc="-15" dirty="0">
                <a:latin typeface="Times New Roman" pitchFamily="18" charset="0"/>
                <a:cs typeface="Times New Roman" pitchFamily="18" charset="0"/>
              </a:rPr>
              <a:t>control </a:t>
            </a:r>
            <a:r>
              <a:rPr sz="3200" dirty="0">
                <a:latin typeface="Times New Roman" pitchFamily="18" charset="0"/>
                <a:cs typeface="Times New Roman" pitchFamily="18" charset="0"/>
              </a:rPr>
              <a:t>and </a:t>
            </a:r>
            <a:r>
              <a:rPr sz="3200" spc="-15" dirty="0">
                <a:latin typeface="Times New Roman" pitchFamily="18" charset="0"/>
                <a:cs typeface="Times New Roman" pitchFamily="18" charset="0"/>
              </a:rPr>
              <a:t>congestion</a:t>
            </a:r>
            <a:r>
              <a:rPr sz="3200" dirty="0">
                <a:latin typeface="Times New Roman" pitchFamily="18" charset="0"/>
                <a:cs typeface="Times New Roman" pitchFamily="18" charset="0"/>
              </a:rPr>
              <a:t> </a:t>
            </a:r>
            <a:r>
              <a:rPr sz="3200" spc="-15" dirty="0">
                <a:latin typeface="Times New Roman" pitchFamily="18" charset="0"/>
                <a:cs typeface="Times New Roman" pitchFamily="18" charset="0"/>
              </a:rPr>
              <a:t>control</a:t>
            </a:r>
            <a:endParaRPr sz="3200">
              <a:latin typeface="Times New Roman" pitchFamily="18" charset="0"/>
              <a:cs typeface="Times New Roman" pitchFamily="18" charset="0"/>
            </a:endParaRPr>
          </a:p>
        </p:txBody>
      </p:sp>
      <p:grpSp>
        <p:nvGrpSpPr>
          <p:cNvPr id="5" name="Google Shape;107;p14"/>
          <p:cNvGrpSpPr/>
          <p:nvPr/>
        </p:nvGrpSpPr>
        <p:grpSpPr>
          <a:xfrm>
            <a:off x="381000" y="160443"/>
            <a:ext cx="11506200" cy="449157"/>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956594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4218940" cy="1120820"/>
          </a:xfrm>
          <a:prstGeom prst="rect">
            <a:avLst/>
          </a:prstGeom>
        </p:spPr>
        <p:txBody>
          <a:bodyPr vert="horz" wrap="square" lIns="0" tIns="12700" rIns="0" bIns="0" rtlCol="0">
            <a:spAutoFit/>
          </a:bodyPr>
          <a:lstStyle/>
          <a:p>
            <a:pPr marL="12700">
              <a:lnSpc>
                <a:spcPct val="100000"/>
              </a:lnSpc>
              <a:spcBef>
                <a:spcPts val="100"/>
              </a:spcBef>
            </a:pPr>
            <a:r>
              <a:rPr b="0" dirty="0">
                <a:latin typeface="Times New Roman" pitchFamily="18" charset="0"/>
                <a:cs typeface="Times New Roman" pitchFamily="18" charset="0"/>
              </a:rPr>
              <a:t>IoT</a:t>
            </a:r>
            <a:r>
              <a:rPr b="0" spc="-60" dirty="0">
                <a:latin typeface="Times New Roman" pitchFamily="18" charset="0"/>
                <a:cs typeface="Times New Roman" pitchFamily="18" charset="0"/>
              </a:rPr>
              <a:t> </a:t>
            </a:r>
            <a:r>
              <a:rPr b="0" spc="-20" dirty="0">
                <a:latin typeface="Times New Roman" pitchFamily="18" charset="0"/>
                <a:cs typeface="Times New Roman" pitchFamily="18" charset="0"/>
              </a:rPr>
              <a:t>Protocols…TCP</a:t>
            </a:r>
          </a:p>
        </p:txBody>
      </p:sp>
      <p:sp>
        <p:nvSpPr>
          <p:cNvPr id="3" name="object 3"/>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4" name="object 4"/>
          <p:cNvSpPr txBox="1"/>
          <p:nvPr/>
        </p:nvSpPr>
        <p:spPr>
          <a:xfrm>
            <a:off x="548741" y="1411350"/>
            <a:ext cx="11049635" cy="4964430"/>
          </a:xfrm>
          <a:prstGeom prst="rect">
            <a:avLst/>
          </a:prstGeom>
        </p:spPr>
        <p:txBody>
          <a:bodyPr vert="horz" wrap="square" lIns="0" tIns="195580" rIns="0" bIns="0" rtlCol="0">
            <a:spAutoFit/>
          </a:bodyPr>
          <a:lstStyle/>
          <a:p>
            <a:pPr marL="469900" indent="-457200">
              <a:lnSpc>
                <a:spcPct val="100000"/>
              </a:lnSpc>
              <a:spcBef>
                <a:spcPts val="1540"/>
              </a:spcBef>
              <a:buFont typeface="Arial"/>
              <a:buChar char="•"/>
              <a:tabLst>
                <a:tab pos="469265" algn="l"/>
                <a:tab pos="469900" algn="l"/>
              </a:tabLst>
            </a:pPr>
            <a:r>
              <a:rPr sz="2400" spc="-20" dirty="0">
                <a:latin typeface="Times New Roman" pitchFamily="18" charset="0"/>
                <a:cs typeface="Times New Roman" pitchFamily="18" charset="0"/>
              </a:rPr>
              <a:t>Transmission </a:t>
            </a:r>
            <a:r>
              <a:rPr sz="2400" spc="-15" dirty="0">
                <a:latin typeface="Times New Roman" pitchFamily="18" charset="0"/>
                <a:cs typeface="Times New Roman" pitchFamily="18" charset="0"/>
              </a:rPr>
              <a:t>Control Protocol</a:t>
            </a:r>
            <a:endParaRPr sz="2400">
              <a:latin typeface="Times New Roman" pitchFamily="18" charset="0"/>
              <a:cs typeface="Times New Roman" pitchFamily="18" charset="0"/>
            </a:endParaRPr>
          </a:p>
          <a:p>
            <a:pPr marL="469900" indent="-457200">
              <a:lnSpc>
                <a:spcPct val="100000"/>
              </a:lnSpc>
              <a:spcBef>
                <a:spcPts val="1440"/>
              </a:spcBef>
              <a:buFont typeface="Arial"/>
              <a:buChar char="•"/>
              <a:tabLst>
                <a:tab pos="469265" algn="l"/>
                <a:tab pos="469900" algn="l"/>
              </a:tabLst>
            </a:pPr>
            <a:r>
              <a:rPr sz="2400" spc="-5" dirty="0">
                <a:latin typeface="Times New Roman" pitchFamily="18" charset="0"/>
                <a:cs typeface="Times New Roman" pitchFamily="18" charset="0"/>
              </a:rPr>
              <a:t>Connection</a:t>
            </a:r>
            <a:r>
              <a:rPr sz="2400" spc="-25" dirty="0">
                <a:latin typeface="Times New Roman" pitchFamily="18" charset="0"/>
                <a:cs typeface="Times New Roman" pitchFamily="18" charset="0"/>
              </a:rPr>
              <a:t> </a:t>
            </a:r>
            <a:r>
              <a:rPr sz="2400" spc="-10" dirty="0">
                <a:latin typeface="Times New Roman" pitchFamily="18" charset="0"/>
                <a:cs typeface="Times New Roman" pitchFamily="18" charset="0"/>
              </a:rPr>
              <a:t>Oriented</a:t>
            </a:r>
            <a:endParaRPr sz="2400">
              <a:latin typeface="Times New Roman" pitchFamily="18" charset="0"/>
              <a:cs typeface="Times New Roman" pitchFamily="18" charset="0"/>
            </a:endParaRPr>
          </a:p>
          <a:p>
            <a:pPr marL="469900" indent="-457200">
              <a:lnSpc>
                <a:spcPct val="100000"/>
              </a:lnSpc>
              <a:spcBef>
                <a:spcPts val="1440"/>
              </a:spcBef>
              <a:buFont typeface="Arial"/>
              <a:buChar char="•"/>
              <a:tabLst>
                <a:tab pos="469265" algn="l"/>
                <a:tab pos="469900" algn="l"/>
              </a:tabLst>
            </a:pPr>
            <a:r>
              <a:rPr sz="2400" spc="-10" dirty="0">
                <a:latin typeface="Times New Roman" pitchFamily="18" charset="0"/>
                <a:cs typeface="Times New Roman" pitchFamily="18" charset="0"/>
              </a:rPr>
              <a:t>Ensures </a:t>
            </a:r>
            <a:r>
              <a:rPr sz="2400" spc="-5" dirty="0">
                <a:latin typeface="Times New Roman" pitchFamily="18" charset="0"/>
                <a:cs typeface="Times New Roman" pitchFamily="18" charset="0"/>
              </a:rPr>
              <a:t>Reliable</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transmission</a:t>
            </a:r>
            <a:endParaRPr sz="2400">
              <a:latin typeface="Times New Roman" pitchFamily="18" charset="0"/>
              <a:cs typeface="Times New Roman" pitchFamily="18" charset="0"/>
            </a:endParaRPr>
          </a:p>
          <a:p>
            <a:pPr marL="469900" marR="170815" indent="-457200">
              <a:lnSpc>
                <a:spcPts val="4320"/>
              </a:lnSpc>
              <a:spcBef>
                <a:spcPts val="385"/>
              </a:spcBef>
              <a:buFont typeface="Arial"/>
              <a:buChar char="•"/>
              <a:tabLst>
                <a:tab pos="469265" algn="l"/>
                <a:tab pos="469900" algn="l"/>
              </a:tabLst>
            </a:pPr>
            <a:r>
              <a:rPr sz="2400" spc="-10" dirty="0">
                <a:latin typeface="Times New Roman" pitchFamily="18" charset="0"/>
                <a:cs typeface="Times New Roman" pitchFamily="18" charset="0"/>
              </a:rPr>
              <a:t>Provides Error </a:t>
            </a:r>
            <a:r>
              <a:rPr sz="2400" spc="-5" dirty="0">
                <a:latin typeface="Times New Roman" pitchFamily="18" charset="0"/>
                <a:cs typeface="Times New Roman" pitchFamily="18" charset="0"/>
              </a:rPr>
              <a:t>Detection Capability </a:t>
            </a:r>
            <a:r>
              <a:rPr sz="2400" spc="-15" dirty="0">
                <a:latin typeface="Times New Roman" pitchFamily="18" charset="0"/>
                <a:cs typeface="Times New Roman" pitchFamily="18" charset="0"/>
              </a:rPr>
              <a:t>to </a:t>
            </a:r>
            <a:r>
              <a:rPr sz="2400" spc="-10" dirty="0">
                <a:latin typeface="Times New Roman" pitchFamily="18" charset="0"/>
                <a:cs typeface="Times New Roman" pitchFamily="18" charset="0"/>
              </a:rPr>
              <a:t>ensure </a:t>
            </a:r>
            <a:r>
              <a:rPr sz="2400" spc="-5" dirty="0">
                <a:latin typeface="Times New Roman" pitchFamily="18" charset="0"/>
                <a:cs typeface="Times New Roman" pitchFamily="18" charset="0"/>
              </a:rPr>
              <a:t>no </a:t>
            </a:r>
            <a:r>
              <a:rPr sz="2400" spc="-10" dirty="0">
                <a:latin typeface="Times New Roman" pitchFamily="18" charset="0"/>
                <a:cs typeface="Times New Roman" pitchFamily="18" charset="0"/>
              </a:rPr>
              <a:t>duplicacy </a:t>
            </a:r>
            <a:r>
              <a:rPr sz="2400" spc="-5" dirty="0">
                <a:latin typeface="Times New Roman" pitchFamily="18" charset="0"/>
                <a:cs typeface="Times New Roman" pitchFamily="18" charset="0"/>
              </a:rPr>
              <a:t>of </a:t>
            </a:r>
            <a:r>
              <a:rPr sz="2400" spc="-15" dirty="0">
                <a:latin typeface="Times New Roman" pitchFamily="18" charset="0"/>
                <a:cs typeface="Times New Roman" pitchFamily="18" charset="0"/>
              </a:rPr>
              <a:t>packets </a:t>
            </a:r>
            <a:r>
              <a:rPr sz="2400" dirty="0">
                <a:latin typeface="Times New Roman" pitchFamily="18" charset="0"/>
                <a:cs typeface="Times New Roman" pitchFamily="18" charset="0"/>
              </a:rPr>
              <a:t>and </a:t>
            </a:r>
            <a:r>
              <a:rPr sz="2400" spc="-10" dirty="0">
                <a:latin typeface="Times New Roman" pitchFamily="18" charset="0"/>
                <a:cs typeface="Times New Roman" pitchFamily="18" charset="0"/>
              </a:rPr>
              <a:t>retransmit  lost</a:t>
            </a:r>
            <a:r>
              <a:rPr sz="2400" spc="-25" dirty="0">
                <a:latin typeface="Times New Roman" pitchFamily="18" charset="0"/>
                <a:cs typeface="Times New Roman" pitchFamily="18" charset="0"/>
              </a:rPr>
              <a:t> </a:t>
            </a:r>
            <a:r>
              <a:rPr sz="2400" spc="-15" dirty="0">
                <a:latin typeface="Times New Roman" pitchFamily="18" charset="0"/>
                <a:cs typeface="Times New Roman" pitchFamily="18" charset="0"/>
              </a:rPr>
              <a:t>packets</a:t>
            </a:r>
            <a:endParaRPr sz="2400">
              <a:latin typeface="Times New Roman" pitchFamily="18" charset="0"/>
              <a:cs typeface="Times New Roman" pitchFamily="18" charset="0"/>
            </a:endParaRPr>
          </a:p>
          <a:p>
            <a:pPr marL="469900" marR="5080" indent="-457200">
              <a:lnSpc>
                <a:spcPts val="4320"/>
              </a:lnSpc>
              <a:spcBef>
                <a:spcPts val="5"/>
              </a:spcBef>
              <a:buFont typeface="Arial"/>
              <a:buChar char="•"/>
              <a:tabLst>
                <a:tab pos="469265" algn="l"/>
                <a:tab pos="469900" algn="l"/>
              </a:tabLst>
            </a:pPr>
            <a:r>
              <a:rPr sz="2400" spc="-10" dirty="0">
                <a:latin typeface="Times New Roman" pitchFamily="18" charset="0"/>
                <a:cs typeface="Times New Roman" pitchFamily="18" charset="0"/>
              </a:rPr>
              <a:t>Flow </a:t>
            </a:r>
            <a:r>
              <a:rPr sz="2400" spc="-15" dirty="0">
                <a:latin typeface="Times New Roman" pitchFamily="18" charset="0"/>
                <a:cs typeface="Times New Roman" pitchFamily="18" charset="0"/>
              </a:rPr>
              <a:t>Control </a:t>
            </a:r>
            <a:r>
              <a:rPr sz="2400" spc="-5" dirty="0">
                <a:latin typeface="Times New Roman" pitchFamily="18" charset="0"/>
                <a:cs typeface="Times New Roman" pitchFamily="18" charset="0"/>
              </a:rPr>
              <a:t>capability </a:t>
            </a:r>
            <a:r>
              <a:rPr sz="2400" spc="-15" dirty="0">
                <a:latin typeface="Times New Roman" pitchFamily="18" charset="0"/>
                <a:cs typeface="Times New Roman" pitchFamily="18" charset="0"/>
              </a:rPr>
              <a:t>to </a:t>
            </a:r>
            <a:r>
              <a:rPr sz="2400" spc="-10" dirty="0">
                <a:latin typeface="Times New Roman" pitchFamily="18" charset="0"/>
                <a:cs typeface="Times New Roman" pitchFamily="18" charset="0"/>
              </a:rPr>
              <a:t>ensure </a:t>
            </a: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sending </a:t>
            </a:r>
            <a:r>
              <a:rPr sz="2400" spc="-15" dirty="0">
                <a:latin typeface="Times New Roman" pitchFamily="18" charset="0"/>
                <a:cs typeface="Times New Roman" pitchFamily="18" charset="0"/>
              </a:rPr>
              <a:t>data </a:t>
            </a:r>
            <a:r>
              <a:rPr sz="2400" spc="-25" dirty="0">
                <a:latin typeface="Times New Roman" pitchFamily="18" charset="0"/>
                <a:cs typeface="Times New Roman" pitchFamily="18" charset="0"/>
              </a:rPr>
              <a:t>rate </a:t>
            </a:r>
            <a:r>
              <a:rPr sz="2400" dirty="0">
                <a:latin typeface="Times New Roman" pitchFamily="18" charset="0"/>
                <a:cs typeface="Times New Roman" pitchFamily="18" charset="0"/>
              </a:rPr>
              <a:t>is </a:t>
            </a:r>
            <a:r>
              <a:rPr sz="2400" spc="-5" dirty="0">
                <a:latin typeface="Times New Roman" pitchFamily="18" charset="0"/>
                <a:cs typeface="Times New Roman" pitchFamily="18" charset="0"/>
              </a:rPr>
              <a:t>not </a:t>
            </a:r>
            <a:r>
              <a:rPr sz="2400" spc="-15" dirty="0">
                <a:latin typeface="Times New Roman" pitchFamily="18" charset="0"/>
                <a:cs typeface="Times New Roman" pitchFamily="18" charset="0"/>
              </a:rPr>
              <a:t>too </a:t>
            </a:r>
            <a:r>
              <a:rPr sz="2400" spc="-5" dirty="0">
                <a:latin typeface="Times New Roman" pitchFamily="18" charset="0"/>
                <a:cs typeface="Times New Roman" pitchFamily="18" charset="0"/>
              </a:rPr>
              <a:t>high </a:t>
            </a:r>
            <a:r>
              <a:rPr sz="2400" spc="-20" dirty="0">
                <a:latin typeface="Times New Roman" pitchFamily="18" charset="0"/>
                <a:cs typeface="Times New Roman" pitchFamily="18" charset="0"/>
              </a:rPr>
              <a:t>for </a:t>
            </a:r>
            <a:r>
              <a:rPr sz="2400" dirty="0">
                <a:latin typeface="Times New Roman" pitchFamily="18" charset="0"/>
                <a:cs typeface="Times New Roman" pitchFamily="18" charset="0"/>
              </a:rPr>
              <a:t>the </a:t>
            </a:r>
            <a:r>
              <a:rPr sz="2400" spc="-10" dirty="0">
                <a:latin typeface="Times New Roman" pitchFamily="18" charset="0"/>
                <a:cs typeface="Times New Roman" pitchFamily="18" charset="0"/>
              </a:rPr>
              <a:t>receiver  process</a:t>
            </a:r>
            <a:endParaRPr sz="2400">
              <a:latin typeface="Times New Roman" pitchFamily="18" charset="0"/>
              <a:cs typeface="Times New Roman" pitchFamily="18" charset="0"/>
            </a:endParaRPr>
          </a:p>
          <a:p>
            <a:pPr marL="469900" indent="-457200">
              <a:lnSpc>
                <a:spcPct val="100000"/>
              </a:lnSpc>
              <a:spcBef>
                <a:spcPts val="1055"/>
              </a:spcBef>
              <a:buFont typeface="Arial"/>
              <a:buChar char="•"/>
              <a:tabLst>
                <a:tab pos="469265" algn="l"/>
                <a:tab pos="469900" algn="l"/>
              </a:tabLst>
            </a:pPr>
            <a:r>
              <a:rPr sz="2400" spc="-10" dirty="0">
                <a:latin typeface="Times New Roman" pitchFamily="18" charset="0"/>
                <a:cs typeface="Times New Roman" pitchFamily="18" charset="0"/>
              </a:rPr>
              <a:t>Congestion </a:t>
            </a:r>
            <a:r>
              <a:rPr sz="2400" spc="-15" dirty="0">
                <a:latin typeface="Times New Roman" pitchFamily="18" charset="0"/>
                <a:cs typeface="Times New Roman" pitchFamily="18" charset="0"/>
              </a:rPr>
              <a:t>control </a:t>
            </a:r>
            <a:r>
              <a:rPr sz="2400" spc="-5" dirty="0">
                <a:latin typeface="Times New Roman" pitchFamily="18" charset="0"/>
                <a:cs typeface="Times New Roman" pitchFamily="18" charset="0"/>
              </a:rPr>
              <a:t>capability helps </a:t>
            </a:r>
            <a:r>
              <a:rPr sz="2400" dirty="0">
                <a:latin typeface="Times New Roman" pitchFamily="18" charset="0"/>
                <a:cs typeface="Times New Roman" pitchFamily="18" charset="0"/>
              </a:rPr>
              <a:t>in </a:t>
            </a:r>
            <a:r>
              <a:rPr sz="2400" spc="-15" dirty="0">
                <a:latin typeface="Times New Roman" pitchFamily="18" charset="0"/>
                <a:cs typeface="Times New Roman" pitchFamily="18" charset="0"/>
              </a:rPr>
              <a:t>avoiding </a:t>
            </a:r>
            <a:r>
              <a:rPr sz="2400" spc="-10" dirty="0">
                <a:latin typeface="Times New Roman" pitchFamily="18" charset="0"/>
                <a:cs typeface="Times New Roman" pitchFamily="18" charset="0"/>
              </a:rPr>
              <a:t>congestion </a:t>
            </a:r>
            <a:r>
              <a:rPr sz="2400" spc="-5" dirty="0">
                <a:latin typeface="Times New Roman" pitchFamily="18" charset="0"/>
                <a:cs typeface="Times New Roman" pitchFamily="18" charset="0"/>
              </a:rPr>
              <a:t>which </a:t>
            </a:r>
            <a:r>
              <a:rPr sz="2400" dirty="0">
                <a:latin typeface="Times New Roman" pitchFamily="18" charset="0"/>
                <a:cs typeface="Times New Roman" pitchFamily="18" charset="0"/>
              </a:rPr>
              <a:t>leads </a:t>
            </a:r>
            <a:r>
              <a:rPr sz="2400" spc="-15" dirty="0">
                <a:latin typeface="Times New Roman" pitchFamily="18" charset="0"/>
                <a:cs typeface="Times New Roman" pitchFamily="18" charset="0"/>
              </a:rPr>
              <a:t>to</a:t>
            </a:r>
            <a:r>
              <a:rPr sz="2400" spc="10" dirty="0">
                <a:latin typeface="Times New Roman" pitchFamily="18" charset="0"/>
                <a:cs typeface="Times New Roman" pitchFamily="18" charset="0"/>
              </a:rPr>
              <a:t> </a:t>
            </a:r>
            <a:r>
              <a:rPr sz="2400" spc="-10" dirty="0">
                <a:latin typeface="Times New Roman" pitchFamily="18" charset="0"/>
                <a:cs typeface="Times New Roman" pitchFamily="18" charset="0"/>
              </a:rPr>
              <a:t>degradation</a:t>
            </a:r>
            <a:endParaRPr sz="2400">
              <a:latin typeface="Times New Roman" pitchFamily="18" charset="0"/>
              <a:cs typeface="Times New Roman" pitchFamily="18" charset="0"/>
            </a:endParaRPr>
          </a:p>
          <a:p>
            <a:pPr marL="469900">
              <a:lnSpc>
                <a:spcPct val="100000"/>
              </a:lnSpc>
              <a:spcBef>
                <a:spcPts val="1440"/>
              </a:spcBef>
            </a:pPr>
            <a:r>
              <a:rPr sz="2400" spc="-5" dirty="0">
                <a:latin typeface="Times New Roman" pitchFamily="18" charset="0"/>
                <a:cs typeface="Times New Roman" pitchFamily="18" charset="0"/>
              </a:rPr>
              <a:t>of </a:t>
            </a:r>
            <a:r>
              <a:rPr sz="2400" spc="-10" dirty="0">
                <a:latin typeface="Times New Roman" pitchFamily="18" charset="0"/>
                <a:cs typeface="Times New Roman" pitchFamily="18" charset="0"/>
              </a:rPr>
              <a:t>n/w</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performance</a:t>
            </a:r>
            <a:endParaRPr sz="2400">
              <a:latin typeface="Times New Roman" pitchFamily="18" charset="0"/>
              <a:cs typeface="Times New Roman" pitchFamily="18" charset="0"/>
            </a:endParaRPr>
          </a:p>
        </p:txBody>
      </p:sp>
      <p:sp>
        <p:nvSpPr>
          <p:cNvPr id="5" name="object 5"/>
          <p:cNvSpPr/>
          <p:nvPr/>
        </p:nvSpPr>
        <p:spPr>
          <a:xfrm>
            <a:off x="8402701" y="0"/>
            <a:ext cx="3789298" cy="3035300"/>
          </a:xfrm>
          <a:prstGeom prst="rect">
            <a:avLst/>
          </a:prstGeom>
          <a:blipFill>
            <a:blip r:embed="rId2" cstate="print"/>
            <a:stretch>
              <a:fillRect/>
            </a:stretch>
          </a:blipFill>
        </p:spPr>
        <p:txBody>
          <a:bodyPr wrap="square" lIns="0" tIns="0" rIns="0" bIns="0" rtlCol="0"/>
          <a:lstStyle/>
          <a:p>
            <a:endParaRPr/>
          </a:p>
        </p:txBody>
      </p:sp>
      <p:grpSp>
        <p:nvGrpSpPr>
          <p:cNvPr id="6" name="Google Shape;107;p14"/>
          <p:cNvGrpSpPr/>
          <p:nvPr/>
        </p:nvGrpSpPr>
        <p:grpSpPr>
          <a:xfrm>
            <a:off x="190500" y="160444"/>
            <a:ext cx="8343900" cy="220556"/>
            <a:chOff x="0" y="0"/>
            <a:chExt cx="9144000" cy="604530"/>
          </a:xfrm>
        </p:grpSpPr>
        <p:sp>
          <p:nvSpPr>
            <p:cNvPr id="7" name="Google Shape;108;p14"/>
            <p:cNvSpPr txBox="1"/>
            <p:nvPr/>
          </p:nvSpPr>
          <p:spPr>
            <a:xfrm>
              <a:off x="0" y="0"/>
              <a:ext cx="4876800" cy="604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584419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4359275" cy="1120820"/>
          </a:xfrm>
          <a:prstGeom prst="rect">
            <a:avLst/>
          </a:prstGeom>
        </p:spPr>
        <p:txBody>
          <a:bodyPr vert="horz" wrap="square" lIns="0" tIns="12700" rIns="0" bIns="0" rtlCol="0">
            <a:spAutoFit/>
          </a:bodyPr>
          <a:lstStyle/>
          <a:p>
            <a:pPr marL="12700">
              <a:lnSpc>
                <a:spcPct val="100000"/>
              </a:lnSpc>
              <a:spcBef>
                <a:spcPts val="100"/>
              </a:spcBef>
            </a:pPr>
            <a:r>
              <a:rPr b="0" dirty="0">
                <a:latin typeface="Times New Roman" pitchFamily="18" charset="0"/>
                <a:cs typeface="Times New Roman" pitchFamily="18" charset="0"/>
              </a:rPr>
              <a:t>IoT</a:t>
            </a:r>
            <a:r>
              <a:rPr b="0" spc="-50" dirty="0">
                <a:latin typeface="Times New Roman" pitchFamily="18" charset="0"/>
                <a:cs typeface="Times New Roman" pitchFamily="18" charset="0"/>
              </a:rPr>
              <a:t> </a:t>
            </a:r>
            <a:r>
              <a:rPr b="0" spc="-15" dirty="0">
                <a:latin typeface="Times New Roman" pitchFamily="18" charset="0"/>
                <a:cs typeface="Times New Roman" pitchFamily="18" charset="0"/>
              </a:rPr>
              <a:t>Protocols…UDP</a:t>
            </a:r>
          </a:p>
        </p:txBody>
      </p:sp>
      <p:sp>
        <p:nvSpPr>
          <p:cNvPr id="3" name="object 3"/>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4" name="object 4"/>
          <p:cNvSpPr txBox="1"/>
          <p:nvPr/>
        </p:nvSpPr>
        <p:spPr>
          <a:xfrm>
            <a:off x="459740" y="2034011"/>
            <a:ext cx="6216015" cy="3317875"/>
          </a:xfrm>
          <a:prstGeom prst="rect">
            <a:avLst/>
          </a:prstGeom>
        </p:spPr>
        <p:txBody>
          <a:bodyPr vert="horz" wrap="square" lIns="0" tIns="194945" rIns="0" bIns="0" rtlCol="0">
            <a:spAutoFit/>
          </a:bodyPr>
          <a:lstStyle/>
          <a:p>
            <a:pPr marL="469900" indent="-457200">
              <a:lnSpc>
                <a:spcPct val="100000"/>
              </a:lnSpc>
              <a:spcBef>
                <a:spcPts val="1535"/>
              </a:spcBef>
              <a:buFont typeface="Arial"/>
              <a:buChar char="•"/>
              <a:tabLst>
                <a:tab pos="469265" algn="l"/>
                <a:tab pos="469900" algn="l"/>
              </a:tabLst>
            </a:pPr>
            <a:r>
              <a:rPr sz="2400" spc="-5" dirty="0">
                <a:latin typeface="Times New Roman" pitchFamily="18" charset="0"/>
                <a:cs typeface="Times New Roman" pitchFamily="18" charset="0"/>
              </a:rPr>
              <a:t>User </a:t>
            </a:r>
            <a:r>
              <a:rPr sz="2400" spc="-15" dirty="0">
                <a:latin typeface="Times New Roman" pitchFamily="18" charset="0"/>
                <a:cs typeface="Times New Roman" pitchFamily="18" charset="0"/>
              </a:rPr>
              <a:t>Datagram</a:t>
            </a:r>
            <a:r>
              <a:rPr sz="2400" spc="-35" dirty="0">
                <a:latin typeface="Times New Roman" pitchFamily="18" charset="0"/>
                <a:cs typeface="Times New Roman" pitchFamily="18" charset="0"/>
              </a:rPr>
              <a:t> </a:t>
            </a:r>
            <a:r>
              <a:rPr sz="2400" spc="-15" dirty="0">
                <a:latin typeface="Times New Roman" pitchFamily="18" charset="0"/>
                <a:cs typeface="Times New Roman" pitchFamily="18" charset="0"/>
              </a:rPr>
              <a:t>Protocol</a:t>
            </a:r>
            <a:endParaRPr sz="2400">
              <a:latin typeface="Times New Roman" pitchFamily="18" charset="0"/>
              <a:cs typeface="Times New Roman" pitchFamily="18" charset="0"/>
            </a:endParaRPr>
          </a:p>
          <a:p>
            <a:pPr marL="469900" indent="-457200">
              <a:lnSpc>
                <a:spcPct val="100000"/>
              </a:lnSpc>
              <a:spcBef>
                <a:spcPts val="1445"/>
              </a:spcBef>
              <a:buFont typeface="Arial"/>
              <a:buChar char="•"/>
              <a:tabLst>
                <a:tab pos="469265" algn="l"/>
                <a:tab pos="469900" algn="l"/>
              </a:tabLst>
            </a:pPr>
            <a:r>
              <a:rPr sz="2400" spc="-5" dirty="0">
                <a:latin typeface="Times New Roman" pitchFamily="18" charset="0"/>
                <a:cs typeface="Times New Roman" pitchFamily="18" charset="0"/>
              </a:rPr>
              <a:t>Connectionless</a:t>
            </a:r>
            <a:endParaRPr sz="2400">
              <a:latin typeface="Times New Roman" pitchFamily="18" charset="0"/>
              <a:cs typeface="Times New Roman" pitchFamily="18" charset="0"/>
            </a:endParaRPr>
          </a:p>
          <a:p>
            <a:pPr marL="469900" indent="-457200">
              <a:lnSpc>
                <a:spcPct val="100000"/>
              </a:lnSpc>
              <a:spcBef>
                <a:spcPts val="1440"/>
              </a:spcBef>
              <a:buFont typeface="Arial"/>
              <a:buChar char="•"/>
              <a:tabLst>
                <a:tab pos="469265" algn="l"/>
                <a:tab pos="469900" algn="l"/>
              </a:tabLst>
            </a:pPr>
            <a:r>
              <a:rPr sz="2400" spc="-5" dirty="0">
                <a:latin typeface="Times New Roman" pitchFamily="18" charset="0"/>
                <a:cs typeface="Times New Roman" pitchFamily="18" charset="0"/>
              </a:rPr>
              <a:t>Does </a:t>
            </a:r>
            <a:r>
              <a:rPr sz="2400" spc="-10" dirty="0">
                <a:latin typeface="Times New Roman" pitchFamily="18" charset="0"/>
                <a:cs typeface="Times New Roman" pitchFamily="18" charset="0"/>
              </a:rPr>
              <a:t>not </a:t>
            </a:r>
            <a:r>
              <a:rPr sz="2400" spc="-5" dirty="0">
                <a:latin typeface="Times New Roman" pitchFamily="18" charset="0"/>
                <a:cs typeface="Times New Roman" pitchFamily="18" charset="0"/>
              </a:rPr>
              <a:t>ensures Reliable</a:t>
            </a:r>
            <a:r>
              <a:rPr sz="2400" spc="-20" dirty="0">
                <a:latin typeface="Times New Roman" pitchFamily="18" charset="0"/>
                <a:cs typeface="Times New Roman" pitchFamily="18" charset="0"/>
              </a:rPr>
              <a:t> </a:t>
            </a:r>
            <a:r>
              <a:rPr sz="2400" spc="-5" dirty="0">
                <a:latin typeface="Times New Roman" pitchFamily="18" charset="0"/>
                <a:cs typeface="Times New Roman" pitchFamily="18" charset="0"/>
              </a:rPr>
              <a:t>transmission</a:t>
            </a:r>
            <a:endParaRPr sz="2400">
              <a:latin typeface="Times New Roman" pitchFamily="18" charset="0"/>
              <a:cs typeface="Times New Roman" pitchFamily="18" charset="0"/>
            </a:endParaRPr>
          </a:p>
          <a:p>
            <a:pPr marL="469900" indent="-457200">
              <a:lnSpc>
                <a:spcPct val="100000"/>
              </a:lnSpc>
              <a:spcBef>
                <a:spcPts val="1440"/>
              </a:spcBef>
              <a:buFont typeface="Arial"/>
              <a:buChar char="•"/>
              <a:tabLst>
                <a:tab pos="469265" algn="l"/>
                <a:tab pos="469900" algn="l"/>
              </a:tabLst>
            </a:pPr>
            <a:r>
              <a:rPr sz="2400" spc="-5" dirty="0">
                <a:latin typeface="Times New Roman" pitchFamily="18" charset="0"/>
                <a:cs typeface="Times New Roman" pitchFamily="18" charset="0"/>
              </a:rPr>
              <a:t>Does </a:t>
            </a:r>
            <a:r>
              <a:rPr sz="2400" spc="-10" dirty="0">
                <a:latin typeface="Times New Roman" pitchFamily="18" charset="0"/>
                <a:cs typeface="Times New Roman" pitchFamily="18" charset="0"/>
              </a:rPr>
              <a:t>not </a:t>
            </a:r>
            <a:r>
              <a:rPr sz="2400" spc="-5" dirty="0">
                <a:latin typeface="Times New Roman" pitchFamily="18" charset="0"/>
                <a:cs typeface="Times New Roman" pitchFamily="18" charset="0"/>
              </a:rPr>
              <a:t>do </a:t>
            </a:r>
            <a:r>
              <a:rPr sz="2400" spc="-10" dirty="0">
                <a:latin typeface="Times New Roman" pitchFamily="18" charset="0"/>
                <a:cs typeface="Times New Roman" pitchFamily="18" charset="0"/>
              </a:rPr>
              <a:t>connection </a:t>
            </a:r>
            <a:r>
              <a:rPr sz="2400" spc="-25" dirty="0">
                <a:latin typeface="Times New Roman" pitchFamily="18" charset="0"/>
                <a:cs typeface="Times New Roman" pitchFamily="18" charset="0"/>
              </a:rPr>
              <a:t>before</a:t>
            </a:r>
            <a:r>
              <a:rPr sz="2400" spc="15" dirty="0">
                <a:latin typeface="Times New Roman" pitchFamily="18" charset="0"/>
                <a:cs typeface="Times New Roman" pitchFamily="18" charset="0"/>
              </a:rPr>
              <a:t> </a:t>
            </a:r>
            <a:r>
              <a:rPr sz="2400" spc="-10" dirty="0">
                <a:latin typeface="Times New Roman" pitchFamily="18" charset="0"/>
                <a:cs typeface="Times New Roman" pitchFamily="18" charset="0"/>
              </a:rPr>
              <a:t>transmitting</a:t>
            </a:r>
            <a:endParaRPr sz="2400">
              <a:latin typeface="Times New Roman" pitchFamily="18" charset="0"/>
              <a:cs typeface="Times New Roman" pitchFamily="18" charset="0"/>
            </a:endParaRPr>
          </a:p>
          <a:p>
            <a:pPr marL="469900" indent="-457200">
              <a:lnSpc>
                <a:spcPct val="100000"/>
              </a:lnSpc>
              <a:spcBef>
                <a:spcPts val="1440"/>
              </a:spcBef>
              <a:buFont typeface="Arial"/>
              <a:buChar char="•"/>
              <a:tabLst>
                <a:tab pos="469265" algn="l"/>
                <a:tab pos="469900" algn="l"/>
              </a:tabLst>
            </a:pPr>
            <a:r>
              <a:rPr sz="2400" spc="-5" dirty="0">
                <a:latin typeface="Times New Roman" pitchFamily="18" charset="0"/>
                <a:cs typeface="Times New Roman" pitchFamily="18" charset="0"/>
              </a:rPr>
              <a:t>Does </a:t>
            </a:r>
            <a:r>
              <a:rPr sz="2400" spc="-10" dirty="0">
                <a:latin typeface="Times New Roman" pitchFamily="18" charset="0"/>
                <a:cs typeface="Times New Roman" pitchFamily="18" charset="0"/>
              </a:rPr>
              <a:t>not provide proper ordering of</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messages</a:t>
            </a:r>
            <a:endParaRPr sz="2400">
              <a:latin typeface="Times New Roman" pitchFamily="18" charset="0"/>
              <a:cs typeface="Times New Roman" pitchFamily="18" charset="0"/>
            </a:endParaRPr>
          </a:p>
          <a:p>
            <a:pPr marL="469900" indent="-457200">
              <a:lnSpc>
                <a:spcPct val="100000"/>
              </a:lnSpc>
              <a:spcBef>
                <a:spcPts val="1440"/>
              </a:spcBef>
              <a:buFont typeface="Arial"/>
              <a:buChar char="•"/>
              <a:tabLst>
                <a:tab pos="469265" algn="l"/>
                <a:tab pos="469900" algn="l"/>
              </a:tabLst>
            </a:pPr>
            <a:r>
              <a:rPr sz="2400" spc="-20" dirty="0">
                <a:latin typeface="Times New Roman" pitchFamily="18" charset="0"/>
                <a:cs typeface="Times New Roman" pitchFamily="18" charset="0"/>
              </a:rPr>
              <a:t>Transaction </a:t>
            </a:r>
            <a:r>
              <a:rPr sz="2400" spc="-10" dirty="0">
                <a:latin typeface="Times New Roman" pitchFamily="18" charset="0"/>
                <a:cs typeface="Times New Roman" pitchFamily="18" charset="0"/>
              </a:rPr>
              <a:t>oriented </a:t>
            </a:r>
            <a:r>
              <a:rPr sz="2400" dirty="0">
                <a:latin typeface="Times New Roman" pitchFamily="18" charset="0"/>
                <a:cs typeface="Times New Roman" pitchFamily="18" charset="0"/>
              </a:rPr>
              <a:t>and </a:t>
            </a:r>
            <a:r>
              <a:rPr sz="2400" spc="-15" dirty="0">
                <a:latin typeface="Times New Roman" pitchFamily="18" charset="0"/>
                <a:cs typeface="Times New Roman" pitchFamily="18" charset="0"/>
              </a:rPr>
              <a:t>stateless</a:t>
            </a:r>
            <a:endParaRPr sz="2400">
              <a:latin typeface="Times New Roman" pitchFamily="18" charset="0"/>
              <a:cs typeface="Times New Roman" pitchFamily="18" charset="0"/>
            </a:endParaRPr>
          </a:p>
        </p:txBody>
      </p:sp>
      <p:sp>
        <p:nvSpPr>
          <p:cNvPr id="5" name="object 5"/>
          <p:cNvSpPr/>
          <p:nvPr/>
        </p:nvSpPr>
        <p:spPr>
          <a:xfrm>
            <a:off x="7429500" y="0"/>
            <a:ext cx="4762499" cy="3086100"/>
          </a:xfrm>
          <a:prstGeom prst="rect">
            <a:avLst/>
          </a:prstGeom>
          <a:blipFill>
            <a:blip r:embed="rId2" cstate="print"/>
            <a:stretch>
              <a:fillRect/>
            </a:stretch>
          </a:blipFill>
        </p:spPr>
        <p:txBody>
          <a:bodyPr wrap="square" lIns="0" tIns="0" rIns="0" bIns="0" rtlCol="0"/>
          <a:lstStyle/>
          <a:p>
            <a:endParaRPr/>
          </a:p>
        </p:txBody>
      </p:sp>
      <p:grpSp>
        <p:nvGrpSpPr>
          <p:cNvPr id="6" name="Google Shape;107;p14"/>
          <p:cNvGrpSpPr/>
          <p:nvPr/>
        </p:nvGrpSpPr>
        <p:grpSpPr>
          <a:xfrm>
            <a:off x="381000" y="52874"/>
            <a:ext cx="8341995" cy="552383"/>
            <a:chOff x="0" y="-73710"/>
            <a:chExt cx="6629400" cy="378511"/>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3695700" y="-7371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5486400" y="-56439"/>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383233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400" y="457200"/>
            <a:ext cx="11582400" cy="1184940"/>
          </a:xfrm>
          <a:prstGeom prst="rect">
            <a:avLst/>
          </a:prstGeom>
        </p:spPr>
        <p:txBody>
          <a:bodyPr vert="horz" wrap="square" lIns="0" tIns="81280" rIns="0" bIns="0" rtlCol="0">
            <a:spAutoFit/>
          </a:bodyPr>
          <a:lstStyle/>
          <a:p>
            <a:pPr marL="12700" marR="5080">
              <a:lnSpc>
                <a:spcPts val="4320"/>
              </a:lnSpc>
              <a:spcBef>
                <a:spcPts val="640"/>
              </a:spcBef>
            </a:pPr>
            <a:r>
              <a:rPr sz="4000" b="0" spc="-5" dirty="0">
                <a:latin typeface="Times New Roman" pitchFamily="18" charset="0"/>
                <a:cs typeface="Times New Roman" pitchFamily="18" charset="0"/>
              </a:rPr>
              <a:t>IoT </a:t>
            </a:r>
            <a:r>
              <a:rPr sz="4000" b="0" spc="-15" dirty="0">
                <a:latin typeface="Times New Roman" pitchFamily="18" charset="0"/>
                <a:cs typeface="Times New Roman" pitchFamily="18" charset="0"/>
              </a:rPr>
              <a:t>Protocols…Application Layer…Hyper </a:t>
            </a:r>
            <a:r>
              <a:rPr sz="4000" b="0" spc="-65" dirty="0">
                <a:latin typeface="Times New Roman" pitchFamily="18" charset="0"/>
                <a:cs typeface="Times New Roman" pitchFamily="18" charset="0"/>
              </a:rPr>
              <a:t>Transfer  </a:t>
            </a:r>
            <a:r>
              <a:rPr sz="4000" b="0" spc="-20" dirty="0">
                <a:latin typeface="Times New Roman" pitchFamily="18" charset="0"/>
                <a:cs typeface="Times New Roman" pitchFamily="18" charset="0"/>
              </a:rPr>
              <a:t>Protocol</a:t>
            </a:r>
            <a:endParaRPr sz="4000">
              <a:latin typeface="Times New Roman" pitchFamily="18" charset="0"/>
              <a:cs typeface="Times New Roman" pitchFamily="18" charset="0"/>
            </a:endParaRPr>
          </a:p>
        </p:txBody>
      </p:sp>
      <p:sp>
        <p:nvSpPr>
          <p:cNvPr id="3" name="object 3"/>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4" name="object 4"/>
          <p:cNvSpPr txBox="1"/>
          <p:nvPr/>
        </p:nvSpPr>
        <p:spPr>
          <a:xfrm>
            <a:off x="434441" y="1556918"/>
            <a:ext cx="10800080" cy="3036729"/>
          </a:xfrm>
          <a:prstGeom prst="rect">
            <a:avLst/>
          </a:prstGeom>
        </p:spPr>
        <p:txBody>
          <a:bodyPr vert="horz" wrap="square" lIns="0" tIns="226060" rIns="0" bIns="0" rtlCol="0">
            <a:spAutoFit/>
          </a:bodyPr>
          <a:lstStyle/>
          <a:p>
            <a:pPr marL="469900" indent="-457200">
              <a:lnSpc>
                <a:spcPct val="100000"/>
              </a:lnSpc>
              <a:spcBef>
                <a:spcPts val="1780"/>
              </a:spcBef>
              <a:buFont typeface="Arial"/>
              <a:buChar char="•"/>
              <a:tabLst>
                <a:tab pos="469265" algn="l"/>
                <a:tab pos="469900" algn="l"/>
              </a:tabLst>
            </a:pPr>
            <a:r>
              <a:rPr sz="2800" spc="-15" dirty="0">
                <a:latin typeface="Times New Roman" pitchFamily="18" charset="0"/>
                <a:cs typeface="Times New Roman" pitchFamily="18" charset="0"/>
              </a:rPr>
              <a:t>Forms foundation </a:t>
            </a:r>
            <a:r>
              <a:rPr sz="2800" spc="-5" dirty="0">
                <a:latin typeface="Times New Roman" pitchFamily="18" charset="0"/>
                <a:cs typeface="Times New Roman" pitchFamily="18" charset="0"/>
              </a:rPr>
              <a:t>of </a:t>
            </a:r>
            <a:r>
              <a:rPr sz="2800" spc="-35" dirty="0">
                <a:latin typeface="Times New Roman" pitchFamily="18" charset="0"/>
                <a:cs typeface="Times New Roman" pitchFamily="18" charset="0"/>
              </a:rPr>
              <a:t>World </a:t>
            </a:r>
            <a:r>
              <a:rPr sz="2800" spc="-10" dirty="0">
                <a:latin typeface="Times New Roman" pitchFamily="18" charset="0"/>
                <a:cs typeface="Times New Roman" pitchFamily="18" charset="0"/>
              </a:rPr>
              <a:t>Wide</a:t>
            </a:r>
            <a:r>
              <a:rPr sz="2800" spc="120" dirty="0">
                <a:latin typeface="Times New Roman" pitchFamily="18" charset="0"/>
                <a:cs typeface="Times New Roman" pitchFamily="18" charset="0"/>
              </a:rPr>
              <a:t> </a:t>
            </a:r>
            <a:r>
              <a:rPr sz="2800" spc="-20" dirty="0">
                <a:latin typeface="Times New Roman" pitchFamily="18" charset="0"/>
                <a:cs typeface="Times New Roman" pitchFamily="18" charset="0"/>
              </a:rPr>
              <a:t>Web(WWW)</a:t>
            </a:r>
            <a:endParaRPr sz="2800">
              <a:latin typeface="Times New Roman" pitchFamily="18" charset="0"/>
              <a:cs typeface="Times New Roman" pitchFamily="18" charset="0"/>
            </a:endParaRPr>
          </a:p>
          <a:p>
            <a:pPr marL="469900" indent="-457200">
              <a:lnSpc>
                <a:spcPct val="100000"/>
              </a:lnSpc>
              <a:spcBef>
                <a:spcPts val="1685"/>
              </a:spcBef>
              <a:buFont typeface="Arial"/>
              <a:buChar char="•"/>
              <a:tabLst>
                <a:tab pos="469265" algn="l"/>
                <a:tab pos="469900" algn="l"/>
              </a:tabLst>
            </a:pPr>
            <a:r>
              <a:rPr sz="2800" spc="-5" dirty="0">
                <a:latin typeface="Times New Roman" pitchFamily="18" charset="0"/>
                <a:cs typeface="Times New Roman" pitchFamily="18" charset="0"/>
              </a:rPr>
              <a:t>Includes </a:t>
            </a:r>
            <a:r>
              <a:rPr sz="2800" spc="-10" dirty="0">
                <a:latin typeface="Times New Roman" pitchFamily="18" charset="0"/>
                <a:cs typeface="Times New Roman" pitchFamily="18" charset="0"/>
              </a:rPr>
              <a:t>commands such </a:t>
            </a:r>
            <a:r>
              <a:rPr sz="2800" spc="-5" dirty="0">
                <a:latin typeface="Times New Roman" pitchFamily="18" charset="0"/>
                <a:cs typeface="Times New Roman" pitchFamily="18" charset="0"/>
              </a:rPr>
              <a:t>as </a:t>
            </a:r>
            <a:r>
              <a:rPr sz="2800" spc="-75" dirty="0">
                <a:latin typeface="Times New Roman" pitchFamily="18" charset="0"/>
                <a:cs typeface="Times New Roman" pitchFamily="18" charset="0"/>
              </a:rPr>
              <a:t>GET,PUT, </a:t>
            </a:r>
            <a:r>
              <a:rPr sz="2800" spc="-70" dirty="0">
                <a:latin typeface="Times New Roman" pitchFamily="18" charset="0"/>
                <a:cs typeface="Times New Roman" pitchFamily="18" charset="0"/>
              </a:rPr>
              <a:t>POST, </a:t>
            </a:r>
            <a:r>
              <a:rPr sz="2800" spc="-25" dirty="0">
                <a:latin typeface="Times New Roman" pitchFamily="18" charset="0"/>
                <a:cs typeface="Times New Roman" pitchFamily="18" charset="0"/>
              </a:rPr>
              <a:t>HEAD, </a:t>
            </a:r>
            <a:r>
              <a:rPr sz="2800" spc="-10" dirty="0">
                <a:latin typeface="Times New Roman" pitchFamily="18" charset="0"/>
                <a:cs typeface="Times New Roman" pitchFamily="18" charset="0"/>
              </a:rPr>
              <a:t>OPTIONS,</a:t>
            </a:r>
            <a:r>
              <a:rPr sz="2800" spc="370" dirty="0">
                <a:latin typeface="Times New Roman" pitchFamily="18" charset="0"/>
                <a:cs typeface="Times New Roman" pitchFamily="18" charset="0"/>
              </a:rPr>
              <a:t> </a:t>
            </a:r>
            <a:r>
              <a:rPr sz="2800" spc="-15" dirty="0">
                <a:latin typeface="Times New Roman" pitchFamily="18" charset="0"/>
                <a:cs typeface="Times New Roman" pitchFamily="18" charset="0"/>
              </a:rPr>
              <a:t>TRACE..etc</a:t>
            </a:r>
            <a:endParaRPr sz="2800">
              <a:latin typeface="Times New Roman" pitchFamily="18" charset="0"/>
              <a:cs typeface="Times New Roman" pitchFamily="18" charset="0"/>
            </a:endParaRPr>
          </a:p>
          <a:p>
            <a:pPr marL="469900" indent="-457200">
              <a:lnSpc>
                <a:spcPct val="100000"/>
              </a:lnSpc>
              <a:spcBef>
                <a:spcPts val="1680"/>
              </a:spcBef>
              <a:buFont typeface="Arial"/>
              <a:buChar char="•"/>
              <a:tabLst>
                <a:tab pos="469265" algn="l"/>
                <a:tab pos="469900" algn="l"/>
              </a:tabLst>
            </a:pPr>
            <a:r>
              <a:rPr sz="2800" spc="-20" dirty="0">
                <a:latin typeface="Times New Roman" pitchFamily="18" charset="0"/>
                <a:cs typeface="Times New Roman" pitchFamily="18" charset="0"/>
              </a:rPr>
              <a:t>Follows </a:t>
            </a:r>
            <a:r>
              <a:rPr sz="2800" spc="-5" dirty="0">
                <a:latin typeface="Times New Roman" pitchFamily="18" charset="0"/>
                <a:cs typeface="Times New Roman" pitchFamily="18" charset="0"/>
              </a:rPr>
              <a:t>a </a:t>
            </a:r>
            <a:r>
              <a:rPr sz="2800" spc="-15" dirty="0">
                <a:latin typeface="Times New Roman" pitchFamily="18" charset="0"/>
                <a:cs typeface="Times New Roman" pitchFamily="18" charset="0"/>
              </a:rPr>
              <a:t>request-response</a:t>
            </a:r>
            <a:r>
              <a:rPr sz="2800" spc="75" dirty="0">
                <a:latin typeface="Times New Roman" pitchFamily="18" charset="0"/>
                <a:cs typeface="Times New Roman" pitchFamily="18" charset="0"/>
              </a:rPr>
              <a:t> </a:t>
            </a:r>
            <a:r>
              <a:rPr sz="2800" spc="-5" dirty="0">
                <a:latin typeface="Times New Roman" pitchFamily="18" charset="0"/>
                <a:cs typeface="Times New Roman" pitchFamily="18" charset="0"/>
              </a:rPr>
              <a:t>model</a:t>
            </a:r>
            <a:endParaRPr sz="2800">
              <a:latin typeface="Times New Roman" pitchFamily="18" charset="0"/>
              <a:cs typeface="Times New Roman" pitchFamily="18" charset="0"/>
            </a:endParaRPr>
          </a:p>
          <a:p>
            <a:pPr marL="469900" indent="-457200">
              <a:lnSpc>
                <a:spcPct val="100000"/>
              </a:lnSpc>
              <a:spcBef>
                <a:spcPts val="1680"/>
              </a:spcBef>
              <a:buFont typeface="Arial"/>
              <a:buChar char="•"/>
              <a:tabLst>
                <a:tab pos="469265" algn="l"/>
                <a:tab pos="469900" algn="l"/>
              </a:tabLst>
            </a:pPr>
            <a:r>
              <a:rPr sz="2800" spc="-5" dirty="0">
                <a:latin typeface="Times New Roman" pitchFamily="18" charset="0"/>
                <a:cs typeface="Times New Roman" pitchFamily="18" charset="0"/>
              </a:rPr>
              <a:t>Uses </a:t>
            </a:r>
            <a:r>
              <a:rPr sz="2800" spc="-15" dirty="0">
                <a:latin typeface="Times New Roman" pitchFamily="18" charset="0"/>
                <a:cs typeface="Times New Roman" pitchFamily="18" charset="0"/>
              </a:rPr>
              <a:t>Universal Resource </a:t>
            </a:r>
            <a:r>
              <a:rPr sz="2800" spc="-10" dirty="0">
                <a:latin typeface="Times New Roman" pitchFamily="18" charset="0"/>
                <a:cs typeface="Times New Roman" pitchFamily="18" charset="0"/>
              </a:rPr>
              <a:t>Identifiers(URIs) </a:t>
            </a:r>
            <a:r>
              <a:rPr sz="2800" spc="-20" dirty="0">
                <a:latin typeface="Times New Roman" pitchFamily="18" charset="0"/>
                <a:cs typeface="Times New Roman" pitchFamily="18" charset="0"/>
              </a:rPr>
              <a:t>to </a:t>
            </a:r>
            <a:r>
              <a:rPr sz="2800" spc="-10" dirty="0">
                <a:latin typeface="Times New Roman" pitchFamily="18" charset="0"/>
                <a:cs typeface="Times New Roman" pitchFamily="18" charset="0"/>
              </a:rPr>
              <a:t>identify </a:t>
            </a:r>
            <a:r>
              <a:rPr sz="2800" dirty="0">
                <a:latin typeface="Times New Roman" pitchFamily="18" charset="0"/>
                <a:cs typeface="Times New Roman" pitchFamily="18" charset="0"/>
              </a:rPr>
              <a:t>HTTP</a:t>
            </a:r>
            <a:r>
              <a:rPr sz="2800" spc="185" dirty="0">
                <a:latin typeface="Times New Roman" pitchFamily="18" charset="0"/>
                <a:cs typeface="Times New Roman" pitchFamily="18" charset="0"/>
              </a:rPr>
              <a:t> </a:t>
            </a:r>
            <a:r>
              <a:rPr sz="2800" spc="-15" dirty="0">
                <a:latin typeface="Times New Roman" pitchFamily="18" charset="0"/>
                <a:cs typeface="Times New Roman" pitchFamily="18" charset="0"/>
              </a:rPr>
              <a:t>resources</a:t>
            </a:r>
            <a:endParaRPr sz="2800">
              <a:latin typeface="Times New Roman" pitchFamily="18" charset="0"/>
              <a:cs typeface="Times New Roman" pitchFamily="18" charset="0"/>
            </a:endParaRPr>
          </a:p>
        </p:txBody>
      </p:sp>
      <p:sp>
        <p:nvSpPr>
          <p:cNvPr id="5" name="object 5"/>
          <p:cNvSpPr/>
          <p:nvPr/>
        </p:nvSpPr>
        <p:spPr>
          <a:xfrm>
            <a:off x="4748276" y="4532312"/>
            <a:ext cx="2466975" cy="1857375"/>
          </a:xfrm>
          <a:prstGeom prst="rect">
            <a:avLst/>
          </a:prstGeom>
          <a:blipFill>
            <a:blip r:embed="rId2" cstate="print"/>
            <a:stretch>
              <a:fillRect/>
            </a:stretch>
          </a:blipFill>
        </p:spPr>
        <p:txBody>
          <a:bodyPr wrap="square" lIns="0" tIns="0" rIns="0" bIns="0" rtlCol="0"/>
          <a:lstStyle/>
          <a:p>
            <a:endParaRP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568382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8870315" cy="1120820"/>
          </a:xfrm>
          <a:prstGeom prst="rect">
            <a:avLst/>
          </a:prstGeom>
        </p:spPr>
        <p:txBody>
          <a:bodyPr vert="horz" wrap="square" lIns="0" tIns="12700" rIns="0" bIns="0" rtlCol="0">
            <a:spAutoFit/>
          </a:bodyPr>
          <a:lstStyle/>
          <a:p>
            <a:pPr marL="12700">
              <a:lnSpc>
                <a:spcPct val="100000"/>
              </a:lnSpc>
              <a:spcBef>
                <a:spcPts val="100"/>
              </a:spcBef>
            </a:pPr>
            <a:r>
              <a:rPr b="0" dirty="0">
                <a:latin typeface="Times New Roman" pitchFamily="18" charset="0"/>
                <a:cs typeface="Times New Roman" pitchFamily="18" charset="0"/>
              </a:rPr>
              <a:t>IoT </a:t>
            </a:r>
            <a:r>
              <a:rPr b="0" spc="-15" dirty="0">
                <a:latin typeface="Times New Roman" pitchFamily="18" charset="0"/>
                <a:cs typeface="Times New Roman" pitchFamily="18" charset="0"/>
              </a:rPr>
              <a:t>Protocols…Application</a:t>
            </a:r>
            <a:r>
              <a:rPr b="0" spc="15" dirty="0">
                <a:latin typeface="Times New Roman" pitchFamily="18" charset="0"/>
                <a:cs typeface="Times New Roman" pitchFamily="18" charset="0"/>
              </a:rPr>
              <a:t> </a:t>
            </a:r>
            <a:r>
              <a:rPr b="0" spc="-15" dirty="0">
                <a:latin typeface="Times New Roman" pitchFamily="18" charset="0"/>
                <a:cs typeface="Times New Roman" pitchFamily="18" charset="0"/>
              </a:rPr>
              <a:t>Layer…CoAP</a:t>
            </a:r>
          </a:p>
        </p:txBody>
      </p:sp>
      <p:sp>
        <p:nvSpPr>
          <p:cNvPr id="3" name="object 3"/>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4" name="object 4"/>
          <p:cNvSpPr txBox="1"/>
          <p:nvPr/>
        </p:nvSpPr>
        <p:spPr>
          <a:xfrm>
            <a:off x="434441" y="1556918"/>
            <a:ext cx="10926445" cy="4507865"/>
          </a:xfrm>
          <a:prstGeom prst="rect">
            <a:avLst/>
          </a:prstGeom>
        </p:spPr>
        <p:txBody>
          <a:bodyPr vert="horz" wrap="square" lIns="0" tIns="226060" rIns="0" bIns="0" rtlCol="0">
            <a:spAutoFit/>
          </a:bodyPr>
          <a:lstStyle/>
          <a:p>
            <a:pPr marL="469900" indent="-457200">
              <a:lnSpc>
                <a:spcPct val="100000"/>
              </a:lnSpc>
              <a:spcBef>
                <a:spcPts val="1780"/>
              </a:spcBef>
              <a:buFont typeface="Arial"/>
              <a:buChar char="•"/>
              <a:tabLst>
                <a:tab pos="469265" algn="l"/>
                <a:tab pos="469900" algn="l"/>
              </a:tabLst>
            </a:pPr>
            <a:r>
              <a:rPr sz="2800" spc="-15" dirty="0">
                <a:latin typeface="Times New Roman" pitchFamily="18" charset="0"/>
                <a:cs typeface="Times New Roman" pitchFamily="18" charset="0"/>
              </a:rPr>
              <a:t>Constrained </a:t>
            </a:r>
            <a:r>
              <a:rPr sz="2800" spc="-10" dirty="0">
                <a:latin typeface="Times New Roman" pitchFamily="18" charset="0"/>
                <a:cs typeface="Times New Roman" pitchFamily="18" charset="0"/>
              </a:rPr>
              <a:t>Application</a:t>
            </a:r>
            <a:r>
              <a:rPr sz="2800" spc="70" dirty="0">
                <a:latin typeface="Times New Roman" pitchFamily="18" charset="0"/>
                <a:cs typeface="Times New Roman" pitchFamily="18" charset="0"/>
              </a:rPr>
              <a:t> </a:t>
            </a:r>
            <a:r>
              <a:rPr sz="2800" spc="-20" dirty="0">
                <a:latin typeface="Times New Roman" pitchFamily="18" charset="0"/>
                <a:cs typeface="Times New Roman" pitchFamily="18" charset="0"/>
              </a:rPr>
              <a:t>Protocol</a:t>
            </a:r>
            <a:endParaRPr sz="2800">
              <a:latin typeface="Times New Roman" pitchFamily="18" charset="0"/>
              <a:cs typeface="Times New Roman" pitchFamily="18" charset="0"/>
            </a:endParaRPr>
          </a:p>
          <a:p>
            <a:pPr marL="469900" marR="5080" indent="-457200">
              <a:lnSpc>
                <a:spcPct val="150000"/>
              </a:lnSpc>
              <a:spcBef>
                <a:spcPts val="5"/>
              </a:spcBef>
              <a:buFont typeface="Arial"/>
              <a:buChar char="•"/>
              <a:tabLst>
                <a:tab pos="469265" algn="l"/>
                <a:tab pos="469900" algn="l"/>
              </a:tabLst>
            </a:pPr>
            <a:r>
              <a:rPr sz="2800" spc="-5" dirty="0">
                <a:latin typeface="Times New Roman" pitchFamily="18" charset="0"/>
                <a:cs typeface="Times New Roman" pitchFamily="18" charset="0"/>
              </a:rPr>
              <a:t>Used </a:t>
            </a:r>
            <a:r>
              <a:rPr sz="2800" spc="-25" dirty="0">
                <a:latin typeface="Times New Roman" pitchFamily="18" charset="0"/>
                <a:cs typeface="Times New Roman" pitchFamily="18" charset="0"/>
              </a:rPr>
              <a:t>for </a:t>
            </a:r>
            <a:r>
              <a:rPr sz="2800" spc="-5" dirty="0">
                <a:latin typeface="Times New Roman" pitchFamily="18" charset="0"/>
                <a:cs typeface="Times New Roman" pitchFamily="18" charset="0"/>
              </a:rPr>
              <a:t>Machine </a:t>
            </a:r>
            <a:r>
              <a:rPr sz="2800" spc="-20" dirty="0">
                <a:latin typeface="Times New Roman" pitchFamily="18" charset="0"/>
                <a:cs typeface="Times New Roman" pitchFamily="18" charset="0"/>
              </a:rPr>
              <a:t>to </a:t>
            </a:r>
            <a:r>
              <a:rPr sz="2800" spc="-5" dirty="0">
                <a:latin typeface="Times New Roman" pitchFamily="18" charset="0"/>
                <a:cs typeface="Times New Roman" pitchFamily="18" charset="0"/>
              </a:rPr>
              <a:t>machine </a:t>
            </a:r>
            <a:r>
              <a:rPr sz="2800" spc="-10" dirty="0">
                <a:latin typeface="Times New Roman" pitchFamily="18" charset="0"/>
                <a:cs typeface="Times New Roman" pitchFamily="18" charset="0"/>
              </a:rPr>
              <a:t>(M2M) applications meant </a:t>
            </a:r>
            <a:r>
              <a:rPr sz="2800" spc="-25" dirty="0">
                <a:latin typeface="Times New Roman" pitchFamily="18" charset="0"/>
                <a:cs typeface="Times New Roman" pitchFamily="18" charset="0"/>
              </a:rPr>
              <a:t>for </a:t>
            </a:r>
            <a:r>
              <a:rPr sz="2800" spc="-15" dirty="0">
                <a:latin typeface="Times New Roman" pitchFamily="18" charset="0"/>
                <a:cs typeface="Times New Roman" pitchFamily="18" charset="0"/>
              </a:rPr>
              <a:t>constrained  </a:t>
            </a:r>
            <a:r>
              <a:rPr sz="2800" spc="-10" dirty="0">
                <a:latin typeface="Times New Roman" pitchFamily="18" charset="0"/>
                <a:cs typeface="Times New Roman" pitchFamily="18" charset="0"/>
              </a:rPr>
              <a:t>devices </a:t>
            </a:r>
            <a:r>
              <a:rPr sz="2800" spc="-5" dirty="0">
                <a:latin typeface="Times New Roman" pitchFamily="18" charset="0"/>
                <a:cs typeface="Times New Roman" pitchFamily="18" charset="0"/>
              </a:rPr>
              <a:t>and</a:t>
            </a:r>
            <a:r>
              <a:rPr sz="2800" spc="40" dirty="0">
                <a:latin typeface="Times New Roman" pitchFamily="18" charset="0"/>
                <a:cs typeface="Times New Roman" pitchFamily="18" charset="0"/>
              </a:rPr>
              <a:t> </a:t>
            </a:r>
            <a:r>
              <a:rPr sz="2800" spc="-25" dirty="0">
                <a:latin typeface="Times New Roman" pitchFamily="18" charset="0"/>
                <a:cs typeface="Times New Roman" pitchFamily="18" charset="0"/>
              </a:rPr>
              <a:t>n/w’s</a:t>
            </a:r>
            <a:endParaRPr sz="2800">
              <a:latin typeface="Times New Roman" pitchFamily="18" charset="0"/>
              <a:cs typeface="Times New Roman" pitchFamily="18" charset="0"/>
            </a:endParaRPr>
          </a:p>
          <a:p>
            <a:pPr marL="469265" marR="2308860" indent="-469265">
              <a:lnSpc>
                <a:spcPts val="5040"/>
              </a:lnSpc>
              <a:spcBef>
                <a:spcPts val="450"/>
              </a:spcBef>
              <a:buFont typeface="Arial"/>
              <a:buChar char="•"/>
              <a:tabLst>
                <a:tab pos="469265" algn="l"/>
                <a:tab pos="469900" algn="l"/>
              </a:tabLst>
            </a:pPr>
            <a:r>
              <a:rPr sz="2800" spc="-45" dirty="0">
                <a:latin typeface="Times New Roman" pitchFamily="18" charset="0"/>
                <a:cs typeface="Times New Roman" pitchFamily="18" charset="0"/>
              </a:rPr>
              <a:t>Web </a:t>
            </a:r>
            <a:r>
              <a:rPr sz="2800" spc="-25" dirty="0">
                <a:latin typeface="Times New Roman" pitchFamily="18" charset="0"/>
                <a:cs typeface="Times New Roman" pitchFamily="18" charset="0"/>
              </a:rPr>
              <a:t>transfer </a:t>
            </a:r>
            <a:r>
              <a:rPr sz="2800" spc="-20" dirty="0">
                <a:latin typeface="Times New Roman" pitchFamily="18" charset="0"/>
                <a:cs typeface="Times New Roman" pitchFamily="18" charset="0"/>
              </a:rPr>
              <a:t>protocol </a:t>
            </a:r>
            <a:r>
              <a:rPr sz="2800" spc="-25" dirty="0">
                <a:latin typeface="Times New Roman" pitchFamily="18" charset="0"/>
                <a:cs typeface="Times New Roman" pitchFamily="18" charset="0"/>
              </a:rPr>
              <a:t>for </a:t>
            </a:r>
            <a:r>
              <a:rPr sz="2800" dirty="0">
                <a:latin typeface="Times New Roman" pitchFamily="18" charset="0"/>
                <a:cs typeface="Times New Roman" pitchFamily="18" charset="0"/>
              </a:rPr>
              <a:t>IoT </a:t>
            </a:r>
            <a:r>
              <a:rPr sz="2800" spc="-5" dirty="0">
                <a:latin typeface="Times New Roman" pitchFamily="18" charset="0"/>
                <a:cs typeface="Times New Roman" pitchFamily="18" charset="0"/>
              </a:rPr>
              <a:t>and </a:t>
            </a:r>
            <a:r>
              <a:rPr sz="2800" spc="-10" dirty="0">
                <a:latin typeface="Times New Roman" pitchFamily="18" charset="0"/>
                <a:cs typeface="Times New Roman" pitchFamily="18" charset="0"/>
              </a:rPr>
              <a:t>uses request-response  </a:t>
            </a:r>
            <a:r>
              <a:rPr sz="2800" spc="-5" dirty="0">
                <a:latin typeface="Times New Roman" pitchFamily="18" charset="0"/>
                <a:cs typeface="Times New Roman" pitchFamily="18" charset="0"/>
              </a:rPr>
              <a:t>model</a:t>
            </a:r>
            <a:endParaRPr sz="2800">
              <a:latin typeface="Times New Roman" pitchFamily="18" charset="0"/>
              <a:cs typeface="Times New Roman" pitchFamily="18" charset="0"/>
            </a:endParaRPr>
          </a:p>
          <a:p>
            <a:pPr marL="469900" indent="-457200">
              <a:lnSpc>
                <a:spcPct val="100000"/>
              </a:lnSpc>
              <a:spcBef>
                <a:spcPts val="1230"/>
              </a:spcBef>
              <a:buFont typeface="Arial"/>
              <a:buChar char="•"/>
              <a:tabLst>
                <a:tab pos="469265" algn="l"/>
                <a:tab pos="469900" algn="l"/>
              </a:tabLst>
            </a:pPr>
            <a:r>
              <a:rPr sz="2800" spc="-5" dirty="0">
                <a:latin typeface="Times New Roman" pitchFamily="18" charset="0"/>
                <a:cs typeface="Times New Roman" pitchFamily="18" charset="0"/>
              </a:rPr>
              <a:t>Uses </a:t>
            </a:r>
            <a:r>
              <a:rPr sz="2800" spc="-10" dirty="0">
                <a:latin typeface="Times New Roman" pitchFamily="18" charset="0"/>
                <a:cs typeface="Times New Roman" pitchFamily="18" charset="0"/>
              </a:rPr>
              <a:t>client –server</a:t>
            </a:r>
            <a:r>
              <a:rPr sz="2800" spc="35" dirty="0">
                <a:latin typeface="Times New Roman" pitchFamily="18" charset="0"/>
                <a:cs typeface="Times New Roman" pitchFamily="18" charset="0"/>
              </a:rPr>
              <a:t> </a:t>
            </a:r>
            <a:r>
              <a:rPr sz="2800" spc="-15" dirty="0">
                <a:latin typeface="Times New Roman" pitchFamily="18" charset="0"/>
                <a:cs typeface="Times New Roman" pitchFamily="18" charset="0"/>
              </a:rPr>
              <a:t>architecture</a:t>
            </a:r>
            <a:endParaRPr sz="2800">
              <a:latin typeface="Times New Roman" pitchFamily="18" charset="0"/>
              <a:cs typeface="Times New Roman" pitchFamily="18" charset="0"/>
            </a:endParaRPr>
          </a:p>
          <a:p>
            <a:pPr marL="469900" indent="-457200">
              <a:lnSpc>
                <a:spcPct val="100000"/>
              </a:lnSpc>
              <a:spcBef>
                <a:spcPts val="1685"/>
              </a:spcBef>
              <a:buFont typeface="Arial"/>
              <a:buChar char="•"/>
              <a:tabLst>
                <a:tab pos="469265" algn="l"/>
                <a:tab pos="469900" algn="l"/>
              </a:tabLst>
            </a:pPr>
            <a:r>
              <a:rPr sz="2800" spc="-10" dirty="0">
                <a:latin typeface="Times New Roman" pitchFamily="18" charset="0"/>
                <a:cs typeface="Times New Roman" pitchFamily="18" charset="0"/>
              </a:rPr>
              <a:t>Supports methods </a:t>
            </a:r>
            <a:r>
              <a:rPr sz="2800" spc="-5" dirty="0">
                <a:latin typeface="Times New Roman" pitchFamily="18" charset="0"/>
                <a:cs typeface="Times New Roman" pitchFamily="18" charset="0"/>
              </a:rPr>
              <a:t>such as </a:t>
            </a:r>
            <a:r>
              <a:rPr sz="2800" spc="-70" dirty="0">
                <a:latin typeface="Times New Roman" pitchFamily="18" charset="0"/>
                <a:cs typeface="Times New Roman" pitchFamily="18" charset="0"/>
              </a:rPr>
              <a:t>GET,POST, </a:t>
            </a:r>
            <a:r>
              <a:rPr sz="2800" spc="-5" dirty="0">
                <a:latin typeface="Times New Roman" pitchFamily="18" charset="0"/>
                <a:cs typeface="Times New Roman" pitchFamily="18" charset="0"/>
              </a:rPr>
              <a:t>PUT and</a:t>
            </a:r>
            <a:r>
              <a:rPr sz="2800" spc="220" dirty="0">
                <a:latin typeface="Times New Roman" pitchFamily="18" charset="0"/>
                <a:cs typeface="Times New Roman" pitchFamily="18" charset="0"/>
              </a:rPr>
              <a:t> </a:t>
            </a:r>
            <a:r>
              <a:rPr sz="2800" spc="-10" dirty="0">
                <a:latin typeface="Times New Roman" pitchFamily="18" charset="0"/>
                <a:cs typeface="Times New Roman" pitchFamily="18" charset="0"/>
              </a:rPr>
              <a:t>DELETE</a:t>
            </a:r>
            <a:endParaRPr sz="2800">
              <a:latin typeface="Times New Roman" pitchFamily="18" charset="0"/>
              <a:cs typeface="Times New Roman" pitchFamily="18" charset="0"/>
            </a:endParaRPr>
          </a:p>
        </p:txBody>
      </p:sp>
      <p:sp>
        <p:nvSpPr>
          <p:cNvPr id="5" name="object 5"/>
          <p:cNvSpPr/>
          <p:nvPr/>
        </p:nvSpPr>
        <p:spPr>
          <a:xfrm>
            <a:off x="9725025" y="3327400"/>
            <a:ext cx="2066924" cy="2908300"/>
          </a:xfrm>
          <a:prstGeom prst="rect">
            <a:avLst/>
          </a:prstGeom>
          <a:blipFill>
            <a:blip r:embed="rId2" cstate="print"/>
            <a:stretch>
              <a:fillRect/>
            </a:stretch>
          </a:blipFill>
        </p:spPr>
        <p:txBody>
          <a:bodyPr wrap="square" lIns="0" tIns="0" rIns="0" bIns="0" rtlCol="0"/>
          <a:lstStyle/>
          <a:p>
            <a:endParaRP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790298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3321050"/>
            <a:ext cx="11957050" cy="1419225"/>
          </a:xfrm>
          <a:custGeom>
            <a:avLst/>
            <a:gdLst/>
            <a:ahLst/>
            <a:cxnLst/>
            <a:rect l="l" t="t" r="r" b="b"/>
            <a:pathLst>
              <a:path w="11957050" h="1419225">
                <a:moveTo>
                  <a:pt x="0" y="1419225"/>
                </a:moveTo>
                <a:lnTo>
                  <a:pt x="11957050" y="1419225"/>
                </a:lnTo>
                <a:lnTo>
                  <a:pt x="11957050" y="0"/>
                </a:lnTo>
                <a:lnTo>
                  <a:pt x="0" y="0"/>
                </a:lnTo>
                <a:lnTo>
                  <a:pt x="0" y="1419225"/>
                </a:lnTo>
                <a:close/>
              </a:path>
            </a:pathLst>
          </a:custGeom>
          <a:solidFill>
            <a:srgbClr val="DAF3FD"/>
          </a:solidFill>
        </p:spPr>
        <p:txBody>
          <a:bodyPr wrap="square" lIns="0" tIns="0" rIns="0" bIns="0" rtlCol="0"/>
          <a:lstStyle/>
          <a:p>
            <a:endParaRPr/>
          </a:p>
        </p:txBody>
      </p:sp>
      <p:sp>
        <p:nvSpPr>
          <p:cNvPr id="3" name="object 3"/>
          <p:cNvSpPr/>
          <p:nvPr/>
        </p:nvSpPr>
        <p:spPr>
          <a:xfrm>
            <a:off x="190500" y="0"/>
            <a:ext cx="12001500" cy="1419225"/>
          </a:xfrm>
          <a:custGeom>
            <a:avLst/>
            <a:gdLst/>
            <a:ahLst/>
            <a:cxnLst/>
            <a:rect l="l" t="t" r="r" b="b"/>
            <a:pathLst>
              <a:path w="12001500" h="1419225">
                <a:moveTo>
                  <a:pt x="0" y="1419225"/>
                </a:moveTo>
                <a:lnTo>
                  <a:pt x="12001500" y="1419225"/>
                </a:lnTo>
                <a:lnTo>
                  <a:pt x="12001500" y="0"/>
                </a:lnTo>
                <a:lnTo>
                  <a:pt x="0" y="0"/>
                </a:lnTo>
                <a:lnTo>
                  <a:pt x="0" y="1419225"/>
                </a:lnTo>
                <a:close/>
              </a:path>
            </a:pathLst>
          </a:custGeom>
          <a:solidFill>
            <a:srgbClr val="DAF3FD"/>
          </a:solidFill>
        </p:spPr>
        <p:txBody>
          <a:bodyPr wrap="square" lIns="0" tIns="0" rIns="0" bIns="0" rtlCol="0"/>
          <a:lstStyle/>
          <a:p>
            <a:endParaRPr/>
          </a:p>
        </p:txBody>
      </p:sp>
      <p:sp>
        <p:nvSpPr>
          <p:cNvPr id="4" name="object 4"/>
          <p:cNvSpPr txBox="1">
            <a:spLocks noGrp="1"/>
          </p:cNvSpPr>
          <p:nvPr>
            <p:ph type="title"/>
          </p:nvPr>
        </p:nvSpPr>
        <p:spPr>
          <a:xfrm>
            <a:off x="916939" y="310641"/>
            <a:ext cx="10203815" cy="1120820"/>
          </a:xfrm>
          <a:prstGeom prst="rect">
            <a:avLst/>
          </a:prstGeom>
        </p:spPr>
        <p:txBody>
          <a:bodyPr vert="horz" wrap="square" lIns="0" tIns="12700" rIns="0" bIns="0" rtlCol="0">
            <a:spAutoFit/>
          </a:bodyPr>
          <a:lstStyle/>
          <a:p>
            <a:pPr marL="12700">
              <a:lnSpc>
                <a:spcPct val="100000"/>
              </a:lnSpc>
              <a:spcBef>
                <a:spcPts val="100"/>
              </a:spcBef>
            </a:pPr>
            <a:r>
              <a:rPr b="0" dirty="0">
                <a:latin typeface="Times New Roman" pitchFamily="18" charset="0"/>
                <a:cs typeface="Times New Roman" pitchFamily="18" charset="0"/>
              </a:rPr>
              <a:t>IoT </a:t>
            </a:r>
            <a:r>
              <a:rPr b="0" spc="-15" dirty="0">
                <a:latin typeface="Times New Roman" pitchFamily="18" charset="0"/>
                <a:cs typeface="Times New Roman" pitchFamily="18" charset="0"/>
              </a:rPr>
              <a:t>Protocols…Application</a:t>
            </a:r>
            <a:r>
              <a:rPr b="0" spc="15" dirty="0">
                <a:latin typeface="Times New Roman" pitchFamily="18" charset="0"/>
                <a:cs typeface="Times New Roman" pitchFamily="18" charset="0"/>
              </a:rPr>
              <a:t> </a:t>
            </a:r>
            <a:r>
              <a:rPr b="0" spc="-30" dirty="0">
                <a:latin typeface="Times New Roman" pitchFamily="18" charset="0"/>
                <a:cs typeface="Times New Roman" pitchFamily="18" charset="0"/>
              </a:rPr>
              <a:t>Layer…WebSocket</a:t>
            </a:r>
          </a:p>
        </p:txBody>
      </p:sp>
      <p:sp>
        <p:nvSpPr>
          <p:cNvPr id="5" name="object 5"/>
          <p:cNvSpPr txBox="1"/>
          <p:nvPr/>
        </p:nvSpPr>
        <p:spPr>
          <a:xfrm>
            <a:off x="434441" y="1242674"/>
            <a:ext cx="8599805" cy="1946910"/>
          </a:xfrm>
          <a:prstGeom prst="rect">
            <a:avLst/>
          </a:prstGeom>
        </p:spPr>
        <p:txBody>
          <a:bodyPr vert="horz" wrap="square" lIns="0" tIns="226695" rIns="0" bIns="0" rtlCol="0">
            <a:spAutoFit/>
          </a:bodyPr>
          <a:lstStyle/>
          <a:p>
            <a:pPr marL="469900" indent="-457200">
              <a:lnSpc>
                <a:spcPct val="100000"/>
              </a:lnSpc>
              <a:spcBef>
                <a:spcPts val="1785"/>
              </a:spcBef>
              <a:buFont typeface="Arial"/>
              <a:buChar char="•"/>
              <a:tabLst>
                <a:tab pos="469265" algn="l"/>
                <a:tab pos="469900" algn="l"/>
              </a:tabLst>
            </a:pPr>
            <a:r>
              <a:rPr sz="2800" spc="-10" dirty="0">
                <a:latin typeface="Times New Roman" pitchFamily="18" charset="0"/>
                <a:cs typeface="Times New Roman" pitchFamily="18" charset="0"/>
              </a:rPr>
              <a:t>Allows </a:t>
            </a:r>
            <a:r>
              <a:rPr sz="2800" spc="-15" dirty="0">
                <a:latin typeface="Times New Roman" pitchFamily="18" charset="0"/>
                <a:cs typeface="Times New Roman" pitchFamily="18" charset="0"/>
              </a:rPr>
              <a:t>full-duplex communication over </a:t>
            </a:r>
            <a:r>
              <a:rPr sz="2800" spc="-10" dirty="0">
                <a:latin typeface="Times New Roman" pitchFamily="18" charset="0"/>
                <a:cs typeface="Times New Roman" pitchFamily="18" charset="0"/>
              </a:rPr>
              <a:t>single</a:t>
            </a:r>
            <a:r>
              <a:rPr sz="2800" spc="170" dirty="0">
                <a:latin typeface="Times New Roman" pitchFamily="18" charset="0"/>
                <a:cs typeface="Times New Roman" pitchFamily="18" charset="0"/>
              </a:rPr>
              <a:t> </a:t>
            </a:r>
            <a:r>
              <a:rPr sz="2800" spc="-20" dirty="0">
                <a:latin typeface="Times New Roman" pitchFamily="18" charset="0"/>
                <a:cs typeface="Times New Roman" pitchFamily="18" charset="0"/>
              </a:rPr>
              <a:t>socket</a:t>
            </a:r>
            <a:endParaRPr sz="2800">
              <a:latin typeface="Times New Roman" pitchFamily="18" charset="0"/>
              <a:cs typeface="Times New Roman" pitchFamily="18" charset="0"/>
            </a:endParaRPr>
          </a:p>
          <a:p>
            <a:pPr marL="469900" indent="-457200">
              <a:lnSpc>
                <a:spcPct val="100000"/>
              </a:lnSpc>
              <a:spcBef>
                <a:spcPts val="1680"/>
              </a:spcBef>
              <a:buFont typeface="Arial"/>
              <a:buChar char="•"/>
              <a:tabLst>
                <a:tab pos="469265" algn="l"/>
                <a:tab pos="469900" algn="l"/>
              </a:tabLst>
            </a:pPr>
            <a:r>
              <a:rPr sz="2800" spc="-5" dirty="0">
                <a:latin typeface="Times New Roman" pitchFamily="18" charset="0"/>
                <a:cs typeface="Times New Roman" pitchFamily="18" charset="0"/>
              </a:rPr>
              <a:t>Based on</a:t>
            </a:r>
            <a:r>
              <a:rPr sz="2800" spc="20" dirty="0">
                <a:latin typeface="Times New Roman" pitchFamily="18" charset="0"/>
                <a:cs typeface="Times New Roman" pitchFamily="18" charset="0"/>
              </a:rPr>
              <a:t> </a:t>
            </a:r>
            <a:r>
              <a:rPr sz="2800" spc="-25" dirty="0">
                <a:latin typeface="Times New Roman" pitchFamily="18" charset="0"/>
                <a:cs typeface="Times New Roman" pitchFamily="18" charset="0"/>
              </a:rPr>
              <a:t>TCP</a:t>
            </a:r>
            <a:endParaRPr sz="2800">
              <a:latin typeface="Times New Roman" pitchFamily="18" charset="0"/>
              <a:cs typeface="Times New Roman" pitchFamily="18" charset="0"/>
            </a:endParaRPr>
          </a:p>
          <a:p>
            <a:pPr marL="469900" indent="-457200">
              <a:lnSpc>
                <a:spcPct val="100000"/>
              </a:lnSpc>
              <a:spcBef>
                <a:spcPts val="1680"/>
              </a:spcBef>
              <a:buFont typeface="Arial"/>
              <a:buChar char="•"/>
              <a:tabLst>
                <a:tab pos="469265" algn="l"/>
                <a:tab pos="469900" algn="l"/>
              </a:tabLst>
            </a:pPr>
            <a:r>
              <a:rPr sz="2800" spc="-10" dirty="0">
                <a:latin typeface="Times New Roman" pitchFamily="18" charset="0"/>
                <a:cs typeface="Times New Roman" pitchFamily="18" charset="0"/>
              </a:rPr>
              <a:t>Client can </a:t>
            </a:r>
            <a:r>
              <a:rPr sz="2800" spc="-5" dirty="0">
                <a:latin typeface="Times New Roman" pitchFamily="18" charset="0"/>
                <a:cs typeface="Times New Roman" pitchFamily="18" charset="0"/>
              </a:rPr>
              <a:t>be a </a:t>
            </a:r>
            <a:r>
              <a:rPr sz="2800" spc="-50" dirty="0">
                <a:latin typeface="Times New Roman" pitchFamily="18" charset="0"/>
                <a:cs typeface="Times New Roman" pitchFamily="18" charset="0"/>
              </a:rPr>
              <a:t>browser, </a:t>
            </a:r>
            <a:r>
              <a:rPr sz="2800" spc="-5" dirty="0">
                <a:latin typeface="Times New Roman" pitchFamily="18" charset="0"/>
                <a:cs typeface="Times New Roman" pitchFamily="18" charset="0"/>
              </a:rPr>
              <a:t>IoT </a:t>
            </a:r>
            <a:r>
              <a:rPr sz="2800" spc="-10" dirty="0">
                <a:latin typeface="Times New Roman" pitchFamily="18" charset="0"/>
                <a:cs typeface="Times New Roman" pitchFamily="18" charset="0"/>
              </a:rPr>
              <a:t>device </a:t>
            </a:r>
            <a:r>
              <a:rPr sz="2800" spc="-5" dirty="0">
                <a:latin typeface="Times New Roman" pitchFamily="18" charset="0"/>
                <a:cs typeface="Times New Roman" pitchFamily="18" charset="0"/>
              </a:rPr>
              <a:t>or mobile</a:t>
            </a:r>
            <a:r>
              <a:rPr sz="2800" spc="160" dirty="0">
                <a:latin typeface="Times New Roman" pitchFamily="18" charset="0"/>
                <a:cs typeface="Times New Roman" pitchFamily="18" charset="0"/>
              </a:rPr>
              <a:t> </a:t>
            </a:r>
            <a:r>
              <a:rPr sz="2800" spc="-10" dirty="0">
                <a:latin typeface="Times New Roman" pitchFamily="18" charset="0"/>
                <a:cs typeface="Times New Roman" pitchFamily="18" charset="0"/>
              </a:rPr>
              <a:t>application</a:t>
            </a:r>
            <a:endParaRPr sz="2800">
              <a:latin typeface="Times New Roman" pitchFamily="18" charset="0"/>
              <a:cs typeface="Times New Roman" pitchFamily="18" charset="0"/>
            </a:endParaRPr>
          </a:p>
        </p:txBody>
      </p:sp>
      <p:sp>
        <p:nvSpPr>
          <p:cNvPr id="6" name="object 6"/>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7" name="object 7"/>
          <p:cNvSpPr txBox="1"/>
          <p:nvPr/>
        </p:nvSpPr>
        <p:spPr>
          <a:xfrm>
            <a:off x="916939" y="3553205"/>
            <a:ext cx="9058910" cy="1367682"/>
          </a:xfrm>
          <a:prstGeom prst="rect">
            <a:avLst/>
          </a:prstGeom>
        </p:spPr>
        <p:txBody>
          <a:bodyPr vert="horz" wrap="square" lIns="0" tIns="13335" rIns="0" bIns="0" rtlCol="0">
            <a:spAutoFit/>
          </a:bodyPr>
          <a:lstStyle/>
          <a:p>
            <a:pPr marL="12700">
              <a:lnSpc>
                <a:spcPct val="100000"/>
              </a:lnSpc>
              <a:spcBef>
                <a:spcPts val="105"/>
              </a:spcBef>
            </a:pPr>
            <a:r>
              <a:rPr sz="4400" dirty="0">
                <a:latin typeface="Times New Roman" pitchFamily="18" charset="0"/>
                <a:cs typeface="Times New Roman" pitchFamily="18" charset="0"/>
              </a:rPr>
              <a:t>IoT </a:t>
            </a:r>
            <a:r>
              <a:rPr sz="4400" spc="-15" dirty="0">
                <a:latin typeface="Times New Roman" pitchFamily="18" charset="0"/>
                <a:cs typeface="Times New Roman" pitchFamily="18" charset="0"/>
              </a:rPr>
              <a:t>Protocols…Application</a:t>
            </a:r>
            <a:r>
              <a:rPr sz="4400" spc="30" dirty="0">
                <a:latin typeface="Times New Roman" pitchFamily="18" charset="0"/>
                <a:cs typeface="Times New Roman" pitchFamily="18" charset="0"/>
              </a:rPr>
              <a:t> </a:t>
            </a:r>
            <a:r>
              <a:rPr sz="4400" spc="-20" dirty="0">
                <a:latin typeface="Times New Roman" pitchFamily="18" charset="0"/>
                <a:cs typeface="Times New Roman" pitchFamily="18" charset="0"/>
              </a:rPr>
              <a:t>Layer…MQTT</a:t>
            </a:r>
            <a:endParaRPr sz="4400">
              <a:latin typeface="Times New Roman" pitchFamily="18" charset="0"/>
              <a:cs typeface="Times New Roman" pitchFamily="18" charset="0"/>
            </a:endParaRPr>
          </a:p>
        </p:txBody>
      </p:sp>
      <p:sp>
        <p:nvSpPr>
          <p:cNvPr id="8" name="object 8"/>
          <p:cNvSpPr txBox="1"/>
          <p:nvPr/>
        </p:nvSpPr>
        <p:spPr>
          <a:xfrm>
            <a:off x="234492" y="4564735"/>
            <a:ext cx="10995025" cy="2220595"/>
          </a:xfrm>
          <a:prstGeom prst="rect">
            <a:avLst/>
          </a:prstGeom>
        </p:spPr>
        <p:txBody>
          <a:bodyPr vert="horz" wrap="square" lIns="0" tIns="195580" rIns="0" bIns="0" rtlCol="0">
            <a:spAutoFit/>
          </a:bodyPr>
          <a:lstStyle/>
          <a:p>
            <a:pPr marL="469900" indent="-457200">
              <a:lnSpc>
                <a:spcPct val="100000"/>
              </a:lnSpc>
              <a:spcBef>
                <a:spcPts val="1540"/>
              </a:spcBef>
              <a:buFont typeface="Arial"/>
              <a:buChar char="•"/>
              <a:tabLst>
                <a:tab pos="469265" algn="l"/>
                <a:tab pos="469900" algn="l"/>
              </a:tabLst>
            </a:pPr>
            <a:r>
              <a:rPr sz="2400" spc="-5" dirty="0">
                <a:latin typeface="Times New Roman" pitchFamily="18" charset="0"/>
                <a:cs typeface="Times New Roman" pitchFamily="18" charset="0"/>
              </a:rPr>
              <a:t>Message Queue </a:t>
            </a:r>
            <a:r>
              <a:rPr sz="2400" spc="-25" dirty="0">
                <a:latin typeface="Times New Roman" pitchFamily="18" charset="0"/>
                <a:cs typeface="Times New Roman" pitchFamily="18" charset="0"/>
              </a:rPr>
              <a:t>Telemetry Transport </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light-weight </a:t>
            </a:r>
            <a:r>
              <a:rPr sz="2400" dirty="0">
                <a:latin typeface="Times New Roman" pitchFamily="18" charset="0"/>
                <a:cs typeface="Times New Roman" pitchFamily="18" charset="0"/>
              </a:rPr>
              <a:t>messaging</a:t>
            </a:r>
            <a:r>
              <a:rPr sz="2400" spc="10" dirty="0">
                <a:latin typeface="Times New Roman" pitchFamily="18" charset="0"/>
                <a:cs typeface="Times New Roman" pitchFamily="18" charset="0"/>
              </a:rPr>
              <a:t> </a:t>
            </a:r>
            <a:r>
              <a:rPr sz="2400" spc="-15" dirty="0">
                <a:latin typeface="Times New Roman" pitchFamily="18" charset="0"/>
                <a:cs typeface="Times New Roman" pitchFamily="18" charset="0"/>
              </a:rPr>
              <a:t>protocol</a:t>
            </a:r>
            <a:endParaRPr sz="2400">
              <a:latin typeface="Times New Roman" pitchFamily="18" charset="0"/>
              <a:cs typeface="Times New Roman" pitchFamily="18" charset="0"/>
            </a:endParaRPr>
          </a:p>
          <a:p>
            <a:pPr marL="469900" indent="-457200">
              <a:lnSpc>
                <a:spcPct val="100000"/>
              </a:lnSpc>
              <a:spcBef>
                <a:spcPts val="1440"/>
              </a:spcBef>
              <a:buFont typeface="Arial"/>
              <a:buChar char="•"/>
              <a:tabLst>
                <a:tab pos="469265" algn="l"/>
                <a:tab pos="469900" algn="l"/>
              </a:tabLst>
            </a:pPr>
            <a:r>
              <a:rPr sz="2400" dirty="0">
                <a:latin typeface="Times New Roman" pitchFamily="18" charset="0"/>
                <a:cs typeface="Times New Roman" pitchFamily="18" charset="0"/>
              </a:rPr>
              <a:t>Based </a:t>
            </a:r>
            <a:r>
              <a:rPr sz="2400" spc="-5" dirty="0">
                <a:latin typeface="Times New Roman" pitchFamily="18" charset="0"/>
                <a:cs typeface="Times New Roman" pitchFamily="18" charset="0"/>
              </a:rPr>
              <a:t>on publish-subscribe</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model</a:t>
            </a:r>
            <a:endParaRPr sz="2400">
              <a:latin typeface="Times New Roman" pitchFamily="18" charset="0"/>
              <a:cs typeface="Times New Roman" pitchFamily="18" charset="0"/>
            </a:endParaRPr>
          </a:p>
          <a:p>
            <a:pPr marL="469900" indent="-457200">
              <a:lnSpc>
                <a:spcPct val="100000"/>
              </a:lnSpc>
              <a:spcBef>
                <a:spcPts val="1440"/>
              </a:spcBef>
              <a:buFont typeface="Arial"/>
              <a:buChar char="•"/>
              <a:tabLst>
                <a:tab pos="469265" algn="l"/>
                <a:tab pos="469900" algn="l"/>
              </a:tabLst>
            </a:pPr>
            <a:r>
              <a:rPr sz="2400" spc="-25" dirty="0">
                <a:latin typeface="Times New Roman" pitchFamily="18" charset="0"/>
                <a:cs typeface="Times New Roman" pitchFamily="18" charset="0"/>
              </a:rPr>
              <a:t>Well </a:t>
            </a:r>
            <a:r>
              <a:rPr sz="2400" spc="-10" dirty="0">
                <a:latin typeface="Times New Roman" pitchFamily="18" charset="0"/>
                <a:cs typeface="Times New Roman" pitchFamily="18" charset="0"/>
              </a:rPr>
              <a:t>suited </a:t>
            </a:r>
            <a:r>
              <a:rPr sz="2400" spc="-20" dirty="0">
                <a:latin typeface="Times New Roman" pitchFamily="18" charset="0"/>
                <a:cs typeface="Times New Roman" pitchFamily="18" charset="0"/>
              </a:rPr>
              <a:t>for </a:t>
            </a:r>
            <a:r>
              <a:rPr sz="2400" spc="-10" dirty="0">
                <a:latin typeface="Times New Roman" pitchFamily="18" charset="0"/>
                <a:cs typeface="Times New Roman" pitchFamily="18" charset="0"/>
              </a:rPr>
              <a:t>constrained environments where </a:t>
            </a:r>
            <a:r>
              <a:rPr sz="2400" spc="-5" dirty="0">
                <a:latin typeface="Times New Roman" pitchFamily="18" charset="0"/>
                <a:cs typeface="Times New Roman" pitchFamily="18" charset="0"/>
              </a:rPr>
              <a:t>devices </a:t>
            </a:r>
            <a:r>
              <a:rPr sz="2400" spc="-20" dirty="0">
                <a:latin typeface="Times New Roman" pitchFamily="18" charset="0"/>
                <a:cs typeface="Times New Roman" pitchFamily="18" charset="0"/>
              </a:rPr>
              <a:t>have </a:t>
            </a:r>
            <a:r>
              <a:rPr sz="2400" spc="-5" dirty="0">
                <a:latin typeface="Times New Roman" pitchFamily="18" charset="0"/>
                <a:cs typeface="Times New Roman" pitchFamily="18" charset="0"/>
              </a:rPr>
              <a:t>limited </a:t>
            </a:r>
            <a:r>
              <a:rPr sz="2400" spc="-10" dirty="0">
                <a:latin typeface="Times New Roman" pitchFamily="18" charset="0"/>
                <a:cs typeface="Times New Roman" pitchFamily="18" charset="0"/>
              </a:rPr>
              <a:t>processing,</a:t>
            </a:r>
            <a:r>
              <a:rPr sz="2400" spc="110" dirty="0">
                <a:latin typeface="Times New Roman" pitchFamily="18" charset="0"/>
                <a:cs typeface="Times New Roman" pitchFamily="18" charset="0"/>
              </a:rPr>
              <a:t> </a:t>
            </a:r>
            <a:r>
              <a:rPr sz="2400" spc="-10" dirty="0">
                <a:latin typeface="Times New Roman" pitchFamily="18" charset="0"/>
                <a:cs typeface="Times New Roman" pitchFamily="18" charset="0"/>
              </a:rPr>
              <a:t>low</a:t>
            </a:r>
            <a:endParaRPr sz="2400">
              <a:latin typeface="Times New Roman" pitchFamily="18" charset="0"/>
              <a:cs typeface="Times New Roman" pitchFamily="18" charset="0"/>
            </a:endParaRPr>
          </a:p>
          <a:p>
            <a:pPr marL="469900">
              <a:lnSpc>
                <a:spcPct val="100000"/>
              </a:lnSpc>
              <a:spcBef>
                <a:spcPts val="1440"/>
              </a:spcBef>
            </a:pPr>
            <a:r>
              <a:rPr sz="2400" dirty="0">
                <a:latin typeface="Times New Roman" pitchFamily="18" charset="0"/>
                <a:cs typeface="Times New Roman" pitchFamily="18" charset="0"/>
              </a:rPr>
              <a:t>memory and </a:t>
            </a:r>
            <a:r>
              <a:rPr sz="2400" spc="-5" dirty="0">
                <a:latin typeface="Times New Roman" pitchFamily="18" charset="0"/>
                <a:cs typeface="Times New Roman" pitchFamily="18" charset="0"/>
              </a:rPr>
              <a:t>n/w bandwith</a:t>
            </a:r>
            <a:r>
              <a:rPr sz="2400" spc="-25" dirty="0">
                <a:latin typeface="Times New Roman" pitchFamily="18" charset="0"/>
                <a:cs typeface="Times New Roman" pitchFamily="18" charset="0"/>
              </a:rPr>
              <a:t> </a:t>
            </a:r>
            <a:r>
              <a:rPr sz="2400" spc="-10" dirty="0">
                <a:latin typeface="Times New Roman" pitchFamily="18" charset="0"/>
                <a:cs typeface="Times New Roman" pitchFamily="18" charset="0"/>
              </a:rPr>
              <a:t>requirement</a:t>
            </a:r>
            <a:endParaRPr sz="2400">
              <a:latin typeface="Times New Roman" pitchFamily="18" charset="0"/>
              <a:cs typeface="Times New Roman" pitchFamily="18" charset="0"/>
            </a:endParaRPr>
          </a:p>
        </p:txBody>
      </p:sp>
      <p:grpSp>
        <p:nvGrpSpPr>
          <p:cNvPr id="9" name="Google Shape;107;p14"/>
          <p:cNvGrpSpPr/>
          <p:nvPr/>
        </p:nvGrpSpPr>
        <p:grpSpPr>
          <a:xfrm>
            <a:off x="381000" y="160443"/>
            <a:ext cx="11506200" cy="449157"/>
            <a:chOff x="0" y="0"/>
            <a:chExt cx="9144000" cy="307777"/>
          </a:xfrm>
        </p:grpSpPr>
        <p:sp>
          <p:nvSpPr>
            <p:cNvPr id="10"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1"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2"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398605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9010015"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 </a:t>
            </a:r>
            <a:r>
              <a:rPr b="0" spc="-15" dirty="0">
                <a:latin typeface="Calibri"/>
                <a:cs typeface="Calibri"/>
              </a:rPr>
              <a:t>Protocols…Application</a:t>
            </a:r>
            <a:r>
              <a:rPr b="0" spc="15" dirty="0">
                <a:latin typeface="Calibri"/>
                <a:cs typeface="Calibri"/>
              </a:rPr>
              <a:t> </a:t>
            </a:r>
            <a:r>
              <a:rPr b="0" spc="-15" dirty="0">
                <a:latin typeface="Calibri"/>
                <a:cs typeface="Calibri"/>
              </a:rPr>
              <a:t>Layer…XMPP</a:t>
            </a:r>
          </a:p>
        </p:txBody>
      </p:sp>
      <p:sp>
        <p:nvSpPr>
          <p:cNvPr id="3" name="object 3"/>
          <p:cNvSpPr txBox="1"/>
          <p:nvPr/>
        </p:nvSpPr>
        <p:spPr>
          <a:xfrm>
            <a:off x="386892" y="1560728"/>
            <a:ext cx="10313670" cy="3226435"/>
          </a:xfrm>
          <a:prstGeom prst="rect">
            <a:avLst/>
          </a:prstGeom>
        </p:spPr>
        <p:txBody>
          <a:bodyPr vert="horz" wrap="square" lIns="0" tIns="226060" rIns="0" bIns="0" rtlCol="0">
            <a:spAutoFit/>
          </a:bodyPr>
          <a:lstStyle/>
          <a:p>
            <a:pPr marL="469900" indent="-457200">
              <a:lnSpc>
                <a:spcPct val="100000"/>
              </a:lnSpc>
              <a:spcBef>
                <a:spcPts val="1780"/>
              </a:spcBef>
              <a:buFont typeface="Arial"/>
              <a:buChar char="•"/>
              <a:tabLst>
                <a:tab pos="469265" algn="l"/>
                <a:tab pos="469900" algn="l"/>
              </a:tabLst>
            </a:pPr>
            <a:r>
              <a:rPr sz="2800" spc="-10" dirty="0">
                <a:latin typeface="Calibri"/>
                <a:cs typeface="Calibri"/>
              </a:rPr>
              <a:t>Extensible </a:t>
            </a:r>
            <a:r>
              <a:rPr sz="2800" spc="-5" dirty="0">
                <a:latin typeface="Calibri"/>
                <a:cs typeface="Calibri"/>
              </a:rPr>
              <a:t>messaging and </a:t>
            </a:r>
            <a:r>
              <a:rPr sz="2800" spc="-10" dirty="0">
                <a:latin typeface="Calibri"/>
                <a:cs typeface="Calibri"/>
              </a:rPr>
              <a:t>presence</a:t>
            </a:r>
            <a:r>
              <a:rPr sz="2800" spc="70" dirty="0">
                <a:latin typeface="Calibri"/>
                <a:cs typeface="Calibri"/>
              </a:rPr>
              <a:t> </a:t>
            </a:r>
            <a:r>
              <a:rPr sz="2800" spc="-20" dirty="0">
                <a:latin typeface="Calibri"/>
                <a:cs typeface="Calibri"/>
              </a:rPr>
              <a:t>protocol</a:t>
            </a:r>
            <a:endParaRPr sz="2800">
              <a:latin typeface="Calibri"/>
              <a:cs typeface="Calibri"/>
            </a:endParaRPr>
          </a:p>
          <a:p>
            <a:pPr marL="469900" marR="5080" indent="-457200">
              <a:lnSpc>
                <a:spcPct val="150000"/>
              </a:lnSpc>
              <a:buFont typeface="Arial"/>
              <a:buChar char="•"/>
              <a:tabLst>
                <a:tab pos="469265" algn="l"/>
                <a:tab pos="469900" algn="l"/>
              </a:tabLst>
            </a:pPr>
            <a:r>
              <a:rPr sz="2800" spc="-20" dirty="0">
                <a:latin typeface="Calibri"/>
                <a:cs typeface="Calibri"/>
              </a:rPr>
              <a:t>For </a:t>
            </a:r>
            <a:r>
              <a:rPr sz="2800" spc="-15" dirty="0">
                <a:latin typeface="Calibri"/>
                <a:cs typeface="Calibri"/>
              </a:rPr>
              <a:t>Real </a:t>
            </a:r>
            <a:r>
              <a:rPr sz="2800" spc="-5" dirty="0">
                <a:latin typeface="Calibri"/>
                <a:cs typeface="Calibri"/>
              </a:rPr>
              <a:t>time </a:t>
            </a:r>
            <a:r>
              <a:rPr sz="2800" spc="-10" dirty="0">
                <a:latin typeface="Calibri"/>
                <a:cs typeface="Calibri"/>
              </a:rPr>
              <a:t>communication </a:t>
            </a:r>
            <a:r>
              <a:rPr sz="2800" spc="-5" dirty="0">
                <a:latin typeface="Calibri"/>
                <a:cs typeface="Calibri"/>
              </a:rPr>
              <a:t>and </a:t>
            </a:r>
            <a:r>
              <a:rPr sz="2800" spc="-15" dirty="0">
                <a:latin typeface="Calibri"/>
                <a:cs typeface="Calibri"/>
              </a:rPr>
              <a:t>streaming </a:t>
            </a:r>
            <a:r>
              <a:rPr sz="2800" spc="-10" dirty="0">
                <a:latin typeface="Calibri"/>
                <a:cs typeface="Calibri"/>
              </a:rPr>
              <a:t>XML </a:t>
            </a:r>
            <a:r>
              <a:rPr sz="2800" spc="-20" dirty="0">
                <a:latin typeface="Calibri"/>
                <a:cs typeface="Calibri"/>
              </a:rPr>
              <a:t>data </a:t>
            </a:r>
            <a:r>
              <a:rPr sz="2800" spc="-10" dirty="0">
                <a:latin typeface="Calibri"/>
                <a:cs typeface="Calibri"/>
              </a:rPr>
              <a:t>between n/w  entities</a:t>
            </a:r>
            <a:endParaRPr sz="2800">
              <a:latin typeface="Calibri"/>
              <a:cs typeface="Calibri"/>
            </a:endParaRPr>
          </a:p>
          <a:p>
            <a:pPr marL="469900" indent="-457200">
              <a:lnSpc>
                <a:spcPct val="100000"/>
              </a:lnSpc>
              <a:spcBef>
                <a:spcPts val="1680"/>
              </a:spcBef>
              <a:buFont typeface="Arial"/>
              <a:buChar char="•"/>
              <a:tabLst>
                <a:tab pos="469265" algn="l"/>
                <a:tab pos="469900" algn="l"/>
              </a:tabLst>
            </a:pPr>
            <a:r>
              <a:rPr sz="2800" spc="-5" dirty="0">
                <a:latin typeface="Calibri"/>
                <a:cs typeface="Calibri"/>
              </a:rPr>
              <a:t>Used </a:t>
            </a:r>
            <a:r>
              <a:rPr sz="2800" spc="-25" dirty="0">
                <a:latin typeface="Calibri"/>
                <a:cs typeface="Calibri"/>
              </a:rPr>
              <a:t>for </a:t>
            </a:r>
            <a:r>
              <a:rPr sz="2800" spc="-10" dirty="0">
                <a:latin typeface="Calibri"/>
                <a:cs typeface="Calibri"/>
              </a:rPr>
              <a:t>Applications such </a:t>
            </a:r>
            <a:r>
              <a:rPr sz="2800" spc="-5" dirty="0">
                <a:latin typeface="Calibri"/>
                <a:cs typeface="Calibri"/>
              </a:rPr>
              <a:t>as Multi-party </a:t>
            </a:r>
            <a:r>
              <a:rPr sz="2800" spc="-10" dirty="0">
                <a:latin typeface="Calibri"/>
                <a:cs typeface="Calibri"/>
              </a:rPr>
              <a:t>chat </a:t>
            </a:r>
            <a:r>
              <a:rPr sz="2800" spc="-5" dirty="0">
                <a:latin typeface="Calibri"/>
                <a:cs typeface="Calibri"/>
              </a:rPr>
              <a:t>and </a:t>
            </a:r>
            <a:r>
              <a:rPr sz="2800" spc="-10" dirty="0">
                <a:latin typeface="Calibri"/>
                <a:cs typeface="Calibri"/>
              </a:rPr>
              <a:t>voice/video</a:t>
            </a:r>
            <a:r>
              <a:rPr sz="2800" spc="215" dirty="0">
                <a:latin typeface="Calibri"/>
                <a:cs typeface="Calibri"/>
              </a:rPr>
              <a:t> </a:t>
            </a:r>
            <a:r>
              <a:rPr sz="2800" spc="-10" dirty="0">
                <a:latin typeface="Calibri"/>
                <a:cs typeface="Calibri"/>
              </a:rPr>
              <a:t>calls.</a:t>
            </a:r>
            <a:endParaRPr sz="2800">
              <a:latin typeface="Calibri"/>
              <a:cs typeface="Calibri"/>
            </a:endParaRPr>
          </a:p>
          <a:p>
            <a:pPr marL="469900" indent="-457200">
              <a:lnSpc>
                <a:spcPct val="100000"/>
              </a:lnSpc>
              <a:spcBef>
                <a:spcPts val="1680"/>
              </a:spcBef>
              <a:buFont typeface="Arial"/>
              <a:buChar char="•"/>
              <a:tabLst>
                <a:tab pos="469265" algn="l"/>
                <a:tab pos="469900" algn="l"/>
              </a:tabLst>
            </a:pPr>
            <a:r>
              <a:rPr sz="2800" spc="-20" dirty="0">
                <a:latin typeface="Calibri"/>
                <a:cs typeface="Calibri"/>
              </a:rPr>
              <a:t>Decentralized protocol </a:t>
            </a:r>
            <a:r>
              <a:rPr sz="2800" spc="-5" dirty="0">
                <a:latin typeface="Calibri"/>
                <a:cs typeface="Calibri"/>
              </a:rPr>
              <a:t>and </a:t>
            </a:r>
            <a:r>
              <a:rPr sz="2800" spc="-10" dirty="0">
                <a:latin typeface="Calibri"/>
                <a:cs typeface="Calibri"/>
              </a:rPr>
              <a:t>uses client server</a:t>
            </a:r>
            <a:r>
              <a:rPr sz="2800" spc="140" dirty="0">
                <a:latin typeface="Calibri"/>
                <a:cs typeface="Calibri"/>
              </a:rPr>
              <a:t> </a:t>
            </a:r>
            <a:r>
              <a:rPr sz="2800" spc="-15" dirty="0">
                <a:latin typeface="Calibri"/>
                <a:cs typeface="Calibri"/>
              </a:rPr>
              <a:t>architecture.</a:t>
            </a:r>
            <a:endParaRPr sz="28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grpSp>
        <p:nvGrpSpPr>
          <p:cNvPr id="5" name="Google Shape;107;p14"/>
          <p:cNvGrpSpPr/>
          <p:nvPr/>
        </p:nvGrpSpPr>
        <p:grpSpPr>
          <a:xfrm>
            <a:off x="381000" y="160443"/>
            <a:ext cx="11506200" cy="449157"/>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259431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8609965"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 </a:t>
            </a:r>
            <a:r>
              <a:rPr b="0" spc="-15" dirty="0">
                <a:latin typeface="Calibri"/>
                <a:cs typeface="Calibri"/>
              </a:rPr>
              <a:t>Protocols…Application</a:t>
            </a:r>
            <a:r>
              <a:rPr b="0" spc="10" dirty="0">
                <a:latin typeface="Calibri"/>
                <a:cs typeface="Calibri"/>
              </a:rPr>
              <a:t> </a:t>
            </a:r>
            <a:r>
              <a:rPr b="0" spc="-15" dirty="0">
                <a:latin typeface="Calibri"/>
                <a:cs typeface="Calibri"/>
              </a:rPr>
              <a:t>Layer…DDS</a:t>
            </a:r>
          </a:p>
        </p:txBody>
      </p:sp>
      <p:sp>
        <p:nvSpPr>
          <p:cNvPr id="3" name="object 3"/>
          <p:cNvSpPr txBox="1"/>
          <p:nvPr/>
        </p:nvSpPr>
        <p:spPr>
          <a:xfrm>
            <a:off x="386892" y="1560728"/>
            <a:ext cx="10037445" cy="3226435"/>
          </a:xfrm>
          <a:prstGeom prst="rect">
            <a:avLst/>
          </a:prstGeom>
        </p:spPr>
        <p:txBody>
          <a:bodyPr vert="horz" wrap="square" lIns="0" tIns="12700" rIns="0" bIns="0" rtlCol="0">
            <a:spAutoFit/>
          </a:bodyPr>
          <a:lstStyle/>
          <a:p>
            <a:pPr marL="469900" marR="5080" indent="-457200">
              <a:lnSpc>
                <a:spcPct val="150000"/>
              </a:lnSpc>
              <a:spcBef>
                <a:spcPts val="100"/>
              </a:spcBef>
              <a:buFont typeface="Arial"/>
              <a:buChar char="•"/>
              <a:tabLst>
                <a:tab pos="469265" algn="l"/>
                <a:tab pos="469900" algn="l"/>
              </a:tabLst>
            </a:pPr>
            <a:r>
              <a:rPr sz="2800" spc="-20" dirty="0">
                <a:latin typeface="Calibri"/>
                <a:cs typeface="Calibri"/>
              </a:rPr>
              <a:t>Data </a:t>
            </a:r>
            <a:r>
              <a:rPr sz="2800" spc="-10" dirty="0">
                <a:latin typeface="Calibri"/>
                <a:cs typeface="Calibri"/>
              </a:rPr>
              <a:t>Distribution </a:t>
            </a:r>
            <a:r>
              <a:rPr sz="2800" spc="-5" dirty="0">
                <a:latin typeface="Calibri"/>
                <a:cs typeface="Calibri"/>
              </a:rPr>
              <a:t>service is a </a:t>
            </a:r>
            <a:r>
              <a:rPr sz="2800" spc="-10" dirty="0">
                <a:latin typeface="Calibri"/>
                <a:cs typeface="Calibri"/>
              </a:rPr>
              <a:t>data-centric </a:t>
            </a:r>
            <a:r>
              <a:rPr sz="2800" spc="-15" dirty="0">
                <a:latin typeface="Calibri"/>
                <a:cs typeface="Calibri"/>
              </a:rPr>
              <a:t>middleware </a:t>
            </a:r>
            <a:r>
              <a:rPr sz="2800" spc="-20" dirty="0">
                <a:latin typeface="Calibri"/>
                <a:cs typeface="Calibri"/>
              </a:rPr>
              <a:t>standard </a:t>
            </a:r>
            <a:r>
              <a:rPr sz="2800" spc="-30" dirty="0">
                <a:latin typeface="Calibri"/>
                <a:cs typeface="Calibri"/>
              </a:rPr>
              <a:t>for  </a:t>
            </a:r>
            <a:r>
              <a:rPr sz="2800" spc="-10" dirty="0">
                <a:latin typeface="Calibri"/>
                <a:cs typeface="Calibri"/>
              </a:rPr>
              <a:t>device-to-device </a:t>
            </a:r>
            <a:r>
              <a:rPr sz="2800" spc="-5" dirty="0">
                <a:latin typeface="Calibri"/>
                <a:cs typeface="Calibri"/>
              </a:rPr>
              <a:t>or machine-to-machine</a:t>
            </a:r>
            <a:r>
              <a:rPr sz="2800" spc="80" dirty="0">
                <a:latin typeface="Calibri"/>
                <a:cs typeface="Calibri"/>
              </a:rPr>
              <a:t> </a:t>
            </a:r>
            <a:r>
              <a:rPr sz="2800" spc="-10" dirty="0">
                <a:latin typeface="Calibri"/>
                <a:cs typeface="Calibri"/>
              </a:rPr>
              <a:t>communication.</a:t>
            </a:r>
            <a:endParaRPr sz="2800">
              <a:latin typeface="Calibri"/>
              <a:cs typeface="Calibri"/>
            </a:endParaRPr>
          </a:p>
          <a:p>
            <a:pPr marL="469900" marR="254000" indent="-457200">
              <a:lnSpc>
                <a:spcPts val="5040"/>
              </a:lnSpc>
              <a:spcBef>
                <a:spcPts val="445"/>
              </a:spcBef>
              <a:buFont typeface="Arial"/>
              <a:buChar char="•"/>
              <a:tabLst>
                <a:tab pos="469265" algn="l"/>
                <a:tab pos="469900" algn="l"/>
              </a:tabLst>
            </a:pPr>
            <a:r>
              <a:rPr sz="2800" spc="-10" dirty="0">
                <a:latin typeface="Calibri"/>
                <a:cs typeface="Calibri"/>
              </a:rPr>
              <a:t>Publish subscribe </a:t>
            </a:r>
            <a:r>
              <a:rPr sz="2800" spc="-5" dirty="0">
                <a:latin typeface="Calibri"/>
                <a:cs typeface="Calibri"/>
              </a:rPr>
              <a:t>model </a:t>
            </a:r>
            <a:r>
              <a:rPr sz="2800" spc="-15" dirty="0">
                <a:latin typeface="Calibri"/>
                <a:cs typeface="Calibri"/>
              </a:rPr>
              <a:t>where publishers </a:t>
            </a:r>
            <a:r>
              <a:rPr sz="2800" spc="-20" dirty="0">
                <a:latin typeface="Calibri"/>
                <a:cs typeface="Calibri"/>
              </a:rPr>
              <a:t>create </a:t>
            </a:r>
            <a:r>
              <a:rPr sz="2800" spc="-15" dirty="0">
                <a:latin typeface="Calibri"/>
                <a:cs typeface="Calibri"/>
              </a:rPr>
              <a:t>topics </a:t>
            </a:r>
            <a:r>
              <a:rPr sz="2800" spc="-20" dirty="0">
                <a:latin typeface="Calibri"/>
                <a:cs typeface="Calibri"/>
              </a:rPr>
              <a:t>to </a:t>
            </a:r>
            <a:r>
              <a:rPr sz="2800" spc="-5" dirty="0">
                <a:latin typeface="Calibri"/>
                <a:cs typeface="Calibri"/>
              </a:rPr>
              <a:t>which  </a:t>
            </a:r>
            <a:r>
              <a:rPr sz="2800" spc="-15" dirty="0">
                <a:latin typeface="Calibri"/>
                <a:cs typeface="Calibri"/>
              </a:rPr>
              <a:t>subscribers </a:t>
            </a:r>
            <a:r>
              <a:rPr sz="2800" spc="-10" dirty="0">
                <a:latin typeface="Calibri"/>
                <a:cs typeface="Calibri"/>
              </a:rPr>
              <a:t>can</a:t>
            </a:r>
            <a:r>
              <a:rPr sz="2800" spc="75" dirty="0">
                <a:latin typeface="Calibri"/>
                <a:cs typeface="Calibri"/>
              </a:rPr>
              <a:t> </a:t>
            </a:r>
            <a:r>
              <a:rPr sz="2800" spc="-10" dirty="0">
                <a:latin typeface="Calibri"/>
                <a:cs typeface="Calibri"/>
              </a:rPr>
              <a:t>use.</a:t>
            </a:r>
            <a:endParaRPr sz="2800">
              <a:latin typeface="Calibri"/>
              <a:cs typeface="Calibri"/>
            </a:endParaRPr>
          </a:p>
          <a:p>
            <a:pPr marL="469900" indent="-457200">
              <a:lnSpc>
                <a:spcPct val="100000"/>
              </a:lnSpc>
              <a:spcBef>
                <a:spcPts val="1235"/>
              </a:spcBef>
              <a:buFont typeface="Arial"/>
              <a:buChar char="•"/>
              <a:tabLst>
                <a:tab pos="469265" algn="l"/>
                <a:tab pos="469900" algn="l"/>
              </a:tabLst>
            </a:pPr>
            <a:r>
              <a:rPr sz="2800" spc="-15" dirty="0">
                <a:latin typeface="Calibri"/>
                <a:cs typeface="Calibri"/>
              </a:rPr>
              <a:t>Provides </a:t>
            </a:r>
            <a:r>
              <a:rPr sz="2800" spc="-5" dirty="0">
                <a:latin typeface="Calibri"/>
                <a:cs typeface="Calibri"/>
              </a:rPr>
              <a:t>Quality-of-service </a:t>
            </a:r>
            <a:r>
              <a:rPr sz="2800" spc="-20" dirty="0">
                <a:latin typeface="Calibri"/>
                <a:cs typeface="Calibri"/>
              </a:rPr>
              <a:t>control </a:t>
            </a:r>
            <a:r>
              <a:rPr sz="2800" spc="-5" dirty="0">
                <a:latin typeface="Calibri"/>
                <a:cs typeface="Calibri"/>
              </a:rPr>
              <a:t>and </a:t>
            </a:r>
            <a:r>
              <a:rPr sz="2800" spc="-15" dirty="0">
                <a:latin typeface="Calibri"/>
                <a:cs typeface="Calibri"/>
              </a:rPr>
              <a:t>configurable</a:t>
            </a:r>
            <a:r>
              <a:rPr sz="2800" spc="150" dirty="0">
                <a:latin typeface="Calibri"/>
                <a:cs typeface="Calibri"/>
              </a:rPr>
              <a:t> </a:t>
            </a:r>
            <a:r>
              <a:rPr sz="2800" spc="-25" dirty="0">
                <a:latin typeface="Calibri"/>
                <a:cs typeface="Calibri"/>
              </a:rPr>
              <a:t>reliability.</a:t>
            </a:r>
            <a:endParaRPr sz="28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grpSp>
        <p:nvGrpSpPr>
          <p:cNvPr id="5" name="Google Shape;107;p14"/>
          <p:cNvGrpSpPr/>
          <p:nvPr/>
        </p:nvGrpSpPr>
        <p:grpSpPr>
          <a:xfrm>
            <a:off x="381000" y="160443"/>
            <a:ext cx="11506200" cy="449157"/>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15769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Mapping of co &amp; </a:t>
            </a:r>
            <a:r>
              <a:rPr lang="en-IN" dirty="0" err="1" smtClean="0"/>
              <a:t>po</a:t>
            </a:r>
            <a:endParaRPr lang="en-IN"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08576980"/>
              </p:ext>
            </p:extLst>
          </p:nvPr>
        </p:nvGraphicFramePr>
        <p:xfrm>
          <a:off x="1066800" y="1524000"/>
          <a:ext cx="9448799" cy="4628333"/>
        </p:xfrm>
        <a:graphic>
          <a:graphicData uri="http://schemas.openxmlformats.org/drawingml/2006/table">
            <a:tbl>
              <a:tblPr firstRow="1" firstCol="1" bandRow="1">
                <a:tableStyleId>{5C22544A-7EE6-4342-B048-85BDC9FD1C3A}</a:tableStyleId>
              </a:tblPr>
              <a:tblGrid>
                <a:gridCol w="632813"/>
                <a:gridCol w="701271"/>
                <a:gridCol w="799516"/>
                <a:gridCol w="3132614"/>
                <a:gridCol w="313068"/>
                <a:gridCol w="313068"/>
                <a:gridCol w="313068"/>
                <a:gridCol w="313068"/>
                <a:gridCol w="313068"/>
                <a:gridCol w="313068"/>
                <a:gridCol w="325591"/>
                <a:gridCol w="325591"/>
                <a:gridCol w="288022"/>
                <a:gridCol w="272161"/>
                <a:gridCol w="266315"/>
                <a:gridCol w="275499"/>
                <a:gridCol w="275499"/>
                <a:gridCol w="275499"/>
              </a:tblGrid>
              <a:tr h="794441">
                <a:tc>
                  <a:txBody>
                    <a:bodyPr/>
                    <a:lstStyle/>
                    <a:p>
                      <a:pPr algn="l">
                        <a:lnSpc>
                          <a:spcPct val="115000"/>
                        </a:lnSpc>
                        <a:spcAft>
                          <a:spcPts val="0"/>
                        </a:spcAft>
                        <a:tabLst>
                          <a:tab pos="6038850" algn="l"/>
                        </a:tabLst>
                      </a:pPr>
                      <a:r>
                        <a:rPr lang="en-US" sz="1200" dirty="0">
                          <a:effectLst/>
                        </a:rPr>
                        <a:t>Subject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a:effectLst/>
                        </a:rPr>
                        <a:t>Code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dirty="0">
                          <a:effectLst/>
                        </a:rPr>
                        <a:t>L/T/P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a:effectLst/>
                        </a:rPr>
                        <a:t>CO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tabLst>
                          <a:tab pos="6038850" algn="l"/>
                        </a:tabLst>
                      </a:pPr>
                      <a:r>
                        <a:rPr lang="en-US" sz="1200">
                          <a:effectLst/>
                        </a:rPr>
                        <a:t>PO2</a:t>
                      </a:r>
                      <a:endParaRPr lang="en-IN" sz="1200">
                        <a:effectLst/>
                        <a:latin typeface="Calibri" panose="020F0502020204030204" pitchFamily="34"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PO4</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PO6</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PO7</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PO8</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PO9</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PO10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PO11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PO12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P</a:t>
                      </a:r>
                      <a:endParaRPr lang="en-IN" sz="1200">
                        <a:effectLst/>
                      </a:endParaRPr>
                    </a:p>
                    <a:p>
                      <a:pPr algn="ctr">
                        <a:lnSpc>
                          <a:spcPct val="115000"/>
                        </a:lnSpc>
                        <a:spcAft>
                          <a:spcPts val="0"/>
                        </a:spcAft>
                        <a:tabLst>
                          <a:tab pos="6038850" algn="l"/>
                        </a:tabLst>
                      </a:pPr>
                      <a:r>
                        <a:rPr lang="en-US" sz="1200">
                          <a:effectLst/>
                        </a:rPr>
                        <a:t>S</a:t>
                      </a:r>
                      <a:endParaRPr lang="en-IN" sz="1200">
                        <a:effectLst/>
                      </a:endParaRPr>
                    </a:p>
                    <a:p>
                      <a:pPr algn="ctr">
                        <a:lnSpc>
                          <a:spcPct val="115000"/>
                        </a:lnSpc>
                        <a:spcAft>
                          <a:spcPts val="0"/>
                        </a:spcAft>
                        <a:tabLst>
                          <a:tab pos="6038850" algn="l"/>
                        </a:tabLst>
                      </a:pPr>
                      <a:r>
                        <a:rPr lang="en-US" sz="1200">
                          <a:effectLst/>
                        </a:rPr>
                        <a:t>O</a:t>
                      </a:r>
                      <a:endParaRPr lang="en-IN" sz="1200">
                        <a:effectLst/>
                      </a:endParaRPr>
                    </a:p>
                    <a:p>
                      <a:pPr algn="ctr">
                        <a:lnSpc>
                          <a:spcPct val="115000"/>
                        </a:lnSpc>
                        <a:spcAft>
                          <a:spcPts val="0"/>
                        </a:spcAft>
                        <a:tabLst>
                          <a:tab pos="6038850" algn="l"/>
                        </a:tabLst>
                      </a:pPr>
                      <a:r>
                        <a:rPr lang="en-US" sz="1200">
                          <a:effectLst/>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spcAft>
                          <a:spcPts val="0"/>
                        </a:spcAft>
                        <a:tabLst>
                          <a:tab pos="6038850" algn="l"/>
                        </a:tabLst>
                      </a:pPr>
                      <a:r>
                        <a:rPr lang="en-US" sz="1200">
                          <a:effectLst/>
                        </a:rPr>
                        <a:t>P</a:t>
                      </a:r>
                      <a:endParaRPr lang="en-IN" sz="1200">
                        <a:effectLst/>
                      </a:endParaRPr>
                    </a:p>
                    <a:p>
                      <a:pPr algn="ctr">
                        <a:lnSpc>
                          <a:spcPct val="115000"/>
                        </a:lnSpc>
                        <a:spcAft>
                          <a:spcPts val="0"/>
                        </a:spcAft>
                        <a:tabLst>
                          <a:tab pos="6038850" algn="l"/>
                        </a:tabLst>
                      </a:pPr>
                      <a:r>
                        <a:rPr lang="en-US" sz="1200">
                          <a:effectLst/>
                        </a:rPr>
                        <a:t>S</a:t>
                      </a:r>
                      <a:endParaRPr lang="en-IN" sz="1200">
                        <a:effectLst/>
                      </a:endParaRPr>
                    </a:p>
                    <a:p>
                      <a:pPr algn="ctr">
                        <a:lnSpc>
                          <a:spcPct val="115000"/>
                        </a:lnSpc>
                        <a:spcAft>
                          <a:spcPts val="0"/>
                        </a:spcAft>
                        <a:tabLst>
                          <a:tab pos="6038850" algn="l"/>
                        </a:tabLst>
                      </a:pPr>
                      <a:r>
                        <a:rPr lang="en-US" sz="1200">
                          <a:effectLst/>
                        </a:rPr>
                        <a:t>O</a:t>
                      </a:r>
                      <a:endParaRPr lang="en-IN" sz="1200">
                        <a:effectLst/>
                      </a:endParaRPr>
                    </a:p>
                    <a:p>
                      <a:pPr algn="ctr">
                        <a:lnSpc>
                          <a:spcPct val="115000"/>
                        </a:lnSpc>
                        <a:spcAft>
                          <a:spcPts val="0"/>
                        </a:spcAft>
                        <a:tabLst>
                          <a:tab pos="6038850" algn="l"/>
                        </a:tabLst>
                      </a:pPr>
                      <a:r>
                        <a:rPr lang="en-US" sz="1200">
                          <a:effectLst/>
                        </a:rPr>
                        <a:t>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1394237">
                <a:tc rowSpan="4">
                  <a:txBody>
                    <a:bodyPr/>
                    <a:lstStyle/>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 </a:t>
                      </a:r>
                      <a:endParaRPr lang="en-IN" sz="1200">
                        <a:effectLst/>
                      </a:endParaRPr>
                    </a:p>
                    <a:p>
                      <a:pPr algn="l">
                        <a:lnSpc>
                          <a:spcPct val="115000"/>
                        </a:lnSpc>
                        <a:spcAft>
                          <a:spcPts val="0"/>
                        </a:spcAft>
                        <a:tabLst>
                          <a:tab pos="6038850" algn="l"/>
                        </a:tabLst>
                      </a:pPr>
                      <a:r>
                        <a:rPr lang="en-US" sz="1200">
                          <a:effectLst/>
                        </a:rPr>
                        <a:t>IOT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rowSpan="4">
                  <a:txBody>
                    <a:bodyPr/>
                    <a:lstStyle/>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 </a:t>
                      </a:r>
                      <a:endParaRPr lang="en-IN" sz="1200" dirty="0" smtClean="0">
                        <a:effectLst/>
                      </a:endParaRPr>
                    </a:p>
                    <a:p>
                      <a:pPr algn="l">
                        <a:lnSpc>
                          <a:spcPct val="115000"/>
                        </a:lnSpc>
                        <a:spcAft>
                          <a:spcPts val="0"/>
                        </a:spcAft>
                        <a:tabLst>
                          <a:tab pos="6038850" algn="l"/>
                        </a:tabLst>
                      </a:pPr>
                      <a:endParaRPr lang="en-IN" sz="1200" dirty="0" smtClean="0">
                        <a:effectLst/>
                      </a:endParaRPr>
                    </a:p>
                    <a:p>
                      <a:pPr algn="l">
                        <a:lnSpc>
                          <a:spcPct val="115000"/>
                        </a:lnSpc>
                        <a:spcAft>
                          <a:spcPts val="0"/>
                        </a:spcAft>
                        <a:tabLst>
                          <a:tab pos="6038850" algn="l"/>
                        </a:tabLst>
                      </a:pPr>
                      <a:r>
                        <a:rPr lang="en-US" sz="1200" dirty="0" smtClean="0">
                          <a:effectLst/>
                        </a:rPr>
                        <a:t>7CS4-01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 </a:t>
                      </a:r>
                      <a:endParaRPr lang="en-IN" sz="1200" dirty="0">
                        <a:effectLst/>
                      </a:endParaRPr>
                    </a:p>
                    <a:p>
                      <a:pPr algn="l">
                        <a:lnSpc>
                          <a:spcPct val="115000"/>
                        </a:lnSpc>
                        <a:spcAft>
                          <a:spcPts val="0"/>
                        </a:spcAft>
                        <a:tabLst>
                          <a:tab pos="6038850" algn="l"/>
                        </a:tabLst>
                      </a:pPr>
                      <a:r>
                        <a:rPr lang="en-US" sz="1200" dirty="0">
                          <a:effectLst/>
                        </a:rPr>
                        <a:t>L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dirty="0">
                          <a:effectLst/>
                        </a:rPr>
                        <a:t>Understand the revolution of internet in field of cloud, wireless network, embedded system and mobile devices.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 </a:t>
                      </a:r>
                      <a:endParaRPr lang="en-IN" sz="1200">
                        <a:effectLst/>
                      </a:endParaRPr>
                    </a:p>
                    <a:p>
                      <a:pPr algn="ctr">
                        <a:lnSpc>
                          <a:spcPct val="115000"/>
                        </a:lnSpc>
                        <a:spcAft>
                          <a:spcPts val="0"/>
                        </a:spcAft>
                        <a:tabLst>
                          <a:tab pos="6038850" algn="l"/>
                        </a:tabLst>
                      </a:pPr>
                      <a:r>
                        <a:rPr lang="en-US" sz="1200">
                          <a:effectLst/>
                        </a:rPr>
                        <a:t>-</a:t>
                      </a:r>
                      <a:endParaRPr lang="en-IN" sz="1200">
                        <a:effectLst/>
                      </a:endParaRPr>
                    </a:p>
                    <a:p>
                      <a:pPr algn="ctr">
                        <a:lnSpc>
                          <a:spcPct val="115000"/>
                        </a:lnSpc>
                        <a:spcAft>
                          <a:spcPts val="0"/>
                        </a:spcAft>
                        <a:tabLst>
                          <a:tab pos="6038850" algn="l"/>
                        </a:tabLst>
                      </a:pPr>
                      <a:r>
                        <a:rPr lang="en-US" sz="1200">
                          <a:effectLst/>
                        </a:rPr>
                        <a:t>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1194305">
                <a:tc vMerge="1">
                  <a:txBody>
                    <a:bodyPr/>
                    <a:lstStyle/>
                    <a:p>
                      <a:endParaRPr lang="en-IN"/>
                    </a:p>
                  </a:txBody>
                  <a:tcPr/>
                </a:tc>
                <a:tc vMerge="1">
                  <a:txBody>
                    <a:bodyPr/>
                    <a:lstStyle/>
                    <a:p>
                      <a:endParaRPr lang="en-IN"/>
                    </a:p>
                  </a:txBody>
                  <a:tcPr/>
                </a:tc>
                <a:tc>
                  <a:txBody>
                    <a:bodyPr/>
                    <a:lstStyle/>
                    <a:p>
                      <a:pPr algn="l">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dirty="0">
                          <a:effectLst/>
                        </a:rPr>
                        <a:t>Apply IOT design concepts in various dimensions implementing software and hardware.</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l">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594509">
                <a:tc vMerge="1">
                  <a:txBody>
                    <a:bodyPr/>
                    <a:lstStyle/>
                    <a:p>
                      <a:endParaRPr lang="en-IN"/>
                    </a:p>
                  </a:txBody>
                  <a:tcPr/>
                </a:tc>
                <a:tc vMerge="1">
                  <a:txBody>
                    <a:bodyPr/>
                    <a:lstStyle/>
                    <a:p>
                      <a:endParaRPr lang="en-IN"/>
                    </a:p>
                  </a:txBody>
                  <a:tcPr/>
                </a:tc>
                <a:tc>
                  <a:txBody>
                    <a:bodyPr/>
                    <a:lstStyle/>
                    <a:p>
                      <a:pPr algn="l">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a:effectLst/>
                        </a:rPr>
                        <a:t>Analyze various M2M and IoT architectures.</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l">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M</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L</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594509">
                <a:tc vMerge="1">
                  <a:txBody>
                    <a:bodyPr/>
                    <a:lstStyle/>
                    <a:p>
                      <a:endParaRPr lang="en-IN"/>
                    </a:p>
                  </a:txBody>
                  <a:tcPr/>
                </a:tc>
                <a:tc vMerge="1">
                  <a:txBody>
                    <a:bodyPr/>
                    <a:lstStyle/>
                    <a:p>
                      <a:endParaRPr lang="en-IN"/>
                    </a:p>
                  </a:txBody>
                  <a:tcPr/>
                </a:tc>
                <a:tc>
                  <a:txBody>
                    <a:bodyPr/>
                    <a:lstStyle/>
                    <a:p>
                      <a:pPr algn="l">
                        <a:lnSpc>
                          <a:spcPct val="115000"/>
                        </a:lnSpc>
                        <a:spcAft>
                          <a:spcPts val="0"/>
                        </a:spcAft>
                        <a:tabLst>
                          <a:tab pos="6038850" algn="l"/>
                        </a:tabLst>
                      </a:pPr>
                      <a:r>
                        <a:rPr lang="en-US" sz="1200">
                          <a:effectLst/>
                        </a:rPr>
                        <a:t>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l">
                        <a:lnSpc>
                          <a:spcPct val="115000"/>
                        </a:lnSpc>
                        <a:spcAft>
                          <a:spcPts val="0"/>
                        </a:spcAft>
                        <a:tabLst>
                          <a:tab pos="6038850" algn="l"/>
                        </a:tabLst>
                      </a:pPr>
                      <a:r>
                        <a:rPr lang="en-US" sz="1200">
                          <a:effectLst/>
                        </a:rPr>
                        <a:t>Design and develop various applications in IOT.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l">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a:effectLst/>
                        </a:rPr>
                        <a:t>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L</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tabLst>
                          <a:tab pos="6038850" algn="l"/>
                        </a:tabLst>
                      </a:pPr>
                      <a:r>
                        <a:rPr lang="en-US" sz="1200" dirty="0">
                          <a:effectLst/>
                        </a:rPr>
                        <a: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xmlns="" val="2744054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9131300"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 </a:t>
            </a:r>
            <a:r>
              <a:rPr b="0" spc="-15" dirty="0">
                <a:latin typeface="Calibri"/>
                <a:cs typeface="Calibri"/>
              </a:rPr>
              <a:t>Protocols…Application</a:t>
            </a:r>
            <a:r>
              <a:rPr b="0" spc="15" dirty="0">
                <a:latin typeface="Calibri"/>
                <a:cs typeface="Calibri"/>
              </a:rPr>
              <a:t> </a:t>
            </a:r>
            <a:r>
              <a:rPr b="0" spc="-15" dirty="0">
                <a:latin typeface="Calibri"/>
                <a:cs typeface="Calibri"/>
              </a:rPr>
              <a:t>Layer…AMQP</a:t>
            </a:r>
          </a:p>
        </p:txBody>
      </p:sp>
      <p:sp>
        <p:nvSpPr>
          <p:cNvPr id="3" name="object 3"/>
          <p:cNvSpPr txBox="1"/>
          <p:nvPr/>
        </p:nvSpPr>
        <p:spPr>
          <a:xfrm>
            <a:off x="386892" y="1560728"/>
            <a:ext cx="10690860" cy="3226435"/>
          </a:xfrm>
          <a:prstGeom prst="rect">
            <a:avLst/>
          </a:prstGeom>
        </p:spPr>
        <p:txBody>
          <a:bodyPr vert="horz" wrap="square" lIns="0" tIns="226060" rIns="0" bIns="0" rtlCol="0">
            <a:spAutoFit/>
          </a:bodyPr>
          <a:lstStyle/>
          <a:p>
            <a:pPr marL="469900" indent="-457200">
              <a:lnSpc>
                <a:spcPct val="100000"/>
              </a:lnSpc>
              <a:spcBef>
                <a:spcPts val="1780"/>
              </a:spcBef>
              <a:buFont typeface="Arial"/>
              <a:buChar char="•"/>
              <a:tabLst>
                <a:tab pos="469265" algn="l"/>
                <a:tab pos="469900" algn="l"/>
              </a:tabLst>
            </a:pPr>
            <a:r>
              <a:rPr sz="2800" spc="-10" dirty="0">
                <a:latin typeface="Calibri"/>
                <a:cs typeface="Calibri"/>
              </a:rPr>
              <a:t>Advanced </a:t>
            </a:r>
            <a:r>
              <a:rPr sz="2800" spc="-5" dirty="0">
                <a:latin typeface="Calibri"/>
                <a:cs typeface="Calibri"/>
              </a:rPr>
              <a:t>Messaging Queuing </a:t>
            </a:r>
            <a:r>
              <a:rPr sz="2800" spc="-20" dirty="0">
                <a:latin typeface="Calibri"/>
                <a:cs typeface="Calibri"/>
              </a:rPr>
              <a:t>Protocol </a:t>
            </a:r>
            <a:r>
              <a:rPr sz="2800" spc="-10" dirty="0">
                <a:latin typeface="Calibri"/>
                <a:cs typeface="Calibri"/>
              </a:rPr>
              <a:t>used </a:t>
            </a:r>
            <a:r>
              <a:rPr sz="2800" spc="-25" dirty="0">
                <a:latin typeface="Calibri"/>
                <a:cs typeface="Calibri"/>
              </a:rPr>
              <a:t>for </a:t>
            </a:r>
            <a:r>
              <a:rPr sz="2800" spc="-10" dirty="0">
                <a:latin typeface="Calibri"/>
                <a:cs typeface="Calibri"/>
              </a:rPr>
              <a:t>business</a:t>
            </a:r>
            <a:r>
              <a:rPr sz="2800" spc="220" dirty="0">
                <a:latin typeface="Calibri"/>
                <a:cs typeface="Calibri"/>
              </a:rPr>
              <a:t> </a:t>
            </a:r>
            <a:r>
              <a:rPr sz="2800" spc="-5" dirty="0">
                <a:latin typeface="Calibri"/>
                <a:cs typeface="Calibri"/>
              </a:rPr>
              <a:t>messaging.</a:t>
            </a:r>
            <a:endParaRPr sz="2800">
              <a:latin typeface="Calibri"/>
              <a:cs typeface="Calibri"/>
            </a:endParaRPr>
          </a:p>
          <a:p>
            <a:pPr marL="469900" marR="5080" indent="-457200">
              <a:lnSpc>
                <a:spcPct val="150000"/>
              </a:lnSpc>
              <a:buFont typeface="Arial"/>
              <a:buChar char="•"/>
              <a:tabLst>
                <a:tab pos="469265" algn="l"/>
                <a:tab pos="469900" algn="l"/>
              </a:tabLst>
            </a:pPr>
            <a:r>
              <a:rPr sz="2800" spc="-10" dirty="0">
                <a:latin typeface="Calibri"/>
                <a:cs typeface="Calibri"/>
              </a:rPr>
              <a:t>Supports both point-to-point </a:t>
            </a:r>
            <a:r>
              <a:rPr sz="2800" spc="-5" dirty="0">
                <a:latin typeface="Calibri"/>
                <a:cs typeface="Calibri"/>
              </a:rPr>
              <a:t>and </a:t>
            </a:r>
            <a:r>
              <a:rPr sz="2800" spc="-10" dirty="0">
                <a:latin typeface="Calibri"/>
                <a:cs typeface="Calibri"/>
              </a:rPr>
              <a:t>publisher/subscriber </a:t>
            </a:r>
            <a:r>
              <a:rPr sz="2800" spc="-5" dirty="0">
                <a:latin typeface="Calibri"/>
                <a:cs typeface="Calibri"/>
              </a:rPr>
              <a:t>models, </a:t>
            </a:r>
            <a:r>
              <a:rPr sz="2800" spc="-15" dirty="0">
                <a:latin typeface="Calibri"/>
                <a:cs typeface="Calibri"/>
              </a:rPr>
              <a:t>routing  </a:t>
            </a:r>
            <a:r>
              <a:rPr sz="2800" spc="-5" dirty="0">
                <a:latin typeface="Calibri"/>
                <a:cs typeface="Calibri"/>
              </a:rPr>
              <a:t>and</a:t>
            </a:r>
            <a:r>
              <a:rPr sz="2800" spc="5" dirty="0">
                <a:latin typeface="Calibri"/>
                <a:cs typeface="Calibri"/>
              </a:rPr>
              <a:t> </a:t>
            </a:r>
            <a:r>
              <a:rPr sz="2800" spc="-10" dirty="0">
                <a:latin typeface="Calibri"/>
                <a:cs typeface="Calibri"/>
              </a:rPr>
              <a:t>queuing</a:t>
            </a:r>
            <a:endParaRPr sz="2800">
              <a:latin typeface="Calibri"/>
              <a:cs typeface="Calibri"/>
            </a:endParaRPr>
          </a:p>
          <a:p>
            <a:pPr marL="469900" marR="389890" indent="-457200">
              <a:lnSpc>
                <a:spcPct val="150000"/>
              </a:lnSpc>
              <a:buFont typeface="Arial"/>
              <a:buChar char="•"/>
              <a:tabLst>
                <a:tab pos="469265" algn="l"/>
                <a:tab pos="469900" algn="l"/>
              </a:tabLst>
            </a:pPr>
            <a:r>
              <a:rPr sz="2800" spc="-30" dirty="0">
                <a:latin typeface="Calibri"/>
                <a:cs typeface="Calibri"/>
              </a:rPr>
              <a:t>Broker </a:t>
            </a:r>
            <a:r>
              <a:rPr sz="2800" spc="-20" dirty="0">
                <a:latin typeface="Calibri"/>
                <a:cs typeface="Calibri"/>
              </a:rPr>
              <a:t>here </a:t>
            </a:r>
            <a:r>
              <a:rPr sz="2800" spc="-15" dirty="0">
                <a:latin typeface="Calibri"/>
                <a:cs typeface="Calibri"/>
              </a:rPr>
              <a:t>receives </a:t>
            </a:r>
            <a:r>
              <a:rPr sz="2800" spc="-5" dirty="0">
                <a:latin typeface="Calibri"/>
                <a:cs typeface="Calibri"/>
              </a:rPr>
              <a:t>messages </a:t>
            </a:r>
            <a:r>
              <a:rPr sz="2800" spc="-20" dirty="0">
                <a:latin typeface="Calibri"/>
                <a:cs typeface="Calibri"/>
              </a:rPr>
              <a:t>from </a:t>
            </a:r>
            <a:r>
              <a:rPr sz="2800" spc="-15" dirty="0">
                <a:latin typeface="Calibri"/>
                <a:cs typeface="Calibri"/>
              </a:rPr>
              <a:t>publishers </a:t>
            </a:r>
            <a:r>
              <a:rPr sz="2800" spc="-5" dirty="0">
                <a:latin typeface="Calibri"/>
                <a:cs typeface="Calibri"/>
              </a:rPr>
              <a:t>and </a:t>
            </a:r>
            <a:r>
              <a:rPr sz="2800" spc="-25" dirty="0">
                <a:latin typeface="Calibri"/>
                <a:cs typeface="Calibri"/>
              </a:rPr>
              <a:t>route </a:t>
            </a:r>
            <a:r>
              <a:rPr sz="2800" spc="-5" dirty="0">
                <a:latin typeface="Calibri"/>
                <a:cs typeface="Calibri"/>
              </a:rPr>
              <a:t>them </a:t>
            </a:r>
            <a:r>
              <a:rPr sz="2800" spc="-15" dirty="0">
                <a:latin typeface="Calibri"/>
                <a:cs typeface="Calibri"/>
              </a:rPr>
              <a:t>over  </a:t>
            </a:r>
            <a:r>
              <a:rPr sz="2800" spc="-10" dirty="0">
                <a:latin typeface="Calibri"/>
                <a:cs typeface="Calibri"/>
              </a:rPr>
              <a:t>connections </a:t>
            </a:r>
            <a:r>
              <a:rPr sz="2800" spc="-20" dirty="0">
                <a:latin typeface="Calibri"/>
                <a:cs typeface="Calibri"/>
              </a:rPr>
              <a:t>to </a:t>
            </a:r>
            <a:r>
              <a:rPr sz="2800" spc="-15" dirty="0">
                <a:latin typeface="Calibri"/>
                <a:cs typeface="Calibri"/>
              </a:rPr>
              <a:t>consumers through </a:t>
            </a:r>
            <a:r>
              <a:rPr sz="2800" spc="-5" dirty="0">
                <a:latin typeface="Calibri"/>
                <a:cs typeface="Calibri"/>
              </a:rPr>
              <a:t>messaging</a:t>
            </a:r>
            <a:r>
              <a:rPr sz="2800" spc="150" dirty="0">
                <a:latin typeface="Calibri"/>
                <a:cs typeface="Calibri"/>
              </a:rPr>
              <a:t> </a:t>
            </a:r>
            <a:r>
              <a:rPr sz="2800" spc="-5" dirty="0">
                <a:latin typeface="Calibri"/>
                <a:cs typeface="Calibri"/>
              </a:rPr>
              <a:t>queues.</a:t>
            </a:r>
            <a:endParaRPr sz="28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grpSp>
        <p:nvGrpSpPr>
          <p:cNvPr id="5" name="Google Shape;107;p14"/>
          <p:cNvGrpSpPr/>
          <p:nvPr/>
        </p:nvGrpSpPr>
        <p:grpSpPr>
          <a:xfrm>
            <a:off x="381000" y="160443"/>
            <a:ext cx="11506200" cy="449157"/>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69330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4658995" cy="696595"/>
          </a:xfrm>
          <a:prstGeom prst="rect">
            <a:avLst/>
          </a:prstGeom>
        </p:spPr>
        <p:txBody>
          <a:bodyPr vert="horz" wrap="square" lIns="0" tIns="12700" rIns="0" bIns="0" rtlCol="0">
            <a:spAutoFit/>
          </a:bodyPr>
          <a:lstStyle/>
          <a:p>
            <a:pPr marL="12700">
              <a:lnSpc>
                <a:spcPct val="100000"/>
              </a:lnSpc>
              <a:spcBef>
                <a:spcPts val="100"/>
              </a:spcBef>
            </a:pPr>
            <a:r>
              <a:rPr b="0" spc="-10" dirty="0">
                <a:latin typeface="Calibri"/>
                <a:cs typeface="Calibri"/>
              </a:rPr>
              <a:t>Logical </a:t>
            </a:r>
            <a:r>
              <a:rPr b="0" dirty="0">
                <a:latin typeface="Calibri"/>
                <a:cs typeface="Calibri"/>
              </a:rPr>
              <a:t>Design </a:t>
            </a:r>
            <a:r>
              <a:rPr b="0" spc="5" dirty="0">
                <a:latin typeface="Calibri"/>
                <a:cs typeface="Calibri"/>
              </a:rPr>
              <a:t>of</a:t>
            </a:r>
            <a:r>
              <a:rPr b="0" spc="-50" dirty="0">
                <a:latin typeface="Calibri"/>
                <a:cs typeface="Calibri"/>
              </a:rPr>
              <a:t> </a:t>
            </a:r>
            <a:r>
              <a:rPr b="0" dirty="0">
                <a:latin typeface="Calibri"/>
                <a:cs typeface="Calibri"/>
              </a:rPr>
              <a:t>IoT</a:t>
            </a:r>
          </a:p>
        </p:txBody>
      </p:sp>
      <p:graphicFrame>
        <p:nvGraphicFramePr>
          <p:cNvPr id="3" name="object 3"/>
          <p:cNvGraphicFramePr>
            <a:graphicFrameLocks noGrp="1"/>
          </p:cNvGraphicFramePr>
          <p:nvPr/>
        </p:nvGraphicFramePr>
        <p:xfrm>
          <a:off x="554990" y="1474259"/>
          <a:ext cx="4556123" cy="718140"/>
        </p:xfrm>
        <a:graphic>
          <a:graphicData uri="http://schemas.openxmlformats.org/drawingml/2006/table">
            <a:tbl>
              <a:tblPr firstRow="1" bandRow="1">
                <a:tableStyleId>{2D5ABB26-0587-4C30-8999-92F81FD0307C}</a:tableStyleId>
              </a:tblPr>
              <a:tblGrid>
                <a:gridCol w="1185545"/>
                <a:gridCol w="966469"/>
                <a:gridCol w="883285"/>
                <a:gridCol w="478789"/>
                <a:gridCol w="1042035"/>
              </a:tblGrid>
              <a:tr h="382734">
                <a:tc>
                  <a:txBody>
                    <a:bodyPr/>
                    <a:lstStyle/>
                    <a:p>
                      <a:pPr marL="260350" indent="-228600">
                        <a:lnSpc>
                          <a:spcPts val="2655"/>
                        </a:lnSpc>
                        <a:buFont typeface="Arial"/>
                        <a:buChar char="•"/>
                        <a:tabLst>
                          <a:tab pos="260350" algn="l"/>
                        </a:tabLst>
                      </a:pPr>
                      <a:r>
                        <a:rPr sz="2400" spc="-10" dirty="0">
                          <a:latin typeface="Calibri"/>
                          <a:cs typeface="Calibri"/>
                        </a:rPr>
                        <a:t>Logical</a:t>
                      </a:r>
                      <a:endParaRPr sz="2400">
                        <a:latin typeface="Calibri"/>
                        <a:cs typeface="Calibri"/>
                      </a:endParaRPr>
                    </a:p>
                  </a:txBody>
                  <a:tcPr marL="0" marR="0" marT="0" marB="0"/>
                </a:tc>
                <a:tc>
                  <a:txBody>
                    <a:bodyPr/>
                    <a:lstStyle/>
                    <a:p>
                      <a:pPr marL="80645">
                        <a:lnSpc>
                          <a:spcPts val="2655"/>
                        </a:lnSpc>
                      </a:pPr>
                      <a:r>
                        <a:rPr sz="2400" spc="-5" dirty="0">
                          <a:latin typeface="Calibri"/>
                          <a:cs typeface="Calibri"/>
                        </a:rPr>
                        <a:t>design</a:t>
                      </a:r>
                      <a:endParaRPr sz="2400">
                        <a:latin typeface="Calibri"/>
                        <a:cs typeface="Calibri"/>
                      </a:endParaRPr>
                    </a:p>
                  </a:txBody>
                  <a:tcPr marL="0" marR="0" marT="0" marB="0"/>
                </a:tc>
                <a:tc>
                  <a:txBody>
                    <a:bodyPr/>
                    <a:lstStyle/>
                    <a:p>
                      <a:pPr marL="80645">
                        <a:lnSpc>
                          <a:spcPts val="2655"/>
                        </a:lnSpc>
                        <a:tabLst>
                          <a:tab pos="495300" algn="l"/>
                        </a:tabLst>
                      </a:pPr>
                      <a:r>
                        <a:rPr sz="2400" spc="-5" dirty="0">
                          <a:latin typeface="Calibri"/>
                          <a:cs typeface="Calibri"/>
                        </a:rPr>
                        <a:t>of	</a:t>
                      </a:r>
                      <a:r>
                        <a:rPr sz="2400" dirty="0">
                          <a:latin typeface="Calibri"/>
                          <a:cs typeface="Calibri"/>
                        </a:rPr>
                        <a:t>an</a:t>
                      </a:r>
                      <a:endParaRPr sz="2400">
                        <a:latin typeface="Calibri"/>
                        <a:cs typeface="Calibri"/>
                      </a:endParaRPr>
                    </a:p>
                  </a:txBody>
                  <a:tcPr marL="0" marR="0" marT="0" marB="0"/>
                </a:tc>
                <a:tc>
                  <a:txBody>
                    <a:bodyPr/>
                    <a:lstStyle/>
                    <a:p>
                      <a:pPr marL="80645">
                        <a:lnSpc>
                          <a:spcPts val="2655"/>
                        </a:lnSpc>
                      </a:pPr>
                      <a:r>
                        <a:rPr sz="2400" dirty="0">
                          <a:latin typeface="Calibri"/>
                          <a:cs typeface="Calibri"/>
                        </a:rPr>
                        <a:t>IoT</a:t>
                      </a:r>
                      <a:endParaRPr sz="2400">
                        <a:latin typeface="Calibri"/>
                        <a:cs typeface="Calibri"/>
                      </a:endParaRPr>
                    </a:p>
                  </a:txBody>
                  <a:tcPr marL="0" marR="0" marT="0" marB="0"/>
                </a:tc>
                <a:tc>
                  <a:txBody>
                    <a:bodyPr/>
                    <a:lstStyle/>
                    <a:p>
                      <a:pPr marR="24765" algn="r">
                        <a:lnSpc>
                          <a:spcPts val="2655"/>
                        </a:lnSpc>
                      </a:pPr>
                      <a:r>
                        <a:rPr sz="2400" spc="-55" dirty="0">
                          <a:latin typeface="Calibri"/>
                          <a:cs typeface="Calibri"/>
                        </a:rPr>
                        <a:t>s</a:t>
                      </a:r>
                      <a:r>
                        <a:rPr sz="2400" spc="-20" dirty="0">
                          <a:latin typeface="Calibri"/>
                          <a:cs typeface="Calibri"/>
                        </a:rPr>
                        <a:t>y</a:t>
                      </a:r>
                      <a:r>
                        <a:rPr sz="2400" spc="-30" dirty="0">
                          <a:latin typeface="Calibri"/>
                          <a:cs typeface="Calibri"/>
                        </a:rPr>
                        <a:t>s</a:t>
                      </a:r>
                      <a:r>
                        <a:rPr sz="2400" spc="-25" dirty="0">
                          <a:latin typeface="Calibri"/>
                          <a:cs typeface="Calibri"/>
                        </a:rPr>
                        <a:t>t</a:t>
                      </a:r>
                      <a:r>
                        <a:rPr sz="2400" dirty="0">
                          <a:latin typeface="Calibri"/>
                          <a:cs typeface="Calibri"/>
                        </a:rPr>
                        <a:t>em</a:t>
                      </a:r>
                      <a:endParaRPr sz="2400">
                        <a:latin typeface="Calibri"/>
                        <a:cs typeface="Calibri"/>
                      </a:endParaRPr>
                    </a:p>
                  </a:txBody>
                  <a:tcPr marL="0" marR="0" marT="0" marB="0"/>
                </a:tc>
              </a:tr>
              <a:tr h="335406">
                <a:tc>
                  <a:txBody>
                    <a:bodyPr/>
                    <a:lstStyle/>
                    <a:p>
                      <a:pPr marL="260350">
                        <a:lnSpc>
                          <a:spcPts val="2520"/>
                        </a:lnSpc>
                      </a:pPr>
                      <a:r>
                        <a:rPr sz="2400" spc="-25" dirty="0">
                          <a:latin typeface="Calibri"/>
                          <a:cs typeface="Calibri"/>
                        </a:rPr>
                        <a:t>refers</a:t>
                      </a:r>
                      <a:endParaRPr sz="2400">
                        <a:latin typeface="Calibri"/>
                        <a:cs typeface="Calibri"/>
                      </a:endParaRPr>
                    </a:p>
                  </a:txBody>
                  <a:tcPr marL="0" marR="0" marT="0" marB="0"/>
                </a:tc>
                <a:tc>
                  <a:txBody>
                    <a:bodyPr/>
                    <a:lstStyle/>
                    <a:p>
                      <a:pPr marL="448309">
                        <a:lnSpc>
                          <a:spcPts val="2520"/>
                        </a:lnSpc>
                      </a:pPr>
                      <a:r>
                        <a:rPr sz="2400" spc="-25" dirty="0">
                          <a:latin typeface="Calibri"/>
                          <a:cs typeface="Calibri"/>
                        </a:rPr>
                        <a:t>to</a:t>
                      </a:r>
                      <a:endParaRPr sz="2400">
                        <a:latin typeface="Calibri"/>
                        <a:cs typeface="Calibri"/>
                      </a:endParaRPr>
                    </a:p>
                  </a:txBody>
                  <a:tcPr marL="0" marR="0" marT="0" marB="0"/>
                </a:tc>
                <a:tc>
                  <a:txBody>
                    <a:bodyPr/>
                    <a:lstStyle/>
                    <a:p>
                      <a:pPr marL="403860">
                        <a:lnSpc>
                          <a:spcPts val="2520"/>
                        </a:lnSpc>
                      </a:pPr>
                      <a:r>
                        <a:rPr sz="2400" dirty="0">
                          <a:latin typeface="Calibri"/>
                          <a:cs typeface="Calibri"/>
                        </a:rPr>
                        <a:t>an</a:t>
                      </a:r>
                      <a:endParaRPr sz="2400">
                        <a:latin typeface="Calibri"/>
                        <a:cs typeface="Calibri"/>
                      </a:endParaRPr>
                    </a:p>
                  </a:txBody>
                  <a:tcPr marL="0" marR="0" marT="0" marB="0"/>
                </a:tc>
                <a:tc>
                  <a:txBody>
                    <a:bodyPr/>
                    <a:lstStyle/>
                    <a:p>
                      <a:pPr>
                        <a:lnSpc>
                          <a:spcPct val="100000"/>
                        </a:lnSpc>
                      </a:pPr>
                      <a:endParaRPr sz="2100">
                        <a:latin typeface="Times New Roman"/>
                        <a:cs typeface="Times New Roman"/>
                      </a:endParaRPr>
                    </a:p>
                  </a:txBody>
                  <a:tcPr marL="0" marR="0" marT="0" marB="0"/>
                </a:tc>
                <a:tc>
                  <a:txBody>
                    <a:bodyPr/>
                    <a:lstStyle/>
                    <a:p>
                      <a:pPr marR="24130" algn="r">
                        <a:lnSpc>
                          <a:spcPts val="2520"/>
                        </a:lnSpc>
                      </a:pPr>
                      <a:r>
                        <a:rPr sz="2400" dirty="0">
                          <a:latin typeface="Calibri"/>
                          <a:cs typeface="Calibri"/>
                        </a:rPr>
                        <a:t>a</a:t>
                      </a:r>
                      <a:r>
                        <a:rPr sz="2400" spc="-10" dirty="0">
                          <a:latin typeface="Calibri"/>
                          <a:cs typeface="Calibri"/>
                        </a:rPr>
                        <a:t>b</a:t>
                      </a:r>
                      <a:r>
                        <a:rPr sz="2400" spc="-30" dirty="0">
                          <a:latin typeface="Calibri"/>
                          <a:cs typeface="Calibri"/>
                        </a:rPr>
                        <a:t>s</a:t>
                      </a:r>
                      <a:r>
                        <a:rPr sz="2400" dirty="0">
                          <a:latin typeface="Calibri"/>
                          <a:cs typeface="Calibri"/>
                        </a:rPr>
                        <a:t>t</a:t>
                      </a:r>
                      <a:r>
                        <a:rPr sz="2400" spc="-50" dirty="0">
                          <a:latin typeface="Calibri"/>
                          <a:cs typeface="Calibri"/>
                        </a:rPr>
                        <a:t>r</a:t>
                      </a:r>
                      <a:r>
                        <a:rPr sz="2400" spc="-10" dirty="0">
                          <a:latin typeface="Calibri"/>
                          <a:cs typeface="Calibri"/>
                        </a:rPr>
                        <a:t>ac</a:t>
                      </a:r>
                      <a:r>
                        <a:rPr sz="2400" dirty="0">
                          <a:latin typeface="Calibri"/>
                          <a:cs typeface="Calibri"/>
                        </a:rPr>
                        <a:t>t</a:t>
                      </a:r>
                      <a:endParaRPr sz="2400">
                        <a:latin typeface="Calibri"/>
                        <a:cs typeface="Calibri"/>
                      </a:endParaRPr>
                    </a:p>
                  </a:txBody>
                  <a:tcPr marL="0" marR="0" marT="0" marB="0"/>
                </a:tc>
              </a:tr>
            </a:tbl>
          </a:graphicData>
        </a:graphic>
      </p:graphicFrame>
      <p:sp>
        <p:nvSpPr>
          <p:cNvPr id="4" name="object 4"/>
          <p:cNvSpPr txBox="1"/>
          <p:nvPr/>
        </p:nvSpPr>
        <p:spPr>
          <a:xfrm>
            <a:off x="574040" y="2164460"/>
            <a:ext cx="4517390" cy="2348865"/>
          </a:xfrm>
          <a:prstGeom prst="rect">
            <a:avLst/>
          </a:prstGeom>
        </p:spPr>
        <p:txBody>
          <a:bodyPr vert="horz" wrap="square" lIns="0" tIns="12700" rIns="0" bIns="0" rtlCol="0">
            <a:spAutoFit/>
          </a:bodyPr>
          <a:lstStyle/>
          <a:p>
            <a:pPr marL="241300" marR="5080" algn="just">
              <a:lnSpc>
                <a:spcPct val="100000"/>
              </a:lnSpc>
              <a:spcBef>
                <a:spcPts val="100"/>
              </a:spcBef>
            </a:pPr>
            <a:r>
              <a:rPr sz="2400" spc="-10" dirty="0">
                <a:latin typeface="Calibri"/>
                <a:cs typeface="Calibri"/>
              </a:rPr>
              <a:t>representation </a:t>
            </a:r>
            <a:r>
              <a:rPr sz="2400" spc="-5" dirty="0">
                <a:latin typeface="Calibri"/>
                <a:cs typeface="Calibri"/>
              </a:rPr>
              <a:t>of </a:t>
            </a:r>
            <a:r>
              <a:rPr sz="2400" dirty="0">
                <a:latin typeface="Calibri"/>
                <a:cs typeface="Calibri"/>
              </a:rPr>
              <a:t>the </a:t>
            </a:r>
            <a:r>
              <a:rPr sz="2400" spc="-5" dirty="0">
                <a:latin typeface="Calibri"/>
                <a:cs typeface="Calibri"/>
              </a:rPr>
              <a:t>entities </a:t>
            </a:r>
            <a:r>
              <a:rPr sz="2400" dirty="0">
                <a:latin typeface="Calibri"/>
                <a:cs typeface="Calibri"/>
              </a:rPr>
              <a:t>and  </a:t>
            </a:r>
            <a:r>
              <a:rPr sz="2400" spc="-10" dirty="0">
                <a:latin typeface="Calibri"/>
                <a:cs typeface="Calibri"/>
              </a:rPr>
              <a:t>processes </a:t>
            </a:r>
            <a:r>
              <a:rPr sz="2400" dirty="0">
                <a:latin typeface="Calibri"/>
                <a:cs typeface="Calibri"/>
              </a:rPr>
              <a:t>without </a:t>
            </a:r>
            <a:r>
              <a:rPr sz="2400" spc="-10" dirty="0">
                <a:latin typeface="Calibri"/>
                <a:cs typeface="Calibri"/>
              </a:rPr>
              <a:t>going </a:t>
            </a:r>
            <a:r>
              <a:rPr sz="2400" spc="-15" dirty="0">
                <a:latin typeface="Calibri"/>
                <a:cs typeface="Calibri"/>
              </a:rPr>
              <a:t>into </a:t>
            </a:r>
            <a:r>
              <a:rPr sz="2400" dirty="0">
                <a:latin typeface="Calibri"/>
                <a:cs typeface="Calibri"/>
              </a:rPr>
              <a:t>the  </a:t>
            </a:r>
            <a:r>
              <a:rPr sz="2400" spc="-10" dirty="0">
                <a:latin typeface="Calibri"/>
                <a:cs typeface="Calibri"/>
              </a:rPr>
              <a:t>low-level </a:t>
            </a:r>
            <a:r>
              <a:rPr sz="2400" spc="-5" dirty="0">
                <a:latin typeface="Calibri"/>
                <a:cs typeface="Calibri"/>
              </a:rPr>
              <a:t>specifics  of  the  implementation.</a:t>
            </a:r>
            <a:endParaRPr sz="2400">
              <a:latin typeface="Calibri"/>
              <a:cs typeface="Calibri"/>
            </a:endParaRPr>
          </a:p>
          <a:p>
            <a:pPr marL="241300" marR="5080" indent="-228600" algn="just">
              <a:lnSpc>
                <a:spcPct val="100000"/>
              </a:lnSpc>
              <a:spcBef>
                <a:spcPts val="1010"/>
              </a:spcBef>
              <a:buFont typeface="Arial"/>
              <a:buChar char="•"/>
              <a:tabLst>
                <a:tab pos="241300" algn="l"/>
              </a:tabLst>
            </a:pPr>
            <a:r>
              <a:rPr sz="2400" dirty="0">
                <a:latin typeface="Calibri"/>
                <a:cs typeface="Calibri"/>
              </a:rPr>
              <a:t>An </a:t>
            </a:r>
            <a:r>
              <a:rPr sz="2400" spc="-5" dirty="0">
                <a:latin typeface="Calibri"/>
                <a:cs typeface="Calibri"/>
              </a:rPr>
              <a:t>IoT </a:t>
            </a:r>
            <a:r>
              <a:rPr sz="2400" spc="-20" dirty="0">
                <a:latin typeface="Calibri"/>
                <a:cs typeface="Calibri"/>
              </a:rPr>
              <a:t>system </a:t>
            </a:r>
            <a:r>
              <a:rPr sz="2400" spc="-5" dirty="0">
                <a:latin typeface="Calibri"/>
                <a:cs typeface="Calibri"/>
              </a:rPr>
              <a:t>comprises </a:t>
            </a:r>
            <a:r>
              <a:rPr sz="2400" dirty="0">
                <a:latin typeface="Calibri"/>
                <a:cs typeface="Calibri"/>
              </a:rPr>
              <a:t>a  </a:t>
            </a:r>
            <a:r>
              <a:rPr sz="2400" spc="-5" dirty="0">
                <a:latin typeface="Calibri"/>
                <a:cs typeface="Calibri"/>
              </a:rPr>
              <a:t>number of functional </a:t>
            </a:r>
            <a:r>
              <a:rPr sz="2400" spc="-10" dirty="0">
                <a:latin typeface="Calibri"/>
                <a:cs typeface="Calibri"/>
              </a:rPr>
              <a:t>blocks</a:t>
            </a:r>
            <a:r>
              <a:rPr sz="2400" spc="70" dirty="0">
                <a:latin typeface="Calibri"/>
                <a:cs typeface="Calibri"/>
              </a:rPr>
              <a:t> </a:t>
            </a:r>
            <a:r>
              <a:rPr sz="2400" spc="-10" dirty="0">
                <a:latin typeface="Calibri"/>
                <a:cs typeface="Calibri"/>
              </a:rPr>
              <a:t>that</a:t>
            </a:r>
            <a:endParaRPr sz="2400">
              <a:latin typeface="Calibri"/>
              <a:cs typeface="Calibri"/>
            </a:endParaRPr>
          </a:p>
        </p:txBody>
      </p:sp>
      <p:sp>
        <p:nvSpPr>
          <p:cNvPr id="5" name="object 5"/>
          <p:cNvSpPr txBox="1"/>
          <p:nvPr/>
        </p:nvSpPr>
        <p:spPr>
          <a:xfrm>
            <a:off x="2288794" y="4487367"/>
            <a:ext cx="2802255" cy="757555"/>
          </a:xfrm>
          <a:prstGeom prst="rect">
            <a:avLst/>
          </a:prstGeom>
        </p:spPr>
        <p:txBody>
          <a:bodyPr vert="horz" wrap="square" lIns="0" tIns="12700" rIns="0" bIns="0" rtlCol="0">
            <a:spAutoFit/>
          </a:bodyPr>
          <a:lstStyle/>
          <a:p>
            <a:pPr marL="12700">
              <a:lnSpc>
                <a:spcPct val="100000"/>
              </a:lnSpc>
              <a:spcBef>
                <a:spcPts val="100"/>
              </a:spcBef>
              <a:tabLst>
                <a:tab pos="970915" algn="l"/>
                <a:tab pos="2374900" algn="l"/>
              </a:tabLst>
            </a:pPr>
            <a:r>
              <a:rPr sz="2400" spc="-5" dirty="0">
                <a:latin typeface="Calibri"/>
                <a:cs typeface="Calibri"/>
              </a:rPr>
              <a:t>th</a:t>
            </a:r>
            <a:r>
              <a:rPr sz="2400" dirty="0">
                <a:latin typeface="Calibri"/>
                <a:cs typeface="Calibri"/>
              </a:rPr>
              <a:t>e	</a:t>
            </a:r>
            <a:r>
              <a:rPr sz="2400" spc="-55" dirty="0">
                <a:latin typeface="Calibri"/>
                <a:cs typeface="Calibri"/>
              </a:rPr>
              <a:t>s</a:t>
            </a:r>
            <a:r>
              <a:rPr sz="2400" spc="-20" dirty="0">
                <a:latin typeface="Calibri"/>
                <a:cs typeface="Calibri"/>
              </a:rPr>
              <a:t>y</a:t>
            </a:r>
            <a:r>
              <a:rPr sz="2400" spc="-30" dirty="0">
                <a:latin typeface="Calibri"/>
                <a:cs typeface="Calibri"/>
              </a:rPr>
              <a:t>s</a:t>
            </a:r>
            <a:r>
              <a:rPr sz="2400" spc="-25" dirty="0">
                <a:latin typeface="Calibri"/>
                <a:cs typeface="Calibri"/>
              </a:rPr>
              <a:t>t</a:t>
            </a:r>
            <a:r>
              <a:rPr sz="2400" dirty="0">
                <a:latin typeface="Calibri"/>
                <a:cs typeface="Calibri"/>
              </a:rPr>
              <a:t>em	</a:t>
            </a:r>
            <a:r>
              <a:rPr sz="2400" spc="-5" dirty="0">
                <a:latin typeface="Calibri"/>
                <a:cs typeface="Calibri"/>
              </a:rPr>
              <a:t>the</a:t>
            </a:r>
            <a:endParaRPr sz="2400">
              <a:latin typeface="Calibri"/>
              <a:cs typeface="Calibri"/>
            </a:endParaRPr>
          </a:p>
          <a:p>
            <a:pPr marL="320040">
              <a:lnSpc>
                <a:spcPct val="100000"/>
              </a:lnSpc>
            </a:pPr>
            <a:r>
              <a:rPr sz="2400" spc="-20" dirty="0">
                <a:latin typeface="Calibri"/>
                <a:cs typeface="Calibri"/>
              </a:rPr>
              <a:t>for</a:t>
            </a:r>
            <a:endParaRPr sz="2400">
              <a:latin typeface="Calibri"/>
              <a:cs typeface="Calibri"/>
            </a:endParaRPr>
          </a:p>
        </p:txBody>
      </p:sp>
      <p:sp>
        <p:nvSpPr>
          <p:cNvPr id="6" name="object 6"/>
          <p:cNvSpPr txBox="1"/>
          <p:nvPr/>
        </p:nvSpPr>
        <p:spPr>
          <a:xfrm>
            <a:off x="802640" y="4487367"/>
            <a:ext cx="1417955" cy="1123315"/>
          </a:xfrm>
          <a:prstGeom prst="rect">
            <a:avLst/>
          </a:prstGeom>
        </p:spPr>
        <p:txBody>
          <a:bodyPr vert="horz" wrap="square" lIns="0" tIns="12700" rIns="0" bIns="0" rtlCol="0">
            <a:spAutoFit/>
          </a:bodyPr>
          <a:lstStyle/>
          <a:p>
            <a:pPr marL="12700" marR="5080">
              <a:lnSpc>
                <a:spcPct val="100000"/>
              </a:lnSpc>
              <a:spcBef>
                <a:spcPts val="100"/>
              </a:spcBef>
            </a:pPr>
            <a:r>
              <a:rPr sz="2400" spc="-10" dirty="0">
                <a:latin typeface="Calibri"/>
                <a:cs typeface="Calibri"/>
              </a:rPr>
              <a:t>provide  </a:t>
            </a:r>
            <a:r>
              <a:rPr sz="2400" spc="-20" dirty="0">
                <a:latin typeface="Calibri"/>
                <a:cs typeface="Calibri"/>
              </a:rPr>
              <a:t>c</a:t>
            </a:r>
            <a:r>
              <a:rPr sz="2400" dirty="0">
                <a:latin typeface="Calibri"/>
                <a:cs typeface="Calibri"/>
              </a:rPr>
              <a:t>apabiliti</a:t>
            </a:r>
            <a:r>
              <a:rPr sz="2400" spc="5" dirty="0">
                <a:latin typeface="Calibri"/>
                <a:cs typeface="Calibri"/>
              </a:rPr>
              <a:t>e</a:t>
            </a:r>
            <a:r>
              <a:rPr sz="2400" dirty="0">
                <a:latin typeface="Calibri"/>
                <a:cs typeface="Calibri"/>
              </a:rPr>
              <a:t>s  </a:t>
            </a:r>
            <a:r>
              <a:rPr sz="2400" spc="-5" dirty="0">
                <a:latin typeface="Calibri"/>
                <a:cs typeface="Calibri"/>
              </a:rPr>
              <a:t>sensing,</a:t>
            </a:r>
            <a:endParaRPr sz="2400">
              <a:latin typeface="Calibri"/>
              <a:cs typeface="Calibri"/>
            </a:endParaRPr>
          </a:p>
        </p:txBody>
      </p:sp>
      <p:sp>
        <p:nvSpPr>
          <p:cNvPr id="7" name="object 7"/>
          <p:cNvSpPr txBox="1"/>
          <p:nvPr/>
        </p:nvSpPr>
        <p:spPr>
          <a:xfrm>
            <a:off x="3352546" y="4853432"/>
            <a:ext cx="1737995" cy="756920"/>
          </a:xfrm>
          <a:prstGeom prst="rect">
            <a:avLst/>
          </a:prstGeom>
        </p:spPr>
        <p:txBody>
          <a:bodyPr vert="horz" wrap="square" lIns="0" tIns="12700" rIns="0" bIns="0" rtlCol="0">
            <a:spAutoFit/>
          </a:bodyPr>
          <a:lstStyle/>
          <a:p>
            <a:pPr marL="474345" marR="5080" indent="-462280">
              <a:lnSpc>
                <a:spcPct val="100000"/>
              </a:lnSpc>
              <a:spcBef>
                <a:spcPts val="100"/>
              </a:spcBef>
            </a:pPr>
            <a:r>
              <a:rPr sz="2400" dirty="0">
                <a:latin typeface="Calibri"/>
                <a:cs typeface="Calibri"/>
              </a:rPr>
              <a:t>id</a:t>
            </a:r>
            <a:r>
              <a:rPr sz="2400" spc="-10" dirty="0">
                <a:latin typeface="Calibri"/>
                <a:cs typeface="Calibri"/>
              </a:rPr>
              <a:t>e</a:t>
            </a:r>
            <a:r>
              <a:rPr sz="2400" spc="-25" dirty="0">
                <a:latin typeface="Calibri"/>
                <a:cs typeface="Calibri"/>
              </a:rPr>
              <a:t>n</a:t>
            </a:r>
            <a:r>
              <a:rPr sz="2400" dirty="0">
                <a:latin typeface="Calibri"/>
                <a:cs typeface="Calibri"/>
              </a:rPr>
              <a:t>tifi</a:t>
            </a:r>
            <a:r>
              <a:rPr sz="2400" spc="-20" dirty="0">
                <a:latin typeface="Calibri"/>
                <a:cs typeface="Calibri"/>
              </a:rPr>
              <a:t>c</a:t>
            </a:r>
            <a:r>
              <a:rPr sz="2400" spc="-25" dirty="0">
                <a:latin typeface="Calibri"/>
                <a:cs typeface="Calibri"/>
              </a:rPr>
              <a:t>a</a:t>
            </a:r>
            <a:r>
              <a:rPr sz="2400" dirty="0">
                <a:latin typeface="Calibri"/>
                <a:cs typeface="Calibri"/>
              </a:rPr>
              <a:t>tion,  actu</a:t>
            </a:r>
            <a:r>
              <a:rPr sz="2400" spc="-25" dirty="0">
                <a:latin typeface="Calibri"/>
                <a:cs typeface="Calibri"/>
              </a:rPr>
              <a:t>a</a:t>
            </a:r>
            <a:r>
              <a:rPr sz="2400" dirty="0">
                <a:latin typeface="Calibri"/>
                <a:cs typeface="Calibri"/>
              </a:rPr>
              <a:t>tion,</a:t>
            </a:r>
            <a:endParaRPr sz="2400">
              <a:latin typeface="Calibri"/>
              <a:cs typeface="Calibri"/>
            </a:endParaRPr>
          </a:p>
        </p:txBody>
      </p:sp>
      <p:sp>
        <p:nvSpPr>
          <p:cNvPr id="8" name="object 8"/>
          <p:cNvSpPr txBox="1"/>
          <p:nvPr/>
        </p:nvSpPr>
        <p:spPr>
          <a:xfrm>
            <a:off x="802640" y="5584952"/>
            <a:ext cx="427418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communication </a:t>
            </a:r>
            <a:r>
              <a:rPr sz="2400" dirty="0">
                <a:latin typeface="Calibri"/>
                <a:cs typeface="Calibri"/>
              </a:rPr>
              <a:t>and</a:t>
            </a:r>
            <a:r>
              <a:rPr sz="2400" spc="-60" dirty="0">
                <a:latin typeface="Calibri"/>
                <a:cs typeface="Calibri"/>
              </a:rPr>
              <a:t> </a:t>
            </a:r>
            <a:r>
              <a:rPr sz="2400" spc="-5" dirty="0">
                <a:latin typeface="Calibri"/>
                <a:cs typeface="Calibri"/>
              </a:rPr>
              <a:t>management.</a:t>
            </a:r>
            <a:endParaRPr sz="2400">
              <a:latin typeface="Calibri"/>
              <a:cs typeface="Calibri"/>
            </a:endParaRPr>
          </a:p>
        </p:txBody>
      </p:sp>
      <p:sp>
        <p:nvSpPr>
          <p:cNvPr id="9" name="object 9"/>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12" name="object 12"/>
          <p:cNvSpPr/>
          <p:nvPr/>
        </p:nvSpPr>
        <p:spPr>
          <a:xfrm>
            <a:off x="5704571" y="1810385"/>
            <a:ext cx="6120404" cy="3292475"/>
          </a:xfrm>
          <a:prstGeom prst="rect">
            <a:avLst/>
          </a:prstGeom>
          <a:blipFill>
            <a:blip r:embed="rId2" cstate="print"/>
            <a:stretch>
              <a:fillRect/>
            </a:stretch>
          </a:blipFill>
        </p:spPr>
        <p:txBody>
          <a:bodyPr wrap="square" lIns="0" tIns="0" rIns="0" bIns="0" rtlCol="0"/>
          <a:lstStyle/>
          <a:p>
            <a:endParaRPr/>
          </a:p>
        </p:txBody>
      </p:sp>
      <p:grpSp>
        <p:nvGrpSpPr>
          <p:cNvPr id="13" name="Google Shape;107;p14"/>
          <p:cNvGrpSpPr/>
          <p:nvPr/>
        </p:nvGrpSpPr>
        <p:grpSpPr>
          <a:xfrm>
            <a:off x="457200" y="160443"/>
            <a:ext cx="11506200" cy="449157"/>
            <a:chOff x="0" y="0"/>
            <a:chExt cx="9144000" cy="307777"/>
          </a:xfrm>
        </p:grpSpPr>
        <p:sp>
          <p:nvSpPr>
            <p:cNvPr id="14"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5"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6"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4231653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4658995" cy="696595"/>
          </a:xfrm>
          <a:prstGeom prst="rect">
            <a:avLst/>
          </a:prstGeom>
        </p:spPr>
        <p:txBody>
          <a:bodyPr vert="horz" wrap="square" lIns="0" tIns="12700" rIns="0" bIns="0" rtlCol="0">
            <a:spAutoFit/>
          </a:bodyPr>
          <a:lstStyle/>
          <a:p>
            <a:pPr marL="12700">
              <a:lnSpc>
                <a:spcPct val="100000"/>
              </a:lnSpc>
              <a:spcBef>
                <a:spcPts val="100"/>
              </a:spcBef>
            </a:pPr>
            <a:r>
              <a:rPr b="0" spc="-10" dirty="0">
                <a:latin typeface="Calibri"/>
                <a:cs typeface="Calibri"/>
              </a:rPr>
              <a:t>Logical </a:t>
            </a:r>
            <a:r>
              <a:rPr b="0" dirty="0">
                <a:latin typeface="Calibri"/>
                <a:cs typeface="Calibri"/>
              </a:rPr>
              <a:t>Design </a:t>
            </a:r>
            <a:r>
              <a:rPr b="0" spc="5" dirty="0">
                <a:latin typeface="Calibri"/>
                <a:cs typeface="Calibri"/>
              </a:rPr>
              <a:t>of</a:t>
            </a:r>
            <a:r>
              <a:rPr b="0" spc="-50" dirty="0">
                <a:latin typeface="Calibri"/>
                <a:cs typeface="Calibri"/>
              </a:rPr>
              <a:t> </a:t>
            </a:r>
            <a:r>
              <a:rPr b="0" dirty="0">
                <a:latin typeface="Calibri"/>
                <a:cs typeface="Calibri"/>
              </a:rPr>
              <a:t>IoT</a:t>
            </a:r>
          </a:p>
        </p:txBody>
      </p:sp>
      <p:sp>
        <p:nvSpPr>
          <p:cNvPr id="3" name="object 3"/>
          <p:cNvSpPr txBox="1"/>
          <p:nvPr/>
        </p:nvSpPr>
        <p:spPr>
          <a:xfrm>
            <a:off x="545693" y="1304417"/>
            <a:ext cx="10756265" cy="3716654"/>
          </a:xfrm>
          <a:prstGeom prst="rect">
            <a:avLst/>
          </a:prstGeom>
        </p:spPr>
        <p:txBody>
          <a:bodyPr vert="horz" wrap="square" lIns="0" tIns="140970" rIns="0" bIns="0" rtlCol="0">
            <a:spAutoFit/>
          </a:bodyPr>
          <a:lstStyle/>
          <a:p>
            <a:pPr marL="241300" indent="-228600">
              <a:lnSpc>
                <a:spcPct val="100000"/>
              </a:lnSpc>
              <a:spcBef>
                <a:spcPts val="1110"/>
              </a:spcBef>
              <a:buFont typeface="Arial"/>
              <a:buChar char="•"/>
              <a:tabLst>
                <a:tab pos="241300" algn="l"/>
              </a:tabLst>
            </a:pPr>
            <a:r>
              <a:rPr sz="2400" spc="-5" dirty="0">
                <a:latin typeface="Calibri"/>
                <a:cs typeface="Calibri"/>
              </a:rPr>
              <a:t>Device </a:t>
            </a:r>
            <a:r>
              <a:rPr sz="2400" dirty="0">
                <a:latin typeface="Calibri"/>
                <a:cs typeface="Calibri"/>
              </a:rPr>
              <a:t>: </a:t>
            </a:r>
            <a:r>
              <a:rPr sz="2400" spc="-5" dirty="0">
                <a:latin typeface="Calibri"/>
                <a:cs typeface="Calibri"/>
              </a:rPr>
              <a:t>Devices such </a:t>
            </a:r>
            <a:r>
              <a:rPr sz="2400" dirty="0">
                <a:latin typeface="Calibri"/>
                <a:cs typeface="Calibri"/>
              </a:rPr>
              <a:t>as </a:t>
            </a:r>
            <a:r>
              <a:rPr sz="2400" spc="-5" dirty="0">
                <a:latin typeface="Calibri"/>
                <a:cs typeface="Calibri"/>
              </a:rPr>
              <a:t>sensing, actuation, monitoring </a:t>
            </a:r>
            <a:r>
              <a:rPr sz="2400" dirty="0">
                <a:latin typeface="Calibri"/>
                <a:cs typeface="Calibri"/>
              </a:rPr>
              <a:t>and </a:t>
            </a:r>
            <a:r>
              <a:rPr sz="2400" spc="-15" dirty="0">
                <a:latin typeface="Calibri"/>
                <a:cs typeface="Calibri"/>
              </a:rPr>
              <a:t>control</a:t>
            </a:r>
            <a:r>
              <a:rPr sz="2400" spc="-55" dirty="0">
                <a:latin typeface="Calibri"/>
                <a:cs typeface="Calibri"/>
              </a:rPr>
              <a:t> </a:t>
            </a:r>
            <a:r>
              <a:rPr sz="2400" spc="-5" dirty="0">
                <a:latin typeface="Calibri"/>
                <a:cs typeface="Calibri"/>
              </a:rPr>
              <a:t>functions.</a:t>
            </a:r>
            <a:endParaRPr sz="2400">
              <a:latin typeface="Calibri"/>
              <a:cs typeface="Calibri"/>
            </a:endParaRPr>
          </a:p>
          <a:p>
            <a:pPr marL="241300" indent="-228600">
              <a:lnSpc>
                <a:spcPct val="100000"/>
              </a:lnSpc>
              <a:spcBef>
                <a:spcPts val="1010"/>
              </a:spcBef>
              <a:buFont typeface="Arial"/>
              <a:buChar char="•"/>
              <a:tabLst>
                <a:tab pos="241300" algn="l"/>
              </a:tabLst>
            </a:pPr>
            <a:r>
              <a:rPr sz="2400" spc="-10" dirty="0">
                <a:latin typeface="Calibri"/>
                <a:cs typeface="Calibri"/>
              </a:rPr>
              <a:t>Communication </a:t>
            </a:r>
            <a:r>
              <a:rPr sz="2400" dirty="0">
                <a:latin typeface="Calibri"/>
                <a:cs typeface="Calibri"/>
              </a:rPr>
              <a:t>: </a:t>
            </a:r>
            <a:r>
              <a:rPr sz="2400" spc="-5" dirty="0">
                <a:latin typeface="Calibri"/>
                <a:cs typeface="Calibri"/>
              </a:rPr>
              <a:t>IoT</a:t>
            </a:r>
            <a:r>
              <a:rPr sz="2400" spc="-30" dirty="0">
                <a:latin typeface="Calibri"/>
                <a:cs typeface="Calibri"/>
              </a:rPr>
              <a:t> </a:t>
            </a:r>
            <a:r>
              <a:rPr sz="2400" spc="-15" dirty="0">
                <a:latin typeface="Calibri"/>
                <a:cs typeface="Calibri"/>
              </a:rPr>
              <a:t>Protocols</a:t>
            </a:r>
            <a:endParaRPr sz="2400">
              <a:latin typeface="Calibri"/>
              <a:cs typeface="Calibri"/>
            </a:endParaRPr>
          </a:p>
          <a:p>
            <a:pPr marL="241300" marR="5080" indent="-228600">
              <a:lnSpc>
                <a:spcPct val="100000"/>
              </a:lnSpc>
              <a:spcBef>
                <a:spcPts val="994"/>
              </a:spcBef>
              <a:buFont typeface="Arial"/>
              <a:buChar char="•"/>
              <a:tabLst>
                <a:tab pos="241300" algn="l"/>
              </a:tabLst>
            </a:pPr>
            <a:r>
              <a:rPr sz="2400" dirty="0">
                <a:latin typeface="Calibri"/>
                <a:cs typeface="Calibri"/>
              </a:rPr>
              <a:t>Services </a:t>
            </a:r>
            <a:r>
              <a:rPr sz="2400" spc="-25" dirty="0">
                <a:latin typeface="Calibri"/>
                <a:cs typeface="Calibri"/>
              </a:rPr>
              <a:t>like </a:t>
            </a:r>
            <a:r>
              <a:rPr sz="2400" spc="-5" dirty="0">
                <a:latin typeface="Calibri"/>
                <a:cs typeface="Calibri"/>
              </a:rPr>
              <a:t>device monitoring, device </a:t>
            </a:r>
            <a:r>
              <a:rPr sz="2400" spc="-20" dirty="0">
                <a:latin typeface="Calibri"/>
                <a:cs typeface="Calibri"/>
              </a:rPr>
              <a:t>control </a:t>
            </a:r>
            <a:r>
              <a:rPr sz="2400" dirty="0">
                <a:latin typeface="Calibri"/>
                <a:cs typeface="Calibri"/>
              </a:rPr>
              <a:t>services, </a:t>
            </a:r>
            <a:r>
              <a:rPr sz="2400" spc="-20" dirty="0">
                <a:latin typeface="Calibri"/>
                <a:cs typeface="Calibri"/>
              </a:rPr>
              <a:t>data </a:t>
            </a:r>
            <a:r>
              <a:rPr sz="2400" spc="-5" dirty="0">
                <a:latin typeface="Calibri"/>
                <a:cs typeface="Calibri"/>
              </a:rPr>
              <a:t>publishing </a:t>
            </a:r>
            <a:r>
              <a:rPr sz="2400" dirty="0">
                <a:latin typeface="Calibri"/>
                <a:cs typeface="Calibri"/>
              </a:rPr>
              <a:t>services </a:t>
            </a:r>
            <a:r>
              <a:rPr sz="2400" spc="-5" dirty="0">
                <a:latin typeface="Calibri"/>
                <a:cs typeface="Calibri"/>
              </a:rPr>
              <a:t>and  device</a:t>
            </a:r>
            <a:r>
              <a:rPr sz="2400" dirty="0">
                <a:latin typeface="Calibri"/>
                <a:cs typeface="Calibri"/>
              </a:rPr>
              <a:t> </a:t>
            </a:r>
            <a:r>
              <a:rPr sz="2400" spc="-10" dirty="0">
                <a:latin typeface="Calibri"/>
                <a:cs typeface="Calibri"/>
              </a:rPr>
              <a:t>discovery</a:t>
            </a:r>
            <a:endParaRPr sz="2400">
              <a:latin typeface="Calibri"/>
              <a:cs typeface="Calibri"/>
            </a:endParaRPr>
          </a:p>
          <a:p>
            <a:pPr marL="241300" indent="-228600">
              <a:lnSpc>
                <a:spcPct val="100000"/>
              </a:lnSpc>
              <a:spcBef>
                <a:spcPts val="1000"/>
              </a:spcBef>
              <a:buFont typeface="Arial"/>
              <a:buChar char="•"/>
              <a:tabLst>
                <a:tab pos="241300" algn="l"/>
              </a:tabLst>
            </a:pPr>
            <a:r>
              <a:rPr sz="2400" spc="-5" dirty="0">
                <a:latin typeface="Calibri"/>
                <a:cs typeface="Calibri"/>
              </a:rPr>
              <a:t>Management </a:t>
            </a:r>
            <a:r>
              <a:rPr sz="2400" dirty="0">
                <a:latin typeface="Calibri"/>
                <a:cs typeface="Calibri"/>
              </a:rPr>
              <a:t>: </a:t>
            </a:r>
            <a:r>
              <a:rPr sz="2400" spc="-5" dirty="0">
                <a:latin typeface="Calibri"/>
                <a:cs typeface="Calibri"/>
              </a:rPr>
              <a:t>Functions </a:t>
            </a:r>
            <a:r>
              <a:rPr sz="2400" spc="-15" dirty="0">
                <a:latin typeface="Calibri"/>
                <a:cs typeface="Calibri"/>
              </a:rPr>
              <a:t>to </a:t>
            </a:r>
            <a:r>
              <a:rPr sz="2400" spc="-10" dirty="0">
                <a:latin typeface="Calibri"/>
                <a:cs typeface="Calibri"/>
              </a:rPr>
              <a:t>govern </a:t>
            </a:r>
            <a:r>
              <a:rPr sz="2400" spc="-5" dirty="0">
                <a:latin typeface="Calibri"/>
                <a:cs typeface="Calibri"/>
              </a:rPr>
              <a:t>the</a:t>
            </a:r>
            <a:r>
              <a:rPr sz="2400" spc="-30" dirty="0">
                <a:latin typeface="Calibri"/>
                <a:cs typeface="Calibri"/>
              </a:rPr>
              <a:t> </a:t>
            </a:r>
            <a:r>
              <a:rPr sz="2400" spc="-25" dirty="0">
                <a:latin typeface="Calibri"/>
                <a:cs typeface="Calibri"/>
              </a:rPr>
              <a:t>system</a:t>
            </a:r>
            <a:endParaRPr sz="2400">
              <a:latin typeface="Calibri"/>
              <a:cs typeface="Calibri"/>
            </a:endParaRPr>
          </a:p>
          <a:p>
            <a:pPr marL="241300" marR="6350" indent="-228600">
              <a:lnSpc>
                <a:spcPct val="100000"/>
              </a:lnSpc>
              <a:spcBef>
                <a:spcPts val="1005"/>
              </a:spcBef>
              <a:buFont typeface="Arial"/>
              <a:buChar char="•"/>
              <a:tabLst>
                <a:tab pos="241300" algn="l"/>
              </a:tabLst>
            </a:pPr>
            <a:r>
              <a:rPr sz="2400" spc="-5" dirty="0">
                <a:latin typeface="Calibri"/>
                <a:cs typeface="Calibri"/>
              </a:rPr>
              <a:t>Security </a:t>
            </a:r>
            <a:r>
              <a:rPr sz="2400" dirty="0">
                <a:latin typeface="Calibri"/>
                <a:cs typeface="Calibri"/>
              </a:rPr>
              <a:t>: </a:t>
            </a:r>
            <a:r>
              <a:rPr sz="2400" spc="-10" dirty="0">
                <a:latin typeface="Calibri"/>
                <a:cs typeface="Calibri"/>
              </a:rPr>
              <a:t>Functions </a:t>
            </a:r>
            <a:r>
              <a:rPr sz="2400" dirty="0">
                <a:latin typeface="Calibri"/>
                <a:cs typeface="Calibri"/>
              </a:rPr>
              <a:t>as </a:t>
            </a:r>
            <a:r>
              <a:rPr sz="2400" spc="-10" dirty="0">
                <a:latin typeface="Calibri"/>
                <a:cs typeface="Calibri"/>
              </a:rPr>
              <a:t>authentication, </a:t>
            </a:r>
            <a:r>
              <a:rPr sz="2400" spc="-5" dirty="0">
                <a:latin typeface="Calibri"/>
                <a:cs typeface="Calibri"/>
              </a:rPr>
              <a:t>authorization, </a:t>
            </a:r>
            <a:r>
              <a:rPr sz="2400" spc="-10" dirty="0">
                <a:latin typeface="Calibri"/>
                <a:cs typeface="Calibri"/>
              </a:rPr>
              <a:t>message </a:t>
            </a:r>
            <a:r>
              <a:rPr sz="2400" dirty="0">
                <a:latin typeface="Calibri"/>
                <a:cs typeface="Calibri"/>
              </a:rPr>
              <a:t>and </a:t>
            </a:r>
            <a:r>
              <a:rPr sz="2400" spc="-15" dirty="0">
                <a:latin typeface="Calibri"/>
                <a:cs typeface="Calibri"/>
              </a:rPr>
              <a:t>content </a:t>
            </a:r>
            <a:r>
              <a:rPr sz="2400" spc="-25" dirty="0">
                <a:latin typeface="Calibri"/>
                <a:cs typeface="Calibri"/>
              </a:rPr>
              <a:t>integrity,  </a:t>
            </a:r>
            <a:r>
              <a:rPr sz="2400" dirty="0">
                <a:latin typeface="Calibri"/>
                <a:cs typeface="Calibri"/>
              </a:rPr>
              <a:t>and </a:t>
            </a:r>
            <a:r>
              <a:rPr sz="2400" spc="-15" dirty="0">
                <a:latin typeface="Calibri"/>
                <a:cs typeface="Calibri"/>
              </a:rPr>
              <a:t>data</a:t>
            </a:r>
            <a:r>
              <a:rPr sz="2400" spc="-25" dirty="0">
                <a:latin typeface="Calibri"/>
                <a:cs typeface="Calibri"/>
              </a:rPr>
              <a:t> </a:t>
            </a:r>
            <a:r>
              <a:rPr sz="2400" spc="-5" dirty="0">
                <a:latin typeface="Calibri"/>
                <a:cs typeface="Calibri"/>
              </a:rPr>
              <a:t>security</a:t>
            </a:r>
            <a:endParaRPr sz="2400">
              <a:latin typeface="Calibri"/>
              <a:cs typeface="Calibri"/>
            </a:endParaRPr>
          </a:p>
          <a:p>
            <a:pPr marL="241300" indent="-228600">
              <a:lnSpc>
                <a:spcPct val="100000"/>
              </a:lnSpc>
              <a:spcBef>
                <a:spcPts val="1000"/>
              </a:spcBef>
              <a:buFont typeface="Arial"/>
              <a:buChar char="•"/>
              <a:tabLst>
                <a:tab pos="241300" algn="l"/>
              </a:tabLst>
            </a:pPr>
            <a:r>
              <a:rPr sz="2400" spc="-5" dirty="0">
                <a:latin typeface="Calibri"/>
                <a:cs typeface="Calibri"/>
              </a:rPr>
              <a:t>Applications</a:t>
            </a:r>
            <a:endParaRPr sz="24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grpSp>
        <p:nvGrpSpPr>
          <p:cNvPr id="7" name="Google Shape;107;p14"/>
          <p:cNvGrpSpPr/>
          <p:nvPr/>
        </p:nvGrpSpPr>
        <p:grpSpPr>
          <a:xfrm>
            <a:off x="381000" y="160443"/>
            <a:ext cx="11506200" cy="449157"/>
            <a:chOff x="0" y="0"/>
            <a:chExt cx="9144000" cy="307777"/>
          </a:xfrm>
        </p:grpSpPr>
        <p:sp>
          <p:nvSpPr>
            <p:cNvPr id="8"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9"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0"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617847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3432" y="310641"/>
            <a:ext cx="9645650" cy="696595"/>
          </a:xfrm>
          <a:prstGeom prst="rect">
            <a:avLst/>
          </a:prstGeom>
        </p:spPr>
        <p:txBody>
          <a:bodyPr vert="horz" wrap="square" lIns="0" tIns="12700" rIns="0" bIns="0" rtlCol="0">
            <a:spAutoFit/>
          </a:bodyPr>
          <a:lstStyle/>
          <a:p>
            <a:pPr marL="12700">
              <a:lnSpc>
                <a:spcPct val="100000"/>
              </a:lnSpc>
              <a:spcBef>
                <a:spcPts val="100"/>
              </a:spcBef>
            </a:pPr>
            <a:r>
              <a:rPr b="0" spc="-15" dirty="0">
                <a:latin typeface="Calibri"/>
                <a:cs typeface="Calibri"/>
              </a:rPr>
              <a:t>Request–Response </a:t>
            </a:r>
            <a:r>
              <a:rPr b="0" spc="-10" dirty="0">
                <a:latin typeface="Calibri"/>
                <a:cs typeface="Calibri"/>
              </a:rPr>
              <a:t>Communication</a:t>
            </a:r>
            <a:r>
              <a:rPr b="0" spc="5" dirty="0">
                <a:latin typeface="Calibri"/>
                <a:cs typeface="Calibri"/>
              </a:rPr>
              <a:t> </a:t>
            </a:r>
            <a:r>
              <a:rPr b="0" dirty="0">
                <a:latin typeface="Calibri"/>
                <a:cs typeface="Calibri"/>
              </a:rPr>
              <a:t>Model</a:t>
            </a:r>
          </a:p>
        </p:txBody>
      </p:sp>
      <p:sp>
        <p:nvSpPr>
          <p:cNvPr id="3" name="object 3"/>
          <p:cNvSpPr txBox="1"/>
          <p:nvPr/>
        </p:nvSpPr>
        <p:spPr>
          <a:xfrm>
            <a:off x="607568" y="1350391"/>
            <a:ext cx="4173854" cy="4154804"/>
          </a:xfrm>
          <a:prstGeom prst="rect">
            <a:avLst/>
          </a:prstGeom>
        </p:spPr>
        <p:txBody>
          <a:bodyPr vert="horz" wrap="square" lIns="0" tIns="112395" rIns="0" bIns="0" rtlCol="0">
            <a:spAutoFit/>
          </a:bodyPr>
          <a:lstStyle/>
          <a:p>
            <a:pPr marL="241300" marR="5080" indent="-228600" algn="just">
              <a:lnSpc>
                <a:spcPct val="70000"/>
              </a:lnSpc>
              <a:spcBef>
                <a:spcPts val="885"/>
              </a:spcBef>
              <a:buFont typeface="Arial"/>
              <a:buChar char="•"/>
              <a:tabLst>
                <a:tab pos="241300" algn="l"/>
                <a:tab pos="3118485" algn="l"/>
                <a:tab pos="4025265" algn="l"/>
              </a:tabLst>
            </a:pPr>
            <a:r>
              <a:rPr sz="2200" spc="-45" dirty="0">
                <a:latin typeface="Calibri"/>
                <a:cs typeface="Calibri"/>
              </a:rPr>
              <a:t>R</a:t>
            </a:r>
            <a:r>
              <a:rPr sz="2200" spc="-5" dirty="0">
                <a:latin typeface="Calibri"/>
                <a:cs typeface="Calibri"/>
              </a:rPr>
              <a:t>eq</a:t>
            </a:r>
            <a:r>
              <a:rPr sz="2200" dirty="0">
                <a:latin typeface="Calibri"/>
                <a:cs typeface="Calibri"/>
              </a:rPr>
              <a:t>u</a:t>
            </a:r>
            <a:r>
              <a:rPr sz="2200" spc="-5" dirty="0">
                <a:latin typeface="Calibri"/>
                <a:cs typeface="Calibri"/>
              </a:rPr>
              <a:t>e</a:t>
            </a:r>
            <a:r>
              <a:rPr sz="2200" spc="-25" dirty="0">
                <a:latin typeface="Calibri"/>
                <a:cs typeface="Calibri"/>
              </a:rPr>
              <a:t>s</a:t>
            </a:r>
            <a:r>
              <a:rPr sz="2200" spc="-5" dirty="0">
                <a:latin typeface="Calibri"/>
                <a:cs typeface="Calibri"/>
              </a:rPr>
              <a:t>t</a:t>
            </a:r>
            <a:r>
              <a:rPr sz="2200" spc="5" dirty="0">
                <a:latin typeface="Calibri"/>
                <a:cs typeface="Calibri"/>
              </a:rPr>
              <a:t>–</a:t>
            </a:r>
            <a:r>
              <a:rPr sz="2200" spc="-45" dirty="0">
                <a:latin typeface="Calibri"/>
                <a:cs typeface="Calibri"/>
              </a:rPr>
              <a:t>R</a:t>
            </a:r>
            <a:r>
              <a:rPr sz="2200" spc="-5" dirty="0">
                <a:latin typeface="Calibri"/>
                <a:cs typeface="Calibri"/>
              </a:rPr>
              <a:t>e</a:t>
            </a:r>
            <a:r>
              <a:rPr sz="2200" spc="5" dirty="0">
                <a:latin typeface="Calibri"/>
                <a:cs typeface="Calibri"/>
              </a:rPr>
              <a:t>s</a:t>
            </a:r>
            <a:r>
              <a:rPr sz="2200" spc="-10" dirty="0">
                <a:latin typeface="Calibri"/>
                <a:cs typeface="Calibri"/>
              </a:rPr>
              <a:t>pon</a:t>
            </a:r>
            <a:r>
              <a:rPr sz="2200" dirty="0">
                <a:latin typeface="Calibri"/>
                <a:cs typeface="Calibri"/>
              </a:rPr>
              <a:t>s</a:t>
            </a:r>
            <a:r>
              <a:rPr sz="2200" spc="-5" dirty="0">
                <a:latin typeface="Calibri"/>
                <a:cs typeface="Calibri"/>
              </a:rPr>
              <a:t>e</a:t>
            </a:r>
            <a:r>
              <a:rPr sz="2200" dirty="0">
                <a:latin typeface="Calibri"/>
                <a:cs typeface="Calibri"/>
              </a:rPr>
              <a:t>	</a:t>
            </a:r>
            <a:r>
              <a:rPr sz="2200" spc="-5" dirty="0">
                <a:latin typeface="Calibri"/>
                <a:cs typeface="Calibri"/>
              </a:rPr>
              <a:t>is</a:t>
            </a:r>
            <a:r>
              <a:rPr sz="2200" dirty="0">
                <a:latin typeface="Calibri"/>
                <a:cs typeface="Calibri"/>
              </a:rPr>
              <a:t>	</a:t>
            </a:r>
            <a:r>
              <a:rPr sz="2200" spc="-5" dirty="0">
                <a:latin typeface="Calibri"/>
                <a:cs typeface="Calibri"/>
              </a:rPr>
              <a:t>a  </a:t>
            </a:r>
            <a:r>
              <a:rPr sz="2200" spc="-10" dirty="0">
                <a:latin typeface="Calibri"/>
                <a:cs typeface="Calibri"/>
              </a:rPr>
              <a:t>communication </a:t>
            </a:r>
            <a:r>
              <a:rPr sz="2200" dirty="0">
                <a:latin typeface="Calibri"/>
                <a:cs typeface="Calibri"/>
              </a:rPr>
              <a:t>model in </a:t>
            </a:r>
            <a:r>
              <a:rPr sz="2200" spc="-5" dirty="0">
                <a:latin typeface="Calibri"/>
                <a:cs typeface="Calibri"/>
              </a:rPr>
              <a:t>which  the </a:t>
            </a:r>
            <a:r>
              <a:rPr sz="2200" spc="-10" dirty="0">
                <a:latin typeface="Calibri"/>
                <a:cs typeface="Calibri"/>
              </a:rPr>
              <a:t>client </a:t>
            </a:r>
            <a:r>
              <a:rPr sz="2200" spc="-5" dirty="0">
                <a:latin typeface="Calibri"/>
                <a:cs typeface="Calibri"/>
              </a:rPr>
              <a:t>sends </a:t>
            </a:r>
            <a:r>
              <a:rPr sz="2200" spc="-10" dirty="0">
                <a:latin typeface="Calibri"/>
                <a:cs typeface="Calibri"/>
              </a:rPr>
              <a:t>requests </a:t>
            </a:r>
            <a:r>
              <a:rPr sz="2200" spc="-20" dirty="0">
                <a:latin typeface="Calibri"/>
                <a:cs typeface="Calibri"/>
              </a:rPr>
              <a:t>to </a:t>
            </a:r>
            <a:r>
              <a:rPr sz="2200" spc="-5" dirty="0">
                <a:latin typeface="Calibri"/>
                <a:cs typeface="Calibri"/>
              </a:rPr>
              <a:t>the  server and </a:t>
            </a:r>
            <a:r>
              <a:rPr sz="2200" spc="-10" dirty="0">
                <a:latin typeface="Calibri"/>
                <a:cs typeface="Calibri"/>
              </a:rPr>
              <a:t>the </a:t>
            </a:r>
            <a:r>
              <a:rPr sz="2200" spc="-5" dirty="0">
                <a:latin typeface="Calibri"/>
                <a:cs typeface="Calibri"/>
              </a:rPr>
              <a:t>server </a:t>
            </a:r>
            <a:r>
              <a:rPr sz="2200" spc="-10" dirty="0">
                <a:latin typeface="Calibri"/>
                <a:cs typeface="Calibri"/>
              </a:rPr>
              <a:t>responds </a:t>
            </a:r>
            <a:r>
              <a:rPr sz="2200" spc="-35" dirty="0">
                <a:latin typeface="Calibri"/>
                <a:cs typeface="Calibri"/>
              </a:rPr>
              <a:t>to  </a:t>
            </a:r>
            <a:r>
              <a:rPr sz="2200" spc="-5" dirty="0">
                <a:latin typeface="Calibri"/>
                <a:cs typeface="Calibri"/>
              </a:rPr>
              <a:t>the</a:t>
            </a:r>
            <a:r>
              <a:rPr sz="2200" spc="5" dirty="0">
                <a:latin typeface="Calibri"/>
                <a:cs typeface="Calibri"/>
              </a:rPr>
              <a:t> </a:t>
            </a:r>
            <a:r>
              <a:rPr sz="2200" spc="-10" dirty="0">
                <a:latin typeface="Calibri"/>
                <a:cs typeface="Calibri"/>
              </a:rPr>
              <a:t>requests.</a:t>
            </a:r>
            <a:endParaRPr sz="2200">
              <a:latin typeface="Calibri"/>
              <a:cs typeface="Calibri"/>
            </a:endParaRPr>
          </a:p>
          <a:p>
            <a:pPr>
              <a:lnSpc>
                <a:spcPct val="100000"/>
              </a:lnSpc>
              <a:buFont typeface="Arial"/>
              <a:buChar char="•"/>
            </a:pPr>
            <a:endParaRPr sz="2200">
              <a:latin typeface="Times New Roman"/>
              <a:cs typeface="Times New Roman"/>
            </a:endParaRPr>
          </a:p>
          <a:p>
            <a:pPr marL="241300" marR="5080" indent="-228600" algn="just">
              <a:lnSpc>
                <a:spcPct val="70000"/>
              </a:lnSpc>
              <a:spcBef>
                <a:spcPts val="1310"/>
              </a:spcBef>
              <a:buFont typeface="Arial"/>
              <a:buChar char="•"/>
              <a:tabLst>
                <a:tab pos="241300" algn="l"/>
                <a:tab pos="3173095" algn="l"/>
              </a:tabLst>
            </a:pPr>
            <a:r>
              <a:rPr sz="2200" spc="-5" dirty="0">
                <a:latin typeface="Calibri"/>
                <a:cs typeface="Calibri"/>
              </a:rPr>
              <a:t>When the server </a:t>
            </a:r>
            <a:r>
              <a:rPr sz="2200" spc="-10" dirty="0">
                <a:latin typeface="Calibri"/>
                <a:cs typeface="Calibri"/>
              </a:rPr>
              <a:t>receives </a:t>
            </a:r>
            <a:r>
              <a:rPr sz="2200" spc="-5" dirty="0">
                <a:latin typeface="Calibri"/>
                <a:cs typeface="Calibri"/>
              </a:rPr>
              <a:t>a  </a:t>
            </a:r>
            <a:r>
              <a:rPr sz="2200" spc="-10" dirty="0">
                <a:latin typeface="Calibri"/>
                <a:cs typeface="Calibri"/>
              </a:rPr>
              <a:t>request, </a:t>
            </a:r>
            <a:r>
              <a:rPr sz="2200" spc="-5" dirty="0">
                <a:latin typeface="Calibri"/>
                <a:cs typeface="Calibri"/>
              </a:rPr>
              <a:t>it decides </a:t>
            </a:r>
            <a:r>
              <a:rPr sz="2200" spc="-10" dirty="0">
                <a:latin typeface="Calibri"/>
                <a:cs typeface="Calibri"/>
              </a:rPr>
              <a:t>how </a:t>
            </a:r>
            <a:r>
              <a:rPr sz="2200" spc="-35" dirty="0">
                <a:latin typeface="Calibri"/>
                <a:cs typeface="Calibri"/>
              </a:rPr>
              <a:t>to  </a:t>
            </a:r>
            <a:r>
              <a:rPr sz="2200" spc="-10" dirty="0">
                <a:latin typeface="Calibri"/>
                <a:cs typeface="Calibri"/>
              </a:rPr>
              <a:t>respond, </a:t>
            </a:r>
            <a:r>
              <a:rPr sz="2200" spc="-20" dirty="0">
                <a:latin typeface="Calibri"/>
                <a:cs typeface="Calibri"/>
              </a:rPr>
              <a:t>fetches </a:t>
            </a:r>
            <a:r>
              <a:rPr sz="2200" spc="-5" dirty="0">
                <a:latin typeface="Calibri"/>
                <a:cs typeface="Calibri"/>
              </a:rPr>
              <a:t>the </a:t>
            </a:r>
            <a:r>
              <a:rPr sz="2200" spc="-15" dirty="0">
                <a:latin typeface="Calibri"/>
                <a:cs typeface="Calibri"/>
              </a:rPr>
              <a:t>data,  </a:t>
            </a:r>
            <a:r>
              <a:rPr sz="2200" spc="-30" dirty="0">
                <a:latin typeface="Calibri"/>
                <a:cs typeface="Calibri"/>
              </a:rPr>
              <a:t>r</a:t>
            </a:r>
            <a:r>
              <a:rPr sz="2200" spc="-20" dirty="0">
                <a:latin typeface="Calibri"/>
                <a:cs typeface="Calibri"/>
              </a:rPr>
              <a:t>e</a:t>
            </a:r>
            <a:r>
              <a:rPr sz="2200" spc="-5" dirty="0">
                <a:latin typeface="Calibri"/>
                <a:cs typeface="Calibri"/>
              </a:rPr>
              <a:t>tri</a:t>
            </a:r>
            <a:r>
              <a:rPr sz="2200" spc="-25" dirty="0">
                <a:latin typeface="Calibri"/>
                <a:cs typeface="Calibri"/>
              </a:rPr>
              <a:t>ev</a:t>
            </a:r>
            <a:r>
              <a:rPr sz="2200" spc="-5" dirty="0">
                <a:latin typeface="Calibri"/>
                <a:cs typeface="Calibri"/>
              </a:rPr>
              <a:t>es</a:t>
            </a:r>
            <a:r>
              <a:rPr sz="2200" dirty="0">
                <a:latin typeface="Calibri"/>
                <a:cs typeface="Calibri"/>
              </a:rPr>
              <a:t>	</a:t>
            </a:r>
            <a:r>
              <a:rPr sz="2200" spc="-30" dirty="0">
                <a:latin typeface="Calibri"/>
                <a:cs typeface="Calibri"/>
              </a:rPr>
              <a:t>r</a:t>
            </a:r>
            <a:r>
              <a:rPr sz="2200" spc="-5" dirty="0">
                <a:latin typeface="Calibri"/>
                <a:cs typeface="Calibri"/>
              </a:rPr>
              <a:t>es</a:t>
            </a:r>
            <a:r>
              <a:rPr sz="2200" dirty="0">
                <a:latin typeface="Calibri"/>
                <a:cs typeface="Calibri"/>
              </a:rPr>
              <a:t>o</a:t>
            </a:r>
            <a:r>
              <a:rPr sz="2200" spc="-10" dirty="0">
                <a:latin typeface="Calibri"/>
                <a:cs typeface="Calibri"/>
              </a:rPr>
              <a:t>u</a:t>
            </a:r>
            <a:r>
              <a:rPr sz="2200" spc="-45" dirty="0">
                <a:latin typeface="Calibri"/>
                <a:cs typeface="Calibri"/>
              </a:rPr>
              <a:t>r</a:t>
            </a:r>
            <a:r>
              <a:rPr sz="2200" spc="-5" dirty="0">
                <a:latin typeface="Calibri"/>
                <a:cs typeface="Calibri"/>
              </a:rPr>
              <a:t>ce  </a:t>
            </a:r>
            <a:r>
              <a:rPr sz="2200" spc="-10" dirty="0">
                <a:latin typeface="Calibri"/>
                <a:cs typeface="Calibri"/>
              </a:rPr>
              <a:t>representations, </a:t>
            </a:r>
            <a:r>
              <a:rPr sz="2200" spc="-15" dirty="0">
                <a:latin typeface="Calibri"/>
                <a:cs typeface="Calibri"/>
              </a:rPr>
              <a:t>prepares </a:t>
            </a:r>
            <a:r>
              <a:rPr sz="2200" spc="-5" dirty="0">
                <a:latin typeface="Calibri"/>
                <a:cs typeface="Calibri"/>
              </a:rPr>
              <a:t>the  </a:t>
            </a:r>
            <a:r>
              <a:rPr sz="2200" spc="-10" dirty="0">
                <a:latin typeface="Calibri"/>
                <a:cs typeface="Calibri"/>
              </a:rPr>
              <a:t>response </a:t>
            </a:r>
            <a:r>
              <a:rPr sz="2200" spc="-5" dirty="0">
                <a:latin typeface="Calibri"/>
                <a:cs typeface="Calibri"/>
              </a:rPr>
              <a:t>and then sends the  </a:t>
            </a:r>
            <a:r>
              <a:rPr sz="2200" spc="-10" dirty="0">
                <a:latin typeface="Calibri"/>
                <a:cs typeface="Calibri"/>
              </a:rPr>
              <a:t>response </a:t>
            </a:r>
            <a:r>
              <a:rPr sz="2200" spc="-20" dirty="0">
                <a:latin typeface="Calibri"/>
                <a:cs typeface="Calibri"/>
              </a:rPr>
              <a:t>to </a:t>
            </a:r>
            <a:r>
              <a:rPr sz="2200" spc="-5" dirty="0">
                <a:latin typeface="Calibri"/>
                <a:cs typeface="Calibri"/>
              </a:rPr>
              <a:t>the</a:t>
            </a:r>
            <a:r>
              <a:rPr sz="2200" spc="40" dirty="0">
                <a:latin typeface="Calibri"/>
                <a:cs typeface="Calibri"/>
              </a:rPr>
              <a:t> </a:t>
            </a:r>
            <a:r>
              <a:rPr sz="2200" spc="-10" dirty="0">
                <a:latin typeface="Calibri"/>
                <a:cs typeface="Calibri"/>
              </a:rPr>
              <a:t>client.</a:t>
            </a:r>
            <a:endParaRPr sz="2200">
              <a:latin typeface="Calibri"/>
              <a:cs typeface="Calibri"/>
            </a:endParaRPr>
          </a:p>
          <a:p>
            <a:pPr>
              <a:lnSpc>
                <a:spcPct val="100000"/>
              </a:lnSpc>
              <a:spcBef>
                <a:spcPts val="15"/>
              </a:spcBef>
              <a:buFont typeface="Arial"/>
              <a:buChar char="•"/>
            </a:pPr>
            <a:endParaRPr sz="2650">
              <a:latin typeface="Times New Roman"/>
              <a:cs typeface="Times New Roman"/>
            </a:endParaRPr>
          </a:p>
          <a:p>
            <a:pPr marL="241300" indent="-228600">
              <a:lnSpc>
                <a:spcPct val="100000"/>
              </a:lnSpc>
              <a:buFont typeface="Arial"/>
              <a:buChar char="•"/>
              <a:tabLst>
                <a:tab pos="240665" algn="l"/>
                <a:tab pos="241300" algn="l"/>
              </a:tabLst>
            </a:pPr>
            <a:r>
              <a:rPr sz="2200" spc="-15" dirty="0">
                <a:latin typeface="Calibri"/>
                <a:cs typeface="Calibri"/>
              </a:rPr>
              <a:t>Stateless </a:t>
            </a:r>
            <a:r>
              <a:rPr sz="2200" spc="-10" dirty="0">
                <a:latin typeface="Calibri"/>
                <a:cs typeface="Calibri"/>
              </a:rPr>
              <a:t>communication</a:t>
            </a:r>
            <a:r>
              <a:rPr sz="2200" spc="55" dirty="0">
                <a:latin typeface="Calibri"/>
                <a:cs typeface="Calibri"/>
              </a:rPr>
              <a:t> </a:t>
            </a:r>
            <a:r>
              <a:rPr sz="2200" spc="-5" dirty="0">
                <a:latin typeface="Calibri"/>
                <a:cs typeface="Calibri"/>
              </a:rPr>
              <a:t>model</a:t>
            </a:r>
            <a:endParaRPr sz="22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7" name="object 7"/>
          <p:cNvSpPr/>
          <p:nvPr/>
        </p:nvSpPr>
        <p:spPr>
          <a:xfrm>
            <a:off x="5303529" y="2189156"/>
            <a:ext cx="6532992" cy="2425015"/>
          </a:xfrm>
          <a:prstGeom prst="rect">
            <a:avLst/>
          </a:prstGeom>
          <a:blipFill>
            <a:blip r:embed="rId2" cstate="print"/>
            <a:stretch>
              <a:fillRect/>
            </a:stretch>
          </a:blipFill>
        </p:spPr>
        <p:txBody>
          <a:bodyPr wrap="square" lIns="0" tIns="0" rIns="0" bIns="0" rtlCol="0"/>
          <a:lstStyle/>
          <a:p>
            <a:endParaRPr/>
          </a:p>
        </p:txBody>
      </p:sp>
      <p:grpSp>
        <p:nvGrpSpPr>
          <p:cNvPr id="8" name="Google Shape;107;p14"/>
          <p:cNvGrpSpPr/>
          <p:nvPr/>
        </p:nvGrpSpPr>
        <p:grpSpPr>
          <a:xfrm>
            <a:off x="381000" y="160443"/>
            <a:ext cx="11506200" cy="449157"/>
            <a:chOff x="0" y="0"/>
            <a:chExt cx="9144000" cy="307777"/>
          </a:xfrm>
        </p:grpSpPr>
        <p:sp>
          <p:nvSpPr>
            <p:cNvPr id="9"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392857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3432" y="310641"/>
            <a:ext cx="9469120" cy="696595"/>
          </a:xfrm>
          <a:prstGeom prst="rect">
            <a:avLst/>
          </a:prstGeom>
        </p:spPr>
        <p:txBody>
          <a:bodyPr vert="horz" wrap="square" lIns="0" tIns="12700" rIns="0" bIns="0" rtlCol="0">
            <a:spAutoFit/>
          </a:bodyPr>
          <a:lstStyle/>
          <a:p>
            <a:pPr marL="12700">
              <a:lnSpc>
                <a:spcPct val="100000"/>
              </a:lnSpc>
              <a:spcBef>
                <a:spcPts val="100"/>
              </a:spcBef>
            </a:pPr>
            <a:r>
              <a:rPr b="0" spc="-5" dirty="0">
                <a:latin typeface="Calibri"/>
                <a:cs typeface="Calibri"/>
              </a:rPr>
              <a:t>Publish–Subscribe </a:t>
            </a:r>
            <a:r>
              <a:rPr b="0" spc="-10" dirty="0">
                <a:latin typeface="Calibri"/>
                <a:cs typeface="Calibri"/>
              </a:rPr>
              <a:t>Communication</a:t>
            </a:r>
            <a:r>
              <a:rPr b="0" dirty="0">
                <a:latin typeface="Calibri"/>
                <a:cs typeface="Calibri"/>
              </a:rPr>
              <a:t> Model</a:t>
            </a:r>
          </a:p>
        </p:txBody>
      </p:sp>
      <p:sp>
        <p:nvSpPr>
          <p:cNvPr id="3" name="object 3"/>
          <p:cNvSpPr txBox="1"/>
          <p:nvPr/>
        </p:nvSpPr>
        <p:spPr>
          <a:xfrm>
            <a:off x="916939" y="1756917"/>
            <a:ext cx="4174490" cy="4027804"/>
          </a:xfrm>
          <a:prstGeom prst="rect">
            <a:avLst/>
          </a:prstGeom>
        </p:spPr>
        <p:txBody>
          <a:bodyPr vert="horz" wrap="square" lIns="0" tIns="112395" rIns="0" bIns="0" rtlCol="0">
            <a:spAutoFit/>
          </a:bodyPr>
          <a:lstStyle/>
          <a:p>
            <a:pPr marL="241300" marR="6350" indent="-228600" algn="just">
              <a:lnSpc>
                <a:spcPct val="70000"/>
              </a:lnSpc>
              <a:spcBef>
                <a:spcPts val="885"/>
              </a:spcBef>
              <a:buFont typeface="Arial"/>
              <a:buChar char="•"/>
              <a:tabLst>
                <a:tab pos="241300" algn="l"/>
                <a:tab pos="3071495" algn="l"/>
                <a:tab pos="4023995" algn="l"/>
              </a:tabLst>
            </a:pPr>
            <a:r>
              <a:rPr sz="2200" spc="-5" dirty="0">
                <a:latin typeface="Calibri"/>
                <a:cs typeface="Calibri"/>
              </a:rPr>
              <a:t>Publis</a:t>
            </a:r>
            <a:r>
              <a:rPr sz="2200" spc="-15" dirty="0">
                <a:latin typeface="Calibri"/>
                <a:cs typeface="Calibri"/>
              </a:rPr>
              <a:t>h</a:t>
            </a:r>
            <a:r>
              <a:rPr sz="2200" spc="-10" dirty="0">
                <a:latin typeface="Calibri"/>
                <a:cs typeface="Calibri"/>
              </a:rPr>
              <a:t>–Su</a:t>
            </a:r>
            <a:r>
              <a:rPr sz="2200" spc="-20" dirty="0">
                <a:latin typeface="Calibri"/>
                <a:cs typeface="Calibri"/>
              </a:rPr>
              <a:t>b</a:t>
            </a:r>
            <a:r>
              <a:rPr sz="2200" spc="-10" dirty="0">
                <a:latin typeface="Calibri"/>
                <a:cs typeface="Calibri"/>
              </a:rPr>
              <a:t>scrib</a:t>
            </a:r>
            <a:r>
              <a:rPr sz="2200" spc="-5" dirty="0">
                <a:latin typeface="Calibri"/>
                <a:cs typeface="Calibri"/>
              </a:rPr>
              <a:t>e</a:t>
            </a:r>
            <a:r>
              <a:rPr sz="2200" dirty="0">
                <a:latin typeface="Calibri"/>
                <a:cs typeface="Calibri"/>
              </a:rPr>
              <a:t>	</a:t>
            </a:r>
            <a:r>
              <a:rPr sz="2200" spc="-5" dirty="0">
                <a:latin typeface="Calibri"/>
                <a:cs typeface="Calibri"/>
              </a:rPr>
              <a:t>is</a:t>
            </a:r>
            <a:r>
              <a:rPr sz="2200" dirty="0">
                <a:latin typeface="Calibri"/>
                <a:cs typeface="Calibri"/>
              </a:rPr>
              <a:t>	</a:t>
            </a:r>
            <a:r>
              <a:rPr sz="2200" spc="-5" dirty="0">
                <a:latin typeface="Calibri"/>
                <a:cs typeface="Calibri"/>
              </a:rPr>
              <a:t>a  </a:t>
            </a:r>
            <a:r>
              <a:rPr sz="2200" spc="-10" dirty="0">
                <a:latin typeface="Calibri"/>
                <a:cs typeface="Calibri"/>
              </a:rPr>
              <a:t>communication </a:t>
            </a:r>
            <a:r>
              <a:rPr sz="2200" spc="-5" dirty="0">
                <a:latin typeface="Calibri"/>
                <a:cs typeface="Calibri"/>
              </a:rPr>
              <a:t>model  </a:t>
            </a:r>
            <a:r>
              <a:rPr sz="2200" spc="-10" dirty="0">
                <a:latin typeface="Calibri"/>
                <a:cs typeface="Calibri"/>
              </a:rPr>
              <a:t>that  </a:t>
            </a:r>
            <a:r>
              <a:rPr sz="2200" spc="-15" dirty="0">
                <a:latin typeface="Calibri"/>
                <a:cs typeface="Calibri"/>
              </a:rPr>
              <a:t>involves </a:t>
            </a:r>
            <a:r>
              <a:rPr sz="2200" spc="-10" dirty="0">
                <a:latin typeface="Calibri"/>
                <a:cs typeface="Calibri"/>
              </a:rPr>
              <a:t>publishers, </a:t>
            </a:r>
            <a:r>
              <a:rPr sz="2200" spc="-30" dirty="0">
                <a:latin typeface="Calibri"/>
                <a:cs typeface="Calibri"/>
              </a:rPr>
              <a:t>brokers </a:t>
            </a:r>
            <a:r>
              <a:rPr sz="2200" spc="-5" dirty="0">
                <a:latin typeface="Calibri"/>
                <a:cs typeface="Calibri"/>
              </a:rPr>
              <a:t>and  </a:t>
            </a:r>
            <a:r>
              <a:rPr sz="2200" spc="-15" dirty="0">
                <a:latin typeface="Calibri"/>
                <a:cs typeface="Calibri"/>
              </a:rPr>
              <a:t>consumers.</a:t>
            </a:r>
            <a:endParaRPr sz="2200">
              <a:latin typeface="Calibri"/>
              <a:cs typeface="Calibri"/>
            </a:endParaRPr>
          </a:p>
          <a:p>
            <a:pPr marL="241300" marR="5080" indent="-228600" algn="just">
              <a:lnSpc>
                <a:spcPct val="70000"/>
              </a:lnSpc>
              <a:spcBef>
                <a:spcPts val="1000"/>
              </a:spcBef>
              <a:buFont typeface="Arial"/>
              <a:buChar char="•"/>
              <a:tabLst>
                <a:tab pos="241300" algn="l"/>
              </a:tabLst>
            </a:pPr>
            <a:r>
              <a:rPr sz="2200" spc="-10" dirty="0">
                <a:latin typeface="Calibri"/>
                <a:cs typeface="Calibri"/>
              </a:rPr>
              <a:t>Publishers </a:t>
            </a:r>
            <a:r>
              <a:rPr sz="2200" spc="-15" dirty="0">
                <a:latin typeface="Calibri"/>
                <a:cs typeface="Calibri"/>
              </a:rPr>
              <a:t>are </a:t>
            </a:r>
            <a:r>
              <a:rPr sz="2200" spc="-5" dirty="0">
                <a:latin typeface="Calibri"/>
                <a:cs typeface="Calibri"/>
              </a:rPr>
              <a:t>the </a:t>
            </a:r>
            <a:r>
              <a:rPr sz="2200" spc="-10" dirty="0">
                <a:latin typeface="Calibri"/>
                <a:cs typeface="Calibri"/>
              </a:rPr>
              <a:t>source </a:t>
            </a:r>
            <a:r>
              <a:rPr sz="2200" dirty="0">
                <a:latin typeface="Calibri"/>
                <a:cs typeface="Calibri"/>
              </a:rPr>
              <a:t>of </a:t>
            </a:r>
            <a:r>
              <a:rPr sz="2200" spc="-15" dirty="0">
                <a:latin typeface="Calibri"/>
                <a:cs typeface="Calibri"/>
              </a:rPr>
              <a:t>data.  </a:t>
            </a:r>
            <a:r>
              <a:rPr sz="2200" spc="-10" dirty="0">
                <a:latin typeface="Calibri"/>
                <a:cs typeface="Calibri"/>
              </a:rPr>
              <a:t>Publishers send </a:t>
            </a:r>
            <a:r>
              <a:rPr sz="2200" spc="-5" dirty="0">
                <a:latin typeface="Calibri"/>
                <a:cs typeface="Calibri"/>
              </a:rPr>
              <a:t>the </a:t>
            </a:r>
            <a:r>
              <a:rPr sz="2200" spc="-20" dirty="0">
                <a:latin typeface="Calibri"/>
                <a:cs typeface="Calibri"/>
              </a:rPr>
              <a:t>data to </a:t>
            </a:r>
            <a:r>
              <a:rPr sz="2200" spc="-5" dirty="0">
                <a:latin typeface="Calibri"/>
                <a:cs typeface="Calibri"/>
              </a:rPr>
              <a:t>the  </a:t>
            </a:r>
            <a:r>
              <a:rPr sz="2200" spc="-10" dirty="0">
                <a:latin typeface="Calibri"/>
                <a:cs typeface="Calibri"/>
              </a:rPr>
              <a:t>topics </a:t>
            </a:r>
            <a:r>
              <a:rPr sz="2200" spc="-5" dirty="0">
                <a:latin typeface="Calibri"/>
                <a:cs typeface="Calibri"/>
              </a:rPr>
              <a:t>which </a:t>
            </a:r>
            <a:r>
              <a:rPr sz="2200" spc="-10" dirty="0">
                <a:latin typeface="Calibri"/>
                <a:cs typeface="Calibri"/>
              </a:rPr>
              <a:t>are managed by </a:t>
            </a:r>
            <a:r>
              <a:rPr sz="2200" spc="-5" dirty="0">
                <a:latin typeface="Calibri"/>
                <a:cs typeface="Calibri"/>
              </a:rPr>
              <a:t>the  </a:t>
            </a:r>
            <a:r>
              <a:rPr sz="2200" spc="-50" dirty="0">
                <a:latin typeface="Calibri"/>
                <a:cs typeface="Calibri"/>
              </a:rPr>
              <a:t>broker. </a:t>
            </a:r>
            <a:r>
              <a:rPr sz="2200" spc="-10" dirty="0">
                <a:latin typeface="Calibri"/>
                <a:cs typeface="Calibri"/>
              </a:rPr>
              <a:t>Publishers are not </a:t>
            </a:r>
            <a:r>
              <a:rPr sz="2200" spc="-15" dirty="0">
                <a:latin typeface="Calibri"/>
                <a:cs typeface="Calibri"/>
              </a:rPr>
              <a:t>aware  </a:t>
            </a:r>
            <a:r>
              <a:rPr sz="2200" dirty="0">
                <a:latin typeface="Calibri"/>
                <a:cs typeface="Calibri"/>
              </a:rPr>
              <a:t>of </a:t>
            </a:r>
            <a:r>
              <a:rPr sz="2200" spc="-5" dirty="0">
                <a:latin typeface="Calibri"/>
                <a:cs typeface="Calibri"/>
              </a:rPr>
              <a:t>the</a:t>
            </a:r>
            <a:r>
              <a:rPr sz="2200" spc="5" dirty="0">
                <a:latin typeface="Calibri"/>
                <a:cs typeface="Calibri"/>
              </a:rPr>
              <a:t> </a:t>
            </a:r>
            <a:r>
              <a:rPr sz="2200" spc="-15" dirty="0">
                <a:latin typeface="Calibri"/>
                <a:cs typeface="Calibri"/>
              </a:rPr>
              <a:t>consumers.</a:t>
            </a:r>
            <a:endParaRPr sz="2200">
              <a:latin typeface="Calibri"/>
              <a:cs typeface="Calibri"/>
            </a:endParaRPr>
          </a:p>
          <a:p>
            <a:pPr marL="241300" indent="-228600" algn="just">
              <a:lnSpc>
                <a:spcPts val="2245"/>
              </a:lnSpc>
              <a:spcBef>
                <a:spcPts val="204"/>
              </a:spcBef>
              <a:buFont typeface="Arial"/>
              <a:buChar char="•"/>
              <a:tabLst>
                <a:tab pos="241300" algn="l"/>
              </a:tabLst>
            </a:pPr>
            <a:r>
              <a:rPr sz="2200" spc="-10" dirty="0">
                <a:latin typeface="Calibri"/>
                <a:cs typeface="Calibri"/>
              </a:rPr>
              <a:t>Consumers subscribe </a:t>
            </a:r>
            <a:r>
              <a:rPr sz="2200" spc="-20" dirty="0">
                <a:latin typeface="Calibri"/>
                <a:cs typeface="Calibri"/>
              </a:rPr>
              <a:t>to </a:t>
            </a:r>
            <a:r>
              <a:rPr sz="2200" spc="-5" dirty="0">
                <a:latin typeface="Calibri"/>
                <a:cs typeface="Calibri"/>
              </a:rPr>
              <a:t>the</a:t>
            </a:r>
            <a:r>
              <a:rPr sz="2200" spc="280" dirty="0">
                <a:latin typeface="Calibri"/>
                <a:cs typeface="Calibri"/>
              </a:rPr>
              <a:t> </a:t>
            </a:r>
            <a:r>
              <a:rPr sz="2200" spc="-10" dirty="0">
                <a:latin typeface="Calibri"/>
                <a:cs typeface="Calibri"/>
              </a:rPr>
              <a:t>topics</a:t>
            </a:r>
            <a:endParaRPr sz="2200">
              <a:latin typeface="Calibri"/>
              <a:cs typeface="Calibri"/>
            </a:endParaRPr>
          </a:p>
          <a:p>
            <a:pPr marL="241300" algn="just">
              <a:lnSpc>
                <a:spcPts val="2245"/>
              </a:lnSpc>
            </a:pPr>
            <a:r>
              <a:rPr sz="2200" spc="-5" dirty="0">
                <a:latin typeface="Calibri"/>
                <a:cs typeface="Calibri"/>
              </a:rPr>
              <a:t>which </a:t>
            </a:r>
            <a:r>
              <a:rPr sz="2200" spc="-10" dirty="0">
                <a:latin typeface="Calibri"/>
                <a:cs typeface="Calibri"/>
              </a:rPr>
              <a:t>are managed by </a:t>
            </a:r>
            <a:r>
              <a:rPr sz="2200" spc="-5" dirty="0">
                <a:latin typeface="Calibri"/>
                <a:cs typeface="Calibri"/>
              </a:rPr>
              <a:t>the</a:t>
            </a:r>
            <a:r>
              <a:rPr sz="2200" spc="10" dirty="0">
                <a:latin typeface="Calibri"/>
                <a:cs typeface="Calibri"/>
              </a:rPr>
              <a:t> </a:t>
            </a:r>
            <a:r>
              <a:rPr sz="2200" spc="-50" dirty="0">
                <a:latin typeface="Calibri"/>
                <a:cs typeface="Calibri"/>
              </a:rPr>
              <a:t>broker.</a:t>
            </a:r>
            <a:endParaRPr sz="2200">
              <a:latin typeface="Calibri"/>
              <a:cs typeface="Calibri"/>
            </a:endParaRPr>
          </a:p>
          <a:p>
            <a:pPr marL="241300" marR="7620" indent="-228600" algn="just">
              <a:lnSpc>
                <a:spcPct val="70000"/>
              </a:lnSpc>
              <a:spcBef>
                <a:spcPts val="1010"/>
              </a:spcBef>
              <a:buFont typeface="Arial"/>
              <a:buChar char="•"/>
              <a:tabLst>
                <a:tab pos="241300" algn="l"/>
              </a:tabLst>
            </a:pPr>
            <a:r>
              <a:rPr sz="2200" spc="-5" dirty="0">
                <a:latin typeface="Calibri"/>
                <a:cs typeface="Calibri"/>
              </a:rPr>
              <a:t>When the </a:t>
            </a:r>
            <a:r>
              <a:rPr sz="2200" spc="-25" dirty="0">
                <a:latin typeface="Calibri"/>
                <a:cs typeface="Calibri"/>
              </a:rPr>
              <a:t>broker </a:t>
            </a:r>
            <a:r>
              <a:rPr sz="2200" spc="-10" dirty="0">
                <a:latin typeface="Calibri"/>
                <a:cs typeface="Calibri"/>
              </a:rPr>
              <a:t>receives </a:t>
            </a:r>
            <a:r>
              <a:rPr sz="2200" spc="-20" dirty="0">
                <a:latin typeface="Calibri"/>
                <a:cs typeface="Calibri"/>
              </a:rPr>
              <a:t>data for  </a:t>
            </a:r>
            <a:r>
              <a:rPr sz="2200" spc="-5" dirty="0">
                <a:latin typeface="Calibri"/>
                <a:cs typeface="Calibri"/>
              </a:rPr>
              <a:t>a </a:t>
            </a:r>
            <a:r>
              <a:rPr sz="2200" spc="-10" dirty="0">
                <a:latin typeface="Calibri"/>
                <a:cs typeface="Calibri"/>
              </a:rPr>
              <a:t>topic from </a:t>
            </a:r>
            <a:r>
              <a:rPr sz="2200" spc="-5" dirty="0">
                <a:latin typeface="Calibri"/>
                <a:cs typeface="Calibri"/>
              </a:rPr>
              <a:t>the </a:t>
            </a:r>
            <a:r>
              <a:rPr sz="2200" spc="-30" dirty="0">
                <a:latin typeface="Calibri"/>
                <a:cs typeface="Calibri"/>
              </a:rPr>
              <a:t>publisher, </a:t>
            </a:r>
            <a:r>
              <a:rPr sz="2200" spc="-5" dirty="0">
                <a:latin typeface="Calibri"/>
                <a:cs typeface="Calibri"/>
              </a:rPr>
              <a:t>it  </a:t>
            </a:r>
            <a:r>
              <a:rPr sz="2200" spc="-10" dirty="0">
                <a:latin typeface="Calibri"/>
                <a:cs typeface="Calibri"/>
              </a:rPr>
              <a:t>sends </a:t>
            </a:r>
            <a:r>
              <a:rPr sz="2200" spc="-5" dirty="0">
                <a:latin typeface="Calibri"/>
                <a:cs typeface="Calibri"/>
              </a:rPr>
              <a:t>the </a:t>
            </a:r>
            <a:r>
              <a:rPr sz="2200" spc="-20" dirty="0">
                <a:latin typeface="Calibri"/>
                <a:cs typeface="Calibri"/>
              </a:rPr>
              <a:t>data to </a:t>
            </a:r>
            <a:r>
              <a:rPr sz="2200" spc="-5" dirty="0">
                <a:latin typeface="Calibri"/>
                <a:cs typeface="Calibri"/>
              </a:rPr>
              <a:t>all the  </a:t>
            </a:r>
            <a:r>
              <a:rPr sz="2200" spc="-10" dirty="0">
                <a:latin typeface="Calibri"/>
                <a:cs typeface="Calibri"/>
              </a:rPr>
              <a:t>subscribed consumers.</a:t>
            </a:r>
            <a:endParaRPr sz="22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7" name="object 7"/>
          <p:cNvSpPr/>
          <p:nvPr/>
        </p:nvSpPr>
        <p:spPr>
          <a:xfrm>
            <a:off x="5475408" y="2619176"/>
            <a:ext cx="6421260" cy="2316212"/>
          </a:xfrm>
          <a:prstGeom prst="rect">
            <a:avLst/>
          </a:prstGeom>
          <a:blipFill>
            <a:blip r:embed="rId2" cstate="print"/>
            <a:stretch>
              <a:fillRect/>
            </a:stretch>
          </a:blipFill>
        </p:spPr>
        <p:txBody>
          <a:bodyPr wrap="square" lIns="0" tIns="0" rIns="0" bIns="0" rtlCol="0"/>
          <a:lstStyle/>
          <a:p>
            <a:endParaRPr/>
          </a:p>
        </p:txBody>
      </p:sp>
      <p:grpSp>
        <p:nvGrpSpPr>
          <p:cNvPr id="8" name="Google Shape;107;p14"/>
          <p:cNvGrpSpPr/>
          <p:nvPr/>
        </p:nvGrpSpPr>
        <p:grpSpPr>
          <a:xfrm>
            <a:off x="381000" y="160443"/>
            <a:ext cx="11506200" cy="449157"/>
            <a:chOff x="0" y="0"/>
            <a:chExt cx="9144000" cy="307777"/>
          </a:xfrm>
        </p:grpSpPr>
        <p:sp>
          <p:nvSpPr>
            <p:cNvPr id="9"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4184402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7569834"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Push–Pull </a:t>
            </a:r>
            <a:r>
              <a:rPr b="0" spc="-10" dirty="0">
                <a:latin typeface="Calibri"/>
                <a:cs typeface="Calibri"/>
              </a:rPr>
              <a:t>Communication</a:t>
            </a:r>
            <a:r>
              <a:rPr b="0" spc="-40" dirty="0">
                <a:latin typeface="Calibri"/>
                <a:cs typeface="Calibri"/>
              </a:rPr>
              <a:t> </a:t>
            </a:r>
            <a:r>
              <a:rPr b="0" dirty="0">
                <a:latin typeface="Calibri"/>
                <a:cs typeface="Calibri"/>
              </a:rPr>
              <a:t>Model</a:t>
            </a:r>
          </a:p>
        </p:txBody>
      </p:sp>
      <p:sp>
        <p:nvSpPr>
          <p:cNvPr id="3" name="object 3"/>
          <p:cNvSpPr txBox="1"/>
          <p:nvPr/>
        </p:nvSpPr>
        <p:spPr>
          <a:xfrm>
            <a:off x="916939" y="1756917"/>
            <a:ext cx="4173220" cy="4134485"/>
          </a:xfrm>
          <a:prstGeom prst="rect">
            <a:avLst/>
          </a:prstGeom>
        </p:spPr>
        <p:txBody>
          <a:bodyPr vert="horz" wrap="square" lIns="0" tIns="112395" rIns="0" bIns="0" rtlCol="0">
            <a:spAutoFit/>
          </a:bodyPr>
          <a:lstStyle/>
          <a:p>
            <a:pPr marL="241300" marR="5080" indent="-228600" algn="just">
              <a:lnSpc>
                <a:spcPct val="70000"/>
              </a:lnSpc>
              <a:spcBef>
                <a:spcPts val="885"/>
              </a:spcBef>
              <a:buFont typeface="Arial"/>
              <a:buChar char="•"/>
              <a:tabLst>
                <a:tab pos="241300" algn="l"/>
              </a:tabLst>
            </a:pPr>
            <a:r>
              <a:rPr sz="2200" spc="-5" dirty="0">
                <a:latin typeface="Calibri"/>
                <a:cs typeface="Calibri"/>
              </a:rPr>
              <a:t>Push–Pull is a </a:t>
            </a:r>
            <a:r>
              <a:rPr sz="2200" spc="-10" dirty="0">
                <a:latin typeface="Calibri"/>
                <a:cs typeface="Calibri"/>
              </a:rPr>
              <a:t>communication  </a:t>
            </a:r>
            <a:r>
              <a:rPr sz="2200" spc="-5" dirty="0">
                <a:latin typeface="Calibri"/>
                <a:cs typeface="Calibri"/>
              </a:rPr>
              <a:t>model in which the </a:t>
            </a:r>
            <a:r>
              <a:rPr sz="2200" spc="-20" dirty="0">
                <a:latin typeface="Calibri"/>
                <a:cs typeface="Calibri"/>
              </a:rPr>
              <a:t>data  </a:t>
            </a:r>
            <a:r>
              <a:rPr sz="2200" spc="-15" dirty="0">
                <a:latin typeface="Calibri"/>
                <a:cs typeface="Calibri"/>
              </a:rPr>
              <a:t>producers </a:t>
            </a:r>
            <a:r>
              <a:rPr sz="2200" spc="-10" dirty="0">
                <a:latin typeface="Calibri"/>
                <a:cs typeface="Calibri"/>
              </a:rPr>
              <a:t>push </a:t>
            </a:r>
            <a:r>
              <a:rPr sz="2200" spc="-5" dirty="0">
                <a:latin typeface="Calibri"/>
                <a:cs typeface="Calibri"/>
              </a:rPr>
              <a:t>the </a:t>
            </a:r>
            <a:r>
              <a:rPr sz="2200" spc="-20" dirty="0">
                <a:latin typeface="Calibri"/>
                <a:cs typeface="Calibri"/>
              </a:rPr>
              <a:t>data </a:t>
            </a:r>
            <a:r>
              <a:rPr sz="2200" spc="-35" dirty="0">
                <a:latin typeface="Calibri"/>
                <a:cs typeface="Calibri"/>
              </a:rPr>
              <a:t>to  </a:t>
            </a:r>
            <a:r>
              <a:rPr sz="2200" spc="-10" dirty="0">
                <a:latin typeface="Calibri"/>
                <a:cs typeface="Calibri"/>
              </a:rPr>
              <a:t>queues </a:t>
            </a:r>
            <a:r>
              <a:rPr sz="2200" spc="-5" dirty="0">
                <a:latin typeface="Calibri"/>
                <a:cs typeface="Calibri"/>
              </a:rPr>
              <a:t>and the </a:t>
            </a:r>
            <a:r>
              <a:rPr sz="2200" spc="-10" dirty="0">
                <a:latin typeface="Calibri"/>
                <a:cs typeface="Calibri"/>
              </a:rPr>
              <a:t>consumers pull  </a:t>
            </a:r>
            <a:r>
              <a:rPr sz="2200" spc="-5" dirty="0">
                <a:latin typeface="Calibri"/>
                <a:cs typeface="Calibri"/>
              </a:rPr>
              <a:t>the </a:t>
            </a:r>
            <a:r>
              <a:rPr sz="2200" spc="-20" dirty="0">
                <a:latin typeface="Calibri"/>
                <a:cs typeface="Calibri"/>
              </a:rPr>
              <a:t>data </a:t>
            </a:r>
            <a:r>
              <a:rPr sz="2200" spc="-15" dirty="0">
                <a:latin typeface="Calibri"/>
                <a:cs typeface="Calibri"/>
              </a:rPr>
              <a:t>from </a:t>
            </a:r>
            <a:r>
              <a:rPr sz="2200" spc="-5" dirty="0">
                <a:latin typeface="Calibri"/>
                <a:cs typeface="Calibri"/>
              </a:rPr>
              <a:t>the queues.  </a:t>
            </a:r>
            <a:r>
              <a:rPr sz="2200" spc="-15" dirty="0">
                <a:latin typeface="Calibri"/>
                <a:cs typeface="Calibri"/>
              </a:rPr>
              <a:t>Producers </a:t>
            </a:r>
            <a:r>
              <a:rPr sz="2200" spc="-5" dirty="0">
                <a:latin typeface="Calibri"/>
                <a:cs typeface="Calibri"/>
              </a:rPr>
              <a:t>do </a:t>
            </a:r>
            <a:r>
              <a:rPr sz="2200" spc="-10" dirty="0">
                <a:latin typeface="Calibri"/>
                <a:cs typeface="Calibri"/>
              </a:rPr>
              <a:t>not </a:t>
            </a:r>
            <a:r>
              <a:rPr sz="2200" spc="-5" dirty="0">
                <a:latin typeface="Calibri"/>
                <a:cs typeface="Calibri"/>
              </a:rPr>
              <a:t>need </a:t>
            </a:r>
            <a:r>
              <a:rPr sz="2200" spc="-20" dirty="0">
                <a:latin typeface="Calibri"/>
                <a:cs typeface="Calibri"/>
              </a:rPr>
              <a:t>to </a:t>
            </a:r>
            <a:r>
              <a:rPr sz="2200" spc="5" dirty="0">
                <a:latin typeface="Calibri"/>
                <a:cs typeface="Calibri"/>
              </a:rPr>
              <a:t>be  </a:t>
            </a:r>
            <a:r>
              <a:rPr sz="2200" spc="-15" dirty="0">
                <a:latin typeface="Calibri"/>
                <a:cs typeface="Calibri"/>
              </a:rPr>
              <a:t>aware </a:t>
            </a:r>
            <a:r>
              <a:rPr sz="2200" dirty="0">
                <a:latin typeface="Calibri"/>
                <a:cs typeface="Calibri"/>
              </a:rPr>
              <a:t>of </a:t>
            </a:r>
            <a:r>
              <a:rPr sz="2200" spc="-5" dirty="0">
                <a:latin typeface="Calibri"/>
                <a:cs typeface="Calibri"/>
              </a:rPr>
              <a:t>the </a:t>
            </a:r>
            <a:r>
              <a:rPr sz="2200" spc="-10" dirty="0">
                <a:latin typeface="Calibri"/>
                <a:cs typeface="Calibri"/>
              </a:rPr>
              <a:t>consumers.</a:t>
            </a:r>
            <a:endParaRPr sz="2200">
              <a:latin typeface="Calibri"/>
              <a:cs typeface="Calibri"/>
            </a:endParaRPr>
          </a:p>
          <a:p>
            <a:pPr marL="241300" marR="5715" indent="-228600" algn="just">
              <a:lnSpc>
                <a:spcPct val="70000"/>
              </a:lnSpc>
              <a:spcBef>
                <a:spcPts val="1000"/>
              </a:spcBef>
              <a:buFont typeface="Arial"/>
              <a:buChar char="•"/>
              <a:tabLst>
                <a:tab pos="241300" algn="l"/>
              </a:tabLst>
            </a:pPr>
            <a:r>
              <a:rPr sz="2200" spc="-5" dirty="0">
                <a:latin typeface="Calibri"/>
                <a:cs typeface="Calibri"/>
              </a:rPr>
              <a:t>Queues </a:t>
            </a:r>
            <a:r>
              <a:rPr sz="2200" spc="-10" dirty="0">
                <a:latin typeface="Calibri"/>
                <a:cs typeface="Calibri"/>
              </a:rPr>
              <a:t>help </a:t>
            </a:r>
            <a:r>
              <a:rPr sz="2200" spc="-5" dirty="0">
                <a:latin typeface="Calibri"/>
                <a:cs typeface="Calibri"/>
              </a:rPr>
              <a:t>in </a:t>
            </a:r>
            <a:r>
              <a:rPr sz="2200" spc="-10" dirty="0">
                <a:latin typeface="Calibri"/>
                <a:cs typeface="Calibri"/>
              </a:rPr>
              <a:t>decoupling </a:t>
            </a:r>
            <a:r>
              <a:rPr sz="2200" spc="-5" dirty="0">
                <a:latin typeface="Calibri"/>
                <a:cs typeface="Calibri"/>
              </a:rPr>
              <a:t>the  messaging </a:t>
            </a:r>
            <a:r>
              <a:rPr sz="2200" spc="-10" dirty="0">
                <a:latin typeface="Calibri"/>
                <a:cs typeface="Calibri"/>
              </a:rPr>
              <a:t>between </a:t>
            </a:r>
            <a:r>
              <a:rPr sz="2200" spc="-5" dirty="0">
                <a:latin typeface="Calibri"/>
                <a:cs typeface="Calibri"/>
              </a:rPr>
              <a:t>the </a:t>
            </a:r>
            <a:r>
              <a:rPr sz="2200" spc="-15" dirty="0">
                <a:latin typeface="Calibri"/>
                <a:cs typeface="Calibri"/>
              </a:rPr>
              <a:t>producers  </a:t>
            </a:r>
            <a:r>
              <a:rPr sz="2200" spc="-5" dirty="0">
                <a:latin typeface="Calibri"/>
                <a:cs typeface="Calibri"/>
              </a:rPr>
              <a:t>and</a:t>
            </a:r>
            <a:r>
              <a:rPr sz="2200" spc="-15" dirty="0">
                <a:latin typeface="Calibri"/>
                <a:cs typeface="Calibri"/>
              </a:rPr>
              <a:t> </a:t>
            </a:r>
            <a:r>
              <a:rPr sz="2200" spc="-10" dirty="0">
                <a:latin typeface="Calibri"/>
                <a:cs typeface="Calibri"/>
              </a:rPr>
              <a:t>consumers.</a:t>
            </a:r>
            <a:endParaRPr sz="2200">
              <a:latin typeface="Calibri"/>
              <a:cs typeface="Calibri"/>
            </a:endParaRPr>
          </a:p>
          <a:p>
            <a:pPr marL="241300" marR="5715" indent="-228600" algn="just">
              <a:lnSpc>
                <a:spcPct val="70000"/>
              </a:lnSpc>
              <a:spcBef>
                <a:spcPts val="994"/>
              </a:spcBef>
              <a:buFont typeface="Arial"/>
              <a:buChar char="•"/>
              <a:tabLst>
                <a:tab pos="241300" algn="l"/>
              </a:tabLst>
            </a:pPr>
            <a:r>
              <a:rPr sz="2200" spc="-5" dirty="0">
                <a:latin typeface="Calibri"/>
                <a:cs typeface="Calibri"/>
              </a:rPr>
              <a:t>Queues also act as a </a:t>
            </a:r>
            <a:r>
              <a:rPr sz="2200" spc="-20" dirty="0">
                <a:latin typeface="Calibri"/>
                <a:cs typeface="Calibri"/>
              </a:rPr>
              <a:t>buffer </a:t>
            </a:r>
            <a:r>
              <a:rPr sz="2200" spc="-5" dirty="0">
                <a:latin typeface="Calibri"/>
                <a:cs typeface="Calibri"/>
              </a:rPr>
              <a:t>which  </a:t>
            </a:r>
            <a:r>
              <a:rPr sz="2200" spc="-10" dirty="0">
                <a:latin typeface="Calibri"/>
                <a:cs typeface="Calibri"/>
              </a:rPr>
              <a:t>helps </a:t>
            </a:r>
            <a:r>
              <a:rPr sz="2200" spc="-5" dirty="0">
                <a:latin typeface="Calibri"/>
                <a:cs typeface="Calibri"/>
              </a:rPr>
              <a:t>in </a:t>
            </a:r>
            <a:r>
              <a:rPr sz="2200" spc="-10" dirty="0">
                <a:latin typeface="Calibri"/>
                <a:cs typeface="Calibri"/>
              </a:rPr>
              <a:t>situations </a:t>
            </a:r>
            <a:r>
              <a:rPr sz="2200" spc="-5" dirty="0">
                <a:latin typeface="Calibri"/>
                <a:cs typeface="Calibri"/>
              </a:rPr>
              <a:t>when </a:t>
            </a:r>
            <a:r>
              <a:rPr sz="2200" spc="-10" dirty="0">
                <a:latin typeface="Calibri"/>
                <a:cs typeface="Calibri"/>
              </a:rPr>
              <a:t>there </a:t>
            </a:r>
            <a:r>
              <a:rPr sz="2200" spc="-5" dirty="0">
                <a:latin typeface="Calibri"/>
                <a:cs typeface="Calibri"/>
              </a:rPr>
              <a:t>is a  </a:t>
            </a:r>
            <a:r>
              <a:rPr sz="2200" spc="-10" dirty="0">
                <a:latin typeface="Calibri"/>
                <a:cs typeface="Calibri"/>
              </a:rPr>
              <a:t>mismatch between </a:t>
            </a:r>
            <a:r>
              <a:rPr sz="2200" spc="-5" dirty="0">
                <a:latin typeface="Calibri"/>
                <a:cs typeface="Calibri"/>
              </a:rPr>
              <a:t>the </a:t>
            </a:r>
            <a:r>
              <a:rPr sz="2200" spc="-25" dirty="0">
                <a:latin typeface="Calibri"/>
                <a:cs typeface="Calibri"/>
              </a:rPr>
              <a:t>rate at  </a:t>
            </a:r>
            <a:r>
              <a:rPr sz="2200" spc="-5" dirty="0">
                <a:latin typeface="Calibri"/>
                <a:cs typeface="Calibri"/>
              </a:rPr>
              <a:t>which the </a:t>
            </a:r>
            <a:r>
              <a:rPr sz="2200" spc="-15" dirty="0">
                <a:latin typeface="Calibri"/>
                <a:cs typeface="Calibri"/>
              </a:rPr>
              <a:t>producers </a:t>
            </a:r>
            <a:r>
              <a:rPr sz="2200" spc="-10" dirty="0">
                <a:latin typeface="Calibri"/>
                <a:cs typeface="Calibri"/>
              </a:rPr>
              <a:t>push </a:t>
            </a:r>
            <a:r>
              <a:rPr sz="2200" spc="-20" dirty="0">
                <a:latin typeface="Calibri"/>
                <a:cs typeface="Calibri"/>
              </a:rPr>
              <a:t>data  </a:t>
            </a:r>
            <a:r>
              <a:rPr sz="2200" spc="-5" dirty="0">
                <a:latin typeface="Calibri"/>
                <a:cs typeface="Calibri"/>
              </a:rPr>
              <a:t>and the </a:t>
            </a:r>
            <a:r>
              <a:rPr sz="2200" spc="-25" dirty="0">
                <a:latin typeface="Calibri"/>
                <a:cs typeface="Calibri"/>
              </a:rPr>
              <a:t>rate </a:t>
            </a:r>
            <a:r>
              <a:rPr sz="2200" spc="-15" dirty="0">
                <a:latin typeface="Calibri"/>
                <a:cs typeface="Calibri"/>
              </a:rPr>
              <a:t>at </a:t>
            </a:r>
            <a:r>
              <a:rPr sz="2200" spc="-5" dirty="0">
                <a:latin typeface="Calibri"/>
                <a:cs typeface="Calibri"/>
              </a:rPr>
              <a:t>which the  </a:t>
            </a:r>
            <a:r>
              <a:rPr sz="2200" spc="-15" dirty="0">
                <a:latin typeface="Calibri"/>
                <a:cs typeface="Calibri"/>
              </a:rPr>
              <a:t>consumers </a:t>
            </a:r>
            <a:r>
              <a:rPr sz="2200" spc="-5" dirty="0">
                <a:latin typeface="Calibri"/>
                <a:cs typeface="Calibri"/>
              </a:rPr>
              <a:t>pull</a:t>
            </a:r>
            <a:r>
              <a:rPr sz="2200" spc="20" dirty="0">
                <a:latin typeface="Calibri"/>
                <a:cs typeface="Calibri"/>
              </a:rPr>
              <a:t> </a:t>
            </a:r>
            <a:r>
              <a:rPr sz="2200" spc="-15" dirty="0">
                <a:latin typeface="Calibri"/>
                <a:cs typeface="Calibri"/>
              </a:rPr>
              <a:t>data.</a:t>
            </a:r>
            <a:endParaRPr sz="22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7" name="object 7"/>
          <p:cNvSpPr/>
          <p:nvPr/>
        </p:nvSpPr>
        <p:spPr>
          <a:xfrm>
            <a:off x="5300779" y="2559552"/>
            <a:ext cx="6717663" cy="2613824"/>
          </a:xfrm>
          <a:prstGeom prst="rect">
            <a:avLst/>
          </a:prstGeom>
          <a:blipFill>
            <a:blip r:embed="rId2" cstate="print"/>
            <a:stretch>
              <a:fillRect/>
            </a:stretch>
          </a:blipFill>
        </p:spPr>
        <p:txBody>
          <a:bodyPr wrap="square" lIns="0" tIns="0" rIns="0" bIns="0" rtlCol="0"/>
          <a:lstStyle/>
          <a:p>
            <a:endParaRPr/>
          </a:p>
        </p:txBody>
      </p:sp>
      <p:grpSp>
        <p:nvGrpSpPr>
          <p:cNvPr id="8" name="Google Shape;107;p14"/>
          <p:cNvGrpSpPr/>
          <p:nvPr/>
        </p:nvGrpSpPr>
        <p:grpSpPr>
          <a:xfrm>
            <a:off x="457200" y="160443"/>
            <a:ext cx="11506200" cy="449157"/>
            <a:chOff x="0" y="0"/>
            <a:chExt cx="9144000" cy="307777"/>
          </a:xfrm>
        </p:grpSpPr>
        <p:sp>
          <p:nvSpPr>
            <p:cNvPr id="9"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4070425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8385175" cy="696595"/>
          </a:xfrm>
          <a:prstGeom prst="rect">
            <a:avLst/>
          </a:prstGeom>
        </p:spPr>
        <p:txBody>
          <a:bodyPr vert="horz" wrap="square" lIns="0" tIns="12700" rIns="0" bIns="0" rtlCol="0">
            <a:spAutoFit/>
          </a:bodyPr>
          <a:lstStyle/>
          <a:p>
            <a:pPr marL="12700">
              <a:lnSpc>
                <a:spcPct val="100000"/>
              </a:lnSpc>
              <a:spcBef>
                <a:spcPts val="100"/>
              </a:spcBef>
            </a:pPr>
            <a:r>
              <a:rPr b="0" spc="-20" dirty="0">
                <a:latin typeface="Calibri"/>
                <a:cs typeface="Calibri"/>
              </a:rPr>
              <a:t>Exclusive </a:t>
            </a:r>
            <a:r>
              <a:rPr b="0" spc="-25" dirty="0">
                <a:latin typeface="Calibri"/>
                <a:cs typeface="Calibri"/>
              </a:rPr>
              <a:t>Pair </a:t>
            </a:r>
            <a:r>
              <a:rPr b="0" spc="-10" dirty="0">
                <a:latin typeface="Calibri"/>
                <a:cs typeface="Calibri"/>
              </a:rPr>
              <a:t>Communication</a:t>
            </a:r>
            <a:r>
              <a:rPr b="0" spc="65" dirty="0">
                <a:latin typeface="Calibri"/>
                <a:cs typeface="Calibri"/>
              </a:rPr>
              <a:t> </a:t>
            </a:r>
            <a:r>
              <a:rPr b="0" dirty="0">
                <a:latin typeface="Calibri"/>
                <a:cs typeface="Calibri"/>
              </a:rPr>
              <a:t>Model</a:t>
            </a:r>
          </a:p>
        </p:txBody>
      </p:sp>
      <p:sp>
        <p:nvSpPr>
          <p:cNvPr id="3" name="object 3"/>
          <p:cNvSpPr txBox="1"/>
          <p:nvPr/>
        </p:nvSpPr>
        <p:spPr>
          <a:xfrm>
            <a:off x="916939" y="1737106"/>
            <a:ext cx="1456690" cy="422275"/>
          </a:xfrm>
          <a:prstGeom prst="rect">
            <a:avLst/>
          </a:prstGeom>
        </p:spPr>
        <p:txBody>
          <a:bodyPr vert="horz" wrap="square" lIns="0" tIns="13335" rIns="0" bIns="0" rtlCol="0">
            <a:spAutoFit/>
          </a:bodyPr>
          <a:lstStyle/>
          <a:p>
            <a:pPr marL="241300" indent="-228600">
              <a:lnSpc>
                <a:spcPct val="100000"/>
              </a:lnSpc>
              <a:spcBef>
                <a:spcPts val="105"/>
              </a:spcBef>
              <a:buFont typeface="Arial"/>
              <a:buChar char="•"/>
              <a:tabLst>
                <a:tab pos="241300" algn="l"/>
              </a:tabLst>
            </a:pPr>
            <a:r>
              <a:rPr sz="2600" spc="-5" dirty="0">
                <a:latin typeface="Calibri"/>
                <a:cs typeface="Calibri"/>
              </a:rPr>
              <a:t>E</a:t>
            </a:r>
            <a:r>
              <a:rPr sz="2600" spc="-60" dirty="0">
                <a:latin typeface="Calibri"/>
                <a:cs typeface="Calibri"/>
              </a:rPr>
              <a:t>x</a:t>
            </a:r>
            <a:r>
              <a:rPr sz="2600" dirty="0">
                <a:latin typeface="Calibri"/>
                <a:cs typeface="Calibri"/>
              </a:rPr>
              <a:t>clusi</a:t>
            </a:r>
            <a:r>
              <a:rPr sz="2600" spc="-30" dirty="0">
                <a:latin typeface="Calibri"/>
                <a:cs typeface="Calibri"/>
              </a:rPr>
              <a:t>v</a:t>
            </a:r>
            <a:r>
              <a:rPr sz="2600" dirty="0">
                <a:latin typeface="Calibri"/>
                <a:cs typeface="Calibri"/>
              </a:rPr>
              <a:t>e</a:t>
            </a:r>
            <a:endParaRPr sz="2600">
              <a:latin typeface="Calibri"/>
              <a:cs typeface="Calibri"/>
            </a:endParaRPr>
          </a:p>
        </p:txBody>
      </p:sp>
      <p:sp>
        <p:nvSpPr>
          <p:cNvPr id="4" name="object 4"/>
          <p:cNvSpPr txBox="1"/>
          <p:nvPr/>
        </p:nvSpPr>
        <p:spPr>
          <a:xfrm>
            <a:off x="2960877" y="1737106"/>
            <a:ext cx="538480" cy="422275"/>
          </a:xfrm>
          <a:prstGeom prst="rect">
            <a:avLst/>
          </a:prstGeom>
        </p:spPr>
        <p:txBody>
          <a:bodyPr vert="horz" wrap="square" lIns="0" tIns="13335" rIns="0" bIns="0" rtlCol="0">
            <a:spAutoFit/>
          </a:bodyPr>
          <a:lstStyle/>
          <a:p>
            <a:pPr marL="12700">
              <a:lnSpc>
                <a:spcPct val="100000"/>
              </a:lnSpc>
              <a:spcBef>
                <a:spcPts val="105"/>
              </a:spcBef>
            </a:pPr>
            <a:r>
              <a:rPr sz="2600" spc="-65" dirty="0">
                <a:latin typeface="Calibri"/>
                <a:cs typeface="Calibri"/>
              </a:rPr>
              <a:t>P</a:t>
            </a:r>
            <a:r>
              <a:rPr sz="2600" dirty="0">
                <a:latin typeface="Calibri"/>
                <a:cs typeface="Calibri"/>
              </a:rPr>
              <a:t>air</a:t>
            </a:r>
            <a:endParaRPr sz="2600">
              <a:latin typeface="Calibri"/>
              <a:cs typeface="Calibri"/>
            </a:endParaRPr>
          </a:p>
        </p:txBody>
      </p:sp>
      <p:sp>
        <p:nvSpPr>
          <p:cNvPr id="5" name="object 5"/>
          <p:cNvSpPr txBox="1"/>
          <p:nvPr/>
        </p:nvSpPr>
        <p:spPr>
          <a:xfrm>
            <a:off x="4087495" y="1737106"/>
            <a:ext cx="231775" cy="422275"/>
          </a:xfrm>
          <a:prstGeom prst="rect">
            <a:avLst/>
          </a:prstGeom>
        </p:spPr>
        <p:txBody>
          <a:bodyPr vert="horz" wrap="square" lIns="0" tIns="13335" rIns="0" bIns="0" rtlCol="0">
            <a:spAutoFit/>
          </a:bodyPr>
          <a:lstStyle/>
          <a:p>
            <a:pPr marL="12700">
              <a:lnSpc>
                <a:spcPct val="100000"/>
              </a:lnSpc>
              <a:spcBef>
                <a:spcPts val="105"/>
              </a:spcBef>
            </a:pPr>
            <a:r>
              <a:rPr sz="2600" dirty="0">
                <a:latin typeface="Calibri"/>
                <a:cs typeface="Calibri"/>
              </a:rPr>
              <a:t>is</a:t>
            </a:r>
            <a:endParaRPr sz="2600">
              <a:latin typeface="Calibri"/>
              <a:cs typeface="Calibri"/>
            </a:endParaRPr>
          </a:p>
        </p:txBody>
      </p:sp>
      <p:sp>
        <p:nvSpPr>
          <p:cNvPr id="6" name="object 6"/>
          <p:cNvSpPr txBox="1"/>
          <p:nvPr/>
        </p:nvSpPr>
        <p:spPr>
          <a:xfrm>
            <a:off x="4904359" y="1737106"/>
            <a:ext cx="184150" cy="422275"/>
          </a:xfrm>
          <a:prstGeom prst="rect">
            <a:avLst/>
          </a:prstGeom>
        </p:spPr>
        <p:txBody>
          <a:bodyPr vert="horz" wrap="square" lIns="0" tIns="13335" rIns="0" bIns="0" rtlCol="0">
            <a:spAutoFit/>
          </a:bodyPr>
          <a:lstStyle/>
          <a:p>
            <a:pPr marL="12700">
              <a:lnSpc>
                <a:spcPct val="100000"/>
              </a:lnSpc>
              <a:spcBef>
                <a:spcPts val="105"/>
              </a:spcBef>
            </a:pPr>
            <a:r>
              <a:rPr sz="2600" dirty="0">
                <a:latin typeface="Calibri"/>
                <a:cs typeface="Calibri"/>
              </a:rPr>
              <a:t>a</a:t>
            </a:r>
            <a:endParaRPr sz="2600">
              <a:latin typeface="Calibri"/>
              <a:cs typeface="Calibri"/>
            </a:endParaRPr>
          </a:p>
        </p:txBody>
      </p:sp>
      <p:sp>
        <p:nvSpPr>
          <p:cNvPr id="7" name="object 7"/>
          <p:cNvSpPr txBox="1"/>
          <p:nvPr/>
        </p:nvSpPr>
        <p:spPr>
          <a:xfrm>
            <a:off x="1145539" y="2014474"/>
            <a:ext cx="1790064" cy="422275"/>
          </a:xfrm>
          <a:prstGeom prst="rect">
            <a:avLst/>
          </a:prstGeom>
        </p:spPr>
        <p:txBody>
          <a:bodyPr vert="horz" wrap="square" lIns="0" tIns="13335" rIns="0" bIns="0" rtlCol="0">
            <a:spAutoFit/>
          </a:bodyPr>
          <a:lstStyle/>
          <a:p>
            <a:pPr marL="12700">
              <a:lnSpc>
                <a:spcPct val="100000"/>
              </a:lnSpc>
              <a:spcBef>
                <a:spcPts val="105"/>
              </a:spcBef>
            </a:pPr>
            <a:r>
              <a:rPr sz="2600" spc="-5" dirty="0">
                <a:latin typeface="Calibri"/>
                <a:cs typeface="Calibri"/>
              </a:rPr>
              <a:t>bidirectional,</a:t>
            </a:r>
            <a:endParaRPr sz="2600">
              <a:latin typeface="Calibri"/>
              <a:cs typeface="Calibri"/>
            </a:endParaRPr>
          </a:p>
        </p:txBody>
      </p:sp>
      <p:sp>
        <p:nvSpPr>
          <p:cNvPr id="8" name="object 8"/>
          <p:cNvSpPr txBox="1"/>
          <p:nvPr/>
        </p:nvSpPr>
        <p:spPr>
          <a:xfrm>
            <a:off x="3250438" y="2014474"/>
            <a:ext cx="601345" cy="422275"/>
          </a:xfrm>
          <a:prstGeom prst="rect">
            <a:avLst/>
          </a:prstGeom>
        </p:spPr>
        <p:txBody>
          <a:bodyPr vert="horz" wrap="square" lIns="0" tIns="13335" rIns="0" bIns="0" rtlCol="0">
            <a:spAutoFit/>
          </a:bodyPr>
          <a:lstStyle/>
          <a:p>
            <a:pPr marL="12700">
              <a:lnSpc>
                <a:spcPct val="100000"/>
              </a:lnSpc>
              <a:spcBef>
                <a:spcPts val="105"/>
              </a:spcBef>
            </a:pPr>
            <a:r>
              <a:rPr sz="2600" spc="-5" dirty="0">
                <a:latin typeface="Calibri"/>
                <a:cs typeface="Calibri"/>
              </a:rPr>
              <a:t>fully</a:t>
            </a:r>
            <a:endParaRPr sz="2600">
              <a:latin typeface="Calibri"/>
              <a:cs typeface="Calibri"/>
            </a:endParaRPr>
          </a:p>
        </p:txBody>
      </p:sp>
      <p:sp>
        <p:nvSpPr>
          <p:cNvPr id="9" name="object 9"/>
          <p:cNvSpPr txBox="1"/>
          <p:nvPr/>
        </p:nvSpPr>
        <p:spPr>
          <a:xfrm>
            <a:off x="4166742" y="2014474"/>
            <a:ext cx="924560" cy="422275"/>
          </a:xfrm>
          <a:prstGeom prst="rect">
            <a:avLst/>
          </a:prstGeom>
        </p:spPr>
        <p:txBody>
          <a:bodyPr vert="horz" wrap="square" lIns="0" tIns="13335" rIns="0" bIns="0" rtlCol="0">
            <a:spAutoFit/>
          </a:bodyPr>
          <a:lstStyle/>
          <a:p>
            <a:pPr marL="12700">
              <a:lnSpc>
                <a:spcPct val="100000"/>
              </a:lnSpc>
              <a:spcBef>
                <a:spcPts val="105"/>
              </a:spcBef>
            </a:pPr>
            <a:r>
              <a:rPr sz="2600" spc="-5" dirty="0">
                <a:latin typeface="Calibri"/>
                <a:cs typeface="Calibri"/>
              </a:rPr>
              <a:t>dup</a:t>
            </a:r>
            <a:r>
              <a:rPr sz="2600" spc="-10" dirty="0">
                <a:latin typeface="Calibri"/>
                <a:cs typeface="Calibri"/>
              </a:rPr>
              <a:t>l</a:t>
            </a:r>
            <a:r>
              <a:rPr sz="2600" spc="-40" dirty="0">
                <a:latin typeface="Calibri"/>
                <a:cs typeface="Calibri"/>
              </a:rPr>
              <a:t>e</a:t>
            </a:r>
            <a:r>
              <a:rPr sz="2600" dirty="0">
                <a:latin typeface="Calibri"/>
                <a:cs typeface="Calibri"/>
              </a:rPr>
              <a:t>x</a:t>
            </a:r>
            <a:endParaRPr sz="2600">
              <a:latin typeface="Calibri"/>
              <a:cs typeface="Calibri"/>
            </a:endParaRPr>
          </a:p>
        </p:txBody>
      </p:sp>
      <p:sp>
        <p:nvSpPr>
          <p:cNvPr id="10" name="object 10"/>
          <p:cNvSpPr txBox="1"/>
          <p:nvPr/>
        </p:nvSpPr>
        <p:spPr>
          <a:xfrm>
            <a:off x="1145539" y="2291842"/>
            <a:ext cx="3943985" cy="422275"/>
          </a:xfrm>
          <a:prstGeom prst="rect">
            <a:avLst/>
          </a:prstGeom>
        </p:spPr>
        <p:txBody>
          <a:bodyPr vert="horz" wrap="square" lIns="0" tIns="13335" rIns="0" bIns="0" rtlCol="0">
            <a:spAutoFit/>
          </a:bodyPr>
          <a:lstStyle/>
          <a:p>
            <a:pPr marL="12700">
              <a:lnSpc>
                <a:spcPct val="100000"/>
              </a:lnSpc>
              <a:spcBef>
                <a:spcPts val="105"/>
              </a:spcBef>
              <a:tabLst>
                <a:tab pos="2313940" algn="l"/>
                <a:tab pos="3379470" algn="l"/>
              </a:tabLst>
            </a:pPr>
            <a:r>
              <a:rPr sz="2600" spc="-25" dirty="0">
                <a:latin typeface="Calibri"/>
                <a:cs typeface="Calibri"/>
              </a:rPr>
              <a:t>c</a:t>
            </a:r>
            <a:r>
              <a:rPr sz="2600" spc="-5" dirty="0">
                <a:latin typeface="Calibri"/>
                <a:cs typeface="Calibri"/>
              </a:rPr>
              <a:t>o</a:t>
            </a:r>
            <a:r>
              <a:rPr sz="2600" spc="-10" dirty="0">
                <a:latin typeface="Calibri"/>
                <a:cs typeface="Calibri"/>
              </a:rPr>
              <a:t>m</a:t>
            </a:r>
            <a:r>
              <a:rPr sz="2600" dirty="0">
                <a:latin typeface="Calibri"/>
                <a:cs typeface="Calibri"/>
              </a:rPr>
              <a:t>muni</a:t>
            </a:r>
            <a:r>
              <a:rPr sz="2600" spc="-25" dirty="0">
                <a:latin typeface="Calibri"/>
                <a:cs typeface="Calibri"/>
              </a:rPr>
              <a:t>c</a:t>
            </a:r>
            <a:r>
              <a:rPr sz="2600" spc="-40" dirty="0">
                <a:latin typeface="Calibri"/>
                <a:cs typeface="Calibri"/>
              </a:rPr>
              <a:t>a</a:t>
            </a:r>
            <a:r>
              <a:rPr sz="2600" dirty="0">
                <a:latin typeface="Calibri"/>
                <a:cs typeface="Calibri"/>
              </a:rPr>
              <a:t>tion	m</a:t>
            </a:r>
            <a:r>
              <a:rPr sz="2600" spc="-10" dirty="0">
                <a:latin typeface="Calibri"/>
                <a:cs typeface="Calibri"/>
              </a:rPr>
              <a:t>o</a:t>
            </a:r>
            <a:r>
              <a:rPr sz="2600" spc="-5" dirty="0">
                <a:latin typeface="Calibri"/>
                <a:cs typeface="Calibri"/>
              </a:rPr>
              <a:t>de</a:t>
            </a:r>
            <a:r>
              <a:rPr sz="2600" dirty="0">
                <a:latin typeface="Calibri"/>
                <a:cs typeface="Calibri"/>
              </a:rPr>
              <a:t>l	th</a:t>
            </a:r>
            <a:r>
              <a:rPr sz="2600" spc="-20" dirty="0">
                <a:latin typeface="Calibri"/>
                <a:cs typeface="Calibri"/>
              </a:rPr>
              <a:t>a</a:t>
            </a:r>
            <a:r>
              <a:rPr sz="2600" dirty="0">
                <a:latin typeface="Calibri"/>
                <a:cs typeface="Calibri"/>
              </a:rPr>
              <a:t>t</a:t>
            </a:r>
            <a:endParaRPr sz="2600">
              <a:latin typeface="Calibri"/>
              <a:cs typeface="Calibri"/>
            </a:endParaRPr>
          </a:p>
        </p:txBody>
      </p:sp>
      <p:sp>
        <p:nvSpPr>
          <p:cNvPr id="11" name="object 11"/>
          <p:cNvSpPr txBox="1"/>
          <p:nvPr/>
        </p:nvSpPr>
        <p:spPr>
          <a:xfrm>
            <a:off x="916939" y="2569286"/>
            <a:ext cx="4175760" cy="3172460"/>
          </a:xfrm>
          <a:prstGeom prst="rect">
            <a:avLst/>
          </a:prstGeom>
        </p:spPr>
        <p:txBody>
          <a:bodyPr vert="horz" wrap="square" lIns="0" tIns="132080" rIns="0" bIns="0" rtlCol="0">
            <a:spAutoFit/>
          </a:bodyPr>
          <a:lstStyle/>
          <a:p>
            <a:pPr marL="241300" marR="5715" algn="just">
              <a:lnSpc>
                <a:spcPct val="70000"/>
              </a:lnSpc>
              <a:spcBef>
                <a:spcPts val="1040"/>
              </a:spcBef>
            </a:pPr>
            <a:r>
              <a:rPr sz="2600" spc="-5" dirty="0">
                <a:latin typeface="Calibri"/>
                <a:cs typeface="Calibri"/>
              </a:rPr>
              <a:t>uses </a:t>
            </a:r>
            <a:r>
              <a:rPr sz="2600" dirty="0">
                <a:latin typeface="Calibri"/>
                <a:cs typeface="Calibri"/>
              </a:rPr>
              <a:t>a </a:t>
            </a:r>
            <a:r>
              <a:rPr sz="2600" spc="-20" dirty="0">
                <a:latin typeface="Calibri"/>
                <a:cs typeface="Calibri"/>
              </a:rPr>
              <a:t>persistent </a:t>
            </a:r>
            <a:r>
              <a:rPr sz="2600" spc="-5" dirty="0">
                <a:latin typeface="Calibri"/>
                <a:cs typeface="Calibri"/>
              </a:rPr>
              <a:t>connection  </a:t>
            </a:r>
            <a:r>
              <a:rPr sz="2600" spc="-10" dirty="0">
                <a:latin typeface="Calibri"/>
                <a:cs typeface="Calibri"/>
              </a:rPr>
              <a:t>between </a:t>
            </a:r>
            <a:r>
              <a:rPr sz="2600" spc="-5" dirty="0">
                <a:latin typeface="Calibri"/>
                <a:cs typeface="Calibri"/>
              </a:rPr>
              <a:t>the client and </a:t>
            </a:r>
            <a:r>
              <a:rPr sz="2600" spc="-10" dirty="0">
                <a:latin typeface="Calibri"/>
                <a:cs typeface="Calibri"/>
              </a:rPr>
              <a:t>the  </a:t>
            </a:r>
            <a:r>
              <a:rPr sz="2600" spc="-40" dirty="0">
                <a:latin typeface="Calibri"/>
                <a:cs typeface="Calibri"/>
              </a:rPr>
              <a:t>server.</a:t>
            </a:r>
            <a:endParaRPr sz="2600">
              <a:latin typeface="Calibri"/>
              <a:cs typeface="Calibri"/>
            </a:endParaRPr>
          </a:p>
          <a:p>
            <a:pPr marL="241300" marR="5080" indent="-228600" algn="just">
              <a:lnSpc>
                <a:spcPct val="70000"/>
              </a:lnSpc>
              <a:spcBef>
                <a:spcPts val="994"/>
              </a:spcBef>
              <a:buFont typeface="Arial"/>
              <a:buChar char="•"/>
              <a:tabLst>
                <a:tab pos="241300" algn="l"/>
              </a:tabLst>
            </a:pPr>
            <a:r>
              <a:rPr sz="2600" spc="-5" dirty="0">
                <a:latin typeface="Calibri"/>
                <a:cs typeface="Calibri"/>
              </a:rPr>
              <a:t>Once </a:t>
            </a:r>
            <a:r>
              <a:rPr sz="2600" dirty="0">
                <a:latin typeface="Calibri"/>
                <a:cs typeface="Calibri"/>
              </a:rPr>
              <a:t>the </a:t>
            </a:r>
            <a:r>
              <a:rPr sz="2600" spc="-5" dirty="0">
                <a:latin typeface="Calibri"/>
                <a:cs typeface="Calibri"/>
              </a:rPr>
              <a:t>connection </a:t>
            </a:r>
            <a:r>
              <a:rPr sz="2600" dirty="0">
                <a:latin typeface="Calibri"/>
                <a:cs typeface="Calibri"/>
              </a:rPr>
              <a:t>is </a:t>
            </a:r>
            <a:r>
              <a:rPr sz="2600" spc="-10" dirty="0">
                <a:latin typeface="Calibri"/>
                <a:cs typeface="Calibri"/>
              </a:rPr>
              <a:t>set  </a:t>
            </a:r>
            <a:r>
              <a:rPr sz="2600" spc="-5" dirty="0">
                <a:latin typeface="Calibri"/>
                <a:cs typeface="Calibri"/>
              </a:rPr>
              <a:t>up </a:t>
            </a:r>
            <a:r>
              <a:rPr sz="2600" dirty="0">
                <a:latin typeface="Calibri"/>
                <a:cs typeface="Calibri"/>
              </a:rPr>
              <a:t>it, </a:t>
            </a:r>
            <a:r>
              <a:rPr sz="2600" spc="-10" dirty="0">
                <a:latin typeface="Calibri"/>
                <a:cs typeface="Calibri"/>
              </a:rPr>
              <a:t>remains </a:t>
            </a:r>
            <a:r>
              <a:rPr sz="2600" spc="-5" dirty="0">
                <a:latin typeface="Calibri"/>
                <a:cs typeface="Calibri"/>
              </a:rPr>
              <a:t>open </a:t>
            </a:r>
            <a:r>
              <a:rPr sz="2600" spc="-10" dirty="0">
                <a:latin typeface="Calibri"/>
                <a:cs typeface="Calibri"/>
              </a:rPr>
              <a:t>until </a:t>
            </a:r>
            <a:r>
              <a:rPr sz="2600" dirty="0">
                <a:latin typeface="Calibri"/>
                <a:cs typeface="Calibri"/>
              </a:rPr>
              <a:t>the  </a:t>
            </a:r>
            <a:r>
              <a:rPr sz="2600" spc="-5" dirty="0">
                <a:latin typeface="Calibri"/>
                <a:cs typeface="Calibri"/>
              </a:rPr>
              <a:t>client sends </a:t>
            </a:r>
            <a:r>
              <a:rPr sz="2600" dirty="0">
                <a:latin typeface="Calibri"/>
                <a:cs typeface="Calibri"/>
              </a:rPr>
              <a:t>a </a:t>
            </a:r>
            <a:r>
              <a:rPr sz="2600" spc="-15" dirty="0">
                <a:latin typeface="Calibri"/>
                <a:cs typeface="Calibri"/>
              </a:rPr>
              <a:t>request  </a:t>
            </a:r>
            <a:r>
              <a:rPr sz="2600" spc="-25" dirty="0">
                <a:latin typeface="Calibri"/>
                <a:cs typeface="Calibri"/>
              </a:rPr>
              <a:t>to  </a:t>
            </a:r>
            <a:r>
              <a:rPr sz="2600" dirty="0">
                <a:latin typeface="Calibri"/>
                <a:cs typeface="Calibri"/>
              </a:rPr>
              <a:t>close the</a:t>
            </a:r>
            <a:r>
              <a:rPr sz="2600" spc="-30" dirty="0">
                <a:latin typeface="Calibri"/>
                <a:cs typeface="Calibri"/>
              </a:rPr>
              <a:t> </a:t>
            </a:r>
            <a:r>
              <a:rPr sz="2600" spc="-5" dirty="0">
                <a:latin typeface="Calibri"/>
                <a:cs typeface="Calibri"/>
              </a:rPr>
              <a:t>connection.</a:t>
            </a:r>
            <a:endParaRPr sz="2600">
              <a:latin typeface="Calibri"/>
              <a:cs typeface="Calibri"/>
            </a:endParaRPr>
          </a:p>
          <a:p>
            <a:pPr marL="241300" marR="5715" indent="-228600" algn="just">
              <a:lnSpc>
                <a:spcPct val="70000"/>
              </a:lnSpc>
              <a:spcBef>
                <a:spcPts val="1000"/>
              </a:spcBef>
              <a:buFont typeface="Arial"/>
              <a:buChar char="•"/>
              <a:tabLst>
                <a:tab pos="241300" algn="l"/>
              </a:tabLst>
            </a:pPr>
            <a:r>
              <a:rPr sz="2600" spc="-10" dirty="0">
                <a:latin typeface="Calibri"/>
                <a:cs typeface="Calibri"/>
              </a:rPr>
              <a:t>Client </a:t>
            </a:r>
            <a:r>
              <a:rPr sz="2600" dirty="0">
                <a:latin typeface="Calibri"/>
                <a:cs typeface="Calibri"/>
              </a:rPr>
              <a:t>and </a:t>
            </a:r>
            <a:r>
              <a:rPr sz="2600" spc="-5" dirty="0">
                <a:latin typeface="Calibri"/>
                <a:cs typeface="Calibri"/>
              </a:rPr>
              <a:t>server </a:t>
            </a:r>
            <a:r>
              <a:rPr sz="2600" spc="-15" dirty="0">
                <a:latin typeface="Calibri"/>
                <a:cs typeface="Calibri"/>
              </a:rPr>
              <a:t>can </a:t>
            </a:r>
            <a:r>
              <a:rPr sz="2600" spc="-5" dirty="0">
                <a:latin typeface="Calibri"/>
                <a:cs typeface="Calibri"/>
              </a:rPr>
              <a:t>send  </a:t>
            </a:r>
            <a:r>
              <a:rPr sz="2600" spc="-10" dirty="0">
                <a:latin typeface="Calibri"/>
                <a:cs typeface="Calibri"/>
              </a:rPr>
              <a:t>messages </a:t>
            </a:r>
            <a:r>
              <a:rPr sz="2600" spc="-20" dirty="0">
                <a:latin typeface="Calibri"/>
                <a:cs typeface="Calibri"/>
              </a:rPr>
              <a:t>to </a:t>
            </a:r>
            <a:r>
              <a:rPr sz="2600" dirty="0">
                <a:latin typeface="Calibri"/>
                <a:cs typeface="Calibri"/>
              </a:rPr>
              <a:t>each </a:t>
            </a:r>
            <a:r>
              <a:rPr sz="2600" spc="-5" dirty="0">
                <a:latin typeface="Calibri"/>
                <a:cs typeface="Calibri"/>
              </a:rPr>
              <a:t>other </a:t>
            </a:r>
            <a:r>
              <a:rPr sz="2600" spc="-10" dirty="0">
                <a:latin typeface="Calibri"/>
                <a:cs typeface="Calibri"/>
              </a:rPr>
              <a:t>after  </a:t>
            </a:r>
            <a:r>
              <a:rPr sz="2600" spc="-5" dirty="0">
                <a:latin typeface="Calibri"/>
                <a:cs typeface="Calibri"/>
              </a:rPr>
              <a:t>connection</a:t>
            </a:r>
            <a:r>
              <a:rPr sz="2600" spc="-10" dirty="0">
                <a:latin typeface="Calibri"/>
                <a:cs typeface="Calibri"/>
              </a:rPr>
              <a:t> </a:t>
            </a:r>
            <a:r>
              <a:rPr sz="2600" spc="-5" dirty="0">
                <a:latin typeface="Calibri"/>
                <a:cs typeface="Calibri"/>
              </a:rPr>
              <a:t>setup.</a:t>
            </a:r>
            <a:endParaRPr sz="2600">
              <a:latin typeface="Calibri"/>
              <a:cs typeface="Calibri"/>
            </a:endParaRPr>
          </a:p>
        </p:txBody>
      </p:sp>
      <p:sp>
        <p:nvSpPr>
          <p:cNvPr id="12" name="object 12"/>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15" name="object 15"/>
          <p:cNvSpPr/>
          <p:nvPr/>
        </p:nvSpPr>
        <p:spPr>
          <a:xfrm>
            <a:off x="5867221" y="1953620"/>
            <a:ext cx="5848791" cy="3951495"/>
          </a:xfrm>
          <a:prstGeom prst="rect">
            <a:avLst/>
          </a:prstGeom>
          <a:blipFill>
            <a:blip r:embed="rId2" cstate="print"/>
            <a:stretch>
              <a:fillRect/>
            </a:stretch>
          </a:blipFill>
        </p:spPr>
        <p:txBody>
          <a:bodyPr wrap="square" lIns="0" tIns="0" rIns="0" bIns="0" rtlCol="0"/>
          <a:lstStyle/>
          <a:p>
            <a:endParaRPr/>
          </a:p>
        </p:txBody>
      </p:sp>
      <p:grpSp>
        <p:nvGrpSpPr>
          <p:cNvPr id="16" name="Google Shape;107;p14"/>
          <p:cNvGrpSpPr/>
          <p:nvPr/>
        </p:nvGrpSpPr>
        <p:grpSpPr>
          <a:xfrm>
            <a:off x="381000" y="160443"/>
            <a:ext cx="11506200" cy="449157"/>
            <a:chOff x="0" y="0"/>
            <a:chExt cx="9144000" cy="307777"/>
          </a:xfrm>
        </p:grpSpPr>
        <p:sp>
          <p:nvSpPr>
            <p:cNvPr id="1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393343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7475220" cy="696595"/>
          </a:xfrm>
          <a:prstGeom prst="rect">
            <a:avLst/>
          </a:prstGeom>
        </p:spPr>
        <p:txBody>
          <a:bodyPr vert="horz" wrap="square" lIns="0" tIns="12700" rIns="0" bIns="0" rtlCol="0">
            <a:spAutoFit/>
          </a:bodyPr>
          <a:lstStyle/>
          <a:p>
            <a:pPr marL="12700">
              <a:lnSpc>
                <a:spcPct val="100000"/>
              </a:lnSpc>
              <a:spcBef>
                <a:spcPts val="100"/>
              </a:spcBef>
            </a:pPr>
            <a:r>
              <a:rPr b="0" spc="-10" dirty="0">
                <a:latin typeface="Calibri"/>
                <a:cs typeface="Calibri"/>
              </a:rPr>
              <a:t>REST-based Communication</a:t>
            </a:r>
            <a:r>
              <a:rPr b="0" spc="-15" dirty="0">
                <a:latin typeface="Calibri"/>
                <a:cs typeface="Calibri"/>
              </a:rPr>
              <a:t> </a:t>
            </a:r>
            <a:r>
              <a:rPr b="0" dirty="0">
                <a:latin typeface="Calibri"/>
                <a:cs typeface="Calibri"/>
              </a:rPr>
              <a:t>APIs</a:t>
            </a:r>
          </a:p>
        </p:txBody>
      </p:sp>
      <p:sp>
        <p:nvSpPr>
          <p:cNvPr id="3" name="object 3"/>
          <p:cNvSpPr txBox="1"/>
          <p:nvPr/>
        </p:nvSpPr>
        <p:spPr>
          <a:xfrm>
            <a:off x="559714" y="1219961"/>
            <a:ext cx="4174490" cy="2037714"/>
          </a:xfrm>
          <a:prstGeom prst="rect">
            <a:avLst/>
          </a:prstGeom>
        </p:spPr>
        <p:txBody>
          <a:bodyPr vert="horz" wrap="square" lIns="0" tIns="48895" rIns="0" bIns="0" rtlCol="0">
            <a:spAutoFit/>
          </a:bodyPr>
          <a:lstStyle/>
          <a:p>
            <a:pPr marL="241300" marR="5080" indent="-228600" algn="just">
              <a:lnSpc>
                <a:spcPct val="90000"/>
              </a:lnSpc>
              <a:spcBef>
                <a:spcPts val="385"/>
              </a:spcBef>
              <a:buFont typeface="Arial"/>
              <a:buChar char="•"/>
              <a:tabLst>
                <a:tab pos="241300" algn="l"/>
              </a:tabLst>
            </a:pPr>
            <a:r>
              <a:rPr sz="2400" spc="-10" dirty="0">
                <a:latin typeface="Calibri"/>
                <a:cs typeface="Calibri"/>
              </a:rPr>
              <a:t>Representational </a:t>
            </a:r>
            <a:r>
              <a:rPr sz="2400" spc="-20" dirty="0">
                <a:latin typeface="Calibri"/>
                <a:cs typeface="Calibri"/>
              </a:rPr>
              <a:t>State </a:t>
            </a:r>
            <a:r>
              <a:rPr sz="2400" spc="-40" dirty="0">
                <a:latin typeface="Calibri"/>
                <a:cs typeface="Calibri"/>
              </a:rPr>
              <a:t>Transfer  </a:t>
            </a:r>
            <a:r>
              <a:rPr sz="2400" spc="-10" dirty="0">
                <a:latin typeface="Calibri"/>
                <a:cs typeface="Calibri"/>
              </a:rPr>
              <a:t>(REST) </a:t>
            </a:r>
            <a:r>
              <a:rPr sz="2400" dirty="0">
                <a:latin typeface="Calibri"/>
                <a:cs typeface="Calibri"/>
              </a:rPr>
              <a:t>is a </a:t>
            </a:r>
            <a:r>
              <a:rPr sz="2400" spc="-5" dirty="0">
                <a:latin typeface="Calibri"/>
                <a:cs typeface="Calibri"/>
              </a:rPr>
              <a:t>set of </a:t>
            </a:r>
            <a:r>
              <a:rPr sz="2400" spc="-10" dirty="0">
                <a:latin typeface="Calibri"/>
                <a:cs typeface="Calibri"/>
              </a:rPr>
              <a:t>architectural  </a:t>
            </a:r>
            <a:r>
              <a:rPr sz="2400" spc="-5" dirty="0">
                <a:latin typeface="Calibri"/>
                <a:cs typeface="Calibri"/>
              </a:rPr>
              <a:t>principles </a:t>
            </a:r>
            <a:r>
              <a:rPr sz="2400" spc="-10" dirty="0">
                <a:latin typeface="Calibri"/>
                <a:cs typeface="Calibri"/>
              </a:rPr>
              <a:t>by </a:t>
            </a:r>
            <a:r>
              <a:rPr sz="2400" dirty="0">
                <a:latin typeface="Calibri"/>
                <a:cs typeface="Calibri"/>
              </a:rPr>
              <a:t>which </a:t>
            </a:r>
            <a:r>
              <a:rPr sz="2400" spc="-15" dirty="0">
                <a:latin typeface="Calibri"/>
                <a:cs typeface="Calibri"/>
              </a:rPr>
              <a:t>you </a:t>
            </a:r>
            <a:r>
              <a:rPr sz="2400" spc="-10" dirty="0">
                <a:latin typeface="Calibri"/>
                <a:cs typeface="Calibri"/>
              </a:rPr>
              <a:t>can  </a:t>
            </a:r>
            <a:r>
              <a:rPr sz="2400" b="1" dirty="0">
                <a:latin typeface="Calibri"/>
                <a:cs typeface="Calibri"/>
              </a:rPr>
              <a:t>design </a:t>
            </a:r>
            <a:r>
              <a:rPr sz="2400" b="1" spc="-10" dirty="0">
                <a:latin typeface="Calibri"/>
                <a:cs typeface="Calibri"/>
              </a:rPr>
              <a:t>web </a:t>
            </a:r>
            <a:r>
              <a:rPr sz="2400" b="1" dirty="0">
                <a:latin typeface="Calibri"/>
                <a:cs typeface="Calibri"/>
              </a:rPr>
              <a:t>services </a:t>
            </a:r>
            <a:r>
              <a:rPr sz="2400" b="1" spc="-5" dirty="0">
                <a:latin typeface="Calibri"/>
                <a:cs typeface="Calibri"/>
              </a:rPr>
              <a:t>and web  APIs </a:t>
            </a:r>
            <a:r>
              <a:rPr sz="2400" spc="-10" dirty="0">
                <a:latin typeface="Calibri"/>
                <a:cs typeface="Calibri"/>
              </a:rPr>
              <a:t>that </a:t>
            </a:r>
            <a:r>
              <a:rPr sz="2400" spc="-20" dirty="0">
                <a:latin typeface="Calibri"/>
                <a:cs typeface="Calibri"/>
              </a:rPr>
              <a:t>focus </a:t>
            </a:r>
            <a:r>
              <a:rPr sz="2400" spc="-5" dirty="0">
                <a:latin typeface="Calibri"/>
                <a:cs typeface="Calibri"/>
              </a:rPr>
              <a:t>on </a:t>
            </a:r>
            <a:r>
              <a:rPr sz="2400" dirty="0">
                <a:latin typeface="Calibri"/>
                <a:cs typeface="Calibri"/>
              </a:rPr>
              <a:t>a </a:t>
            </a:r>
            <a:r>
              <a:rPr sz="2400" spc="-35" dirty="0">
                <a:latin typeface="Calibri"/>
                <a:cs typeface="Calibri"/>
              </a:rPr>
              <a:t>system’s  </a:t>
            </a:r>
            <a:r>
              <a:rPr sz="2400" spc="-10" dirty="0">
                <a:latin typeface="Calibri"/>
                <a:cs typeface="Calibri"/>
              </a:rPr>
              <a:t>resources </a:t>
            </a:r>
            <a:r>
              <a:rPr sz="2400" dirty="0">
                <a:latin typeface="Calibri"/>
                <a:cs typeface="Calibri"/>
              </a:rPr>
              <a:t>and </a:t>
            </a:r>
            <a:r>
              <a:rPr sz="2400" spc="-10" dirty="0">
                <a:latin typeface="Calibri"/>
                <a:cs typeface="Calibri"/>
              </a:rPr>
              <a:t>how</a:t>
            </a:r>
            <a:r>
              <a:rPr sz="2400" spc="130" dirty="0">
                <a:latin typeface="Calibri"/>
                <a:cs typeface="Calibri"/>
              </a:rPr>
              <a:t> </a:t>
            </a:r>
            <a:r>
              <a:rPr sz="2400" spc="-10" dirty="0">
                <a:latin typeface="Calibri"/>
                <a:cs typeface="Calibri"/>
              </a:rPr>
              <a:t>resource</a:t>
            </a:r>
            <a:endParaRPr sz="2400">
              <a:latin typeface="Calibri"/>
              <a:cs typeface="Calibri"/>
            </a:endParaRPr>
          </a:p>
        </p:txBody>
      </p:sp>
      <p:sp>
        <p:nvSpPr>
          <p:cNvPr id="4" name="object 4"/>
          <p:cNvSpPr txBox="1"/>
          <p:nvPr/>
        </p:nvSpPr>
        <p:spPr>
          <a:xfrm>
            <a:off x="788314" y="3195015"/>
            <a:ext cx="3944620" cy="391795"/>
          </a:xfrm>
          <a:prstGeom prst="rect">
            <a:avLst/>
          </a:prstGeom>
        </p:spPr>
        <p:txBody>
          <a:bodyPr vert="horz" wrap="square" lIns="0" tIns="12700" rIns="0" bIns="0" rtlCol="0">
            <a:spAutoFit/>
          </a:bodyPr>
          <a:lstStyle/>
          <a:p>
            <a:pPr marL="12700">
              <a:lnSpc>
                <a:spcPct val="100000"/>
              </a:lnSpc>
              <a:spcBef>
                <a:spcPts val="100"/>
              </a:spcBef>
              <a:tabLst>
                <a:tab pos="1091565" algn="l"/>
                <a:tab pos="1841500" algn="l"/>
                <a:tab pos="3464560" algn="l"/>
              </a:tabLst>
            </a:pPr>
            <a:r>
              <a:rPr sz="2400" spc="-30" dirty="0">
                <a:latin typeface="Calibri"/>
                <a:cs typeface="Calibri"/>
              </a:rPr>
              <a:t>s</a:t>
            </a:r>
            <a:r>
              <a:rPr sz="2400" spc="-25" dirty="0">
                <a:latin typeface="Calibri"/>
                <a:cs typeface="Calibri"/>
              </a:rPr>
              <a:t>tat</a:t>
            </a:r>
            <a:r>
              <a:rPr sz="2400" dirty="0">
                <a:latin typeface="Calibri"/>
                <a:cs typeface="Calibri"/>
              </a:rPr>
              <a:t>es	a</a:t>
            </a:r>
            <a:r>
              <a:rPr sz="2400" spc="-35" dirty="0">
                <a:latin typeface="Calibri"/>
                <a:cs typeface="Calibri"/>
              </a:rPr>
              <a:t>r</a:t>
            </a:r>
            <a:r>
              <a:rPr sz="2400" dirty="0">
                <a:latin typeface="Calibri"/>
                <a:cs typeface="Calibri"/>
              </a:rPr>
              <a:t>e	add</a:t>
            </a:r>
            <a:r>
              <a:rPr sz="2400" spc="-40" dirty="0">
                <a:latin typeface="Calibri"/>
                <a:cs typeface="Calibri"/>
              </a:rPr>
              <a:t>r</a:t>
            </a:r>
            <a:r>
              <a:rPr sz="2400" dirty="0">
                <a:latin typeface="Calibri"/>
                <a:cs typeface="Calibri"/>
              </a:rPr>
              <a:t>ess</a:t>
            </a:r>
            <a:r>
              <a:rPr sz="2400" spc="10" dirty="0">
                <a:latin typeface="Calibri"/>
                <a:cs typeface="Calibri"/>
              </a:rPr>
              <a:t>e</a:t>
            </a:r>
            <a:r>
              <a:rPr sz="2400" dirty="0">
                <a:latin typeface="Calibri"/>
                <a:cs typeface="Calibri"/>
              </a:rPr>
              <a:t>d	and</a:t>
            </a:r>
            <a:endParaRPr sz="2400">
              <a:latin typeface="Calibri"/>
              <a:cs typeface="Calibri"/>
            </a:endParaRPr>
          </a:p>
        </p:txBody>
      </p:sp>
      <p:sp>
        <p:nvSpPr>
          <p:cNvPr id="5" name="object 5"/>
          <p:cNvSpPr txBox="1"/>
          <p:nvPr/>
        </p:nvSpPr>
        <p:spPr>
          <a:xfrm>
            <a:off x="559714" y="3433317"/>
            <a:ext cx="4169410" cy="939800"/>
          </a:xfrm>
          <a:prstGeom prst="rect">
            <a:avLst/>
          </a:prstGeom>
        </p:spPr>
        <p:txBody>
          <a:bodyPr vert="horz" wrap="square" lIns="0" tIns="104140" rIns="0" bIns="0" rtlCol="0">
            <a:spAutoFit/>
          </a:bodyPr>
          <a:lstStyle/>
          <a:p>
            <a:pPr marL="241300">
              <a:lnSpc>
                <a:spcPct val="100000"/>
              </a:lnSpc>
              <a:spcBef>
                <a:spcPts val="820"/>
              </a:spcBef>
            </a:pPr>
            <a:r>
              <a:rPr sz="2400" spc="-15" dirty="0">
                <a:latin typeface="Calibri"/>
                <a:cs typeface="Calibri"/>
              </a:rPr>
              <a:t>transferred.</a:t>
            </a:r>
            <a:endParaRPr sz="2400">
              <a:latin typeface="Calibri"/>
              <a:cs typeface="Calibri"/>
            </a:endParaRPr>
          </a:p>
          <a:p>
            <a:pPr marL="241300" indent="-228600">
              <a:lnSpc>
                <a:spcPct val="100000"/>
              </a:lnSpc>
              <a:spcBef>
                <a:spcPts val="720"/>
              </a:spcBef>
              <a:buFont typeface="Arial"/>
              <a:buChar char="•"/>
              <a:tabLst>
                <a:tab pos="241300" algn="l"/>
              </a:tabLst>
            </a:pPr>
            <a:r>
              <a:rPr sz="2400" spc="-10" dirty="0">
                <a:latin typeface="Calibri"/>
                <a:cs typeface="Calibri"/>
              </a:rPr>
              <a:t>REST </a:t>
            </a:r>
            <a:r>
              <a:rPr sz="2400" dirty="0">
                <a:latin typeface="Calibri"/>
                <a:cs typeface="Calibri"/>
              </a:rPr>
              <a:t>APIs </a:t>
            </a:r>
            <a:r>
              <a:rPr sz="2400" b="1" spc="-15" dirty="0">
                <a:latin typeface="Calibri"/>
                <a:cs typeface="Calibri"/>
              </a:rPr>
              <a:t>follow </a:t>
            </a:r>
            <a:r>
              <a:rPr sz="2400" b="1" spc="-5" dirty="0">
                <a:latin typeface="Calibri"/>
                <a:cs typeface="Calibri"/>
              </a:rPr>
              <a:t>the</a:t>
            </a:r>
            <a:r>
              <a:rPr sz="2400" b="1" spc="-195" dirty="0">
                <a:latin typeface="Calibri"/>
                <a:cs typeface="Calibri"/>
              </a:rPr>
              <a:t> </a:t>
            </a:r>
            <a:r>
              <a:rPr sz="2400" b="1" spc="-15" dirty="0">
                <a:latin typeface="Calibri"/>
                <a:cs typeface="Calibri"/>
              </a:rPr>
              <a:t>request–</a:t>
            </a:r>
            <a:endParaRPr sz="2400">
              <a:latin typeface="Calibri"/>
              <a:cs typeface="Calibri"/>
            </a:endParaRPr>
          </a:p>
        </p:txBody>
      </p:sp>
      <p:sp>
        <p:nvSpPr>
          <p:cNvPr id="6" name="object 6"/>
          <p:cNvSpPr txBox="1"/>
          <p:nvPr/>
        </p:nvSpPr>
        <p:spPr>
          <a:xfrm>
            <a:off x="559714" y="4311142"/>
            <a:ext cx="4175125" cy="2164080"/>
          </a:xfrm>
          <a:prstGeom prst="rect">
            <a:avLst/>
          </a:prstGeom>
        </p:spPr>
        <p:txBody>
          <a:bodyPr vert="horz" wrap="square" lIns="0" tIns="53975" rIns="0" bIns="0" rtlCol="0">
            <a:spAutoFit/>
          </a:bodyPr>
          <a:lstStyle/>
          <a:p>
            <a:pPr marL="241300" marR="6350" algn="just">
              <a:lnSpc>
                <a:spcPts val="2590"/>
              </a:lnSpc>
              <a:spcBef>
                <a:spcPts val="425"/>
              </a:spcBef>
              <a:tabLst>
                <a:tab pos="2192020" algn="l"/>
              </a:tabLst>
            </a:pPr>
            <a:r>
              <a:rPr sz="2400" b="1" spc="-30" dirty="0">
                <a:latin typeface="Calibri"/>
                <a:cs typeface="Calibri"/>
              </a:rPr>
              <a:t>r</a:t>
            </a:r>
            <a:r>
              <a:rPr sz="2400" b="1" spc="-5" dirty="0">
                <a:latin typeface="Calibri"/>
                <a:cs typeface="Calibri"/>
              </a:rPr>
              <a:t>e</a:t>
            </a:r>
            <a:r>
              <a:rPr sz="2400" b="1" dirty="0">
                <a:latin typeface="Calibri"/>
                <a:cs typeface="Calibri"/>
              </a:rPr>
              <a:t>sponse	</a:t>
            </a:r>
            <a:r>
              <a:rPr sz="2400" b="1" spc="-10" dirty="0">
                <a:latin typeface="Calibri"/>
                <a:cs typeface="Calibri"/>
              </a:rPr>
              <a:t>c</a:t>
            </a:r>
            <a:r>
              <a:rPr sz="2400" b="1" dirty="0">
                <a:latin typeface="Calibri"/>
                <a:cs typeface="Calibri"/>
              </a:rPr>
              <a:t>o</a:t>
            </a:r>
            <a:r>
              <a:rPr sz="2400" b="1" spc="-15" dirty="0">
                <a:latin typeface="Calibri"/>
                <a:cs typeface="Calibri"/>
              </a:rPr>
              <a:t>m</a:t>
            </a:r>
            <a:r>
              <a:rPr sz="2400" b="1" spc="-5" dirty="0">
                <a:latin typeface="Calibri"/>
                <a:cs typeface="Calibri"/>
              </a:rPr>
              <a:t>mun</a:t>
            </a:r>
            <a:r>
              <a:rPr sz="2400" b="1" spc="-10" dirty="0">
                <a:latin typeface="Calibri"/>
                <a:cs typeface="Calibri"/>
              </a:rPr>
              <a:t>ic</a:t>
            </a:r>
            <a:r>
              <a:rPr sz="2400" b="1" spc="-25" dirty="0">
                <a:latin typeface="Calibri"/>
                <a:cs typeface="Calibri"/>
              </a:rPr>
              <a:t>a</a:t>
            </a:r>
            <a:r>
              <a:rPr sz="2400" b="1" dirty="0">
                <a:latin typeface="Calibri"/>
                <a:cs typeface="Calibri"/>
              </a:rPr>
              <a:t>tion  </a:t>
            </a:r>
            <a:r>
              <a:rPr sz="2400" b="1" spc="-5" dirty="0">
                <a:latin typeface="Calibri"/>
                <a:cs typeface="Calibri"/>
              </a:rPr>
              <a:t>model.</a:t>
            </a:r>
            <a:endParaRPr sz="2400">
              <a:latin typeface="Calibri"/>
              <a:cs typeface="Calibri"/>
            </a:endParaRPr>
          </a:p>
          <a:p>
            <a:pPr marL="241300" marR="5080" indent="-228600" algn="just">
              <a:lnSpc>
                <a:spcPts val="2590"/>
              </a:lnSpc>
              <a:spcBef>
                <a:spcPts val="1005"/>
              </a:spcBef>
              <a:buFont typeface="Arial"/>
              <a:buChar char="•"/>
              <a:tabLst>
                <a:tab pos="241300" algn="l"/>
                <a:tab pos="1838325" algn="l"/>
                <a:tab pos="2803525" algn="l"/>
              </a:tabLst>
            </a:pPr>
            <a:r>
              <a:rPr sz="2400" spc="-10" dirty="0">
                <a:latin typeface="Calibri"/>
                <a:cs typeface="Calibri"/>
              </a:rPr>
              <a:t>REST architectural </a:t>
            </a:r>
            <a:r>
              <a:rPr sz="2400" spc="-15" dirty="0">
                <a:latin typeface="Calibri"/>
                <a:cs typeface="Calibri"/>
              </a:rPr>
              <a:t>constraints  </a:t>
            </a:r>
            <a:r>
              <a:rPr sz="2400" dirty="0">
                <a:latin typeface="Calibri"/>
                <a:cs typeface="Calibri"/>
              </a:rPr>
              <a:t>apply </a:t>
            </a:r>
            <a:r>
              <a:rPr sz="2400" spc="-15" dirty="0">
                <a:latin typeface="Calibri"/>
                <a:cs typeface="Calibri"/>
              </a:rPr>
              <a:t>to </a:t>
            </a:r>
            <a:r>
              <a:rPr sz="2400" dirty="0">
                <a:latin typeface="Calibri"/>
                <a:cs typeface="Calibri"/>
              </a:rPr>
              <a:t>the </a:t>
            </a:r>
            <a:r>
              <a:rPr sz="2400" spc="-10" dirty="0">
                <a:latin typeface="Calibri"/>
                <a:cs typeface="Calibri"/>
              </a:rPr>
              <a:t>components,  </a:t>
            </a:r>
            <a:r>
              <a:rPr sz="2400" spc="-15" dirty="0">
                <a:latin typeface="Calibri"/>
                <a:cs typeface="Calibri"/>
              </a:rPr>
              <a:t>connectors </a:t>
            </a:r>
            <a:r>
              <a:rPr sz="2400" dirty="0">
                <a:latin typeface="Calibri"/>
                <a:cs typeface="Calibri"/>
              </a:rPr>
              <a:t>and </a:t>
            </a:r>
            <a:r>
              <a:rPr sz="2400" spc="-15" dirty="0">
                <a:latin typeface="Calibri"/>
                <a:cs typeface="Calibri"/>
              </a:rPr>
              <a:t>data </a:t>
            </a:r>
            <a:r>
              <a:rPr sz="2400" spc="-5" dirty="0">
                <a:latin typeface="Calibri"/>
                <a:cs typeface="Calibri"/>
              </a:rPr>
              <a:t>elements  </a:t>
            </a:r>
            <a:r>
              <a:rPr sz="2400" dirty="0">
                <a:latin typeface="Calibri"/>
                <a:cs typeface="Calibri"/>
              </a:rPr>
              <a:t>within	a	</a:t>
            </a:r>
            <a:r>
              <a:rPr sz="2400" spc="-5" dirty="0">
                <a:latin typeface="Calibri"/>
                <a:cs typeface="Calibri"/>
              </a:rPr>
              <a:t>di</a:t>
            </a:r>
            <a:r>
              <a:rPr sz="2400" spc="-30" dirty="0">
                <a:latin typeface="Calibri"/>
                <a:cs typeface="Calibri"/>
              </a:rPr>
              <a:t>s</a:t>
            </a:r>
            <a:r>
              <a:rPr sz="2400" dirty="0">
                <a:latin typeface="Calibri"/>
                <a:cs typeface="Calibri"/>
              </a:rPr>
              <a:t>tr</a:t>
            </a:r>
            <a:r>
              <a:rPr sz="2400" spc="-10" dirty="0">
                <a:latin typeface="Calibri"/>
                <a:cs typeface="Calibri"/>
              </a:rPr>
              <a:t>i</a:t>
            </a:r>
            <a:r>
              <a:rPr sz="2400" spc="-5" dirty="0">
                <a:latin typeface="Calibri"/>
                <a:cs typeface="Calibri"/>
              </a:rPr>
              <a:t>bu</a:t>
            </a:r>
            <a:r>
              <a:rPr sz="2400" spc="-25" dirty="0">
                <a:latin typeface="Calibri"/>
                <a:cs typeface="Calibri"/>
              </a:rPr>
              <a:t>t</a:t>
            </a:r>
            <a:r>
              <a:rPr sz="2400" dirty="0">
                <a:latin typeface="Calibri"/>
                <a:cs typeface="Calibri"/>
              </a:rPr>
              <a:t>ed</a:t>
            </a:r>
            <a:endParaRPr sz="2400">
              <a:latin typeface="Calibri"/>
              <a:cs typeface="Calibri"/>
            </a:endParaRPr>
          </a:p>
        </p:txBody>
      </p:sp>
      <p:sp>
        <p:nvSpPr>
          <p:cNvPr id="7" name="object 7"/>
          <p:cNvSpPr txBox="1"/>
          <p:nvPr/>
        </p:nvSpPr>
        <p:spPr>
          <a:xfrm>
            <a:off x="788314" y="6413398"/>
            <a:ext cx="251396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hypermedia</a:t>
            </a:r>
            <a:r>
              <a:rPr sz="2400" spc="-75" dirty="0">
                <a:latin typeface="Calibri"/>
                <a:cs typeface="Calibri"/>
              </a:rPr>
              <a:t> </a:t>
            </a:r>
            <a:r>
              <a:rPr sz="2400" spc="-20" dirty="0">
                <a:latin typeface="Calibri"/>
                <a:cs typeface="Calibri"/>
              </a:rPr>
              <a:t>system.</a:t>
            </a:r>
            <a:endParaRPr sz="2400">
              <a:latin typeface="Calibri"/>
              <a:cs typeface="Calibri"/>
            </a:endParaRPr>
          </a:p>
        </p:txBody>
      </p:sp>
      <p:sp>
        <p:nvSpPr>
          <p:cNvPr id="8" name="object 8"/>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11" name="object 11"/>
          <p:cNvSpPr/>
          <p:nvPr/>
        </p:nvSpPr>
        <p:spPr>
          <a:xfrm>
            <a:off x="5257800" y="1987550"/>
            <a:ext cx="6543675" cy="3990975"/>
          </a:xfrm>
          <a:prstGeom prst="rect">
            <a:avLst/>
          </a:prstGeom>
          <a:blipFill>
            <a:blip r:embed="rId2" cstate="print"/>
            <a:stretch>
              <a:fillRect/>
            </a:stretch>
          </a:blipFill>
        </p:spPr>
        <p:txBody>
          <a:bodyPr wrap="square" lIns="0" tIns="0" rIns="0" bIns="0" rtlCol="0"/>
          <a:lstStyle/>
          <a:p>
            <a:endParaRPr/>
          </a:p>
        </p:txBody>
      </p:sp>
      <p:grpSp>
        <p:nvGrpSpPr>
          <p:cNvPr id="12" name="Google Shape;107;p14"/>
          <p:cNvGrpSpPr/>
          <p:nvPr/>
        </p:nvGrpSpPr>
        <p:grpSpPr>
          <a:xfrm>
            <a:off x="457200" y="160443"/>
            <a:ext cx="11506200" cy="449157"/>
            <a:chOff x="0" y="0"/>
            <a:chExt cx="9144000" cy="307777"/>
          </a:xfrm>
        </p:grpSpPr>
        <p:sp>
          <p:nvSpPr>
            <p:cNvPr id="13"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4"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5"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308988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10167620" cy="696595"/>
          </a:xfrm>
          <a:prstGeom prst="rect">
            <a:avLst/>
          </a:prstGeom>
        </p:spPr>
        <p:txBody>
          <a:bodyPr vert="horz" wrap="square" lIns="0" tIns="12700" rIns="0" bIns="0" rtlCol="0">
            <a:spAutoFit/>
          </a:bodyPr>
          <a:lstStyle/>
          <a:p>
            <a:pPr marL="12700">
              <a:lnSpc>
                <a:spcPct val="100000"/>
              </a:lnSpc>
              <a:spcBef>
                <a:spcPts val="100"/>
              </a:spcBef>
            </a:pPr>
            <a:r>
              <a:rPr b="0" spc="-10" dirty="0">
                <a:latin typeface="Calibri"/>
                <a:cs typeface="Calibri"/>
              </a:rPr>
              <a:t>REST-based Communication </a:t>
            </a:r>
            <a:r>
              <a:rPr b="0" dirty="0">
                <a:latin typeface="Calibri"/>
                <a:cs typeface="Calibri"/>
              </a:rPr>
              <a:t>APIs</a:t>
            </a:r>
            <a:r>
              <a:rPr b="0" spc="10" dirty="0">
                <a:latin typeface="Calibri"/>
                <a:cs typeface="Calibri"/>
              </a:rPr>
              <a:t> </a:t>
            </a:r>
            <a:r>
              <a:rPr b="0" spc="-15" dirty="0">
                <a:latin typeface="Calibri"/>
                <a:cs typeface="Calibri"/>
              </a:rPr>
              <a:t>Constraints</a:t>
            </a:r>
          </a:p>
        </p:txBody>
      </p:sp>
      <p:sp>
        <p:nvSpPr>
          <p:cNvPr id="3" name="object 3"/>
          <p:cNvSpPr txBox="1"/>
          <p:nvPr/>
        </p:nvSpPr>
        <p:spPr>
          <a:xfrm>
            <a:off x="559714" y="1574673"/>
            <a:ext cx="2498725" cy="2761615"/>
          </a:xfrm>
          <a:prstGeom prst="rect">
            <a:avLst/>
          </a:prstGeom>
        </p:spPr>
        <p:txBody>
          <a:bodyPr vert="horz" wrap="square" lIns="0" tIns="102235" rIns="0" bIns="0" rtlCol="0">
            <a:spAutoFit/>
          </a:bodyPr>
          <a:lstStyle/>
          <a:p>
            <a:pPr marL="241300" indent="-228600">
              <a:lnSpc>
                <a:spcPct val="100000"/>
              </a:lnSpc>
              <a:spcBef>
                <a:spcPts val="805"/>
              </a:spcBef>
              <a:buFont typeface="Arial"/>
              <a:buChar char="•"/>
              <a:tabLst>
                <a:tab pos="241300" algn="l"/>
              </a:tabLst>
            </a:pPr>
            <a:r>
              <a:rPr sz="2400" b="1" spc="-10" dirty="0">
                <a:latin typeface="Calibri"/>
                <a:cs typeface="Calibri"/>
              </a:rPr>
              <a:t>Client </a:t>
            </a:r>
            <a:r>
              <a:rPr sz="2400" b="1" dirty="0">
                <a:latin typeface="Calibri"/>
                <a:cs typeface="Calibri"/>
              </a:rPr>
              <a:t>– </a:t>
            </a:r>
            <a:r>
              <a:rPr sz="2400" b="1" spc="-5" dirty="0">
                <a:latin typeface="Calibri"/>
                <a:cs typeface="Calibri"/>
              </a:rPr>
              <a:t>Server</a:t>
            </a:r>
            <a:endParaRPr sz="2400">
              <a:latin typeface="Calibri"/>
              <a:cs typeface="Calibri"/>
            </a:endParaRPr>
          </a:p>
          <a:p>
            <a:pPr marL="241300" indent="-228600">
              <a:lnSpc>
                <a:spcPct val="100000"/>
              </a:lnSpc>
              <a:spcBef>
                <a:spcPts val="710"/>
              </a:spcBef>
              <a:buFont typeface="Arial"/>
              <a:buChar char="•"/>
              <a:tabLst>
                <a:tab pos="241300" algn="l"/>
              </a:tabLst>
            </a:pPr>
            <a:r>
              <a:rPr sz="2400" b="1" spc="-10" dirty="0">
                <a:latin typeface="Calibri"/>
                <a:cs typeface="Calibri"/>
              </a:rPr>
              <a:t>Stateless</a:t>
            </a:r>
            <a:endParaRPr sz="2400">
              <a:latin typeface="Calibri"/>
              <a:cs typeface="Calibri"/>
            </a:endParaRPr>
          </a:p>
          <a:p>
            <a:pPr marL="241300" indent="-228600">
              <a:lnSpc>
                <a:spcPct val="100000"/>
              </a:lnSpc>
              <a:spcBef>
                <a:spcPts val="705"/>
              </a:spcBef>
              <a:buFont typeface="Arial"/>
              <a:buChar char="•"/>
              <a:tabLst>
                <a:tab pos="241300" algn="l"/>
              </a:tabLst>
            </a:pPr>
            <a:r>
              <a:rPr sz="2400" b="1" spc="-5" dirty="0">
                <a:latin typeface="Calibri"/>
                <a:cs typeface="Calibri"/>
              </a:rPr>
              <a:t>Cacheable</a:t>
            </a:r>
            <a:endParaRPr sz="2400">
              <a:latin typeface="Calibri"/>
              <a:cs typeface="Calibri"/>
            </a:endParaRPr>
          </a:p>
          <a:p>
            <a:pPr marL="241300" indent="-228600">
              <a:lnSpc>
                <a:spcPct val="100000"/>
              </a:lnSpc>
              <a:spcBef>
                <a:spcPts val="725"/>
              </a:spcBef>
              <a:buFont typeface="Arial"/>
              <a:buChar char="•"/>
              <a:tabLst>
                <a:tab pos="241300" algn="l"/>
              </a:tabLst>
            </a:pPr>
            <a:r>
              <a:rPr sz="2400" b="1" spc="-15" dirty="0">
                <a:latin typeface="Calibri"/>
                <a:cs typeface="Calibri"/>
              </a:rPr>
              <a:t>Layered</a:t>
            </a:r>
            <a:r>
              <a:rPr sz="2400" b="1" spc="-30" dirty="0">
                <a:latin typeface="Calibri"/>
                <a:cs typeface="Calibri"/>
              </a:rPr>
              <a:t> </a:t>
            </a:r>
            <a:r>
              <a:rPr sz="2400" b="1" spc="-20" dirty="0">
                <a:latin typeface="Calibri"/>
                <a:cs typeface="Calibri"/>
              </a:rPr>
              <a:t>System</a:t>
            </a:r>
            <a:endParaRPr sz="2400">
              <a:latin typeface="Calibri"/>
              <a:cs typeface="Calibri"/>
            </a:endParaRPr>
          </a:p>
          <a:p>
            <a:pPr marL="241300" indent="-228600">
              <a:lnSpc>
                <a:spcPct val="100000"/>
              </a:lnSpc>
              <a:spcBef>
                <a:spcPts val="710"/>
              </a:spcBef>
              <a:buFont typeface="Arial"/>
              <a:buChar char="•"/>
              <a:tabLst>
                <a:tab pos="241300" algn="l"/>
              </a:tabLst>
            </a:pPr>
            <a:r>
              <a:rPr sz="2400" b="1" spc="-10" dirty="0">
                <a:latin typeface="Calibri"/>
                <a:cs typeface="Calibri"/>
              </a:rPr>
              <a:t>Uniform</a:t>
            </a:r>
            <a:r>
              <a:rPr sz="2400" b="1" spc="-60" dirty="0">
                <a:latin typeface="Calibri"/>
                <a:cs typeface="Calibri"/>
              </a:rPr>
              <a:t> </a:t>
            </a:r>
            <a:r>
              <a:rPr sz="2400" b="1" spc="-15" dirty="0">
                <a:latin typeface="Calibri"/>
                <a:cs typeface="Calibri"/>
              </a:rPr>
              <a:t>Interface</a:t>
            </a:r>
            <a:endParaRPr sz="2400">
              <a:latin typeface="Calibri"/>
              <a:cs typeface="Calibri"/>
            </a:endParaRPr>
          </a:p>
          <a:p>
            <a:pPr marL="241300" indent="-228600">
              <a:lnSpc>
                <a:spcPct val="100000"/>
              </a:lnSpc>
              <a:spcBef>
                <a:spcPts val="705"/>
              </a:spcBef>
              <a:buFont typeface="Arial"/>
              <a:buChar char="•"/>
              <a:tabLst>
                <a:tab pos="241300" algn="l"/>
              </a:tabLst>
            </a:pPr>
            <a:r>
              <a:rPr sz="2400" b="1" spc="-5" dirty="0">
                <a:latin typeface="Calibri"/>
                <a:cs typeface="Calibri"/>
              </a:rPr>
              <a:t>Code </a:t>
            </a:r>
            <a:r>
              <a:rPr sz="2400" b="1" dirty="0">
                <a:latin typeface="Calibri"/>
                <a:cs typeface="Calibri"/>
              </a:rPr>
              <a:t>on</a:t>
            </a:r>
            <a:r>
              <a:rPr sz="2400" b="1" spc="-60" dirty="0">
                <a:latin typeface="Calibri"/>
                <a:cs typeface="Calibri"/>
              </a:rPr>
              <a:t> </a:t>
            </a:r>
            <a:r>
              <a:rPr sz="2400" b="1" dirty="0">
                <a:latin typeface="Calibri"/>
                <a:cs typeface="Calibri"/>
              </a:rPr>
              <a:t>demand</a:t>
            </a:r>
            <a:endParaRPr sz="24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7" name="object 7"/>
          <p:cNvSpPr txBox="1"/>
          <p:nvPr/>
        </p:nvSpPr>
        <p:spPr>
          <a:xfrm>
            <a:off x="5880100" y="1790700"/>
            <a:ext cx="1165225" cy="698500"/>
          </a:xfrm>
          <a:prstGeom prst="rect">
            <a:avLst/>
          </a:prstGeom>
          <a:solidFill>
            <a:srgbClr val="5B9BD4"/>
          </a:solidFill>
          <a:ln w="12700">
            <a:solidFill>
              <a:srgbClr val="41709C"/>
            </a:solidFill>
          </a:ln>
        </p:spPr>
        <p:txBody>
          <a:bodyPr vert="horz" wrap="square" lIns="0" tIns="196850" rIns="0" bIns="0" rtlCol="0">
            <a:spAutoFit/>
          </a:bodyPr>
          <a:lstStyle/>
          <a:p>
            <a:pPr marL="314960">
              <a:lnSpc>
                <a:spcPct val="100000"/>
              </a:lnSpc>
              <a:spcBef>
                <a:spcPts val="1550"/>
              </a:spcBef>
            </a:pPr>
            <a:r>
              <a:rPr sz="1800" spc="-5" dirty="0">
                <a:solidFill>
                  <a:srgbClr val="FFFFFF"/>
                </a:solidFill>
                <a:latin typeface="Calibri"/>
                <a:cs typeface="Calibri"/>
              </a:rPr>
              <a:t>Client</a:t>
            </a:r>
            <a:endParaRPr sz="1800">
              <a:latin typeface="Calibri"/>
              <a:cs typeface="Calibri"/>
            </a:endParaRPr>
          </a:p>
        </p:txBody>
      </p:sp>
      <p:sp>
        <p:nvSpPr>
          <p:cNvPr id="8" name="object 8"/>
          <p:cNvSpPr/>
          <p:nvPr/>
        </p:nvSpPr>
        <p:spPr>
          <a:xfrm>
            <a:off x="9101201" y="1892300"/>
            <a:ext cx="1165225" cy="698500"/>
          </a:xfrm>
          <a:custGeom>
            <a:avLst/>
            <a:gdLst/>
            <a:ahLst/>
            <a:cxnLst/>
            <a:rect l="l" t="t" r="r" b="b"/>
            <a:pathLst>
              <a:path w="1165225" h="698500">
                <a:moveTo>
                  <a:pt x="0" y="698500"/>
                </a:moveTo>
                <a:lnTo>
                  <a:pt x="1165225" y="698500"/>
                </a:lnTo>
                <a:lnTo>
                  <a:pt x="1165225" y="0"/>
                </a:lnTo>
                <a:lnTo>
                  <a:pt x="0" y="0"/>
                </a:lnTo>
                <a:lnTo>
                  <a:pt x="0" y="698500"/>
                </a:lnTo>
                <a:close/>
              </a:path>
            </a:pathLst>
          </a:custGeom>
          <a:solidFill>
            <a:srgbClr val="5B9BD4"/>
          </a:solidFill>
        </p:spPr>
        <p:txBody>
          <a:bodyPr wrap="square" lIns="0" tIns="0" rIns="0" bIns="0" rtlCol="0"/>
          <a:lstStyle/>
          <a:p>
            <a:endParaRPr/>
          </a:p>
        </p:txBody>
      </p:sp>
      <p:sp>
        <p:nvSpPr>
          <p:cNvPr id="9" name="object 9"/>
          <p:cNvSpPr/>
          <p:nvPr/>
        </p:nvSpPr>
        <p:spPr>
          <a:xfrm>
            <a:off x="9101201" y="1892300"/>
            <a:ext cx="1165225" cy="698500"/>
          </a:xfrm>
          <a:custGeom>
            <a:avLst/>
            <a:gdLst/>
            <a:ahLst/>
            <a:cxnLst/>
            <a:rect l="l" t="t" r="r" b="b"/>
            <a:pathLst>
              <a:path w="1165225" h="698500">
                <a:moveTo>
                  <a:pt x="0" y="698500"/>
                </a:moveTo>
                <a:lnTo>
                  <a:pt x="1165225" y="698500"/>
                </a:lnTo>
                <a:lnTo>
                  <a:pt x="1165225" y="0"/>
                </a:lnTo>
                <a:lnTo>
                  <a:pt x="0" y="0"/>
                </a:lnTo>
                <a:lnTo>
                  <a:pt x="0" y="698500"/>
                </a:lnTo>
                <a:close/>
              </a:path>
            </a:pathLst>
          </a:custGeom>
          <a:ln w="12700">
            <a:solidFill>
              <a:srgbClr val="41709C"/>
            </a:solidFill>
          </a:ln>
        </p:spPr>
        <p:txBody>
          <a:bodyPr wrap="square" lIns="0" tIns="0" rIns="0" bIns="0" rtlCol="0"/>
          <a:lstStyle/>
          <a:p>
            <a:endParaRPr/>
          </a:p>
        </p:txBody>
      </p:sp>
      <p:sp>
        <p:nvSpPr>
          <p:cNvPr id="10" name="object 10"/>
          <p:cNvSpPr txBox="1"/>
          <p:nvPr/>
        </p:nvSpPr>
        <p:spPr>
          <a:xfrm>
            <a:off x="9373616" y="2076958"/>
            <a:ext cx="62103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alibri"/>
                <a:cs typeface="Calibri"/>
              </a:rPr>
              <a:t>Se</a:t>
            </a:r>
            <a:r>
              <a:rPr sz="1800" spc="5" dirty="0">
                <a:solidFill>
                  <a:srgbClr val="FFFFFF"/>
                </a:solidFill>
                <a:latin typeface="Calibri"/>
                <a:cs typeface="Calibri"/>
              </a:rPr>
              <a:t>r</a:t>
            </a:r>
            <a:r>
              <a:rPr sz="1800" spc="-10" dirty="0">
                <a:solidFill>
                  <a:srgbClr val="FFFFFF"/>
                </a:solidFill>
                <a:latin typeface="Calibri"/>
                <a:cs typeface="Calibri"/>
              </a:rPr>
              <a:t>v</a:t>
            </a:r>
            <a:r>
              <a:rPr sz="1800" dirty="0">
                <a:solidFill>
                  <a:srgbClr val="FFFFFF"/>
                </a:solidFill>
                <a:latin typeface="Calibri"/>
                <a:cs typeface="Calibri"/>
              </a:rPr>
              <a:t>er</a:t>
            </a:r>
            <a:endParaRPr sz="1800">
              <a:latin typeface="Calibri"/>
              <a:cs typeface="Calibri"/>
            </a:endParaRPr>
          </a:p>
        </p:txBody>
      </p:sp>
      <p:sp>
        <p:nvSpPr>
          <p:cNvPr id="11" name="object 11"/>
          <p:cNvSpPr/>
          <p:nvPr/>
        </p:nvSpPr>
        <p:spPr>
          <a:xfrm>
            <a:off x="6462648" y="2489200"/>
            <a:ext cx="635" cy="3086100"/>
          </a:xfrm>
          <a:custGeom>
            <a:avLst/>
            <a:gdLst/>
            <a:ahLst/>
            <a:cxnLst/>
            <a:rect l="l" t="t" r="r" b="b"/>
            <a:pathLst>
              <a:path w="635" h="3086100">
                <a:moveTo>
                  <a:pt x="126" y="0"/>
                </a:moveTo>
                <a:lnTo>
                  <a:pt x="0" y="3086100"/>
                </a:lnTo>
              </a:path>
            </a:pathLst>
          </a:custGeom>
          <a:ln w="6350">
            <a:solidFill>
              <a:srgbClr val="5B9BD4"/>
            </a:solidFill>
          </a:ln>
        </p:spPr>
        <p:txBody>
          <a:bodyPr wrap="square" lIns="0" tIns="0" rIns="0" bIns="0" rtlCol="0"/>
          <a:lstStyle/>
          <a:p>
            <a:endParaRPr/>
          </a:p>
        </p:txBody>
      </p:sp>
      <p:sp>
        <p:nvSpPr>
          <p:cNvPr id="12" name="object 12"/>
          <p:cNvSpPr/>
          <p:nvPr/>
        </p:nvSpPr>
        <p:spPr>
          <a:xfrm>
            <a:off x="9586848" y="2489200"/>
            <a:ext cx="635" cy="3086100"/>
          </a:xfrm>
          <a:custGeom>
            <a:avLst/>
            <a:gdLst/>
            <a:ahLst/>
            <a:cxnLst/>
            <a:rect l="l" t="t" r="r" b="b"/>
            <a:pathLst>
              <a:path w="634" h="3086100">
                <a:moveTo>
                  <a:pt x="126" y="0"/>
                </a:moveTo>
                <a:lnTo>
                  <a:pt x="0" y="3086100"/>
                </a:lnTo>
              </a:path>
            </a:pathLst>
          </a:custGeom>
          <a:ln w="6350">
            <a:solidFill>
              <a:srgbClr val="5B9BD4"/>
            </a:solidFill>
          </a:ln>
        </p:spPr>
        <p:txBody>
          <a:bodyPr wrap="square" lIns="0" tIns="0" rIns="0" bIns="0" rtlCol="0"/>
          <a:lstStyle/>
          <a:p>
            <a:endParaRPr/>
          </a:p>
        </p:txBody>
      </p:sp>
      <p:sp>
        <p:nvSpPr>
          <p:cNvPr id="13" name="object 13"/>
          <p:cNvSpPr/>
          <p:nvPr/>
        </p:nvSpPr>
        <p:spPr>
          <a:xfrm>
            <a:off x="6462648" y="3089782"/>
            <a:ext cx="3124835" cy="96520"/>
          </a:xfrm>
          <a:custGeom>
            <a:avLst/>
            <a:gdLst/>
            <a:ahLst/>
            <a:cxnLst/>
            <a:rect l="l" t="t" r="r" b="b"/>
            <a:pathLst>
              <a:path w="3124834" h="96519">
                <a:moveTo>
                  <a:pt x="3118951" y="44068"/>
                </a:moveTo>
                <a:lnTo>
                  <a:pt x="3118104" y="44068"/>
                </a:lnTo>
                <a:lnTo>
                  <a:pt x="3118104" y="50418"/>
                </a:lnTo>
                <a:lnTo>
                  <a:pt x="3106117" y="50564"/>
                </a:lnTo>
                <a:lnTo>
                  <a:pt x="3040633" y="89788"/>
                </a:lnTo>
                <a:lnTo>
                  <a:pt x="3039236" y="90804"/>
                </a:lnTo>
                <a:lnTo>
                  <a:pt x="3038729" y="92709"/>
                </a:lnTo>
                <a:lnTo>
                  <a:pt x="3040506" y="95757"/>
                </a:lnTo>
                <a:lnTo>
                  <a:pt x="3042411" y="96138"/>
                </a:lnTo>
                <a:lnTo>
                  <a:pt x="3043935" y="95250"/>
                </a:lnTo>
                <a:lnTo>
                  <a:pt x="3124327" y="47116"/>
                </a:lnTo>
                <a:lnTo>
                  <a:pt x="3118951" y="44068"/>
                </a:lnTo>
                <a:close/>
              </a:path>
              <a:path w="3124834" h="96519">
                <a:moveTo>
                  <a:pt x="3106371" y="44211"/>
                </a:moveTo>
                <a:lnTo>
                  <a:pt x="0" y="82041"/>
                </a:lnTo>
                <a:lnTo>
                  <a:pt x="126" y="88391"/>
                </a:lnTo>
                <a:lnTo>
                  <a:pt x="3106117" y="50564"/>
                </a:lnTo>
                <a:lnTo>
                  <a:pt x="3111697" y="47222"/>
                </a:lnTo>
                <a:lnTo>
                  <a:pt x="3106371" y="44211"/>
                </a:lnTo>
                <a:close/>
              </a:path>
              <a:path w="3124834" h="96519">
                <a:moveTo>
                  <a:pt x="3111697" y="47222"/>
                </a:moveTo>
                <a:lnTo>
                  <a:pt x="3106117" y="50564"/>
                </a:lnTo>
                <a:lnTo>
                  <a:pt x="3118104" y="50418"/>
                </a:lnTo>
                <a:lnTo>
                  <a:pt x="3118104" y="49911"/>
                </a:lnTo>
                <a:lnTo>
                  <a:pt x="3116453" y="49911"/>
                </a:lnTo>
                <a:lnTo>
                  <a:pt x="3111697" y="47222"/>
                </a:lnTo>
                <a:close/>
              </a:path>
              <a:path w="3124834" h="96519">
                <a:moveTo>
                  <a:pt x="3116326" y="44450"/>
                </a:moveTo>
                <a:lnTo>
                  <a:pt x="3111697" y="47222"/>
                </a:lnTo>
                <a:lnTo>
                  <a:pt x="3116453" y="49911"/>
                </a:lnTo>
                <a:lnTo>
                  <a:pt x="3116326" y="44450"/>
                </a:lnTo>
                <a:close/>
              </a:path>
              <a:path w="3124834" h="96519">
                <a:moveTo>
                  <a:pt x="3118104" y="44450"/>
                </a:moveTo>
                <a:lnTo>
                  <a:pt x="3116326" y="44450"/>
                </a:lnTo>
                <a:lnTo>
                  <a:pt x="3116453" y="49911"/>
                </a:lnTo>
                <a:lnTo>
                  <a:pt x="3118104" y="49911"/>
                </a:lnTo>
                <a:lnTo>
                  <a:pt x="3118104" y="44450"/>
                </a:lnTo>
                <a:close/>
              </a:path>
              <a:path w="3124834" h="96519">
                <a:moveTo>
                  <a:pt x="3118104" y="44068"/>
                </a:moveTo>
                <a:lnTo>
                  <a:pt x="3106371" y="44211"/>
                </a:lnTo>
                <a:lnTo>
                  <a:pt x="3111697" y="47222"/>
                </a:lnTo>
                <a:lnTo>
                  <a:pt x="3116326" y="44450"/>
                </a:lnTo>
                <a:lnTo>
                  <a:pt x="3118104" y="44450"/>
                </a:lnTo>
                <a:lnTo>
                  <a:pt x="3118104" y="44068"/>
                </a:lnTo>
                <a:close/>
              </a:path>
              <a:path w="3124834" h="96519">
                <a:moveTo>
                  <a:pt x="3041269" y="0"/>
                </a:moveTo>
                <a:lnTo>
                  <a:pt x="3039364" y="634"/>
                </a:lnTo>
                <a:lnTo>
                  <a:pt x="3037585" y="3682"/>
                </a:lnTo>
                <a:lnTo>
                  <a:pt x="3038094" y="5587"/>
                </a:lnTo>
                <a:lnTo>
                  <a:pt x="3039618" y="6476"/>
                </a:lnTo>
                <a:lnTo>
                  <a:pt x="3106371" y="44211"/>
                </a:lnTo>
                <a:lnTo>
                  <a:pt x="3118104" y="44068"/>
                </a:lnTo>
                <a:lnTo>
                  <a:pt x="3118951" y="44068"/>
                </a:lnTo>
                <a:lnTo>
                  <a:pt x="3042793" y="888"/>
                </a:lnTo>
                <a:lnTo>
                  <a:pt x="3041269" y="0"/>
                </a:lnTo>
                <a:close/>
              </a:path>
            </a:pathLst>
          </a:custGeom>
          <a:solidFill>
            <a:srgbClr val="5B9BD4"/>
          </a:solidFill>
        </p:spPr>
        <p:txBody>
          <a:bodyPr wrap="square" lIns="0" tIns="0" rIns="0" bIns="0" rtlCol="0"/>
          <a:lstStyle/>
          <a:p>
            <a:endParaRPr/>
          </a:p>
        </p:txBody>
      </p:sp>
      <p:sp>
        <p:nvSpPr>
          <p:cNvPr id="14" name="object 14"/>
          <p:cNvSpPr/>
          <p:nvPr/>
        </p:nvSpPr>
        <p:spPr>
          <a:xfrm>
            <a:off x="6462648" y="3984116"/>
            <a:ext cx="3124200" cy="96520"/>
          </a:xfrm>
          <a:custGeom>
            <a:avLst/>
            <a:gdLst/>
            <a:ahLst/>
            <a:cxnLst/>
            <a:rect l="l" t="t" r="r" b="b"/>
            <a:pathLst>
              <a:path w="3124200" h="96520">
                <a:moveTo>
                  <a:pt x="82423" y="0"/>
                </a:moveTo>
                <a:lnTo>
                  <a:pt x="0" y="48132"/>
                </a:lnTo>
                <a:lnTo>
                  <a:pt x="82423" y="96265"/>
                </a:lnTo>
                <a:lnTo>
                  <a:pt x="84454" y="95757"/>
                </a:lnTo>
                <a:lnTo>
                  <a:pt x="86232" y="92709"/>
                </a:lnTo>
                <a:lnTo>
                  <a:pt x="85725" y="90677"/>
                </a:lnTo>
                <a:lnTo>
                  <a:pt x="18233" y="51307"/>
                </a:lnTo>
                <a:lnTo>
                  <a:pt x="6223" y="51307"/>
                </a:lnTo>
                <a:lnTo>
                  <a:pt x="6223" y="44957"/>
                </a:lnTo>
                <a:lnTo>
                  <a:pt x="18233" y="44957"/>
                </a:lnTo>
                <a:lnTo>
                  <a:pt x="85725" y="5587"/>
                </a:lnTo>
                <a:lnTo>
                  <a:pt x="86232" y="3555"/>
                </a:lnTo>
                <a:lnTo>
                  <a:pt x="84454" y="507"/>
                </a:lnTo>
                <a:lnTo>
                  <a:pt x="82423" y="0"/>
                </a:lnTo>
                <a:close/>
              </a:path>
              <a:path w="3124200" h="96520">
                <a:moveTo>
                  <a:pt x="18233" y="44957"/>
                </a:moveTo>
                <a:lnTo>
                  <a:pt x="6223" y="44957"/>
                </a:lnTo>
                <a:lnTo>
                  <a:pt x="6223" y="51307"/>
                </a:lnTo>
                <a:lnTo>
                  <a:pt x="18233" y="51307"/>
                </a:lnTo>
                <a:lnTo>
                  <a:pt x="17580" y="50926"/>
                </a:lnTo>
                <a:lnTo>
                  <a:pt x="8000" y="50926"/>
                </a:lnTo>
                <a:lnTo>
                  <a:pt x="8000" y="45338"/>
                </a:lnTo>
                <a:lnTo>
                  <a:pt x="17580" y="45338"/>
                </a:lnTo>
                <a:lnTo>
                  <a:pt x="18233" y="44957"/>
                </a:lnTo>
                <a:close/>
              </a:path>
              <a:path w="3124200" h="96520">
                <a:moveTo>
                  <a:pt x="3124200" y="44957"/>
                </a:moveTo>
                <a:lnTo>
                  <a:pt x="18233" y="44957"/>
                </a:lnTo>
                <a:lnTo>
                  <a:pt x="12790" y="48132"/>
                </a:lnTo>
                <a:lnTo>
                  <a:pt x="18233" y="51307"/>
                </a:lnTo>
                <a:lnTo>
                  <a:pt x="3124200" y="51307"/>
                </a:lnTo>
                <a:lnTo>
                  <a:pt x="3124200" y="44957"/>
                </a:lnTo>
                <a:close/>
              </a:path>
              <a:path w="3124200" h="96520">
                <a:moveTo>
                  <a:pt x="8000" y="45338"/>
                </a:moveTo>
                <a:lnTo>
                  <a:pt x="8000" y="50926"/>
                </a:lnTo>
                <a:lnTo>
                  <a:pt x="12790" y="48132"/>
                </a:lnTo>
                <a:lnTo>
                  <a:pt x="8000" y="45338"/>
                </a:lnTo>
                <a:close/>
              </a:path>
              <a:path w="3124200" h="96520">
                <a:moveTo>
                  <a:pt x="12790" y="48132"/>
                </a:moveTo>
                <a:lnTo>
                  <a:pt x="8000" y="50926"/>
                </a:lnTo>
                <a:lnTo>
                  <a:pt x="17580" y="50926"/>
                </a:lnTo>
                <a:lnTo>
                  <a:pt x="12790" y="48132"/>
                </a:lnTo>
                <a:close/>
              </a:path>
              <a:path w="3124200" h="96520">
                <a:moveTo>
                  <a:pt x="17580" y="45338"/>
                </a:moveTo>
                <a:lnTo>
                  <a:pt x="8000" y="45338"/>
                </a:lnTo>
                <a:lnTo>
                  <a:pt x="12790" y="48132"/>
                </a:lnTo>
                <a:lnTo>
                  <a:pt x="17580" y="45338"/>
                </a:lnTo>
                <a:close/>
              </a:path>
            </a:pathLst>
          </a:custGeom>
          <a:solidFill>
            <a:srgbClr val="5B9BD4"/>
          </a:solidFill>
        </p:spPr>
        <p:txBody>
          <a:bodyPr wrap="square" lIns="0" tIns="0" rIns="0" bIns="0" rtlCol="0"/>
          <a:lstStyle/>
          <a:p>
            <a:endParaRPr/>
          </a:p>
        </p:txBody>
      </p:sp>
      <p:sp>
        <p:nvSpPr>
          <p:cNvPr id="15" name="object 15"/>
          <p:cNvSpPr/>
          <p:nvPr/>
        </p:nvSpPr>
        <p:spPr>
          <a:xfrm>
            <a:off x="6435725" y="4651883"/>
            <a:ext cx="3124200" cy="96520"/>
          </a:xfrm>
          <a:custGeom>
            <a:avLst/>
            <a:gdLst/>
            <a:ahLst/>
            <a:cxnLst/>
            <a:rect l="l" t="t" r="r" b="b"/>
            <a:pathLst>
              <a:path w="3124200" h="96520">
                <a:moveTo>
                  <a:pt x="3118832" y="44069"/>
                </a:moveTo>
                <a:lnTo>
                  <a:pt x="3117977" y="44069"/>
                </a:lnTo>
                <a:lnTo>
                  <a:pt x="3118104" y="50419"/>
                </a:lnTo>
                <a:lnTo>
                  <a:pt x="3106117" y="50564"/>
                </a:lnTo>
                <a:lnTo>
                  <a:pt x="3040633" y="89789"/>
                </a:lnTo>
                <a:lnTo>
                  <a:pt x="3039109" y="90805"/>
                </a:lnTo>
                <a:lnTo>
                  <a:pt x="3038602" y="92710"/>
                </a:lnTo>
                <a:lnTo>
                  <a:pt x="3040379" y="95758"/>
                </a:lnTo>
                <a:lnTo>
                  <a:pt x="3042411" y="96139"/>
                </a:lnTo>
                <a:lnTo>
                  <a:pt x="3043935" y="95250"/>
                </a:lnTo>
                <a:lnTo>
                  <a:pt x="3124200" y="47117"/>
                </a:lnTo>
                <a:lnTo>
                  <a:pt x="3118832" y="44069"/>
                </a:lnTo>
                <a:close/>
              </a:path>
              <a:path w="3124200" h="96520">
                <a:moveTo>
                  <a:pt x="3106260" y="44211"/>
                </a:moveTo>
                <a:lnTo>
                  <a:pt x="0" y="82042"/>
                </a:lnTo>
                <a:lnTo>
                  <a:pt x="0" y="88392"/>
                </a:lnTo>
                <a:lnTo>
                  <a:pt x="3106117" y="50564"/>
                </a:lnTo>
                <a:lnTo>
                  <a:pt x="3111639" y="47257"/>
                </a:lnTo>
                <a:lnTo>
                  <a:pt x="3106260" y="44211"/>
                </a:lnTo>
                <a:close/>
              </a:path>
              <a:path w="3124200" h="96520">
                <a:moveTo>
                  <a:pt x="3111639" y="47257"/>
                </a:moveTo>
                <a:lnTo>
                  <a:pt x="3106117" y="50564"/>
                </a:lnTo>
                <a:lnTo>
                  <a:pt x="3118104" y="50419"/>
                </a:lnTo>
                <a:lnTo>
                  <a:pt x="3118093" y="49911"/>
                </a:lnTo>
                <a:lnTo>
                  <a:pt x="3116326" y="49911"/>
                </a:lnTo>
                <a:lnTo>
                  <a:pt x="3111639" y="47257"/>
                </a:lnTo>
                <a:close/>
              </a:path>
              <a:path w="3124200" h="96520">
                <a:moveTo>
                  <a:pt x="3116326" y="44450"/>
                </a:moveTo>
                <a:lnTo>
                  <a:pt x="3111639" y="47257"/>
                </a:lnTo>
                <a:lnTo>
                  <a:pt x="3116326" y="49911"/>
                </a:lnTo>
                <a:lnTo>
                  <a:pt x="3116326" y="44450"/>
                </a:lnTo>
                <a:close/>
              </a:path>
              <a:path w="3124200" h="96520">
                <a:moveTo>
                  <a:pt x="3117984" y="44450"/>
                </a:moveTo>
                <a:lnTo>
                  <a:pt x="3116326" y="44450"/>
                </a:lnTo>
                <a:lnTo>
                  <a:pt x="3116326" y="49911"/>
                </a:lnTo>
                <a:lnTo>
                  <a:pt x="3118093" y="49911"/>
                </a:lnTo>
                <a:lnTo>
                  <a:pt x="3117984" y="44450"/>
                </a:lnTo>
                <a:close/>
              </a:path>
              <a:path w="3124200" h="96520">
                <a:moveTo>
                  <a:pt x="3117977" y="44069"/>
                </a:moveTo>
                <a:lnTo>
                  <a:pt x="3106260" y="44211"/>
                </a:lnTo>
                <a:lnTo>
                  <a:pt x="3111639" y="47257"/>
                </a:lnTo>
                <a:lnTo>
                  <a:pt x="3116326" y="44450"/>
                </a:lnTo>
                <a:lnTo>
                  <a:pt x="3117984" y="44450"/>
                </a:lnTo>
                <a:lnTo>
                  <a:pt x="3117977" y="44069"/>
                </a:lnTo>
                <a:close/>
              </a:path>
              <a:path w="3124200" h="96520">
                <a:moveTo>
                  <a:pt x="3041269" y="0"/>
                </a:moveTo>
                <a:lnTo>
                  <a:pt x="3039236" y="635"/>
                </a:lnTo>
                <a:lnTo>
                  <a:pt x="3038475" y="2159"/>
                </a:lnTo>
                <a:lnTo>
                  <a:pt x="3037585" y="3683"/>
                </a:lnTo>
                <a:lnTo>
                  <a:pt x="3038094" y="5588"/>
                </a:lnTo>
                <a:lnTo>
                  <a:pt x="3039618" y="6477"/>
                </a:lnTo>
                <a:lnTo>
                  <a:pt x="3106260" y="44211"/>
                </a:lnTo>
                <a:lnTo>
                  <a:pt x="3117977" y="44069"/>
                </a:lnTo>
                <a:lnTo>
                  <a:pt x="3118832" y="44069"/>
                </a:lnTo>
                <a:lnTo>
                  <a:pt x="3042793" y="889"/>
                </a:lnTo>
                <a:lnTo>
                  <a:pt x="3041269" y="0"/>
                </a:lnTo>
                <a:close/>
              </a:path>
            </a:pathLst>
          </a:custGeom>
          <a:solidFill>
            <a:srgbClr val="5B9BD4"/>
          </a:solidFill>
        </p:spPr>
        <p:txBody>
          <a:bodyPr wrap="square" lIns="0" tIns="0" rIns="0" bIns="0" rtlCol="0"/>
          <a:lstStyle/>
          <a:p>
            <a:endParaRPr/>
          </a:p>
        </p:txBody>
      </p:sp>
      <p:sp>
        <p:nvSpPr>
          <p:cNvPr id="16" name="object 16"/>
          <p:cNvSpPr/>
          <p:nvPr/>
        </p:nvSpPr>
        <p:spPr>
          <a:xfrm>
            <a:off x="6435725" y="5368416"/>
            <a:ext cx="3124200" cy="96520"/>
          </a:xfrm>
          <a:custGeom>
            <a:avLst/>
            <a:gdLst/>
            <a:ahLst/>
            <a:cxnLst/>
            <a:rect l="l" t="t" r="r" b="b"/>
            <a:pathLst>
              <a:path w="3124200" h="96520">
                <a:moveTo>
                  <a:pt x="82423" y="0"/>
                </a:moveTo>
                <a:lnTo>
                  <a:pt x="0" y="48133"/>
                </a:lnTo>
                <a:lnTo>
                  <a:pt x="82423" y="96266"/>
                </a:lnTo>
                <a:lnTo>
                  <a:pt x="84327" y="95758"/>
                </a:lnTo>
                <a:lnTo>
                  <a:pt x="86105" y="92710"/>
                </a:lnTo>
                <a:lnTo>
                  <a:pt x="85598" y="90678"/>
                </a:lnTo>
                <a:lnTo>
                  <a:pt x="18106" y="51308"/>
                </a:lnTo>
                <a:lnTo>
                  <a:pt x="6223" y="51308"/>
                </a:lnTo>
                <a:lnTo>
                  <a:pt x="6223" y="44958"/>
                </a:lnTo>
                <a:lnTo>
                  <a:pt x="18106" y="44958"/>
                </a:lnTo>
                <a:lnTo>
                  <a:pt x="85598" y="5588"/>
                </a:lnTo>
                <a:lnTo>
                  <a:pt x="86105" y="3556"/>
                </a:lnTo>
                <a:lnTo>
                  <a:pt x="84327" y="508"/>
                </a:lnTo>
                <a:lnTo>
                  <a:pt x="82423" y="0"/>
                </a:lnTo>
                <a:close/>
              </a:path>
              <a:path w="3124200" h="96520">
                <a:moveTo>
                  <a:pt x="18106" y="44958"/>
                </a:moveTo>
                <a:lnTo>
                  <a:pt x="6223" y="44958"/>
                </a:lnTo>
                <a:lnTo>
                  <a:pt x="6223" y="51308"/>
                </a:lnTo>
                <a:lnTo>
                  <a:pt x="18106" y="51308"/>
                </a:lnTo>
                <a:lnTo>
                  <a:pt x="17453" y="50927"/>
                </a:lnTo>
                <a:lnTo>
                  <a:pt x="7874" y="50927"/>
                </a:lnTo>
                <a:lnTo>
                  <a:pt x="7874" y="45339"/>
                </a:lnTo>
                <a:lnTo>
                  <a:pt x="17453" y="45339"/>
                </a:lnTo>
                <a:lnTo>
                  <a:pt x="18106" y="44958"/>
                </a:lnTo>
                <a:close/>
              </a:path>
              <a:path w="3124200" h="96520">
                <a:moveTo>
                  <a:pt x="3124200" y="44958"/>
                </a:moveTo>
                <a:lnTo>
                  <a:pt x="18106" y="44958"/>
                </a:lnTo>
                <a:lnTo>
                  <a:pt x="12663" y="48133"/>
                </a:lnTo>
                <a:lnTo>
                  <a:pt x="18106" y="51308"/>
                </a:lnTo>
                <a:lnTo>
                  <a:pt x="3124200" y="51308"/>
                </a:lnTo>
                <a:lnTo>
                  <a:pt x="3124200" y="44958"/>
                </a:lnTo>
                <a:close/>
              </a:path>
              <a:path w="3124200" h="96520">
                <a:moveTo>
                  <a:pt x="7874" y="45339"/>
                </a:moveTo>
                <a:lnTo>
                  <a:pt x="7874" y="50927"/>
                </a:lnTo>
                <a:lnTo>
                  <a:pt x="12663" y="48133"/>
                </a:lnTo>
                <a:lnTo>
                  <a:pt x="7874" y="45339"/>
                </a:lnTo>
                <a:close/>
              </a:path>
              <a:path w="3124200" h="96520">
                <a:moveTo>
                  <a:pt x="12663" y="48133"/>
                </a:moveTo>
                <a:lnTo>
                  <a:pt x="7874" y="50927"/>
                </a:lnTo>
                <a:lnTo>
                  <a:pt x="17453" y="50927"/>
                </a:lnTo>
                <a:lnTo>
                  <a:pt x="12663" y="48133"/>
                </a:lnTo>
                <a:close/>
              </a:path>
              <a:path w="3124200" h="96520">
                <a:moveTo>
                  <a:pt x="17453" y="45339"/>
                </a:moveTo>
                <a:lnTo>
                  <a:pt x="7874" y="45339"/>
                </a:lnTo>
                <a:lnTo>
                  <a:pt x="12663" y="48133"/>
                </a:lnTo>
                <a:lnTo>
                  <a:pt x="17453" y="45339"/>
                </a:lnTo>
                <a:close/>
              </a:path>
            </a:pathLst>
          </a:custGeom>
          <a:solidFill>
            <a:srgbClr val="5B9BD4"/>
          </a:solidFill>
        </p:spPr>
        <p:txBody>
          <a:bodyPr wrap="square" lIns="0" tIns="0" rIns="0" bIns="0" rtlCol="0"/>
          <a:lstStyle/>
          <a:p>
            <a:endParaRPr/>
          </a:p>
        </p:txBody>
      </p:sp>
      <p:sp>
        <p:nvSpPr>
          <p:cNvPr id="17" name="object 17"/>
          <p:cNvSpPr txBox="1"/>
          <p:nvPr/>
        </p:nvSpPr>
        <p:spPr>
          <a:xfrm>
            <a:off x="7496302" y="2748788"/>
            <a:ext cx="777240" cy="299720"/>
          </a:xfrm>
          <a:prstGeom prst="rect">
            <a:avLst/>
          </a:prstGeom>
        </p:spPr>
        <p:txBody>
          <a:bodyPr vert="horz" wrap="square" lIns="0" tIns="12700" rIns="0" bIns="0" rtlCol="0">
            <a:spAutoFit/>
          </a:bodyPr>
          <a:lstStyle/>
          <a:p>
            <a:pPr marL="12700">
              <a:lnSpc>
                <a:spcPct val="100000"/>
              </a:lnSpc>
              <a:spcBef>
                <a:spcPts val="100"/>
              </a:spcBef>
            </a:pPr>
            <a:r>
              <a:rPr sz="1800" spc="-45" dirty="0">
                <a:latin typeface="Calibri"/>
                <a:cs typeface="Calibri"/>
              </a:rPr>
              <a:t>R</a:t>
            </a:r>
            <a:r>
              <a:rPr sz="1800" dirty="0">
                <a:latin typeface="Calibri"/>
                <a:cs typeface="Calibri"/>
              </a:rPr>
              <a:t>e</a:t>
            </a:r>
            <a:r>
              <a:rPr sz="1800" spc="5" dirty="0">
                <a:latin typeface="Calibri"/>
                <a:cs typeface="Calibri"/>
              </a:rPr>
              <a:t>q</a:t>
            </a:r>
            <a:r>
              <a:rPr sz="1800" spc="-5" dirty="0">
                <a:latin typeface="Calibri"/>
                <a:cs typeface="Calibri"/>
              </a:rPr>
              <a:t>u</a:t>
            </a:r>
            <a:r>
              <a:rPr sz="1800" dirty="0">
                <a:latin typeface="Calibri"/>
                <a:cs typeface="Calibri"/>
              </a:rPr>
              <a:t>e</a:t>
            </a:r>
            <a:r>
              <a:rPr sz="1800" spc="-20" dirty="0">
                <a:latin typeface="Calibri"/>
                <a:cs typeface="Calibri"/>
              </a:rPr>
              <a:t>s</a:t>
            </a:r>
            <a:r>
              <a:rPr sz="1800" dirty="0">
                <a:latin typeface="Calibri"/>
                <a:cs typeface="Calibri"/>
              </a:rPr>
              <a:t>t</a:t>
            </a:r>
            <a:endParaRPr sz="1800">
              <a:latin typeface="Calibri"/>
              <a:cs typeface="Calibri"/>
            </a:endParaRPr>
          </a:p>
        </p:txBody>
      </p:sp>
      <p:sp>
        <p:nvSpPr>
          <p:cNvPr id="18" name="object 18"/>
          <p:cNvSpPr txBox="1"/>
          <p:nvPr/>
        </p:nvSpPr>
        <p:spPr>
          <a:xfrm>
            <a:off x="7404354" y="3681476"/>
            <a:ext cx="91313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Response</a:t>
            </a:r>
            <a:endParaRPr sz="1800">
              <a:latin typeface="Calibri"/>
              <a:cs typeface="Calibri"/>
            </a:endParaRPr>
          </a:p>
        </p:txBody>
      </p:sp>
      <p:sp>
        <p:nvSpPr>
          <p:cNvPr id="19" name="object 19"/>
          <p:cNvSpPr txBox="1"/>
          <p:nvPr/>
        </p:nvSpPr>
        <p:spPr>
          <a:xfrm>
            <a:off x="7404354" y="4348353"/>
            <a:ext cx="913130" cy="101790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Request</a:t>
            </a:r>
            <a:endParaRPr sz="1800">
              <a:latin typeface="Calibri"/>
              <a:cs typeface="Calibri"/>
            </a:endParaRPr>
          </a:p>
          <a:p>
            <a:pPr>
              <a:lnSpc>
                <a:spcPct val="100000"/>
              </a:lnSpc>
            </a:pPr>
            <a:endParaRPr sz="1800">
              <a:latin typeface="Times New Roman"/>
              <a:cs typeface="Times New Roman"/>
            </a:endParaRPr>
          </a:p>
          <a:p>
            <a:pPr marL="12700">
              <a:lnSpc>
                <a:spcPct val="100000"/>
              </a:lnSpc>
              <a:spcBef>
                <a:spcPts val="1420"/>
              </a:spcBef>
            </a:pPr>
            <a:r>
              <a:rPr sz="1800" spc="-10" dirty="0">
                <a:latin typeface="Calibri"/>
                <a:cs typeface="Calibri"/>
              </a:rPr>
              <a:t>Response</a:t>
            </a:r>
            <a:endParaRPr sz="1800">
              <a:latin typeface="Calibri"/>
              <a:cs typeface="Calibri"/>
            </a:endParaRPr>
          </a:p>
        </p:txBody>
      </p:sp>
      <p:grpSp>
        <p:nvGrpSpPr>
          <p:cNvPr id="20" name="Google Shape;107;p14"/>
          <p:cNvGrpSpPr/>
          <p:nvPr/>
        </p:nvGrpSpPr>
        <p:grpSpPr>
          <a:xfrm>
            <a:off x="457200" y="160443"/>
            <a:ext cx="11506200" cy="449157"/>
            <a:chOff x="0" y="0"/>
            <a:chExt cx="9144000" cy="307777"/>
          </a:xfrm>
        </p:grpSpPr>
        <p:sp>
          <p:nvSpPr>
            <p:cNvPr id="21"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22"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23"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938625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8911590" cy="696595"/>
          </a:xfrm>
          <a:prstGeom prst="rect">
            <a:avLst/>
          </a:prstGeom>
        </p:spPr>
        <p:txBody>
          <a:bodyPr vert="horz" wrap="square" lIns="0" tIns="12700" rIns="0" bIns="0" rtlCol="0">
            <a:spAutoFit/>
          </a:bodyPr>
          <a:lstStyle/>
          <a:p>
            <a:pPr marL="12700">
              <a:lnSpc>
                <a:spcPct val="100000"/>
              </a:lnSpc>
              <a:spcBef>
                <a:spcPts val="100"/>
              </a:spcBef>
            </a:pPr>
            <a:r>
              <a:rPr b="0" spc="-25" dirty="0">
                <a:latin typeface="Calibri"/>
                <a:cs typeface="Calibri"/>
              </a:rPr>
              <a:t>WebSocket-based </a:t>
            </a:r>
            <a:r>
              <a:rPr b="0" spc="-10" dirty="0">
                <a:latin typeface="Calibri"/>
                <a:cs typeface="Calibri"/>
              </a:rPr>
              <a:t>Communication </a:t>
            </a:r>
            <a:r>
              <a:rPr b="0" dirty="0">
                <a:latin typeface="Calibri"/>
                <a:cs typeface="Calibri"/>
              </a:rPr>
              <a:t>APIs</a:t>
            </a:r>
          </a:p>
        </p:txBody>
      </p:sp>
      <p:sp>
        <p:nvSpPr>
          <p:cNvPr id="3" name="object 3"/>
          <p:cNvSpPr txBox="1"/>
          <p:nvPr/>
        </p:nvSpPr>
        <p:spPr>
          <a:xfrm>
            <a:off x="916939" y="1793493"/>
            <a:ext cx="4100195" cy="2884805"/>
          </a:xfrm>
          <a:prstGeom prst="rect">
            <a:avLst/>
          </a:prstGeom>
        </p:spPr>
        <p:txBody>
          <a:bodyPr vert="horz" wrap="square" lIns="0" tIns="54610" rIns="0" bIns="0" rtlCol="0">
            <a:spAutoFit/>
          </a:bodyPr>
          <a:lstStyle/>
          <a:p>
            <a:pPr marL="241300" marR="184150" indent="-228600">
              <a:lnSpc>
                <a:spcPct val="90000"/>
              </a:lnSpc>
              <a:spcBef>
                <a:spcPts val="430"/>
              </a:spcBef>
              <a:buFont typeface="Arial"/>
              <a:buChar char="•"/>
              <a:tabLst>
                <a:tab pos="241300" algn="l"/>
              </a:tabLst>
            </a:pPr>
            <a:r>
              <a:rPr sz="2800" spc="-25" dirty="0">
                <a:latin typeface="Calibri"/>
                <a:cs typeface="Calibri"/>
              </a:rPr>
              <a:t>WebSocket </a:t>
            </a:r>
            <a:r>
              <a:rPr sz="2800" spc="-5" dirty="0">
                <a:latin typeface="Calibri"/>
                <a:cs typeface="Calibri"/>
              </a:rPr>
              <a:t>APIs </a:t>
            </a:r>
            <a:r>
              <a:rPr sz="2800" b="1" spc="-5" dirty="0">
                <a:latin typeface="Calibri"/>
                <a:cs typeface="Calibri"/>
              </a:rPr>
              <a:t>allow bi-  </a:t>
            </a:r>
            <a:r>
              <a:rPr sz="2800" b="1" spc="-10" dirty="0">
                <a:latin typeface="Calibri"/>
                <a:cs typeface="Calibri"/>
              </a:rPr>
              <a:t>directional, full </a:t>
            </a:r>
            <a:r>
              <a:rPr sz="2800" b="1" spc="-15" dirty="0">
                <a:latin typeface="Calibri"/>
                <a:cs typeface="Calibri"/>
              </a:rPr>
              <a:t>duplex  </a:t>
            </a:r>
            <a:r>
              <a:rPr sz="2800" b="1" spc="-10" dirty="0">
                <a:latin typeface="Calibri"/>
                <a:cs typeface="Calibri"/>
              </a:rPr>
              <a:t>communication </a:t>
            </a:r>
            <a:r>
              <a:rPr sz="2800" spc="-10" dirty="0">
                <a:latin typeface="Calibri"/>
                <a:cs typeface="Calibri"/>
              </a:rPr>
              <a:t>between  clients </a:t>
            </a:r>
            <a:r>
              <a:rPr sz="2800" spc="-5" dirty="0">
                <a:latin typeface="Calibri"/>
                <a:cs typeface="Calibri"/>
              </a:rPr>
              <a:t>and</a:t>
            </a:r>
            <a:r>
              <a:rPr sz="2800" spc="30" dirty="0">
                <a:latin typeface="Calibri"/>
                <a:cs typeface="Calibri"/>
              </a:rPr>
              <a:t> </a:t>
            </a:r>
            <a:r>
              <a:rPr sz="2800" spc="-15" dirty="0">
                <a:latin typeface="Calibri"/>
                <a:cs typeface="Calibri"/>
              </a:rPr>
              <a:t>servers.</a:t>
            </a:r>
            <a:endParaRPr sz="2800">
              <a:latin typeface="Calibri"/>
              <a:cs typeface="Calibri"/>
            </a:endParaRPr>
          </a:p>
          <a:p>
            <a:pPr marL="241300" marR="5080" indent="-228600">
              <a:lnSpc>
                <a:spcPts val="3030"/>
              </a:lnSpc>
              <a:spcBef>
                <a:spcPts val="1050"/>
              </a:spcBef>
              <a:buFont typeface="Arial"/>
              <a:buChar char="•"/>
              <a:tabLst>
                <a:tab pos="241300" algn="l"/>
              </a:tabLst>
            </a:pPr>
            <a:r>
              <a:rPr sz="2800" spc="-25" dirty="0">
                <a:latin typeface="Calibri"/>
                <a:cs typeface="Calibri"/>
              </a:rPr>
              <a:t>WebSocket </a:t>
            </a:r>
            <a:r>
              <a:rPr sz="2800" spc="-5" dirty="0">
                <a:latin typeface="Calibri"/>
                <a:cs typeface="Calibri"/>
              </a:rPr>
              <a:t>APIs </a:t>
            </a:r>
            <a:r>
              <a:rPr sz="2800" spc="-20" dirty="0">
                <a:latin typeface="Calibri"/>
                <a:cs typeface="Calibri"/>
              </a:rPr>
              <a:t>follow </a:t>
            </a:r>
            <a:r>
              <a:rPr sz="2800" spc="-5" dirty="0">
                <a:latin typeface="Calibri"/>
                <a:cs typeface="Calibri"/>
              </a:rPr>
              <a:t>the  </a:t>
            </a:r>
            <a:r>
              <a:rPr sz="2800" b="1" spc="-25" dirty="0">
                <a:latin typeface="Calibri"/>
                <a:cs typeface="Calibri"/>
              </a:rPr>
              <a:t>exclusive </a:t>
            </a:r>
            <a:r>
              <a:rPr sz="2800" b="1" spc="-5" dirty="0">
                <a:latin typeface="Calibri"/>
                <a:cs typeface="Calibri"/>
              </a:rPr>
              <a:t>pair  </a:t>
            </a:r>
            <a:r>
              <a:rPr sz="2800" b="1" spc="-10" dirty="0">
                <a:latin typeface="Calibri"/>
                <a:cs typeface="Calibri"/>
              </a:rPr>
              <a:t>communication</a:t>
            </a:r>
            <a:r>
              <a:rPr sz="2800" b="1" spc="-5" dirty="0">
                <a:latin typeface="Calibri"/>
                <a:cs typeface="Calibri"/>
              </a:rPr>
              <a:t> </a:t>
            </a:r>
            <a:r>
              <a:rPr sz="2800" b="1" spc="-10" dirty="0">
                <a:latin typeface="Calibri"/>
                <a:cs typeface="Calibri"/>
              </a:rPr>
              <a:t>model</a:t>
            </a:r>
            <a:r>
              <a:rPr sz="2800" spc="-10" dirty="0">
                <a:latin typeface="Calibri"/>
                <a:cs typeface="Calibri"/>
              </a:rPr>
              <a:t>.</a:t>
            </a:r>
            <a:endParaRPr sz="28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7" name="object 7"/>
          <p:cNvSpPr/>
          <p:nvPr/>
        </p:nvSpPr>
        <p:spPr>
          <a:xfrm>
            <a:off x="5331036" y="1970945"/>
            <a:ext cx="6382966" cy="4264064"/>
          </a:xfrm>
          <a:prstGeom prst="rect">
            <a:avLst/>
          </a:prstGeom>
          <a:blipFill>
            <a:blip r:embed="rId2" cstate="print"/>
            <a:stretch>
              <a:fillRect/>
            </a:stretch>
          </a:blipFill>
        </p:spPr>
        <p:txBody>
          <a:bodyPr wrap="square" lIns="0" tIns="0" rIns="0" bIns="0" rtlCol="0"/>
          <a:lstStyle/>
          <a:p>
            <a:endParaRPr/>
          </a:p>
        </p:txBody>
      </p:sp>
      <p:grpSp>
        <p:nvGrpSpPr>
          <p:cNvPr id="8" name="Google Shape;107;p14"/>
          <p:cNvGrpSpPr/>
          <p:nvPr/>
        </p:nvGrpSpPr>
        <p:grpSpPr>
          <a:xfrm>
            <a:off x="381000" y="160443"/>
            <a:ext cx="11506200" cy="449157"/>
            <a:chOff x="0" y="0"/>
            <a:chExt cx="9144000" cy="307777"/>
          </a:xfrm>
        </p:grpSpPr>
        <p:sp>
          <p:nvSpPr>
            <p:cNvPr id="9"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85804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syllbus-IOT.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634297" y="1295400"/>
            <a:ext cx="6781800" cy="5410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oogle Shape;107;p14"/>
          <p:cNvGrpSpPr/>
          <p:nvPr/>
        </p:nvGrpSpPr>
        <p:grpSpPr>
          <a:xfrm>
            <a:off x="381000" y="160443"/>
            <a:ext cx="9109075" cy="153145"/>
            <a:chOff x="0" y="0"/>
            <a:chExt cx="7239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dirty="0">
                <a:solidFill>
                  <a:schemeClr val="dk1"/>
                </a:solidFill>
                <a:latin typeface="Libre Franklin"/>
                <a:ea typeface="Libre Franklin"/>
                <a:cs typeface="Libre Franklin"/>
                <a:sym typeface="Libre Franklin"/>
              </a:endParaRPr>
            </a:p>
          </p:txBody>
        </p:sp>
      </p:grpSp>
      <p:sp>
        <p:nvSpPr>
          <p:cNvPr id="8" name="Title 1"/>
          <p:cNvSpPr>
            <a:spLocks noGrp="1"/>
          </p:cNvSpPr>
          <p:nvPr>
            <p:ph type="title"/>
          </p:nvPr>
        </p:nvSpPr>
        <p:spPr>
          <a:xfrm>
            <a:off x="406400" y="457200"/>
            <a:ext cx="11582400" cy="838200"/>
          </a:xfrm>
        </p:spPr>
        <p:txBody>
          <a:bodyPr/>
          <a:lstStyle/>
          <a:p>
            <a:r>
              <a:rPr lang="en-IN" dirty="0" smtClean="0"/>
              <a:t>syllabus</a:t>
            </a:r>
            <a:endParaRPr lang="en-IN" dirty="0"/>
          </a:p>
        </p:txBody>
      </p:sp>
    </p:spTree>
    <p:extLst>
      <p:ext uri="{BB962C8B-B14F-4D97-AF65-F5344CB8AC3E}">
        <p14:creationId xmlns:p14="http://schemas.microsoft.com/office/powerpoint/2010/main" xmlns="" val="24149310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31850" y="1819275"/>
          <a:ext cx="10515600" cy="3688075"/>
        </p:xfrm>
        <a:graphic>
          <a:graphicData uri="http://schemas.openxmlformats.org/drawingml/2006/table">
            <a:tbl>
              <a:tblPr firstRow="1" bandRow="1">
                <a:tableStyleId>{2D5ABB26-0587-4C30-8999-92F81FD0307C}</a:tableStyleId>
              </a:tblPr>
              <a:tblGrid>
                <a:gridCol w="2743200"/>
                <a:gridCol w="4267200"/>
                <a:gridCol w="3505200"/>
              </a:tblGrid>
              <a:tr h="396239">
                <a:tc>
                  <a:txBody>
                    <a:bodyPr/>
                    <a:lstStyle/>
                    <a:p>
                      <a:pPr algn="ctr">
                        <a:lnSpc>
                          <a:spcPct val="100000"/>
                        </a:lnSpc>
                        <a:spcBef>
                          <a:spcPts val="305"/>
                        </a:spcBef>
                      </a:pPr>
                      <a:r>
                        <a:rPr sz="2000" b="1" spc="-5" dirty="0">
                          <a:solidFill>
                            <a:srgbClr val="FFFFFF"/>
                          </a:solidFill>
                          <a:latin typeface="Cambria"/>
                          <a:cs typeface="Cambria"/>
                        </a:rPr>
                        <a:t>Comparison </a:t>
                      </a:r>
                      <a:r>
                        <a:rPr sz="2000" b="1" dirty="0">
                          <a:solidFill>
                            <a:srgbClr val="FFFFFF"/>
                          </a:solidFill>
                          <a:latin typeface="Cambria"/>
                          <a:cs typeface="Cambria"/>
                        </a:rPr>
                        <a:t>Based</a:t>
                      </a:r>
                      <a:r>
                        <a:rPr sz="2000" b="1" spc="-90" dirty="0">
                          <a:solidFill>
                            <a:srgbClr val="FFFFFF"/>
                          </a:solidFill>
                          <a:latin typeface="Cambria"/>
                          <a:cs typeface="Cambria"/>
                        </a:rPr>
                        <a:t> </a:t>
                      </a:r>
                      <a:r>
                        <a:rPr sz="2000" b="1" spc="-5" dirty="0">
                          <a:solidFill>
                            <a:srgbClr val="FFFFFF"/>
                          </a:solidFill>
                          <a:latin typeface="Cambria"/>
                          <a:cs typeface="Cambria"/>
                        </a:rPr>
                        <a:t>on</a:t>
                      </a:r>
                      <a:endParaRPr sz="2000">
                        <a:latin typeface="Cambria"/>
                        <a:cs typeface="Cambria"/>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635" algn="ctr">
                        <a:lnSpc>
                          <a:spcPct val="100000"/>
                        </a:lnSpc>
                        <a:spcBef>
                          <a:spcPts val="305"/>
                        </a:spcBef>
                      </a:pPr>
                      <a:r>
                        <a:rPr sz="2000" b="1" spc="-10" dirty="0">
                          <a:solidFill>
                            <a:srgbClr val="FFFFFF"/>
                          </a:solidFill>
                          <a:latin typeface="Cambria"/>
                          <a:cs typeface="Cambria"/>
                        </a:rPr>
                        <a:t>REST</a:t>
                      </a:r>
                      <a:endParaRPr sz="2000">
                        <a:latin typeface="Cambria"/>
                        <a:cs typeface="Cambria"/>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270" algn="ctr">
                        <a:lnSpc>
                          <a:spcPct val="100000"/>
                        </a:lnSpc>
                        <a:spcBef>
                          <a:spcPts val="305"/>
                        </a:spcBef>
                      </a:pPr>
                      <a:r>
                        <a:rPr sz="2000" b="1" spc="-15" dirty="0">
                          <a:solidFill>
                            <a:srgbClr val="FFFFFF"/>
                          </a:solidFill>
                          <a:latin typeface="Cambria"/>
                          <a:cs typeface="Cambria"/>
                        </a:rPr>
                        <a:t>Websocket</a:t>
                      </a:r>
                      <a:endParaRPr sz="2000">
                        <a:latin typeface="Cambria"/>
                        <a:cs typeface="Cambria"/>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396239">
                <a:tc>
                  <a:txBody>
                    <a:bodyPr/>
                    <a:lstStyle/>
                    <a:p>
                      <a:pPr algn="ctr">
                        <a:lnSpc>
                          <a:spcPct val="100000"/>
                        </a:lnSpc>
                        <a:spcBef>
                          <a:spcPts val="305"/>
                        </a:spcBef>
                      </a:pPr>
                      <a:r>
                        <a:rPr sz="2000" b="1" spc="-10" dirty="0">
                          <a:latin typeface="Cambria"/>
                          <a:cs typeface="Cambria"/>
                        </a:rPr>
                        <a:t>State</a:t>
                      </a:r>
                      <a:endParaRPr sz="2000">
                        <a:latin typeface="Cambria"/>
                        <a:cs typeface="Cambria"/>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spcBef>
                          <a:spcPts val="305"/>
                        </a:spcBef>
                      </a:pPr>
                      <a:r>
                        <a:rPr sz="2000" spc="-5" dirty="0">
                          <a:latin typeface="Cambria"/>
                          <a:cs typeface="Cambria"/>
                        </a:rPr>
                        <a:t>Stateless</a:t>
                      </a:r>
                      <a:endParaRPr sz="2000">
                        <a:latin typeface="Cambria"/>
                        <a:cs typeface="Cambria"/>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270" algn="ctr">
                        <a:lnSpc>
                          <a:spcPct val="100000"/>
                        </a:lnSpc>
                        <a:spcBef>
                          <a:spcPts val="305"/>
                        </a:spcBef>
                      </a:pPr>
                      <a:r>
                        <a:rPr sz="2000" spc="-5" dirty="0">
                          <a:latin typeface="Cambria"/>
                          <a:cs typeface="Cambria"/>
                        </a:rPr>
                        <a:t>Stateful</a:t>
                      </a:r>
                      <a:endParaRPr sz="2000">
                        <a:latin typeface="Cambria"/>
                        <a:cs typeface="Cambria"/>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396240">
                <a:tc>
                  <a:txBody>
                    <a:bodyPr/>
                    <a:lstStyle/>
                    <a:p>
                      <a:pPr algn="ctr">
                        <a:lnSpc>
                          <a:spcPct val="100000"/>
                        </a:lnSpc>
                        <a:spcBef>
                          <a:spcPts val="305"/>
                        </a:spcBef>
                      </a:pPr>
                      <a:r>
                        <a:rPr sz="2000" b="1" spc="-5" dirty="0">
                          <a:latin typeface="Cambria"/>
                          <a:cs typeface="Cambria"/>
                        </a:rPr>
                        <a:t>Directional</a:t>
                      </a:r>
                      <a:endParaRPr sz="2000">
                        <a:latin typeface="Cambria"/>
                        <a:cs typeface="Cambria"/>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2540" algn="ctr">
                        <a:lnSpc>
                          <a:spcPct val="100000"/>
                        </a:lnSpc>
                        <a:spcBef>
                          <a:spcPts val="305"/>
                        </a:spcBef>
                      </a:pPr>
                      <a:r>
                        <a:rPr sz="2000" spc="-5" dirty="0">
                          <a:latin typeface="Cambria"/>
                          <a:cs typeface="Cambria"/>
                        </a:rPr>
                        <a:t>Unidirectional</a:t>
                      </a:r>
                      <a:endParaRPr sz="2000">
                        <a:latin typeface="Cambria"/>
                        <a:cs typeface="Cambria"/>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905" algn="ctr">
                        <a:lnSpc>
                          <a:spcPct val="100000"/>
                        </a:lnSpc>
                        <a:spcBef>
                          <a:spcPts val="305"/>
                        </a:spcBef>
                      </a:pPr>
                      <a:r>
                        <a:rPr sz="2000" spc="-5" dirty="0">
                          <a:latin typeface="Cambria"/>
                          <a:cs typeface="Cambria"/>
                        </a:rPr>
                        <a:t>Bidirectional</a:t>
                      </a:r>
                      <a:endParaRPr sz="2000">
                        <a:latin typeface="Cambria"/>
                        <a:cs typeface="Cambria"/>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396239">
                <a:tc>
                  <a:txBody>
                    <a:bodyPr/>
                    <a:lstStyle/>
                    <a:p>
                      <a:pPr algn="ctr">
                        <a:lnSpc>
                          <a:spcPct val="100000"/>
                        </a:lnSpc>
                        <a:spcBef>
                          <a:spcPts val="310"/>
                        </a:spcBef>
                      </a:pPr>
                      <a:r>
                        <a:rPr sz="2000" b="1" spc="-10" dirty="0">
                          <a:latin typeface="Cambria"/>
                          <a:cs typeface="Cambria"/>
                        </a:rPr>
                        <a:t>Req-Res/Full</a:t>
                      </a:r>
                      <a:r>
                        <a:rPr sz="2000" b="1" spc="-50" dirty="0">
                          <a:latin typeface="Cambria"/>
                          <a:cs typeface="Cambria"/>
                        </a:rPr>
                        <a:t> </a:t>
                      </a:r>
                      <a:r>
                        <a:rPr sz="2000" b="1" spc="-5" dirty="0">
                          <a:latin typeface="Cambria"/>
                          <a:cs typeface="Cambria"/>
                        </a:rPr>
                        <a:t>Duplex</a:t>
                      </a:r>
                      <a:endParaRPr sz="2000">
                        <a:latin typeface="Cambria"/>
                        <a:cs typeface="Cambria"/>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35" algn="ctr">
                        <a:lnSpc>
                          <a:spcPct val="100000"/>
                        </a:lnSpc>
                        <a:spcBef>
                          <a:spcPts val="310"/>
                        </a:spcBef>
                      </a:pPr>
                      <a:r>
                        <a:rPr sz="2000" spc="-15" dirty="0">
                          <a:latin typeface="Cambria"/>
                          <a:cs typeface="Cambria"/>
                        </a:rPr>
                        <a:t>Follow </a:t>
                      </a:r>
                      <a:r>
                        <a:rPr sz="2000" spc="-10" dirty="0">
                          <a:latin typeface="Cambria"/>
                          <a:cs typeface="Cambria"/>
                        </a:rPr>
                        <a:t>Request </a:t>
                      </a:r>
                      <a:r>
                        <a:rPr sz="2000" spc="-5" dirty="0">
                          <a:latin typeface="Cambria"/>
                          <a:cs typeface="Cambria"/>
                        </a:rPr>
                        <a:t>Response</a:t>
                      </a:r>
                      <a:r>
                        <a:rPr sz="2000" spc="-55" dirty="0">
                          <a:latin typeface="Cambria"/>
                          <a:cs typeface="Cambria"/>
                        </a:rPr>
                        <a:t> </a:t>
                      </a:r>
                      <a:r>
                        <a:rPr sz="2000" dirty="0">
                          <a:latin typeface="Cambria"/>
                          <a:cs typeface="Cambria"/>
                        </a:rPr>
                        <a:t>Model</a:t>
                      </a:r>
                      <a:endParaRPr sz="2000">
                        <a:latin typeface="Cambria"/>
                        <a:cs typeface="Cambria"/>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270" algn="ctr">
                        <a:lnSpc>
                          <a:spcPct val="100000"/>
                        </a:lnSpc>
                        <a:spcBef>
                          <a:spcPts val="310"/>
                        </a:spcBef>
                      </a:pPr>
                      <a:r>
                        <a:rPr sz="2000" spc="-15" dirty="0">
                          <a:latin typeface="Cambria"/>
                          <a:cs typeface="Cambria"/>
                        </a:rPr>
                        <a:t>Exclusive </a:t>
                      </a:r>
                      <a:r>
                        <a:rPr sz="2000" spc="-10" dirty="0">
                          <a:latin typeface="Cambria"/>
                          <a:cs typeface="Cambria"/>
                        </a:rPr>
                        <a:t>Pair</a:t>
                      </a:r>
                      <a:r>
                        <a:rPr sz="2000" spc="-50" dirty="0">
                          <a:latin typeface="Cambria"/>
                          <a:cs typeface="Cambria"/>
                        </a:rPr>
                        <a:t> </a:t>
                      </a:r>
                      <a:r>
                        <a:rPr sz="2000" dirty="0">
                          <a:latin typeface="Cambria"/>
                          <a:cs typeface="Cambria"/>
                        </a:rPr>
                        <a:t>Model</a:t>
                      </a:r>
                      <a:endParaRPr sz="2000">
                        <a:latin typeface="Cambria"/>
                        <a:cs typeface="Cambria"/>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701039">
                <a:tc>
                  <a:txBody>
                    <a:bodyPr/>
                    <a:lstStyle/>
                    <a:p>
                      <a:pPr algn="ctr">
                        <a:lnSpc>
                          <a:spcPct val="100000"/>
                        </a:lnSpc>
                        <a:spcBef>
                          <a:spcPts val="309"/>
                        </a:spcBef>
                      </a:pPr>
                      <a:r>
                        <a:rPr sz="2000" b="1" spc="-20" dirty="0">
                          <a:latin typeface="Cambria"/>
                          <a:cs typeface="Cambria"/>
                        </a:rPr>
                        <a:t>TCP</a:t>
                      </a:r>
                      <a:r>
                        <a:rPr sz="2000" b="1" spc="-25" dirty="0">
                          <a:latin typeface="Cambria"/>
                          <a:cs typeface="Cambria"/>
                        </a:rPr>
                        <a:t> </a:t>
                      </a:r>
                      <a:r>
                        <a:rPr sz="2000" b="1" spc="-5" dirty="0">
                          <a:latin typeface="Cambria"/>
                          <a:cs typeface="Cambria"/>
                        </a:rPr>
                        <a:t>Connections</a:t>
                      </a:r>
                      <a:endParaRPr sz="2000">
                        <a:latin typeface="Cambria"/>
                        <a:cs typeface="Cambria"/>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755650" marR="215900" indent="-532130">
                        <a:lnSpc>
                          <a:spcPct val="100000"/>
                        </a:lnSpc>
                        <a:spcBef>
                          <a:spcPts val="309"/>
                        </a:spcBef>
                      </a:pPr>
                      <a:r>
                        <a:rPr sz="2000" dirty="0">
                          <a:latin typeface="Cambria"/>
                          <a:cs typeface="Cambria"/>
                        </a:rPr>
                        <a:t>Each HTTP </a:t>
                      </a:r>
                      <a:r>
                        <a:rPr sz="2000" spc="-10" dirty="0">
                          <a:latin typeface="Cambria"/>
                          <a:cs typeface="Cambria"/>
                        </a:rPr>
                        <a:t>request </a:t>
                      </a:r>
                      <a:r>
                        <a:rPr sz="2000" spc="-20" dirty="0">
                          <a:latin typeface="Cambria"/>
                          <a:cs typeface="Cambria"/>
                        </a:rPr>
                        <a:t>involves</a:t>
                      </a:r>
                      <a:r>
                        <a:rPr sz="2000" spc="-85" dirty="0">
                          <a:latin typeface="Cambria"/>
                          <a:cs typeface="Cambria"/>
                        </a:rPr>
                        <a:t> </a:t>
                      </a:r>
                      <a:r>
                        <a:rPr sz="2000" dirty="0">
                          <a:latin typeface="Cambria"/>
                          <a:cs typeface="Cambria"/>
                        </a:rPr>
                        <a:t>setting  </a:t>
                      </a:r>
                      <a:r>
                        <a:rPr sz="2000" spc="-5" dirty="0">
                          <a:latin typeface="Cambria"/>
                          <a:cs typeface="Cambria"/>
                        </a:rPr>
                        <a:t>up </a:t>
                      </a:r>
                      <a:r>
                        <a:rPr sz="2000" dirty="0">
                          <a:latin typeface="Cambria"/>
                          <a:cs typeface="Cambria"/>
                        </a:rPr>
                        <a:t>a </a:t>
                      </a:r>
                      <a:r>
                        <a:rPr sz="2000" spc="-5" dirty="0">
                          <a:latin typeface="Cambria"/>
                          <a:cs typeface="Cambria"/>
                        </a:rPr>
                        <a:t>new </a:t>
                      </a:r>
                      <a:r>
                        <a:rPr sz="2000" spc="-10" dirty="0">
                          <a:latin typeface="Cambria"/>
                          <a:cs typeface="Cambria"/>
                        </a:rPr>
                        <a:t>TCP</a:t>
                      </a:r>
                      <a:r>
                        <a:rPr sz="2000" spc="-50" dirty="0">
                          <a:latin typeface="Cambria"/>
                          <a:cs typeface="Cambria"/>
                        </a:rPr>
                        <a:t> </a:t>
                      </a:r>
                      <a:r>
                        <a:rPr sz="2000" dirty="0">
                          <a:latin typeface="Cambria"/>
                          <a:cs typeface="Cambria"/>
                        </a:rPr>
                        <a:t>Connection</a:t>
                      </a:r>
                      <a:endParaRPr sz="2000">
                        <a:latin typeface="Cambria"/>
                        <a:cs typeface="Cambria"/>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01625" marR="292735" indent="321310">
                        <a:lnSpc>
                          <a:spcPct val="100000"/>
                        </a:lnSpc>
                        <a:spcBef>
                          <a:spcPts val="309"/>
                        </a:spcBef>
                      </a:pPr>
                      <a:r>
                        <a:rPr sz="2000" spc="-20" dirty="0">
                          <a:latin typeface="Cambria"/>
                          <a:cs typeface="Cambria"/>
                        </a:rPr>
                        <a:t>Involves </a:t>
                      </a:r>
                      <a:r>
                        <a:rPr sz="2000" dirty="0">
                          <a:latin typeface="Cambria"/>
                          <a:cs typeface="Cambria"/>
                        </a:rPr>
                        <a:t>a </a:t>
                      </a:r>
                      <a:r>
                        <a:rPr sz="2000" spc="-5" dirty="0">
                          <a:latin typeface="Cambria"/>
                          <a:cs typeface="Cambria"/>
                        </a:rPr>
                        <a:t>single </a:t>
                      </a:r>
                      <a:r>
                        <a:rPr sz="2000" spc="-10" dirty="0">
                          <a:latin typeface="Cambria"/>
                          <a:cs typeface="Cambria"/>
                        </a:rPr>
                        <a:t>TCP  </a:t>
                      </a:r>
                      <a:r>
                        <a:rPr sz="2000" dirty="0">
                          <a:latin typeface="Cambria"/>
                          <a:cs typeface="Cambria"/>
                        </a:rPr>
                        <a:t>Connection </a:t>
                      </a:r>
                      <a:r>
                        <a:rPr sz="2000" spc="-5" dirty="0">
                          <a:latin typeface="Cambria"/>
                          <a:cs typeface="Cambria"/>
                        </a:rPr>
                        <a:t>for all</a:t>
                      </a:r>
                      <a:r>
                        <a:rPr sz="2000" spc="-140" dirty="0">
                          <a:latin typeface="Cambria"/>
                          <a:cs typeface="Cambria"/>
                        </a:rPr>
                        <a:t> </a:t>
                      </a:r>
                      <a:r>
                        <a:rPr sz="2000" spc="-5" dirty="0">
                          <a:latin typeface="Cambria"/>
                          <a:cs typeface="Cambria"/>
                        </a:rPr>
                        <a:t>requests</a:t>
                      </a:r>
                      <a:endParaRPr sz="2000">
                        <a:latin typeface="Cambria"/>
                        <a:cs typeface="Cambria"/>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701039">
                <a:tc>
                  <a:txBody>
                    <a:bodyPr/>
                    <a:lstStyle/>
                    <a:p>
                      <a:pPr marL="635" algn="ctr">
                        <a:lnSpc>
                          <a:spcPct val="100000"/>
                        </a:lnSpc>
                        <a:spcBef>
                          <a:spcPts val="310"/>
                        </a:spcBef>
                      </a:pPr>
                      <a:r>
                        <a:rPr sz="2000" b="1" dirty="0">
                          <a:latin typeface="Cambria"/>
                          <a:cs typeface="Cambria"/>
                        </a:rPr>
                        <a:t>Header</a:t>
                      </a:r>
                      <a:r>
                        <a:rPr sz="2000" b="1" spc="-35" dirty="0">
                          <a:latin typeface="Cambria"/>
                          <a:cs typeface="Cambria"/>
                        </a:rPr>
                        <a:t> </a:t>
                      </a:r>
                      <a:r>
                        <a:rPr sz="2000" b="1" spc="-10" dirty="0">
                          <a:latin typeface="Cambria"/>
                          <a:cs typeface="Cambria"/>
                        </a:rPr>
                        <a:t>Overhead</a:t>
                      </a:r>
                      <a:endParaRPr sz="2000">
                        <a:latin typeface="Cambria"/>
                        <a:cs typeface="Cambria"/>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905" algn="ctr">
                        <a:lnSpc>
                          <a:spcPct val="100000"/>
                        </a:lnSpc>
                        <a:spcBef>
                          <a:spcPts val="310"/>
                        </a:spcBef>
                      </a:pPr>
                      <a:r>
                        <a:rPr sz="2000" dirty="0">
                          <a:latin typeface="Cambria"/>
                          <a:cs typeface="Cambria"/>
                        </a:rPr>
                        <a:t>Each </a:t>
                      </a:r>
                      <a:r>
                        <a:rPr sz="2000" spc="-10" dirty="0">
                          <a:latin typeface="Cambria"/>
                          <a:cs typeface="Cambria"/>
                        </a:rPr>
                        <a:t>request </a:t>
                      </a:r>
                      <a:r>
                        <a:rPr sz="2000" dirty="0">
                          <a:latin typeface="Cambria"/>
                          <a:cs typeface="Cambria"/>
                        </a:rPr>
                        <a:t>carries HTTP</a:t>
                      </a:r>
                      <a:r>
                        <a:rPr sz="2000" spc="-70" dirty="0">
                          <a:latin typeface="Cambria"/>
                          <a:cs typeface="Cambria"/>
                        </a:rPr>
                        <a:t> </a:t>
                      </a:r>
                      <a:r>
                        <a:rPr sz="2000" dirty="0">
                          <a:latin typeface="Cambria"/>
                          <a:cs typeface="Cambria"/>
                        </a:rPr>
                        <a:t>Headers,</a:t>
                      </a:r>
                      <a:endParaRPr sz="2000">
                        <a:latin typeface="Cambria"/>
                        <a:cs typeface="Cambria"/>
                      </a:endParaRPr>
                    </a:p>
                    <a:p>
                      <a:pPr marL="1905" algn="ctr">
                        <a:lnSpc>
                          <a:spcPct val="100000"/>
                        </a:lnSpc>
                      </a:pPr>
                      <a:r>
                        <a:rPr sz="2000" spc="-5" dirty="0">
                          <a:latin typeface="Cambria"/>
                          <a:cs typeface="Cambria"/>
                        </a:rPr>
                        <a:t>hence not suitable for</a:t>
                      </a:r>
                      <a:r>
                        <a:rPr sz="2000" spc="-90" dirty="0">
                          <a:latin typeface="Cambria"/>
                          <a:cs typeface="Cambria"/>
                        </a:rPr>
                        <a:t> </a:t>
                      </a:r>
                      <a:r>
                        <a:rPr sz="2000" spc="-5" dirty="0">
                          <a:latin typeface="Cambria"/>
                          <a:cs typeface="Cambria"/>
                        </a:rPr>
                        <a:t>real-time</a:t>
                      </a:r>
                      <a:endParaRPr sz="2000">
                        <a:latin typeface="Cambria"/>
                        <a:cs typeface="Cambria"/>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gn="ctr">
                        <a:lnSpc>
                          <a:spcPct val="100000"/>
                        </a:lnSpc>
                        <a:spcBef>
                          <a:spcPts val="310"/>
                        </a:spcBef>
                      </a:pPr>
                      <a:r>
                        <a:rPr sz="2000" spc="-5" dirty="0">
                          <a:latin typeface="Cambria"/>
                          <a:cs typeface="Cambria"/>
                        </a:rPr>
                        <a:t>Does not </a:t>
                      </a:r>
                      <a:r>
                        <a:rPr sz="2000" spc="-25" dirty="0">
                          <a:latin typeface="Cambria"/>
                          <a:cs typeface="Cambria"/>
                        </a:rPr>
                        <a:t>involve </a:t>
                      </a:r>
                      <a:r>
                        <a:rPr sz="2000" spc="-10" dirty="0">
                          <a:latin typeface="Cambria"/>
                          <a:cs typeface="Cambria"/>
                        </a:rPr>
                        <a:t>overhead</a:t>
                      </a:r>
                      <a:r>
                        <a:rPr sz="2000" spc="-60" dirty="0">
                          <a:latin typeface="Cambria"/>
                          <a:cs typeface="Cambria"/>
                        </a:rPr>
                        <a:t> </a:t>
                      </a:r>
                      <a:r>
                        <a:rPr sz="2000" dirty="0">
                          <a:latin typeface="Cambria"/>
                          <a:cs typeface="Cambria"/>
                        </a:rPr>
                        <a:t>of</a:t>
                      </a:r>
                      <a:endParaRPr sz="2000">
                        <a:latin typeface="Cambria"/>
                        <a:cs typeface="Cambria"/>
                      </a:endParaRPr>
                    </a:p>
                    <a:p>
                      <a:pPr marL="635" algn="ctr">
                        <a:lnSpc>
                          <a:spcPct val="100000"/>
                        </a:lnSpc>
                      </a:pPr>
                      <a:r>
                        <a:rPr sz="2000" dirty="0">
                          <a:latin typeface="Cambria"/>
                          <a:cs typeface="Cambria"/>
                        </a:rPr>
                        <a:t>headers.</a:t>
                      </a:r>
                      <a:endParaRPr sz="2000">
                        <a:latin typeface="Cambria"/>
                        <a:cs typeface="Cambria"/>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701040">
                <a:tc>
                  <a:txBody>
                    <a:bodyPr/>
                    <a:lstStyle/>
                    <a:p>
                      <a:pPr algn="ctr">
                        <a:lnSpc>
                          <a:spcPct val="100000"/>
                        </a:lnSpc>
                        <a:spcBef>
                          <a:spcPts val="310"/>
                        </a:spcBef>
                      </a:pPr>
                      <a:r>
                        <a:rPr sz="2000" b="1" spc="-5" dirty="0">
                          <a:latin typeface="Cambria"/>
                          <a:cs typeface="Cambria"/>
                        </a:rPr>
                        <a:t>Scalability</a:t>
                      </a:r>
                      <a:endParaRPr sz="2000">
                        <a:latin typeface="Cambria"/>
                        <a:cs typeface="Cambria"/>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805305" marR="411480" indent="-1385570">
                        <a:lnSpc>
                          <a:spcPct val="100000"/>
                        </a:lnSpc>
                        <a:spcBef>
                          <a:spcPts val="310"/>
                        </a:spcBef>
                      </a:pPr>
                      <a:r>
                        <a:rPr sz="2000" dirty="0">
                          <a:latin typeface="Cambria"/>
                          <a:cs typeface="Cambria"/>
                        </a:rPr>
                        <a:t>Both horizontal and </a:t>
                      </a:r>
                      <a:r>
                        <a:rPr sz="2000" spc="-5" dirty="0">
                          <a:latin typeface="Cambria"/>
                          <a:cs typeface="Cambria"/>
                        </a:rPr>
                        <a:t>vertical</a:t>
                      </a:r>
                      <a:r>
                        <a:rPr sz="2000" spc="-175" dirty="0">
                          <a:latin typeface="Cambria"/>
                          <a:cs typeface="Cambria"/>
                        </a:rPr>
                        <a:t> </a:t>
                      </a:r>
                      <a:r>
                        <a:rPr sz="2000" spc="-10" dirty="0">
                          <a:latin typeface="Cambria"/>
                          <a:cs typeface="Cambria"/>
                        </a:rPr>
                        <a:t>are  </a:t>
                      </a:r>
                      <a:r>
                        <a:rPr sz="2000" dirty="0">
                          <a:latin typeface="Cambria"/>
                          <a:cs typeface="Cambria"/>
                        </a:rPr>
                        <a:t>easier</a:t>
                      </a:r>
                      <a:endParaRPr sz="2000">
                        <a:latin typeface="Cambria"/>
                        <a:cs typeface="Cambria"/>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270" algn="ctr">
                        <a:lnSpc>
                          <a:spcPct val="100000"/>
                        </a:lnSpc>
                        <a:spcBef>
                          <a:spcPts val="310"/>
                        </a:spcBef>
                      </a:pPr>
                      <a:r>
                        <a:rPr sz="2000" spc="-15" dirty="0">
                          <a:latin typeface="Cambria"/>
                          <a:cs typeface="Cambria"/>
                        </a:rPr>
                        <a:t>Only </a:t>
                      </a:r>
                      <a:r>
                        <a:rPr sz="2000" spc="-20" dirty="0">
                          <a:latin typeface="Cambria"/>
                          <a:cs typeface="Cambria"/>
                        </a:rPr>
                        <a:t>Vertical </a:t>
                      </a:r>
                      <a:r>
                        <a:rPr sz="2000" dirty="0">
                          <a:latin typeface="Cambria"/>
                          <a:cs typeface="Cambria"/>
                        </a:rPr>
                        <a:t>is</a:t>
                      </a:r>
                      <a:r>
                        <a:rPr sz="2000" spc="-25" dirty="0">
                          <a:latin typeface="Cambria"/>
                          <a:cs typeface="Cambria"/>
                        </a:rPr>
                        <a:t> </a:t>
                      </a:r>
                      <a:r>
                        <a:rPr sz="2000" dirty="0">
                          <a:latin typeface="Cambria"/>
                          <a:cs typeface="Cambria"/>
                        </a:rPr>
                        <a:t>easier</a:t>
                      </a:r>
                      <a:endParaRPr sz="2000">
                        <a:latin typeface="Cambria"/>
                        <a:cs typeface="Cambria"/>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bl>
          </a:graphicData>
        </a:graphic>
      </p:graphicFrame>
      <p:sp>
        <p:nvSpPr>
          <p:cNvPr id="3" name="object 3"/>
          <p:cNvSpPr/>
          <p:nvPr/>
        </p:nvSpPr>
        <p:spPr>
          <a:xfrm>
            <a:off x="190500" y="0"/>
            <a:ext cx="12001500" cy="1419225"/>
          </a:xfrm>
          <a:custGeom>
            <a:avLst/>
            <a:gdLst/>
            <a:ahLst/>
            <a:cxnLst/>
            <a:rect l="l" t="t" r="r" b="b"/>
            <a:pathLst>
              <a:path w="12001500" h="1419225">
                <a:moveTo>
                  <a:pt x="0" y="1419225"/>
                </a:moveTo>
                <a:lnTo>
                  <a:pt x="12001500" y="1419225"/>
                </a:lnTo>
                <a:lnTo>
                  <a:pt x="12001500" y="0"/>
                </a:lnTo>
                <a:lnTo>
                  <a:pt x="0" y="0"/>
                </a:lnTo>
                <a:lnTo>
                  <a:pt x="0" y="1419225"/>
                </a:lnTo>
                <a:close/>
              </a:path>
            </a:pathLst>
          </a:custGeom>
          <a:solidFill>
            <a:srgbClr val="DAF3FD"/>
          </a:solidFill>
        </p:spPr>
        <p:txBody>
          <a:bodyPr wrap="square" lIns="0" tIns="0" rIns="0" bIns="0" rtlCol="0"/>
          <a:lstStyle/>
          <a:p>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81280" rIns="0" bIns="0" rtlCol="0">
            <a:spAutoFit/>
          </a:bodyPr>
          <a:lstStyle/>
          <a:p>
            <a:pPr marL="12700" marR="5080">
              <a:lnSpc>
                <a:spcPts val="4320"/>
              </a:lnSpc>
              <a:spcBef>
                <a:spcPts val="640"/>
              </a:spcBef>
            </a:pPr>
            <a:r>
              <a:rPr sz="4000" b="0" spc="-25" dirty="0">
                <a:latin typeface="Calibri"/>
                <a:cs typeface="Calibri"/>
              </a:rPr>
              <a:t>Difference </a:t>
            </a:r>
            <a:r>
              <a:rPr sz="4000" b="0" spc="-15" dirty="0">
                <a:latin typeface="Calibri"/>
                <a:cs typeface="Calibri"/>
              </a:rPr>
              <a:t>between </a:t>
            </a:r>
            <a:r>
              <a:rPr sz="4000" b="0" spc="-20" dirty="0">
                <a:latin typeface="Calibri"/>
                <a:cs typeface="Calibri"/>
              </a:rPr>
              <a:t>REST </a:t>
            </a:r>
            <a:r>
              <a:rPr sz="4000" b="0" spc="-5" dirty="0">
                <a:latin typeface="Calibri"/>
                <a:cs typeface="Calibri"/>
              </a:rPr>
              <a:t>and </a:t>
            </a:r>
            <a:r>
              <a:rPr sz="4000" b="0" spc="-25" dirty="0">
                <a:latin typeface="Calibri"/>
                <a:cs typeface="Calibri"/>
              </a:rPr>
              <a:t>WebSocket-based  </a:t>
            </a:r>
            <a:r>
              <a:rPr sz="4000" b="0" spc="-10" dirty="0">
                <a:latin typeface="Calibri"/>
                <a:cs typeface="Calibri"/>
              </a:rPr>
              <a:t>Communication </a:t>
            </a:r>
            <a:r>
              <a:rPr sz="4000" b="0" spc="-5" dirty="0">
                <a:latin typeface="Calibri"/>
                <a:cs typeface="Calibri"/>
              </a:rPr>
              <a:t>APIs</a:t>
            </a:r>
            <a:endParaRPr sz="4000">
              <a:latin typeface="Calibri"/>
              <a:cs typeface="Calibri"/>
            </a:endParaRPr>
          </a:p>
        </p:txBody>
      </p:sp>
      <p:grpSp>
        <p:nvGrpSpPr>
          <p:cNvPr id="6" name="Google Shape;107;p14"/>
          <p:cNvGrpSpPr/>
          <p:nvPr/>
        </p:nvGrpSpPr>
        <p:grpSpPr>
          <a:xfrm>
            <a:off x="4572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993568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3" name="object 3"/>
          <p:cNvSpPr txBox="1">
            <a:spLocks noGrp="1"/>
          </p:cNvSpPr>
          <p:nvPr>
            <p:ph type="title"/>
          </p:nvPr>
        </p:nvSpPr>
        <p:spPr>
          <a:xfrm>
            <a:off x="916939" y="310641"/>
            <a:ext cx="5865495"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 </a:t>
            </a:r>
            <a:r>
              <a:rPr b="0" spc="-5" dirty="0">
                <a:latin typeface="Calibri"/>
                <a:cs typeface="Calibri"/>
              </a:rPr>
              <a:t>Enabling</a:t>
            </a:r>
            <a:r>
              <a:rPr b="0" spc="-60" dirty="0">
                <a:latin typeface="Calibri"/>
                <a:cs typeface="Calibri"/>
              </a:rPr>
              <a:t> </a:t>
            </a:r>
            <a:r>
              <a:rPr b="0" spc="-30" dirty="0">
                <a:latin typeface="Calibri"/>
                <a:cs typeface="Calibri"/>
              </a:rPr>
              <a:t>Technologies</a:t>
            </a:r>
          </a:p>
        </p:txBody>
      </p:sp>
      <p:sp>
        <p:nvSpPr>
          <p:cNvPr id="4" name="object 4"/>
          <p:cNvSpPr txBox="1"/>
          <p:nvPr/>
        </p:nvSpPr>
        <p:spPr>
          <a:xfrm>
            <a:off x="916939" y="1793493"/>
            <a:ext cx="3867150" cy="3518535"/>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1300" algn="l"/>
              </a:tabLst>
            </a:pPr>
            <a:r>
              <a:rPr sz="2800" spc="-10" dirty="0">
                <a:latin typeface="Calibri"/>
                <a:cs typeface="Calibri"/>
              </a:rPr>
              <a:t>Wireless Sensor</a:t>
            </a:r>
            <a:r>
              <a:rPr sz="2800" spc="-35" dirty="0">
                <a:latin typeface="Calibri"/>
                <a:cs typeface="Calibri"/>
              </a:rPr>
              <a:t> </a:t>
            </a:r>
            <a:r>
              <a:rPr sz="2800" spc="-10" dirty="0">
                <a:latin typeface="Calibri"/>
                <a:cs typeface="Calibri"/>
              </a:rPr>
              <a:t>Network</a:t>
            </a:r>
            <a:endParaRPr sz="2800">
              <a:latin typeface="Calibri"/>
              <a:cs typeface="Calibri"/>
            </a:endParaRPr>
          </a:p>
          <a:p>
            <a:pPr>
              <a:lnSpc>
                <a:spcPct val="100000"/>
              </a:lnSpc>
              <a:spcBef>
                <a:spcPts val="35"/>
              </a:spcBef>
              <a:buFont typeface="Arial"/>
              <a:buChar char="•"/>
            </a:pPr>
            <a:endParaRPr sz="4050">
              <a:latin typeface="Times New Roman"/>
              <a:cs typeface="Times New Roman"/>
            </a:endParaRPr>
          </a:p>
          <a:p>
            <a:pPr marL="241300" indent="-228600">
              <a:lnSpc>
                <a:spcPct val="100000"/>
              </a:lnSpc>
              <a:buFont typeface="Arial"/>
              <a:buChar char="•"/>
              <a:tabLst>
                <a:tab pos="241300" algn="l"/>
              </a:tabLst>
            </a:pPr>
            <a:r>
              <a:rPr sz="2800" spc="-10" dirty="0">
                <a:latin typeface="Calibri"/>
                <a:cs typeface="Calibri"/>
              </a:rPr>
              <a:t>Cloud</a:t>
            </a:r>
            <a:r>
              <a:rPr sz="2800" spc="10" dirty="0">
                <a:latin typeface="Calibri"/>
                <a:cs typeface="Calibri"/>
              </a:rPr>
              <a:t> </a:t>
            </a:r>
            <a:r>
              <a:rPr sz="2800" spc="-10" dirty="0">
                <a:latin typeface="Calibri"/>
                <a:cs typeface="Calibri"/>
              </a:rPr>
              <a:t>Computing</a:t>
            </a:r>
            <a:endParaRPr sz="2800">
              <a:latin typeface="Calibri"/>
              <a:cs typeface="Calibri"/>
            </a:endParaRPr>
          </a:p>
          <a:p>
            <a:pPr>
              <a:lnSpc>
                <a:spcPct val="100000"/>
              </a:lnSpc>
              <a:spcBef>
                <a:spcPts val="35"/>
              </a:spcBef>
              <a:buFont typeface="Arial"/>
              <a:buChar char="•"/>
            </a:pPr>
            <a:endParaRPr sz="4050">
              <a:latin typeface="Times New Roman"/>
              <a:cs typeface="Times New Roman"/>
            </a:endParaRPr>
          </a:p>
          <a:p>
            <a:pPr marL="241300" indent="-228600">
              <a:lnSpc>
                <a:spcPct val="100000"/>
              </a:lnSpc>
              <a:buFont typeface="Arial"/>
              <a:buChar char="•"/>
              <a:tabLst>
                <a:tab pos="241300" algn="l"/>
              </a:tabLst>
            </a:pPr>
            <a:r>
              <a:rPr sz="2800" spc="-5" dirty="0">
                <a:latin typeface="Calibri"/>
                <a:cs typeface="Calibri"/>
              </a:rPr>
              <a:t>Big </a:t>
            </a:r>
            <a:r>
              <a:rPr sz="2800" spc="-20" dirty="0">
                <a:latin typeface="Calibri"/>
                <a:cs typeface="Calibri"/>
              </a:rPr>
              <a:t>Data</a:t>
            </a:r>
            <a:r>
              <a:rPr sz="2800" spc="-10" dirty="0">
                <a:latin typeface="Calibri"/>
                <a:cs typeface="Calibri"/>
              </a:rPr>
              <a:t> </a:t>
            </a:r>
            <a:r>
              <a:rPr sz="2800" spc="-5" dirty="0">
                <a:latin typeface="Calibri"/>
                <a:cs typeface="Calibri"/>
              </a:rPr>
              <a:t>Analytics</a:t>
            </a:r>
            <a:endParaRPr sz="2800">
              <a:latin typeface="Calibri"/>
              <a:cs typeface="Calibri"/>
            </a:endParaRPr>
          </a:p>
          <a:p>
            <a:pPr>
              <a:lnSpc>
                <a:spcPct val="100000"/>
              </a:lnSpc>
              <a:spcBef>
                <a:spcPts val="25"/>
              </a:spcBef>
              <a:buFont typeface="Arial"/>
              <a:buChar char="•"/>
            </a:pPr>
            <a:endParaRPr sz="4050">
              <a:latin typeface="Times New Roman"/>
              <a:cs typeface="Times New Roman"/>
            </a:endParaRPr>
          </a:p>
          <a:p>
            <a:pPr marL="241300" indent="-228600">
              <a:lnSpc>
                <a:spcPct val="100000"/>
              </a:lnSpc>
              <a:buFont typeface="Arial"/>
              <a:buChar char="•"/>
              <a:tabLst>
                <a:tab pos="241300" algn="l"/>
              </a:tabLst>
            </a:pPr>
            <a:r>
              <a:rPr sz="2800" spc="-10" dirty="0">
                <a:latin typeface="Calibri"/>
                <a:cs typeface="Calibri"/>
              </a:rPr>
              <a:t>Embedded</a:t>
            </a:r>
            <a:r>
              <a:rPr sz="2800" spc="20" dirty="0">
                <a:latin typeface="Calibri"/>
                <a:cs typeface="Calibri"/>
              </a:rPr>
              <a:t> </a:t>
            </a:r>
            <a:r>
              <a:rPr sz="2800" spc="-25" dirty="0">
                <a:latin typeface="Calibri"/>
                <a:cs typeface="Calibri"/>
              </a:rPr>
              <a:t>Systems</a:t>
            </a:r>
            <a:endParaRPr sz="2800">
              <a:latin typeface="Calibri"/>
              <a:cs typeface="Calibri"/>
            </a:endParaRPr>
          </a:p>
        </p:txBody>
      </p:sp>
      <p:sp>
        <p:nvSpPr>
          <p:cNvPr id="5" name="object 5"/>
          <p:cNvSpPr/>
          <p:nvPr/>
        </p:nvSpPr>
        <p:spPr>
          <a:xfrm>
            <a:off x="5035550" y="1419225"/>
            <a:ext cx="1757426" cy="109537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303776" y="2716212"/>
            <a:ext cx="1641475" cy="97631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84650" y="3692525"/>
            <a:ext cx="2608326" cy="1565275"/>
          </a:xfrm>
          <a:prstGeom prst="rect">
            <a:avLst/>
          </a:prstGeom>
          <a:blipFill>
            <a:blip r:embed="rId4" cstate="print"/>
            <a:stretch>
              <a:fillRect/>
            </a:stretch>
          </a:blipFill>
        </p:spPr>
        <p:txBody>
          <a:bodyPr wrap="square" lIns="0" tIns="0" rIns="0" bIns="0" rtlCol="0"/>
          <a:lstStyle/>
          <a:p>
            <a:endParaRPr/>
          </a:p>
        </p:txBody>
      </p:sp>
      <p:grpSp>
        <p:nvGrpSpPr>
          <p:cNvPr id="8" name="Google Shape;107;p14"/>
          <p:cNvGrpSpPr/>
          <p:nvPr/>
        </p:nvGrpSpPr>
        <p:grpSpPr>
          <a:xfrm>
            <a:off x="381000" y="160443"/>
            <a:ext cx="11506200" cy="449157"/>
            <a:chOff x="0" y="0"/>
            <a:chExt cx="9144000" cy="307777"/>
          </a:xfrm>
        </p:grpSpPr>
        <p:sp>
          <p:nvSpPr>
            <p:cNvPr id="9"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043497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200" y="0"/>
            <a:ext cx="11988800" cy="1190625"/>
          </a:xfrm>
          <a:custGeom>
            <a:avLst/>
            <a:gdLst/>
            <a:ahLst/>
            <a:cxnLst/>
            <a:rect l="l" t="t" r="r" b="b"/>
            <a:pathLst>
              <a:path w="11988800" h="1190625">
                <a:moveTo>
                  <a:pt x="0" y="1190625"/>
                </a:moveTo>
                <a:lnTo>
                  <a:pt x="11988800" y="1190625"/>
                </a:lnTo>
                <a:lnTo>
                  <a:pt x="11988800" y="0"/>
                </a:lnTo>
                <a:lnTo>
                  <a:pt x="0" y="0"/>
                </a:lnTo>
                <a:lnTo>
                  <a:pt x="0" y="1190625"/>
                </a:lnTo>
                <a:close/>
              </a:path>
            </a:pathLst>
          </a:custGeom>
          <a:solidFill>
            <a:srgbClr val="DAF3FD"/>
          </a:solidFill>
        </p:spPr>
        <p:txBody>
          <a:bodyPr wrap="square" lIns="0" tIns="0" rIns="0" bIns="0" rtlCol="0"/>
          <a:lstStyle/>
          <a:p>
            <a:endParaRPr/>
          </a:p>
        </p:txBody>
      </p:sp>
      <p:sp>
        <p:nvSpPr>
          <p:cNvPr id="3" name="object 3"/>
          <p:cNvSpPr txBox="1">
            <a:spLocks noGrp="1"/>
          </p:cNvSpPr>
          <p:nvPr>
            <p:ph type="title"/>
          </p:nvPr>
        </p:nvSpPr>
        <p:spPr>
          <a:xfrm>
            <a:off x="381000" y="495216"/>
            <a:ext cx="1267460" cy="567463"/>
          </a:xfrm>
          <a:prstGeom prst="rect">
            <a:avLst/>
          </a:prstGeom>
        </p:spPr>
        <p:txBody>
          <a:bodyPr vert="horz" wrap="square" lIns="0" tIns="13335" rIns="0" bIns="0" rtlCol="0">
            <a:spAutoFit/>
          </a:bodyPr>
          <a:lstStyle/>
          <a:p>
            <a:pPr marL="12700">
              <a:lnSpc>
                <a:spcPct val="100000"/>
              </a:lnSpc>
              <a:spcBef>
                <a:spcPts val="105"/>
              </a:spcBef>
            </a:pPr>
            <a:r>
              <a:rPr spc="-85" dirty="0"/>
              <a:t>W</a:t>
            </a:r>
            <a:r>
              <a:rPr spc="-25" dirty="0"/>
              <a:t>S</a:t>
            </a:r>
            <a:r>
              <a:rPr dirty="0"/>
              <a:t>N</a:t>
            </a:r>
          </a:p>
        </p:txBody>
      </p:sp>
      <p:sp>
        <p:nvSpPr>
          <p:cNvPr id="4" name="object 4"/>
          <p:cNvSpPr txBox="1"/>
          <p:nvPr/>
        </p:nvSpPr>
        <p:spPr>
          <a:xfrm>
            <a:off x="916939" y="1793493"/>
            <a:ext cx="10198735" cy="2753995"/>
          </a:xfrm>
          <a:prstGeom prst="rect">
            <a:avLst/>
          </a:prstGeom>
        </p:spPr>
        <p:txBody>
          <a:bodyPr vert="horz" wrap="square" lIns="0" tIns="60960" rIns="0" bIns="0" rtlCol="0">
            <a:spAutoFit/>
          </a:bodyPr>
          <a:lstStyle/>
          <a:p>
            <a:pPr marL="241300" marR="5080" indent="-228600">
              <a:lnSpc>
                <a:spcPts val="3020"/>
              </a:lnSpc>
              <a:spcBef>
                <a:spcPts val="480"/>
              </a:spcBef>
              <a:buFont typeface="Arial"/>
              <a:buChar char="•"/>
              <a:tabLst>
                <a:tab pos="241300" algn="l"/>
              </a:tabLst>
            </a:pPr>
            <a:r>
              <a:rPr sz="2800" b="1" spc="-15" dirty="0">
                <a:latin typeface="Calibri"/>
                <a:cs typeface="Calibri"/>
              </a:rPr>
              <a:t>Distributed </a:t>
            </a:r>
            <a:r>
              <a:rPr sz="2800" b="1" spc="-10" dirty="0">
                <a:latin typeface="Calibri"/>
                <a:cs typeface="Calibri"/>
              </a:rPr>
              <a:t>Devices with sensors </a:t>
            </a:r>
            <a:r>
              <a:rPr sz="2800" spc="-10" dirty="0">
                <a:latin typeface="Calibri"/>
                <a:cs typeface="Calibri"/>
              </a:rPr>
              <a:t>used </a:t>
            </a:r>
            <a:r>
              <a:rPr sz="2800" spc="-20" dirty="0">
                <a:latin typeface="Calibri"/>
                <a:cs typeface="Calibri"/>
              </a:rPr>
              <a:t>to </a:t>
            </a:r>
            <a:r>
              <a:rPr sz="2800" spc="-10" dirty="0">
                <a:latin typeface="Calibri"/>
                <a:cs typeface="Calibri"/>
              </a:rPr>
              <a:t>monitor </a:t>
            </a:r>
            <a:r>
              <a:rPr sz="2800" spc="-5" dirty="0">
                <a:latin typeface="Calibri"/>
                <a:cs typeface="Calibri"/>
              </a:rPr>
              <a:t>the </a:t>
            </a:r>
            <a:r>
              <a:rPr sz="2800" spc="-20" dirty="0">
                <a:latin typeface="Calibri"/>
                <a:cs typeface="Calibri"/>
              </a:rPr>
              <a:t>environmental  </a:t>
            </a:r>
            <a:r>
              <a:rPr sz="2800" spc="-5" dirty="0">
                <a:latin typeface="Calibri"/>
                <a:cs typeface="Calibri"/>
              </a:rPr>
              <a:t>and </a:t>
            </a:r>
            <a:r>
              <a:rPr sz="2800" spc="-20" dirty="0">
                <a:latin typeface="Calibri"/>
                <a:cs typeface="Calibri"/>
              </a:rPr>
              <a:t>physical</a:t>
            </a:r>
            <a:r>
              <a:rPr sz="2800" spc="40" dirty="0">
                <a:latin typeface="Calibri"/>
                <a:cs typeface="Calibri"/>
              </a:rPr>
              <a:t> </a:t>
            </a:r>
            <a:r>
              <a:rPr sz="2800" spc="-10" dirty="0">
                <a:latin typeface="Calibri"/>
                <a:cs typeface="Calibri"/>
              </a:rPr>
              <a:t>conditions</a:t>
            </a:r>
            <a:endParaRPr sz="2800">
              <a:latin typeface="Calibri"/>
              <a:cs typeface="Calibri"/>
            </a:endParaRPr>
          </a:p>
          <a:p>
            <a:pPr marL="241300" indent="-228600">
              <a:lnSpc>
                <a:spcPct val="100000"/>
              </a:lnSpc>
              <a:spcBef>
                <a:spcPts val="635"/>
              </a:spcBef>
              <a:buFont typeface="Arial"/>
              <a:buChar char="•"/>
              <a:tabLst>
                <a:tab pos="241300" algn="l"/>
              </a:tabLst>
            </a:pPr>
            <a:r>
              <a:rPr sz="2800" spc="-10" dirty="0">
                <a:latin typeface="Calibri"/>
                <a:cs typeface="Calibri"/>
              </a:rPr>
              <a:t>Consists </a:t>
            </a:r>
            <a:r>
              <a:rPr sz="2800" spc="-5" dirty="0">
                <a:latin typeface="Calibri"/>
                <a:cs typeface="Calibri"/>
              </a:rPr>
              <a:t>of </a:t>
            </a:r>
            <a:r>
              <a:rPr sz="2800" spc="-20" dirty="0">
                <a:latin typeface="Calibri"/>
                <a:cs typeface="Calibri"/>
              </a:rPr>
              <a:t>several </a:t>
            </a:r>
            <a:r>
              <a:rPr sz="2800" b="1" spc="-5" dirty="0">
                <a:latin typeface="Calibri"/>
                <a:cs typeface="Calibri"/>
              </a:rPr>
              <a:t>end-nodes acting as </a:t>
            </a:r>
            <a:r>
              <a:rPr sz="2800" b="1" spc="-20" dirty="0">
                <a:latin typeface="Calibri"/>
                <a:cs typeface="Calibri"/>
              </a:rPr>
              <a:t>routers </a:t>
            </a:r>
            <a:r>
              <a:rPr sz="2800" b="1" spc="-5" dirty="0">
                <a:latin typeface="Calibri"/>
                <a:cs typeface="Calibri"/>
              </a:rPr>
              <a:t>or </a:t>
            </a:r>
            <a:r>
              <a:rPr sz="2800" b="1" spc="-15" dirty="0">
                <a:latin typeface="Calibri"/>
                <a:cs typeface="Calibri"/>
              </a:rPr>
              <a:t>coordinators</a:t>
            </a:r>
            <a:r>
              <a:rPr sz="2800" b="1" spc="155" dirty="0">
                <a:latin typeface="Calibri"/>
                <a:cs typeface="Calibri"/>
              </a:rPr>
              <a:t> </a:t>
            </a:r>
            <a:r>
              <a:rPr sz="2800" b="1" spc="-10" dirty="0">
                <a:latin typeface="Calibri"/>
                <a:cs typeface="Calibri"/>
              </a:rPr>
              <a:t>too</a:t>
            </a:r>
            <a:endParaRPr sz="2800">
              <a:latin typeface="Calibri"/>
              <a:cs typeface="Calibri"/>
            </a:endParaRPr>
          </a:p>
          <a:p>
            <a:pPr marL="241300" marR="686435" indent="-228600">
              <a:lnSpc>
                <a:spcPts val="3020"/>
              </a:lnSpc>
              <a:spcBef>
                <a:spcPts val="1045"/>
              </a:spcBef>
              <a:buFont typeface="Arial"/>
              <a:buChar char="•"/>
              <a:tabLst>
                <a:tab pos="241300" algn="l"/>
              </a:tabLst>
            </a:pPr>
            <a:r>
              <a:rPr sz="2800" b="1" spc="-15" dirty="0">
                <a:latin typeface="Calibri"/>
                <a:cs typeface="Calibri"/>
              </a:rPr>
              <a:t>Coordinators </a:t>
            </a:r>
            <a:r>
              <a:rPr sz="2800" b="1" spc="-10" dirty="0">
                <a:latin typeface="Calibri"/>
                <a:cs typeface="Calibri"/>
              </a:rPr>
              <a:t>collects </a:t>
            </a:r>
            <a:r>
              <a:rPr sz="2800" b="1" spc="-20" dirty="0">
                <a:latin typeface="Calibri"/>
                <a:cs typeface="Calibri"/>
              </a:rPr>
              <a:t>data </a:t>
            </a:r>
            <a:r>
              <a:rPr sz="2800" spc="-20" dirty="0">
                <a:latin typeface="Calibri"/>
                <a:cs typeface="Calibri"/>
              </a:rPr>
              <a:t>from </a:t>
            </a:r>
            <a:r>
              <a:rPr sz="2800" spc="-5" dirty="0">
                <a:latin typeface="Calibri"/>
                <a:cs typeface="Calibri"/>
              </a:rPr>
              <a:t>all </a:t>
            </a:r>
            <a:r>
              <a:rPr sz="2800" spc="-10" dirty="0">
                <a:latin typeface="Calibri"/>
                <a:cs typeface="Calibri"/>
              </a:rPr>
              <a:t>nodes </a:t>
            </a:r>
            <a:r>
              <a:rPr sz="2800" spc="-5" dirty="0">
                <a:latin typeface="Calibri"/>
                <a:cs typeface="Calibri"/>
              </a:rPr>
              <a:t>/ </a:t>
            </a:r>
            <a:r>
              <a:rPr sz="2800" b="1" spc="-5" dirty="0">
                <a:latin typeface="Calibri"/>
                <a:cs typeface="Calibri"/>
              </a:rPr>
              <a:t>acts as </a:t>
            </a:r>
            <a:r>
              <a:rPr sz="2800" b="1" spc="-35" dirty="0">
                <a:latin typeface="Calibri"/>
                <a:cs typeface="Calibri"/>
              </a:rPr>
              <a:t>gateway </a:t>
            </a:r>
            <a:r>
              <a:rPr sz="2800" spc="-10" dirty="0">
                <a:latin typeface="Calibri"/>
                <a:cs typeface="Calibri"/>
              </a:rPr>
              <a:t>that  connects WSN </a:t>
            </a:r>
            <a:r>
              <a:rPr sz="2800" spc="-20" dirty="0">
                <a:latin typeface="Calibri"/>
                <a:cs typeface="Calibri"/>
              </a:rPr>
              <a:t>to</a:t>
            </a:r>
            <a:r>
              <a:rPr sz="2800" spc="40" dirty="0">
                <a:latin typeface="Calibri"/>
                <a:cs typeface="Calibri"/>
              </a:rPr>
              <a:t> </a:t>
            </a:r>
            <a:r>
              <a:rPr sz="2800" spc="-15" dirty="0">
                <a:latin typeface="Calibri"/>
                <a:cs typeface="Calibri"/>
              </a:rPr>
              <a:t>internet</a:t>
            </a:r>
            <a:endParaRPr sz="2800">
              <a:latin typeface="Calibri"/>
              <a:cs typeface="Calibri"/>
            </a:endParaRPr>
          </a:p>
          <a:p>
            <a:pPr marL="241300" indent="-228600">
              <a:lnSpc>
                <a:spcPct val="100000"/>
              </a:lnSpc>
              <a:spcBef>
                <a:spcPts val="620"/>
              </a:spcBef>
              <a:buFont typeface="Arial"/>
              <a:buChar char="•"/>
              <a:tabLst>
                <a:tab pos="241300" algn="l"/>
              </a:tabLst>
            </a:pPr>
            <a:r>
              <a:rPr sz="2800" b="1" spc="-25" dirty="0">
                <a:latin typeface="Calibri"/>
                <a:cs typeface="Calibri"/>
              </a:rPr>
              <a:t>Routers </a:t>
            </a:r>
            <a:r>
              <a:rPr sz="2800" b="1" spc="-20" dirty="0">
                <a:latin typeface="Calibri"/>
                <a:cs typeface="Calibri"/>
              </a:rPr>
              <a:t>route </a:t>
            </a:r>
            <a:r>
              <a:rPr sz="2800" b="1" spc="-5" dirty="0">
                <a:latin typeface="Calibri"/>
                <a:cs typeface="Calibri"/>
              </a:rPr>
              <a:t>the </a:t>
            </a:r>
            <a:r>
              <a:rPr sz="2800" b="1" spc="-15" dirty="0">
                <a:latin typeface="Calibri"/>
                <a:cs typeface="Calibri"/>
              </a:rPr>
              <a:t>data packets </a:t>
            </a:r>
            <a:r>
              <a:rPr sz="2800" spc="-20" dirty="0">
                <a:latin typeface="Calibri"/>
                <a:cs typeface="Calibri"/>
              </a:rPr>
              <a:t>from </a:t>
            </a:r>
            <a:r>
              <a:rPr sz="2800" spc="-5" dirty="0">
                <a:latin typeface="Calibri"/>
                <a:cs typeface="Calibri"/>
              </a:rPr>
              <a:t>end nodes </a:t>
            </a:r>
            <a:r>
              <a:rPr sz="2800" spc="-20" dirty="0">
                <a:latin typeface="Calibri"/>
                <a:cs typeface="Calibri"/>
              </a:rPr>
              <a:t>to</a:t>
            </a:r>
            <a:r>
              <a:rPr sz="2800" spc="215" dirty="0">
                <a:latin typeface="Calibri"/>
                <a:cs typeface="Calibri"/>
              </a:rPr>
              <a:t> </a:t>
            </a:r>
            <a:r>
              <a:rPr sz="2800" spc="-20" dirty="0">
                <a:latin typeface="Calibri"/>
                <a:cs typeface="Calibri"/>
              </a:rPr>
              <a:t>coordinators.</a:t>
            </a:r>
            <a:endParaRPr sz="2800">
              <a:latin typeface="Calibri"/>
              <a:cs typeface="Calibri"/>
            </a:endParaRPr>
          </a:p>
        </p:txBody>
      </p:sp>
      <p:sp>
        <p:nvSpPr>
          <p:cNvPr id="5" name="object 5"/>
          <p:cNvSpPr/>
          <p:nvPr/>
        </p:nvSpPr>
        <p:spPr>
          <a:xfrm>
            <a:off x="0" y="0"/>
            <a:ext cx="203200" cy="6858000"/>
          </a:xfrm>
          <a:custGeom>
            <a:avLst/>
            <a:gdLst/>
            <a:ahLst/>
            <a:cxnLst/>
            <a:rect l="l" t="t" r="r" b="b"/>
            <a:pathLst>
              <a:path w="203200" h="6858000">
                <a:moveTo>
                  <a:pt x="0" y="6857996"/>
                </a:moveTo>
                <a:lnTo>
                  <a:pt x="203200" y="6857996"/>
                </a:lnTo>
                <a:lnTo>
                  <a:pt x="203200" y="0"/>
                </a:lnTo>
                <a:lnTo>
                  <a:pt x="0" y="0"/>
                </a:lnTo>
                <a:lnTo>
                  <a:pt x="0" y="6857996"/>
                </a:lnTo>
                <a:close/>
              </a:path>
            </a:pathLst>
          </a:custGeom>
          <a:solidFill>
            <a:srgbClr val="FDBC09"/>
          </a:solidFill>
        </p:spPr>
        <p:txBody>
          <a:bodyPr wrap="square" lIns="0" tIns="0" rIns="0" bIns="0" rtlCol="0"/>
          <a:lstStyle/>
          <a:p>
            <a:endParaRPr/>
          </a:p>
        </p:txBody>
      </p:sp>
      <p:grpSp>
        <p:nvGrpSpPr>
          <p:cNvPr id="6" name="Google Shape;107;p14"/>
          <p:cNvGrpSpPr/>
          <p:nvPr/>
        </p:nvGrpSpPr>
        <p:grpSpPr>
          <a:xfrm>
            <a:off x="381000" y="160443"/>
            <a:ext cx="11506200" cy="45719"/>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600823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200" y="0"/>
            <a:ext cx="11988800" cy="1190625"/>
          </a:xfrm>
          <a:custGeom>
            <a:avLst/>
            <a:gdLst/>
            <a:ahLst/>
            <a:cxnLst/>
            <a:rect l="l" t="t" r="r" b="b"/>
            <a:pathLst>
              <a:path w="11988800" h="1190625">
                <a:moveTo>
                  <a:pt x="0" y="1190625"/>
                </a:moveTo>
                <a:lnTo>
                  <a:pt x="11988800" y="1190625"/>
                </a:lnTo>
                <a:lnTo>
                  <a:pt x="11988800" y="0"/>
                </a:lnTo>
                <a:lnTo>
                  <a:pt x="0" y="0"/>
                </a:lnTo>
                <a:lnTo>
                  <a:pt x="0" y="1190625"/>
                </a:lnTo>
                <a:close/>
              </a:path>
            </a:pathLst>
          </a:custGeom>
          <a:solidFill>
            <a:srgbClr val="DAF3FD"/>
          </a:solidFill>
        </p:spPr>
        <p:txBody>
          <a:bodyPr wrap="square" lIns="0" tIns="0" rIns="0" bIns="0" rtlCol="0"/>
          <a:lstStyle/>
          <a:p>
            <a:endParaRPr/>
          </a:p>
        </p:txBody>
      </p:sp>
      <p:sp>
        <p:nvSpPr>
          <p:cNvPr id="3" name="object 3"/>
          <p:cNvSpPr txBox="1">
            <a:spLocks noGrp="1"/>
          </p:cNvSpPr>
          <p:nvPr>
            <p:ph type="title"/>
          </p:nvPr>
        </p:nvSpPr>
        <p:spPr>
          <a:xfrm>
            <a:off x="304800" y="595312"/>
            <a:ext cx="11135157" cy="567463"/>
          </a:xfrm>
          <a:prstGeom prst="rect">
            <a:avLst/>
          </a:prstGeom>
        </p:spPr>
        <p:txBody>
          <a:bodyPr vert="horz" wrap="square" lIns="0" tIns="13335" rIns="0" bIns="0" rtlCol="0">
            <a:spAutoFit/>
          </a:bodyPr>
          <a:lstStyle/>
          <a:p>
            <a:pPr marL="12700">
              <a:lnSpc>
                <a:spcPct val="100000"/>
              </a:lnSpc>
              <a:spcBef>
                <a:spcPts val="105"/>
              </a:spcBef>
            </a:pPr>
            <a:r>
              <a:rPr spc="-45" dirty="0"/>
              <a:t>Example </a:t>
            </a:r>
            <a:r>
              <a:rPr spc="-15" dirty="0"/>
              <a:t>of </a:t>
            </a:r>
            <a:r>
              <a:rPr spc="-40" dirty="0"/>
              <a:t>WSNs </a:t>
            </a:r>
            <a:r>
              <a:rPr spc="-10" dirty="0"/>
              <a:t>in </a:t>
            </a:r>
            <a:r>
              <a:rPr spc="-15" dirty="0"/>
              <a:t>IoT </a:t>
            </a:r>
            <a:r>
              <a:rPr dirty="0"/>
              <a:t>&amp; </a:t>
            </a:r>
            <a:r>
              <a:rPr spc="-55" dirty="0" smtClean="0"/>
              <a:t>Protocols</a:t>
            </a:r>
            <a:r>
              <a:rPr lang="en-US" spc="-55" dirty="0" smtClean="0"/>
              <a:t> </a:t>
            </a:r>
            <a:r>
              <a:rPr spc="-535" dirty="0" smtClean="0"/>
              <a:t> </a:t>
            </a:r>
            <a:r>
              <a:rPr spc="-25" dirty="0"/>
              <a:t>used</a:t>
            </a:r>
          </a:p>
        </p:txBody>
      </p:sp>
      <p:sp>
        <p:nvSpPr>
          <p:cNvPr id="4" name="object 4"/>
          <p:cNvSpPr txBox="1"/>
          <p:nvPr/>
        </p:nvSpPr>
        <p:spPr>
          <a:xfrm>
            <a:off x="701141" y="1275740"/>
            <a:ext cx="5537200" cy="4116704"/>
          </a:xfrm>
          <a:prstGeom prst="rect">
            <a:avLst/>
          </a:prstGeom>
        </p:spPr>
        <p:txBody>
          <a:bodyPr vert="horz" wrap="square" lIns="0" tIns="97790" rIns="0" bIns="0" rtlCol="0">
            <a:spAutoFit/>
          </a:bodyPr>
          <a:lstStyle/>
          <a:p>
            <a:pPr marL="12700">
              <a:lnSpc>
                <a:spcPct val="100000"/>
              </a:lnSpc>
              <a:spcBef>
                <a:spcPts val="770"/>
              </a:spcBef>
            </a:pPr>
            <a:r>
              <a:rPr sz="2800" b="1" spc="-10" dirty="0">
                <a:latin typeface="Calibri"/>
                <a:cs typeface="Calibri"/>
              </a:rPr>
              <a:t>Example</a:t>
            </a:r>
            <a:endParaRPr sz="2800">
              <a:latin typeface="Calibri"/>
              <a:cs typeface="Calibri"/>
            </a:endParaRPr>
          </a:p>
          <a:p>
            <a:pPr marL="241300" indent="-228600">
              <a:lnSpc>
                <a:spcPct val="100000"/>
              </a:lnSpc>
              <a:spcBef>
                <a:spcPts val="675"/>
              </a:spcBef>
              <a:buFont typeface="Arial"/>
              <a:buChar char="•"/>
              <a:tabLst>
                <a:tab pos="241300" algn="l"/>
              </a:tabLst>
            </a:pPr>
            <a:r>
              <a:rPr sz="2800" spc="-25" dirty="0">
                <a:latin typeface="Calibri"/>
                <a:cs typeface="Calibri"/>
              </a:rPr>
              <a:t>Weather </a:t>
            </a:r>
            <a:r>
              <a:rPr sz="2800" spc="-10" dirty="0">
                <a:latin typeface="Calibri"/>
                <a:cs typeface="Calibri"/>
              </a:rPr>
              <a:t>monitoring</a:t>
            </a:r>
            <a:r>
              <a:rPr sz="2800" spc="40" dirty="0">
                <a:latin typeface="Calibri"/>
                <a:cs typeface="Calibri"/>
              </a:rPr>
              <a:t> </a:t>
            </a:r>
            <a:r>
              <a:rPr sz="2800" spc="-30" dirty="0">
                <a:latin typeface="Calibri"/>
                <a:cs typeface="Calibri"/>
              </a:rPr>
              <a:t>system</a:t>
            </a:r>
            <a:endParaRPr sz="2800">
              <a:latin typeface="Calibri"/>
              <a:cs typeface="Calibri"/>
            </a:endParaRPr>
          </a:p>
          <a:p>
            <a:pPr marL="241300" indent="-228600">
              <a:lnSpc>
                <a:spcPct val="100000"/>
              </a:lnSpc>
              <a:spcBef>
                <a:spcPts val="660"/>
              </a:spcBef>
              <a:buFont typeface="Arial"/>
              <a:buChar char="•"/>
              <a:tabLst>
                <a:tab pos="241300" algn="l"/>
              </a:tabLst>
            </a:pPr>
            <a:r>
              <a:rPr sz="2800" spc="-5" dirty="0">
                <a:latin typeface="Calibri"/>
                <a:cs typeface="Calibri"/>
              </a:rPr>
              <a:t>Indoor Air </a:t>
            </a:r>
            <a:r>
              <a:rPr sz="2800" spc="-10" dirty="0">
                <a:latin typeface="Calibri"/>
                <a:cs typeface="Calibri"/>
              </a:rPr>
              <a:t>quality monitoring</a:t>
            </a:r>
            <a:r>
              <a:rPr sz="2800" spc="50" dirty="0">
                <a:latin typeface="Calibri"/>
                <a:cs typeface="Calibri"/>
              </a:rPr>
              <a:t> </a:t>
            </a:r>
            <a:r>
              <a:rPr sz="2800" spc="-30" dirty="0">
                <a:latin typeface="Calibri"/>
                <a:cs typeface="Calibri"/>
              </a:rPr>
              <a:t>system</a:t>
            </a:r>
            <a:endParaRPr sz="2800">
              <a:latin typeface="Calibri"/>
              <a:cs typeface="Calibri"/>
            </a:endParaRPr>
          </a:p>
          <a:p>
            <a:pPr marL="241300" indent="-228600">
              <a:lnSpc>
                <a:spcPct val="100000"/>
              </a:lnSpc>
              <a:spcBef>
                <a:spcPts val="660"/>
              </a:spcBef>
              <a:buFont typeface="Arial"/>
              <a:buChar char="•"/>
              <a:tabLst>
                <a:tab pos="241300" algn="l"/>
              </a:tabLst>
            </a:pPr>
            <a:r>
              <a:rPr sz="2800" spc="-10" dirty="0">
                <a:latin typeface="Calibri"/>
                <a:cs typeface="Calibri"/>
              </a:rPr>
              <a:t>Soil </a:t>
            </a:r>
            <a:r>
              <a:rPr sz="2800" spc="-15" dirty="0">
                <a:latin typeface="Calibri"/>
                <a:cs typeface="Calibri"/>
              </a:rPr>
              <a:t>moisture </a:t>
            </a:r>
            <a:r>
              <a:rPr sz="2800" spc="-10" dirty="0">
                <a:latin typeface="Calibri"/>
                <a:cs typeface="Calibri"/>
              </a:rPr>
              <a:t>monitoring</a:t>
            </a:r>
            <a:r>
              <a:rPr sz="2800" spc="60" dirty="0">
                <a:latin typeface="Calibri"/>
                <a:cs typeface="Calibri"/>
              </a:rPr>
              <a:t> </a:t>
            </a:r>
            <a:r>
              <a:rPr sz="2800" spc="-30" dirty="0">
                <a:latin typeface="Calibri"/>
                <a:cs typeface="Calibri"/>
              </a:rPr>
              <a:t>system</a:t>
            </a:r>
            <a:endParaRPr sz="2800">
              <a:latin typeface="Calibri"/>
              <a:cs typeface="Calibri"/>
            </a:endParaRPr>
          </a:p>
          <a:p>
            <a:pPr marL="241300" indent="-228600">
              <a:lnSpc>
                <a:spcPct val="100000"/>
              </a:lnSpc>
              <a:spcBef>
                <a:spcPts val="670"/>
              </a:spcBef>
              <a:buFont typeface="Arial"/>
              <a:buChar char="•"/>
              <a:tabLst>
                <a:tab pos="241300" algn="l"/>
              </a:tabLst>
            </a:pPr>
            <a:r>
              <a:rPr sz="2800" spc="-10" dirty="0">
                <a:latin typeface="Calibri"/>
                <a:cs typeface="Calibri"/>
              </a:rPr>
              <a:t>Survelliance</a:t>
            </a:r>
            <a:r>
              <a:rPr sz="2800" spc="20" dirty="0">
                <a:latin typeface="Calibri"/>
                <a:cs typeface="Calibri"/>
              </a:rPr>
              <a:t> </a:t>
            </a:r>
            <a:r>
              <a:rPr sz="2800" spc="-25" dirty="0">
                <a:latin typeface="Calibri"/>
                <a:cs typeface="Calibri"/>
              </a:rPr>
              <a:t>systems</a:t>
            </a:r>
            <a:endParaRPr sz="2800">
              <a:latin typeface="Calibri"/>
              <a:cs typeface="Calibri"/>
            </a:endParaRPr>
          </a:p>
          <a:p>
            <a:pPr marL="241300" indent="-228600">
              <a:lnSpc>
                <a:spcPct val="100000"/>
              </a:lnSpc>
              <a:spcBef>
                <a:spcPts val="665"/>
              </a:spcBef>
              <a:buFont typeface="Arial"/>
              <a:buChar char="•"/>
              <a:tabLst>
                <a:tab pos="241300" algn="l"/>
              </a:tabLst>
            </a:pPr>
            <a:r>
              <a:rPr sz="2800" spc="-10" dirty="0">
                <a:latin typeface="Calibri"/>
                <a:cs typeface="Calibri"/>
              </a:rPr>
              <a:t>Health monitoring</a:t>
            </a:r>
            <a:r>
              <a:rPr sz="2800" spc="25" dirty="0">
                <a:latin typeface="Calibri"/>
                <a:cs typeface="Calibri"/>
              </a:rPr>
              <a:t> </a:t>
            </a:r>
            <a:r>
              <a:rPr sz="2800" spc="-25" dirty="0">
                <a:latin typeface="Calibri"/>
                <a:cs typeface="Calibri"/>
              </a:rPr>
              <a:t>systems</a:t>
            </a:r>
            <a:endParaRPr sz="2800">
              <a:latin typeface="Calibri"/>
              <a:cs typeface="Calibri"/>
            </a:endParaRPr>
          </a:p>
          <a:p>
            <a:pPr marL="12700">
              <a:lnSpc>
                <a:spcPct val="100000"/>
              </a:lnSpc>
              <a:spcBef>
                <a:spcPts val="660"/>
              </a:spcBef>
            </a:pPr>
            <a:r>
              <a:rPr sz="2800" b="1" spc="-15" dirty="0">
                <a:latin typeface="Calibri"/>
                <a:cs typeface="Calibri"/>
              </a:rPr>
              <a:t>Protocols</a:t>
            </a:r>
            <a:endParaRPr sz="2800">
              <a:latin typeface="Calibri"/>
              <a:cs typeface="Calibri"/>
            </a:endParaRPr>
          </a:p>
          <a:p>
            <a:pPr marL="241300" indent="-228600">
              <a:lnSpc>
                <a:spcPct val="100000"/>
              </a:lnSpc>
              <a:spcBef>
                <a:spcPts val="670"/>
              </a:spcBef>
              <a:buFont typeface="Arial"/>
              <a:buChar char="•"/>
              <a:tabLst>
                <a:tab pos="241300" algn="l"/>
              </a:tabLst>
            </a:pPr>
            <a:r>
              <a:rPr sz="2800" spc="-10" dirty="0">
                <a:latin typeface="Calibri"/>
                <a:cs typeface="Calibri"/>
              </a:rPr>
              <a:t>Zigbee</a:t>
            </a:r>
            <a:endParaRPr sz="2800">
              <a:latin typeface="Calibri"/>
              <a:cs typeface="Calibri"/>
            </a:endParaRPr>
          </a:p>
        </p:txBody>
      </p:sp>
      <p:sp>
        <p:nvSpPr>
          <p:cNvPr id="5" name="object 5"/>
          <p:cNvSpPr/>
          <p:nvPr/>
        </p:nvSpPr>
        <p:spPr>
          <a:xfrm>
            <a:off x="0" y="0"/>
            <a:ext cx="203200" cy="6858000"/>
          </a:xfrm>
          <a:custGeom>
            <a:avLst/>
            <a:gdLst/>
            <a:ahLst/>
            <a:cxnLst/>
            <a:rect l="l" t="t" r="r" b="b"/>
            <a:pathLst>
              <a:path w="203200" h="6858000">
                <a:moveTo>
                  <a:pt x="0" y="6857996"/>
                </a:moveTo>
                <a:lnTo>
                  <a:pt x="203200" y="6857996"/>
                </a:lnTo>
                <a:lnTo>
                  <a:pt x="203200" y="0"/>
                </a:lnTo>
                <a:lnTo>
                  <a:pt x="0" y="0"/>
                </a:lnTo>
                <a:lnTo>
                  <a:pt x="0" y="6857996"/>
                </a:lnTo>
                <a:close/>
              </a:path>
            </a:pathLst>
          </a:custGeom>
          <a:solidFill>
            <a:srgbClr val="FDBC09"/>
          </a:solidFill>
        </p:spPr>
        <p:txBody>
          <a:bodyPr wrap="square" lIns="0" tIns="0" rIns="0" bIns="0" rtlCol="0"/>
          <a:lstStyle/>
          <a:p>
            <a:endParaRP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9046181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200" y="0"/>
            <a:ext cx="11988800" cy="1190625"/>
          </a:xfrm>
          <a:custGeom>
            <a:avLst/>
            <a:gdLst/>
            <a:ahLst/>
            <a:cxnLst/>
            <a:rect l="l" t="t" r="r" b="b"/>
            <a:pathLst>
              <a:path w="11988800" h="1190625">
                <a:moveTo>
                  <a:pt x="0" y="1190625"/>
                </a:moveTo>
                <a:lnTo>
                  <a:pt x="11988800" y="1190625"/>
                </a:lnTo>
                <a:lnTo>
                  <a:pt x="11988800" y="0"/>
                </a:lnTo>
                <a:lnTo>
                  <a:pt x="0" y="0"/>
                </a:lnTo>
                <a:lnTo>
                  <a:pt x="0" y="1190625"/>
                </a:lnTo>
                <a:close/>
              </a:path>
            </a:pathLst>
          </a:custGeom>
          <a:solidFill>
            <a:srgbClr val="DAF3FD"/>
          </a:solidFill>
        </p:spPr>
        <p:txBody>
          <a:bodyPr wrap="square" lIns="0" tIns="0" rIns="0" bIns="0" rtlCol="0"/>
          <a:lstStyle/>
          <a:p>
            <a:endParaRPr/>
          </a:p>
        </p:txBody>
      </p:sp>
      <p:sp>
        <p:nvSpPr>
          <p:cNvPr id="3" name="object 3"/>
          <p:cNvSpPr txBox="1">
            <a:spLocks noGrp="1"/>
          </p:cNvSpPr>
          <p:nvPr>
            <p:ph type="title"/>
          </p:nvPr>
        </p:nvSpPr>
        <p:spPr>
          <a:xfrm>
            <a:off x="213710" y="414567"/>
            <a:ext cx="3851275" cy="697230"/>
          </a:xfrm>
          <a:prstGeom prst="rect">
            <a:avLst/>
          </a:prstGeom>
        </p:spPr>
        <p:txBody>
          <a:bodyPr vert="horz" wrap="square" lIns="0" tIns="13335" rIns="0" bIns="0" rtlCol="0">
            <a:spAutoFit/>
          </a:bodyPr>
          <a:lstStyle/>
          <a:p>
            <a:pPr marL="12700">
              <a:lnSpc>
                <a:spcPct val="100000"/>
              </a:lnSpc>
              <a:spcBef>
                <a:spcPts val="105"/>
              </a:spcBef>
            </a:pPr>
            <a:r>
              <a:rPr spc="-30" dirty="0"/>
              <a:t>Cloud</a:t>
            </a:r>
            <a:r>
              <a:rPr spc="-165" dirty="0"/>
              <a:t> </a:t>
            </a:r>
            <a:r>
              <a:rPr spc="-40" dirty="0"/>
              <a:t>Computing</a:t>
            </a:r>
          </a:p>
        </p:txBody>
      </p:sp>
      <p:sp>
        <p:nvSpPr>
          <p:cNvPr id="4" name="object 4"/>
          <p:cNvSpPr txBox="1"/>
          <p:nvPr/>
        </p:nvSpPr>
        <p:spPr>
          <a:xfrm>
            <a:off x="916939" y="1707540"/>
            <a:ext cx="10074910" cy="3862070"/>
          </a:xfrm>
          <a:prstGeom prst="rect">
            <a:avLst/>
          </a:prstGeom>
        </p:spPr>
        <p:txBody>
          <a:bodyPr vert="horz" wrap="square" lIns="0" tIns="97790" rIns="0" bIns="0" rtlCol="0">
            <a:spAutoFit/>
          </a:bodyPr>
          <a:lstStyle/>
          <a:p>
            <a:pPr marL="241300" indent="-228600">
              <a:lnSpc>
                <a:spcPct val="100000"/>
              </a:lnSpc>
              <a:spcBef>
                <a:spcPts val="770"/>
              </a:spcBef>
              <a:buFont typeface="Arial"/>
              <a:buChar char="•"/>
              <a:tabLst>
                <a:tab pos="241300" algn="l"/>
              </a:tabLst>
            </a:pPr>
            <a:r>
              <a:rPr sz="2800" b="1" spc="-15" dirty="0">
                <a:latin typeface="Calibri"/>
                <a:cs typeface="Calibri"/>
              </a:rPr>
              <a:t>Deliver </a:t>
            </a:r>
            <a:r>
              <a:rPr sz="2800" b="1" spc="-10" dirty="0">
                <a:latin typeface="Calibri"/>
                <a:cs typeface="Calibri"/>
              </a:rPr>
              <a:t>applications </a:t>
            </a:r>
            <a:r>
              <a:rPr sz="2800" b="1" spc="-5" dirty="0">
                <a:latin typeface="Calibri"/>
                <a:cs typeface="Calibri"/>
              </a:rPr>
              <a:t>and services </a:t>
            </a:r>
            <a:r>
              <a:rPr sz="2800" b="1" spc="-20" dirty="0">
                <a:latin typeface="Calibri"/>
                <a:cs typeface="Calibri"/>
              </a:rPr>
              <a:t>over</a:t>
            </a:r>
            <a:r>
              <a:rPr sz="2800" b="1" spc="125" dirty="0">
                <a:latin typeface="Calibri"/>
                <a:cs typeface="Calibri"/>
              </a:rPr>
              <a:t> </a:t>
            </a:r>
            <a:r>
              <a:rPr sz="2800" b="1" spc="-20" dirty="0">
                <a:latin typeface="Calibri"/>
                <a:cs typeface="Calibri"/>
              </a:rPr>
              <a:t>internet</a:t>
            </a:r>
            <a:endParaRPr sz="2800">
              <a:latin typeface="Calibri"/>
              <a:cs typeface="Calibri"/>
            </a:endParaRPr>
          </a:p>
          <a:p>
            <a:pPr marL="241300" indent="-228600">
              <a:lnSpc>
                <a:spcPct val="100000"/>
              </a:lnSpc>
              <a:spcBef>
                <a:spcPts val="675"/>
              </a:spcBef>
              <a:buFont typeface="Arial"/>
              <a:buChar char="•"/>
              <a:tabLst>
                <a:tab pos="241300" algn="l"/>
              </a:tabLst>
            </a:pPr>
            <a:r>
              <a:rPr sz="2800" spc="-15" dirty="0">
                <a:latin typeface="Calibri"/>
                <a:cs typeface="Calibri"/>
              </a:rPr>
              <a:t>Provides </a:t>
            </a:r>
            <a:r>
              <a:rPr sz="2800" spc="-10" dirty="0">
                <a:latin typeface="Calibri"/>
                <a:cs typeface="Calibri"/>
              </a:rPr>
              <a:t>computing, networking </a:t>
            </a:r>
            <a:r>
              <a:rPr sz="2800" spc="-5" dirty="0">
                <a:latin typeface="Calibri"/>
                <a:cs typeface="Calibri"/>
              </a:rPr>
              <a:t>and </a:t>
            </a:r>
            <a:r>
              <a:rPr sz="2800" spc="-25" dirty="0">
                <a:latin typeface="Calibri"/>
                <a:cs typeface="Calibri"/>
              </a:rPr>
              <a:t>storage </a:t>
            </a:r>
            <a:r>
              <a:rPr sz="2800" spc="-15" dirty="0">
                <a:latin typeface="Calibri"/>
                <a:cs typeface="Calibri"/>
              </a:rPr>
              <a:t>resources </a:t>
            </a:r>
            <a:r>
              <a:rPr sz="2800" spc="-5" dirty="0">
                <a:latin typeface="Calibri"/>
                <a:cs typeface="Calibri"/>
              </a:rPr>
              <a:t>on</a:t>
            </a:r>
            <a:r>
              <a:rPr sz="2800" spc="195" dirty="0">
                <a:latin typeface="Calibri"/>
                <a:cs typeface="Calibri"/>
              </a:rPr>
              <a:t> </a:t>
            </a:r>
            <a:r>
              <a:rPr sz="2800" spc="-10" dirty="0">
                <a:latin typeface="Calibri"/>
                <a:cs typeface="Calibri"/>
              </a:rPr>
              <a:t>demand</a:t>
            </a:r>
            <a:endParaRPr sz="2800">
              <a:latin typeface="Calibri"/>
              <a:cs typeface="Calibri"/>
            </a:endParaRPr>
          </a:p>
          <a:p>
            <a:pPr marL="241300" indent="-228600">
              <a:lnSpc>
                <a:spcPct val="100000"/>
              </a:lnSpc>
              <a:spcBef>
                <a:spcPts val="660"/>
              </a:spcBef>
              <a:buFont typeface="Arial"/>
              <a:buChar char="•"/>
              <a:tabLst>
                <a:tab pos="241300" algn="l"/>
              </a:tabLst>
            </a:pPr>
            <a:r>
              <a:rPr sz="2800" spc="-10" dirty="0">
                <a:latin typeface="Calibri"/>
                <a:cs typeface="Calibri"/>
              </a:rPr>
              <a:t>Cloud computing </a:t>
            </a:r>
            <a:r>
              <a:rPr sz="2800" spc="-15" dirty="0">
                <a:latin typeface="Calibri"/>
                <a:cs typeface="Calibri"/>
              </a:rPr>
              <a:t>performs </a:t>
            </a:r>
            <a:r>
              <a:rPr sz="2800" spc="-5" dirty="0">
                <a:latin typeface="Calibri"/>
                <a:cs typeface="Calibri"/>
              </a:rPr>
              <a:t>services such as Iaas, </a:t>
            </a:r>
            <a:r>
              <a:rPr sz="2800" spc="-20" dirty="0">
                <a:latin typeface="Calibri"/>
                <a:cs typeface="Calibri"/>
              </a:rPr>
              <a:t>Paas </a:t>
            </a:r>
            <a:r>
              <a:rPr sz="2800" spc="-5" dirty="0">
                <a:latin typeface="Calibri"/>
                <a:cs typeface="Calibri"/>
              </a:rPr>
              <a:t>and</a:t>
            </a:r>
            <a:r>
              <a:rPr sz="2800" spc="245" dirty="0">
                <a:latin typeface="Calibri"/>
                <a:cs typeface="Calibri"/>
              </a:rPr>
              <a:t> </a:t>
            </a:r>
            <a:r>
              <a:rPr sz="2800" spc="-10" dirty="0">
                <a:latin typeface="Calibri"/>
                <a:cs typeface="Calibri"/>
              </a:rPr>
              <a:t>Saas</a:t>
            </a:r>
            <a:endParaRPr sz="2800">
              <a:latin typeface="Calibri"/>
              <a:cs typeface="Calibri"/>
            </a:endParaRPr>
          </a:p>
          <a:p>
            <a:pPr marL="241300" indent="-228600">
              <a:lnSpc>
                <a:spcPct val="100000"/>
              </a:lnSpc>
              <a:spcBef>
                <a:spcPts val="660"/>
              </a:spcBef>
              <a:buFont typeface="Arial"/>
              <a:buChar char="•"/>
              <a:tabLst>
                <a:tab pos="241300" algn="l"/>
                <a:tab pos="970915" algn="l"/>
              </a:tabLst>
            </a:pPr>
            <a:r>
              <a:rPr sz="2800" dirty="0">
                <a:latin typeface="Calibri"/>
                <a:cs typeface="Calibri"/>
              </a:rPr>
              <a:t>Iaas	</a:t>
            </a:r>
            <a:r>
              <a:rPr sz="2800" spc="-5" dirty="0">
                <a:latin typeface="Calibri"/>
                <a:cs typeface="Calibri"/>
              </a:rPr>
              <a:t>: </a:t>
            </a:r>
            <a:r>
              <a:rPr sz="2800" spc="-25" dirty="0">
                <a:latin typeface="Calibri"/>
                <a:cs typeface="Calibri"/>
              </a:rPr>
              <a:t>Rent</a:t>
            </a:r>
            <a:r>
              <a:rPr sz="2800" dirty="0">
                <a:latin typeface="Calibri"/>
                <a:cs typeface="Calibri"/>
              </a:rPr>
              <a:t> </a:t>
            </a:r>
            <a:r>
              <a:rPr sz="2800" spc="-15" dirty="0">
                <a:latin typeface="Calibri"/>
                <a:cs typeface="Calibri"/>
              </a:rPr>
              <a:t>Infrastructure</a:t>
            </a:r>
            <a:endParaRPr sz="2800">
              <a:latin typeface="Calibri"/>
              <a:cs typeface="Calibri"/>
            </a:endParaRPr>
          </a:p>
          <a:p>
            <a:pPr marL="241300" marR="432434" indent="-228600">
              <a:lnSpc>
                <a:spcPts val="3030"/>
              </a:lnSpc>
              <a:spcBef>
                <a:spcPts val="1050"/>
              </a:spcBef>
              <a:buFont typeface="Arial"/>
              <a:buChar char="•"/>
              <a:tabLst>
                <a:tab pos="241300" algn="l"/>
              </a:tabLst>
            </a:pPr>
            <a:r>
              <a:rPr sz="2800" spc="-20" dirty="0">
                <a:latin typeface="Calibri"/>
                <a:cs typeface="Calibri"/>
              </a:rPr>
              <a:t>Paas </a:t>
            </a:r>
            <a:r>
              <a:rPr sz="2800" spc="-5" dirty="0">
                <a:latin typeface="Calibri"/>
                <a:cs typeface="Calibri"/>
              </a:rPr>
              <a:t>: </a:t>
            </a:r>
            <a:r>
              <a:rPr sz="2800" spc="-10" dirty="0">
                <a:latin typeface="Calibri"/>
                <a:cs typeface="Calibri"/>
              </a:rPr>
              <a:t>supply </a:t>
            </a:r>
            <a:r>
              <a:rPr sz="2800" spc="-5" dirty="0">
                <a:latin typeface="Calibri"/>
                <a:cs typeface="Calibri"/>
              </a:rPr>
              <a:t>an </a:t>
            </a:r>
            <a:r>
              <a:rPr sz="2800" spc="-10" dirty="0">
                <a:latin typeface="Calibri"/>
                <a:cs typeface="Calibri"/>
              </a:rPr>
              <a:t>on-demand </a:t>
            </a:r>
            <a:r>
              <a:rPr sz="2800" spc="-20" dirty="0">
                <a:latin typeface="Calibri"/>
                <a:cs typeface="Calibri"/>
              </a:rPr>
              <a:t>environment </a:t>
            </a:r>
            <a:r>
              <a:rPr sz="2800" spc="-25" dirty="0">
                <a:latin typeface="Calibri"/>
                <a:cs typeface="Calibri"/>
              </a:rPr>
              <a:t>for </a:t>
            </a:r>
            <a:r>
              <a:rPr sz="2800" spc="-10" dirty="0">
                <a:latin typeface="Calibri"/>
                <a:cs typeface="Calibri"/>
              </a:rPr>
              <a:t>developing, testing,  delivering </a:t>
            </a:r>
            <a:r>
              <a:rPr sz="2800" spc="-5" dirty="0">
                <a:latin typeface="Calibri"/>
                <a:cs typeface="Calibri"/>
              </a:rPr>
              <a:t>and managing </a:t>
            </a:r>
            <a:r>
              <a:rPr sz="2800" spc="-15" dirty="0">
                <a:latin typeface="Calibri"/>
                <a:cs typeface="Calibri"/>
              </a:rPr>
              <a:t>software</a:t>
            </a:r>
            <a:r>
              <a:rPr sz="2800" spc="35" dirty="0">
                <a:latin typeface="Calibri"/>
                <a:cs typeface="Calibri"/>
              </a:rPr>
              <a:t> </a:t>
            </a:r>
            <a:r>
              <a:rPr sz="2800" spc="-10" dirty="0">
                <a:latin typeface="Calibri"/>
                <a:cs typeface="Calibri"/>
              </a:rPr>
              <a:t>applications.</a:t>
            </a:r>
            <a:endParaRPr sz="2800">
              <a:latin typeface="Calibri"/>
              <a:cs typeface="Calibri"/>
            </a:endParaRPr>
          </a:p>
          <a:p>
            <a:pPr marL="241300" marR="5080" indent="-228600">
              <a:lnSpc>
                <a:spcPts val="3020"/>
              </a:lnSpc>
              <a:spcBef>
                <a:spcPts val="995"/>
              </a:spcBef>
              <a:buFont typeface="Arial"/>
              <a:buChar char="•"/>
              <a:tabLst>
                <a:tab pos="241300" algn="l"/>
              </a:tabLst>
            </a:pPr>
            <a:r>
              <a:rPr sz="2800" spc="-5" dirty="0">
                <a:latin typeface="Calibri"/>
                <a:cs typeface="Calibri"/>
              </a:rPr>
              <a:t>Saas : method </a:t>
            </a:r>
            <a:r>
              <a:rPr sz="2800" spc="-25" dirty="0">
                <a:latin typeface="Calibri"/>
                <a:cs typeface="Calibri"/>
              </a:rPr>
              <a:t>for </a:t>
            </a:r>
            <a:r>
              <a:rPr sz="2800" spc="-10" dirty="0">
                <a:latin typeface="Calibri"/>
                <a:cs typeface="Calibri"/>
              </a:rPr>
              <a:t>delivering </a:t>
            </a:r>
            <a:r>
              <a:rPr sz="2800" spc="-15" dirty="0">
                <a:latin typeface="Calibri"/>
                <a:cs typeface="Calibri"/>
              </a:rPr>
              <a:t>software </a:t>
            </a:r>
            <a:r>
              <a:rPr sz="2800" spc="-10" dirty="0">
                <a:latin typeface="Calibri"/>
                <a:cs typeface="Calibri"/>
              </a:rPr>
              <a:t>applications </a:t>
            </a:r>
            <a:r>
              <a:rPr sz="2800" spc="-15" dirty="0">
                <a:latin typeface="Calibri"/>
                <a:cs typeface="Calibri"/>
              </a:rPr>
              <a:t>over </a:t>
            </a:r>
            <a:r>
              <a:rPr sz="2800" spc="-5" dirty="0">
                <a:latin typeface="Calibri"/>
                <a:cs typeface="Calibri"/>
              </a:rPr>
              <a:t>the </a:t>
            </a:r>
            <a:r>
              <a:rPr sz="2800" spc="-10" dirty="0">
                <a:latin typeface="Calibri"/>
                <a:cs typeface="Calibri"/>
              </a:rPr>
              <a:t>Internet,  </a:t>
            </a:r>
            <a:r>
              <a:rPr sz="2800" spc="-5" dirty="0">
                <a:latin typeface="Calibri"/>
                <a:cs typeface="Calibri"/>
              </a:rPr>
              <a:t>on </a:t>
            </a:r>
            <a:r>
              <a:rPr sz="2800" spc="-10" dirty="0">
                <a:latin typeface="Calibri"/>
                <a:cs typeface="Calibri"/>
              </a:rPr>
              <a:t>demand </a:t>
            </a:r>
            <a:r>
              <a:rPr sz="2800" spc="-5" dirty="0">
                <a:latin typeface="Calibri"/>
                <a:cs typeface="Calibri"/>
              </a:rPr>
              <a:t>and </a:t>
            </a:r>
            <a:r>
              <a:rPr sz="2800" spc="-10" dirty="0">
                <a:latin typeface="Calibri"/>
                <a:cs typeface="Calibri"/>
              </a:rPr>
              <a:t>typically </a:t>
            </a:r>
            <a:r>
              <a:rPr sz="2800" spc="-5" dirty="0">
                <a:latin typeface="Calibri"/>
                <a:cs typeface="Calibri"/>
              </a:rPr>
              <a:t>on a </a:t>
            </a:r>
            <a:r>
              <a:rPr sz="2800" spc="-10" dirty="0">
                <a:latin typeface="Calibri"/>
                <a:cs typeface="Calibri"/>
              </a:rPr>
              <a:t>subscription</a:t>
            </a:r>
            <a:r>
              <a:rPr sz="2800" spc="135" dirty="0">
                <a:latin typeface="Calibri"/>
                <a:cs typeface="Calibri"/>
              </a:rPr>
              <a:t> </a:t>
            </a:r>
            <a:r>
              <a:rPr sz="2800" spc="-10" dirty="0">
                <a:latin typeface="Calibri"/>
                <a:cs typeface="Calibri"/>
              </a:rPr>
              <a:t>basis.</a:t>
            </a:r>
            <a:endParaRPr sz="2800">
              <a:latin typeface="Calibri"/>
              <a:cs typeface="Calibri"/>
            </a:endParaRPr>
          </a:p>
        </p:txBody>
      </p:sp>
      <p:sp>
        <p:nvSpPr>
          <p:cNvPr id="5" name="object 5"/>
          <p:cNvSpPr/>
          <p:nvPr/>
        </p:nvSpPr>
        <p:spPr>
          <a:xfrm>
            <a:off x="0" y="0"/>
            <a:ext cx="203200" cy="6858000"/>
          </a:xfrm>
          <a:custGeom>
            <a:avLst/>
            <a:gdLst/>
            <a:ahLst/>
            <a:cxnLst/>
            <a:rect l="l" t="t" r="r" b="b"/>
            <a:pathLst>
              <a:path w="203200" h="6858000">
                <a:moveTo>
                  <a:pt x="0" y="6857996"/>
                </a:moveTo>
                <a:lnTo>
                  <a:pt x="203200" y="6857996"/>
                </a:lnTo>
                <a:lnTo>
                  <a:pt x="203200" y="0"/>
                </a:lnTo>
                <a:lnTo>
                  <a:pt x="0" y="0"/>
                </a:lnTo>
                <a:lnTo>
                  <a:pt x="0" y="6857996"/>
                </a:lnTo>
                <a:close/>
              </a:path>
            </a:pathLst>
          </a:custGeom>
          <a:solidFill>
            <a:srgbClr val="FDBC09"/>
          </a:solidFill>
        </p:spPr>
        <p:txBody>
          <a:bodyPr wrap="square" lIns="0" tIns="0" rIns="0" bIns="0" rtlCol="0"/>
          <a:lstStyle/>
          <a:p>
            <a:endParaRP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1193853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200" y="0"/>
            <a:ext cx="11988800" cy="1190625"/>
          </a:xfrm>
          <a:custGeom>
            <a:avLst/>
            <a:gdLst/>
            <a:ahLst/>
            <a:cxnLst/>
            <a:rect l="l" t="t" r="r" b="b"/>
            <a:pathLst>
              <a:path w="11988800" h="1190625">
                <a:moveTo>
                  <a:pt x="0" y="1190625"/>
                </a:moveTo>
                <a:lnTo>
                  <a:pt x="11988800" y="1190625"/>
                </a:lnTo>
                <a:lnTo>
                  <a:pt x="11988800" y="0"/>
                </a:lnTo>
                <a:lnTo>
                  <a:pt x="0" y="0"/>
                </a:lnTo>
                <a:lnTo>
                  <a:pt x="0" y="1190625"/>
                </a:lnTo>
                <a:close/>
              </a:path>
            </a:pathLst>
          </a:custGeom>
          <a:solidFill>
            <a:srgbClr val="DAF3FD"/>
          </a:solidFill>
        </p:spPr>
        <p:txBody>
          <a:bodyPr wrap="square" lIns="0" tIns="0" rIns="0" bIns="0" rtlCol="0"/>
          <a:lstStyle/>
          <a:p>
            <a:endParaRPr/>
          </a:p>
        </p:txBody>
      </p:sp>
      <p:sp>
        <p:nvSpPr>
          <p:cNvPr id="3" name="object 3"/>
          <p:cNvSpPr txBox="1">
            <a:spLocks noGrp="1"/>
          </p:cNvSpPr>
          <p:nvPr>
            <p:ph type="title"/>
          </p:nvPr>
        </p:nvSpPr>
        <p:spPr>
          <a:xfrm>
            <a:off x="304800" y="558278"/>
            <a:ext cx="4724400" cy="567463"/>
          </a:xfrm>
          <a:prstGeom prst="rect">
            <a:avLst/>
          </a:prstGeom>
        </p:spPr>
        <p:txBody>
          <a:bodyPr vert="horz" wrap="square" lIns="0" tIns="13335" rIns="0" bIns="0" rtlCol="0">
            <a:spAutoFit/>
          </a:bodyPr>
          <a:lstStyle/>
          <a:p>
            <a:pPr marL="12700">
              <a:lnSpc>
                <a:spcPct val="100000"/>
              </a:lnSpc>
              <a:spcBef>
                <a:spcPts val="105"/>
              </a:spcBef>
            </a:pPr>
            <a:r>
              <a:rPr spc="-15" dirty="0"/>
              <a:t>Big </a:t>
            </a:r>
            <a:r>
              <a:rPr spc="-50" dirty="0"/>
              <a:t>Data</a:t>
            </a:r>
            <a:r>
              <a:rPr spc="-240" dirty="0"/>
              <a:t> </a:t>
            </a:r>
            <a:r>
              <a:rPr spc="-25" dirty="0"/>
              <a:t>Analytics</a:t>
            </a:r>
          </a:p>
        </p:txBody>
      </p:sp>
      <p:sp>
        <p:nvSpPr>
          <p:cNvPr id="4" name="object 4"/>
          <p:cNvSpPr/>
          <p:nvPr/>
        </p:nvSpPr>
        <p:spPr>
          <a:xfrm>
            <a:off x="0" y="0"/>
            <a:ext cx="203200" cy="6858000"/>
          </a:xfrm>
          <a:custGeom>
            <a:avLst/>
            <a:gdLst/>
            <a:ahLst/>
            <a:cxnLst/>
            <a:rect l="l" t="t" r="r" b="b"/>
            <a:pathLst>
              <a:path w="203200" h="6858000">
                <a:moveTo>
                  <a:pt x="0" y="6857996"/>
                </a:moveTo>
                <a:lnTo>
                  <a:pt x="203200" y="6857996"/>
                </a:lnTo>
                <a:lnTo>
                  <a:pt x="203200" y="0"/>
                </a:lnTo>
                <a:lnTo>
                  <a:pt x="0" y="0"/>
                </a:lnTo>
                <a:lnTo>
                  <a:pt x="0" y="6857996"/>
                </a:lnTo>
                <a:close/>
              </a:path>
            </a:pathLst>
          </a:custGeom>
          <a:solidFill>
            <a:srgbClr val="FDBC09"/>
          </a:solidFill>
        </p:spPr>
        <p:txBody>
          <a:bodyPr wrap="square" lIns="0" tIns="0" rIns="0" bIns="0" rtlCol="0"/>
          <a:lstStyle/>
          <a:p>
            <a:endParaRPr/>
          </a:p>
        </p:txBody>
      </p:sp>
      <p:sp>
        <p:nvSpPr>
          <p:cNvPr id="5" name="object 5"/>
          <p:cNvSpPr txBox="1"/>
          <p:nvPr/>
        </p:nvSpPr>
        <p:spPr>
          <a:xfrm>
            <a:off x="637743" y="1361693"/>
            <a:ext cx="10073005" cy="3948429"/>
          </a:xfrm>
          <a:prstGeom prst="rect">
            <a:avLst/>
          </a:prstGeom>
        </p:spPr>
        <p:txBody>
          <a:bodyPr vert="horz" wrap="square" lIns="0" tIns="59690" rIns="0" bIns="0" rtlCol="0">
            <a:spAutoFit/>
          </a:bodyPr>
          <a:lstStyle/>
          <a:p>
            <a:pPr marL="316865" marR="5080" indent="-228600">
              <a:lnSpc>
                <a:spcPts val="3030"/>
              </a:lnSpc>
              <a:spcBef>
                <a:spcPts val="470"/>
              </a:spcBef>
              <a:buFont typeface="Arial"/>
              <a:buChar char="•"/>
              <a:tabLst>
                <a:tab pos="317500" algn="l"/>
              </a:tabLst>
            </a:pPr>
            <a:r>
              <a:rPr sz="2800" spc="-5" dirty="0">
                <a:latin typeface="Calibri"/>
                <a:cs typeface="Calibri"/>
              </a:rPr>
              <a:t>Collection of </a:t>
            </a:r>
            <a:r>
              <a:rPr sz="2800" spc="-20" dirty="0">
                <a:latin typeface="Calibri"/>
                <a:cs typeface="Calibri"/>
              </a:rPr>
              <a:t>data </a:t>
            </a:r>
            <a:r>
              <a:rPr sz="2800" spc="-5" dirty="0">
                <a:latin typeface="Calibri"/>
                <a:cs typeface="Calibri"/>
              </a:rPr>
              <a:t>whose </a:t>
            </a:r>
            <a:r>
              <a:rPr sz="2800" spc="-10" dirty="0">
                <a:latin typeface="Calibri"/>
                <a:cs typeface="Calibri"/>
              </a:rPr>
              <a:t>volume, velocity </a:t>
            </a:r>
            <a:r>
              <a:rPr sz="2800" spc="-5" dirty="0">
                <a:latin typeface="Calibri"/>
                <a:cs typeface="Calibri"/>
              </a:rPr>
              <a:t>or </a:t>
            </a:r>
            <a:r>
              <a:rPr sz="2800" spc="-15" dirty="0">
                <a:latin typeface="Calibri"/>
                <a:cs typeface="Calibri"/>
              </a:rPr>
              <a:t>variety </a:t>
            </a:r>
            <a:r>
              <a:rPr sz="2800" spc="-5" dirty="0">
                <a:latin typeface="Calibri"/>
                <a:cs typeface="Calibri"/>
              </a:rPr>
              <a:t>is </a:t>
            </a:r>
            <a:r>
              <a:rPr sz="2800" spc="-15" dirty="0">
                <a:latin typeface="Calibri"/>
                <a:cs typeface="Calibri"/>
              </a:rPr>
              <a:t>too large </a:t>
            </a:r>
            <a:r>
              <a:rPr sz="2800" spc="-5" dirty="0">
                <a:latin typeface="Calibri"/>
                <a:cs typeface="Calibri"/>
              </a:rPr>
              <a:t>and  </a:t>
            </a:r>
            <a:r>
              <a:rPr sz="2800" spc="-15" dirty="0">
                <a:latin typeface="Calibri"/>
                <a:cs typeface="Calibri"/>
              </a:rPr>
              <a:t>difficult </a:t>
            </a:r>
            <a:r>
              <a:rPr sz="2800" spc="-20" dirty="0">
                <a:latin typeface="Calibri"/>
                <a:cs typeface="Calibri"/>
              </a:rPr>
              <a:t>to store, </a:t>
            </a:r>
            <a:r>
              <a:rPr sz="2800" spc="-5" dirty="0">
                <a:latin typeface="Calibri"/>
                <a:cs typeface="Calibri"/>
              </a:rPr>
              <a:t>manage, </a:t>
            </a:r>
            <a:r>
              <a:rPr sz="2800" spc="-15" dirty="0">
                <a:latin typeface="Calibri"/>
                <a:cs typeface="Calibri"/>
              </a:rPr>
              <a:t>process </a:t>
            </a:r>
            <a:r>
              <a:rPr sz="2800" spc="-5" dirty="0">
                <a:latin typeface="Calibri"/>
                <a:cs typeface="Calibri"/>
              </a:rPr>
              <a:t>and </a:t>
            </a:r>
            <a:r>
              <a:rPr sz="2800" spc="-20" dirty="0">
                <a:latin typeface="Calibri"/>
                <a:cs typeface="Calibri"/>
              </a:rPr>
              <a:t>analyze </a:t>
            </a:r>
            <a:r>
              <a:rPr sz="2800" spc="-5" dirty="0">
                <a:latin typeface="Calibri"/>
                <a:cs typeface="Calibri"/>
              </a:rPr>
              <a:t>the </a:t>
            </a:r>
            <a:r>
              <a:rPr sz="2800" spc="-20" dirty="0">
                <a:latin typeface="Calibri"/>
                <a:cs typeface="Calibri"/>
              </a:rPr>
              <a:t>data </a:t>
            </a:r>
            <a:r>
              <a:rPr sz="2800" spc="-10" dirty="0">
                <a:latin typeface="Calibri"/>
                <a:cs typeface="Calibri"/>
              </a:rPr>
              <a:t>using  </a:t>
            </a:r>
            <a:r>
              <a:rPr sz="2800" spc="-15" dirty="0">
                <a:latin typeface="Calibri"/>
                <a:cs typeface="Calibri"/>
              </a:rPr>
              <a:t>traditional</a:t>
            </a:r>
            <a:r>
              <a:rPr sz="2800" spc="5" dirty="0">
                <a:latin typeface="Calibri"/>
                <a:cs typeface="Calibri"/>
              </a:rPr>
              <a:t> </a:t>
            </a:r>
            <a:r>
              <a:rPr sz="2800" spc="-10" dirty="0">
                <a:latin typeface="Calibri"/>
                <a:cs typeface="Calibri"/>
              </a:rPr>
              <a:t>databases.</a:t>
            </a:r>
            <a:endParaRPr sz="2800">
              <a:latin typeface="Calibri"/>
              <a:cs typeface="Calibri"/>
            </a:endParaRPr>
          </a:p>
          <a:p>
            <a:pPr marL="317500" indent="-228600">
              <a:lnSpc>
                <a:spcPct val="100000"/>
              </a:lnSpc>
              <a:spcBef>
                <a:spcPts val="615"/>
              </a:spcBef>
              <a:buFont typeface="Arial"/>
              <a:buChar char="•"/>
              <a:tabLst>
                <a:tab pos="317500" algn="l"/>
              </a:tabLst>
            </a:pPr>
            <a:r>
              <a:rPr sz="2800" spc="-5" dirty="0">
                <a:latin typeface="Calibri"/>
                <a:cs typeface="Calibri"/>
              </a:rPr>
              <a:t>It </a:t>
            </a:r>
            <a:r>
              <a:rPr sz="2800" spc="-20" dirty="0">
                <a:latin typeface="Calibri"/>
                <a:cs typeface="Calibri"/>
              </a:rPr>
              <a:t>involves data </a:t>
            </a:r>
            <a:r>
              <a:rPr sz="2800" spc="-5" dirty="0">
                <a:latin typeface="Calibri"/>
                <a:cs typeface="Calibri"/>
              </a:rPr>
              <a:t>cleansing, </a:t>
            </a:r>
            <a:r>
              <a:rPr sz="2800" spc="-15" dirty="0">
                <a:latin typeface="Calibri"/>
                <a:cs typeface="Calibri"/>
              </a:rPr>
              <a:t>processing </a:t>
            </a:r>
            <a:r>
              <a:rPr sz="2800" spc="-5" dirty="0">
                <a:latin typeface="Calibri"/>
                <a:cs typeface="Calibri"/>
              </a:rPr>
              <a:t>and</a:t>
            </a:r>
            <a:r>
              <a:rPr sz="2800" spc="135" dirty="0">
                <a:latin typeface="Calibri"/>
                <a:cs typeface="Calibri"/>
              </a:rPr>
              <a:t> </a:t>
            </a:r>
            <a:r>
              <a:rPr sz="2800" spc="-15" dirty="0">
                <a:latin typeface="Calibri"/>
                <a:cs typeface="Calibri"/>
              </a:rPr>
              <a:t>visualization</a:t>
            </a:r>
            <a:endParaRPr sz="2800">
              <a:latin typeface="Calibri"/>
              <a:cs typeface="Calibri"/>
            </a:endParaRPr>
          </a:p>
          <a:p>
            <a:pPr marL="241300" indent="-228600">
              <a:lnSpc>
                <a:spcPct val="100000"/>
              </a:lnSpc>
              <a:spcBef>
                <a:spcPts val="1685"/>
              </a:spcBef>
              <a:buFont typeface="Arial"/>
              <a:buChar char="•"/>
              <a:tabLst>
                <a:tab pos="241300" algn="l"/>
              </a:tabLst>
            </a:pPr>
            <a:r>
              <a:rPr sz="2800" spc="-10" dirty="0">
                <a:latin typeface="Calibri"/>
                <a:cs typeface="Calibri"/>
              </a:rPr>
              <a:t>Lots </a:t>
            </a:r>
            <a:r>
              <a:rPr sz="2800" spc="-5" dirty="0">
                <a:latin typeface="Calibri"/>
                <a:cs typeface="Calibri"/>
              </a:rPr>
              <a:t>of </a:t>
            </a:r>
            <a:r>
              <a:rPr sz="2800" spc="-20" dirty="0">
                <a:latin typeface="Calibri"/>
                <a:cs typeface="Calibri"/>
              </a:rPr>
              <a:t>data </a:t>
            </a:r>
            <a:r>
              <a:rPr sz="2800" spc="-5" dirty="0">
                <a:latin typeface="Calibri"/>
                <a:cs typeface="Calibri"/>
              </a:rPr>
              <a:t>is </a:t>
            </a:r>
            <a:r>
              <a:rPr sz="2800" spc="-10" dirty="0">
                <a:latin typeface="Calibri"/>
                <a:cs typeface="Calibri"/>
              </a:rPr>
              <a:t>being collected </a:t>
            </a:r>
            <a:r>
              <a:rPr sz="2800" spc="-5" dirty="0">
                <a:latin typeface="Calibri"/>
                <a:cs typeface="Calibri"/>
              </a:rPr>
              <a:t>and</a:t>
            </a:r>
            <a:r>
              <a:rPr sz="2800" spc="75" dirty="0">
                <a:latin typeface="Calibri"/>
                <a:cs typeface="Calibri"/>
              </a:rPr>
              <a:t> </a:t>
            </a:r>
            <a:r>
              <a:rPr sz="2800" spc="-10" dirty="0">
                <a:latin typeface="Calibri"/>
                <a:cs typeface="Calibri"/>
              </a:rPr>
              <a:t>warehoused</a:t>
            </a:r>
            <a:endParaRPr sz="2800">
              <a:latin typeface="Calibri"/>
              <a:cs typeface="Calibri"/>
            </a:endParaRPr>
          </a:p>
          <a:p>
            <a:pPr marL="698500" lvl="1" indent="-229870">
              <a:lnSpc>
                <a:spcPct val="100000"/>
              </a:lnSpc>
              <a:spcBef>
                <a:spcPts val="250"/>
              </a:spcBef>
              <a:buFont typeface="Arial"/>
              <a:buChar char="•"/>
              <a:tabLst>
                <a:tab pos="699135" algn="l"/>
              </a:tabLst>
            </a:pPr>
            <a:r>
              <a:rPr sz="2400" spc="-30" dirty="0">
                <a:latin typeface="Calibri"/>
                <a:cs typeface="Calibri"/>
              </a:rPr>
              <a:t>Web </a:t>
            </a:r>
            <a:r>
              <a:rPr sz="2400" spc="-15" dirty="0">
                <a:latin typeface="Calibri"/>
                <a:cs typeface="Calibri"/>
              </a:rPr>
              <a:t>data,</a:t>
            </a:r>
            <a:r>
              <a:rPr sz="2400" spc="10" dirty="0">
                <a:latin typeface="Calibri"/>
                <a:cs typeface="Calibri"/>
              </a:rPr>
              <a:t> </a:t>
            </a:r>
            <a:r>
              <a:rPr sz="2400" spc="-10" dirty="0">
                <a:latin typeface="Calibri"/>
                <a:cs typeface="Calibri"/>
              </a:rPr>
              <a:t>e-commerce</a:t>
            </a:r>
            <a:endParaRPr sz="2400">
              <a:latin typeface="Calibri"/>
              <a:cs typeface="Calibri"/>
            </a:endParaRPr>
          </a:p>
          <a:p>
            <a:pPr marL="698500" lvl="1" indent="-229870">
              <a:lnSpc>
                <a:spcPct val="100000"/>
              </a:lnSpc>
              <a:spcBef>
                <a:spcPts val="215"/>
              </a:spcBef>
              <a:buFont typeface="Arial"/>
              <a:buChar char="•"/>
              <a:tabLst>
                <a:tab pos="699135" algn="l"/>
              </a:tabLst>
            </a:pPr>
            <a:r>
              <a:rPr sz="2400" spc="-10" dirty="0">
                <a:latin typeface="Calibri"/>
                <a:cs typeface="Calibri"/>
              </a:rPr>
              <a:t>purchases </a:t>
            </a:r>
            <a:r>
              <a:rPr sz="2400" spc="-15" dirty="0">
                <a:latin typeface="Calibri"/>
                <a:cs typeface="Calibri"/>
              </a:rPr>
              <a:t>at </a:t>
            </a:r>
            <a:r>
              <a:rPr sz="2400" spc="-5" dirty="0">
                <a:latin typeface="Calibri"/>
                <a:cs typeface="Calibri"/>
              </a:rPr>
              <a:t>department/ </a:t>
            </a:r>
            <a:r>
              <a:rPr sz="2400" spc="-10" dirty="0">
                <a:latin typeface="Calibri"/>
                <a:cs typeface="Calibri"/>
              </a:rPr>
              <a:t>grocery</a:t>
            </a:r>
            <a:r>
              <a:rPr sz="2400" spc="-30" dirty="0">
                <a:latin typeface="Calibri"/>
                <a:cs typeface="Calibri"/>
              </a:rPr>
              <a:t> </a:t>
            </a:r>
            <a:r>
              <a:rPr sz="2400" spc="-20" dirty="0">
                <a:latin typeface="Calibri"/>
                <a:cs typeface="Calibri"/>
              </a:rPr>
              <a:t>stores</a:t>
            </a:r>
            <a:endParaRPr sz="2400">
              <a:latin typeface="Calibri"/>
              <a:cs typeface="Calibri"/>
            </a:endParaRPr>
          </a:p>
          <a:p>
            <a:pPr marL="698500" lvl="1" indent="-229870">
              <a:lnSpc>
                <a:spcPct val="100000"/>
              </a:lnSpc>
              <a:spcBef>
                <a:spcPts val="204"/>
              </a:spcBef>
              <a:buFont typeface="Arial"/>
              <a:buChar char="•"/>
              <a:tabLst>
                <a:tab pos="699135" algn="l"/>
              </a:tabLst>
            </a:pPr>
            <a:r>
              <a:rPr sz="2400" spc="-5" dirty="0">
                <a:latin typeface="Calibri"/>
                <a:cs typeface="Calibri"/>
              </a:rPr>
              <a:t>Bank/Credit </a:t>
            </a:r>
            <a:r>
              <a:rPr sz="2400" spc="-10" dirty="0">
                <a:latin typeface="Calibri"/>
                <a:cs typeface="Calibri"/>
              </a:rPr>
              <a:t>Card</a:t>
            </a:r>
            <a:r>
              <a:rPr sz="2400" spc="-40" dirty="0">
                <a:latin typeface="Calibri"/>
                <a:cs typeface="Calibri"/>
              </a:rPr>
              <a:t> </a:t>
            </a:r>
            <a:r>
              <a:rPr sz="2400" spc="-5" dirty="0">
                <a:latin typeface="Calibri"/>
                <a:cs typeface="Calibri"/>
              </a:rPr>
              <a:t>transactions</a:t>
            </a:r>
            <a:endParaRPr sz="2400">
              <a:latin typeface="Calibri"/>
              <a:cs typeface="Calibri"/>
            </a:endParaRPr>
          </a:p>
          <a:p>
            <a:pPr marL="698500" lvl="1" indent="-229870">
              <a:lnSpc>
                <a:spcPct val="100000"/>
              </a:lnSpc>
              <a:spcBef>
                <a:spcPts val="215"/>
              </a:spcBef>
              <a:buFont typeface="Arial"/>
              <a:buChar char="•"/>
              <a:tabLst>
                <a:tab pos="699135" algn="l"/>
              </a:tabLst>
            </a:pPr>
            <a:r>
              <a:rPr sz="2400" spc="-5" dirty="0">
                <a:latin typeface="Calibri"/>
                <a:cs typeface="Calibri"/>
              </a:rPr>
              <a:t>Social</a:t>
            </a:r>
            <a:r>
              <a:rPr sz="2400" spc="-25" dirty="0">
                <a:latin typeface="Calibri"/>
                <a:cs typeface="Calibri"/>
              </a:rPr>
              <a:t> </a:t>
            </a:r>
            <a:r>
              <a:rPr sz="2400" spc="-10" dirty="0">
                <a:latin typeface="Calibri"/>
                <a:cs typeface="Calibri"/>
              </a:rPr>
              <a:t>Network</a:t>
            </a:r>
            <a:endParaRPr sz="2400">
              <a:latin typeface="Calibri"/>
              <a:cs typeface="Calibri"/>
            </a:endParaRPr>
          </a:p>
        </p:txBody>
      </p:sp>
      <p:sp>
        <p:nvSpPr>
          <p:cNvPr id="6" name="object 6"/>
          <p:cNvSpPr/>
          <p:nvPr/>
        </p:nvSpPr>
        <p:spPr>
          <a:xfrm>
            <a:off x="9395478" y="3972485"/>
            <a:ext cx="2101852" cy="226309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093075" y="3187700"/>
            <a:ext cx="1965325" cy="141757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870394" y="4655845"/>
            <a:ext cx="1443895" cy="1515742"/>
          </a:xfrm>
          <a:prstGeom prst="rect">
            <a:avLst/>
          </a:prstGeom>
          <a:blipFill>
            <a:blip r:embed="rId4" cstate="print"/>
            <a:stretch>
              <a:fillRect/>
            </a:stretch>
          </a:blipFill>
        </p:spPr>
        <p:txBody>
          <a:bodyPr wrap="square" lIns="0" tIns="0" rIns="0" bIns="0" rtlCol="0"/>
          <a:lstStyle/>
          <a:p>
            <a:endParaRPr/>
          </a:p>
        </p:txBody>
      </p:sp>
      <p:grpSp>
        <p:nvGrpSpPr>
          <p:cNvPr id="9" name="Google Shape;107;p14"/>
          <p:cNvGrpSpPr/>
          <p:nvPr/>
        </p:nvGrpSpPr>
        <p:grpSpPr>
          <a:xfrm>
            <a:off x="381000" y="160443"/>
            <a:ext cx="11506200" cy="449157"/>
            <a:chOff x="0" y="0"/>
            <a:chExt cx="9144000" cy="307777"/>
          </a:xfrm>
        </p:grpSpPr>
        <p:sp>
          <p:nvSpPr>
            <p:cNvPr id="10"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1"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2"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545500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200" y="0"/>
            <a:ext cx="11988800" cy="1190625"/>
          </a:xfrm>
          <a:custGeom>
            <a:avLst/>
            <a:gdLst/>
            <a:ahLst/>
            <a:cxnLst/>
            <a:rect l="l" t="t" r="r" b="b"/>
            <a:pathLst>
              <a:path w="11988800" h="1190625">
                <a:moveTo>
                  <a:pt x="0" y="1190625"/>
                </a:moveTo>
                <a:lnTo>
                  <a:pt x="11988800" y="1190625"/>
                </a:lnTo>
                <a:lnTo>
                  <a:pt x="11988800" y="0"/>
                </a:lnTo>
                <a:lnTo>
                  <a:pt x="0" y="0"/>
                </a:lnTo>
                <a:lnTo>
                  <a:pt x="0" y="1190625"/>
                </a:lnTo>
                <a:close/>
              </a:path>
            </a:pathLst>
          </a:custGeom>
          <a:solidFill>
            <a:srgbClr val="DAF3FD"/>
          </a:solidFill>
        </p:spPr>
        <p:txBody>
          <a:bodyPr wrap="square" lIns="0" tIns="0" rIns="0" bIns="0" rtlCol="0"/>
          <a:lstStyle/>
          <a:p>
            <a:endParaRPr/>
          </a:p>
        </p:txBody>
      </p:sp>
      <p:sp>
        <p:nvSpPr>
          <p:cNvPr id="3" name="object 3"/>
          <p:cNvSpPr txBox="1">
            <a:spLocks noGrp="1"/>
          </p:cNvSpPr>
          <p:nvPr>
            <p:ph type="title"/>
          </p:nvPr>
        </p:nvSpPr>
        <p:spPr>
          <a:xfrm>
            <a:off x="234731" y="542512"/>
            <a:ext cx="5480269" cy="567463"/>
          </a:xfrm>
          <a:prstGeom prst="rect">
            <a:avLst/>
          </a:prstGeom>
        </p:spPr>
        <p:txBody>
          <a:bodyPr vert="horz" wrap="square" lIns="0" tIns="13335" rIns="0" bIns="0" rtlCol="0">
            <a:spAutoFit/>
          </a:bodyPr>
          <a:lstStyle/>
          <a:p>
            <a:pPr marL="12700">
              <a:lnSpc>
                <a:spcPct val="100000"/>
              </a:lnSpc>
              <a:spcBef>
                <a:spcPts val="105"/>
              </a:spcBef>
            </a:pPr>
            <a:r>
              <a:rPr spc="-15" dirty="0"/>
              <a:t>Big </a:t>
            </a:r>
            <a:r>
              <a:rPr spc="-50" dirty="0"/>
              <a:t>Data</a:t>
            </a:r>
            <a:r>
              <a:rPr spc="-240" dirty="0"/>
              <a:t> </a:t>
            </a:r>
            <a:r>
              <a:rPr spc="-25" dirty="0"/>
              <a:t>Analytics</a:t>
            </a:r>
          </a:p>
        </p:txBody>
      </p:sp>
      <p:sp>
        <p:nvSpPr>
          <p:cNvPr id="4" name="object 4"/>
          <p:cNvSpPr/>
          <p:nvPr/>
        </p:nvSpPr>
        <p:spPr>
          <a:xfrm>
            <a:off x="0" y="0"/>
            <a:ext cx="203200" cy="6858000"/>
          </a:xfrm>
          <a:custGeom>
            <a:avLst/>
            <a:gdLst/>
            <a:ahLst/>
            <a:cxnLst/>
            <a:rect l="l" t="t" r="r" b="b"/>
            <a:pathLst>
              <a:path w="203200" h="6858000">
                <a:moveTo>
                  <a:pt x="0" y="6857996"/>
                </a:moveTo>
                <a:lnTo>
                  <a:pt x="203200" y="6857996"/>
                </a:lnTo>
                <a:lnTo>
                  <a:pt x="203200" y="0"/>
                </a:lnTo>
                <a:lnTo>
                  <a:pt x="0" y="0"/>
                </a:lnTo>
                <a:lnTo>
                  <a:pt x="0" y="6857996"/>
                </a:lnTo>
                <a:close/>
              </a:path>
            </a:pathLst>
          </a:custGeom>
          <a:solidFill>
            <a:srgbClr val="FDBC09"/>
          </a:solidFill>
        </p:spPr>
        <p:txBody>
          <a:bodyPr wrap="square" lIns="0" tIns="0" rIns="0" bIns="0" rtlCol="0"/>
          <a:lstStyle/>
          <a:p>
            <a:endParaRPr/>
          </a:p>
        </p:txBody>
      </p:sp>
      <p:sp>
        <p:nvSpPr>
          <p:cNvPr id="5" name="object 5"/>
          <p:cNvSpPr txBox="1"/>
          <p:nvPr/>
        </p:nvSpPr>
        <p:spPr>
          <a:xfrm>
            <a:off x="916939" y="1437893"/>
            <a:ext cx="5761355" cy="3007995"/>
          </a:xfrm>
          <a:prstGeom prst="rect">
            <a:avLst/>
          </a:prstGeom>
        </p:spPr>
        <p:txBody>
          <a:bodyPr vert="horz" wrap="square" lIns="0" tIns="12065" rIns="0" bIns="0" rtlCol="0">
            <a:spAutoFit/>
          </a:bodyPr>
          <a:lstStyle/>
          <a:p>
            <a:pPr marL="12700">
              <a:lnSpc>
                <a:spcPct val="100000"/>
              </a:lnSpc>
              <a:spcBef>
                <a:spcPts val="95"/>
              </a:spcBef>
            </a:pPr>
            <a:r>
              <a:rPr sz="2800" b="1" spc="-30" dirty="0">
                <a:latin typeface="Calibri"/>
                <a:cs typeface="Calibri"/>
              </a:rPr>
              <a:t>Variety </a:t>
            </a:r>
            <a:r>
              <a:rPr sz="2800" b="1" spc="-5" dirty="0">
                <a:latin typeface="Calibri"/>
                <a:cs typeface="Calibri"/>
              </a:rPr>
              <a:t>Includes </a:t>
            </a:r>
            <a:r>
              <a:rPr sz="2800" b="1" spc="-20" dirty="0">
                <a:latin typeface="Calibri"/>
                <a:cs typeface="Calibri"/>
              </a:rPr>
              <a:t>different </a:t>
            </a:r>
            <a:r>
              <a:rPr sz="2800" b="1" spc="-5" dirty="0">
                <a:latin typeface="Calibri"/>
                <a:cs typeface="Calibri"/>
              </a:rPr>
              <a:t>types of</a:t>
            </a:r>
            <a:r>
              <a:rPr sz="2800" b="1" spc="135" dirty="0">
                <a:latin typeface="Calibri"/>
                <a:cs typeface="Calibri"/>
              </a:rPr>
              <a:t> </a:t>
            </a:r>
            <a:r>
              <a:rPr sz="2800" b="1" spc="-15" dirty="0">
                <a:latin typeface="Calibri"/>
                <a:cs typeface="Calibri"/>
              </a:rPr>
              <a:t>data</a:t>
            </a:r>
            <a:endParaRPr sz="2800">
              <a:latin typeface="Calibri"/>
              <a:cs typeface="Calibri"/>
            </a:endParaRPr>
          </a:p>
          <a:p>
            <a:pPr>
              <a:lnSpc>
                <a:spcPct val="100000"/>
              </a:lnSpc>
              <a:spcBef>
                <a:spcPts val="35"/>
              </a:spcBef>
            </a:pPr>
            <a:endParaRPr sz="4050">
              <a:latin typeface="Times New Roman"/>
              <a:cs typeface="Times New Roman"/>
            </a:endParaRPr>
          </a:p>
          <a:p>
            <a:pPr marL="241300" indent="-228600">
              <a:lnSpc>
                <a:spcPct val="100000"/>
              </a:lnSpc>
              <a:buFont typeface="Arial"/>
              <a:buChar char="•"/>
              <a:tabLst>
                <a:tab pos="241300" algn="l"/>
              </a:tabLst>
            </a:pPr>
            <a:r>
              <a:rPr sz="2800" spc="-15" dirty="0">
                <a:latin typeface="Calibri"/>
                <a:cs typeface="Calibri"/>
              </a:rPr>
              <a:t>Structured</a:t>
            </a:r>
            <a:endParaRPr sz="2800">
              <a:latin typeface="Calibri"/>
              <a:cs typeface="Calibri"/>
            </a:endParaRPr>
          </a:p>
          <a:p>
            <a:pPr marL="241300" indent="-228600">
              <a:lnSpc>
                <a:spcPct val="100000"/>
              </a:lnSpc>
              <a:spcBef>
                <a:spcPts val="660"/>
              </a:spcBef>
              <a:buFont typeface="Arial"/>
              <a:buChar char="•"/>
              <a:tabLst>
                <a:tab pos="241300" algn="l"/>
              </a:tabLst>
            </a:pPr>
            <a:r>
              <a:rPr sz="2800" spc="-10" dirty="0">
                <a:latin typeface="Calibri"/>
                <a:cs typeface="Calibri"/>
              </a:rPr>
              <a:t>Unstructured</a:t>
            </a:r>
            <a:endParaRPr sz="2800">
              <a:latin typeface="Calibri"/>
              <a:cs typeface="Calibri"/>
            </a:endParaRPr>
          </a:p>
          <a:p>
            <a:pPr marL="241300" indent="-228600">
              <a:lnSpc>
                <a:spcPct val="100000"/>
              </a:lnSpc>
              <a:spcBef>
                <a:spcPts val="675"/>
              </a:spcBef>
              <a:buFont typeface="Arial"/>
              <a:buChar char="•"/>
              <a:tabLst>
                <a:tab pos="241300" algn="l"/>
              </a:tabLst>
            </a:pPr>
            <a:r>
              <a:rPr sz="2800" spc="-10" dirty="0">
                <a:latin typeface="Calibri"/>
                <a:cs typeface="Calibri"/>
              </a:rPr>
              <a:t>SemiStructured</a:t>
            </a:r>
            <a:endParaRPr sz="2800">
              <a:latin typeface="Calibri"/>
              <a:cs typeface="Calibri"/>
            </a:endParaRPr>
          </a:p>
          <a:p>
            <a:pPr marL="241300" indent="-228600">
              <a:lnSpc>
                <a:spcPct val="100000"/>
              </a:lnSpc>
              <a:spcBef>
                <a:spcPts val="660"/>
              </a:spcBef>
              <a:buFont typeface="Arial"/>
              <a:buChar char="•"/>
              <a:tabLst>
                <a:tab pos="241300" algn="l"/>
              </a:tabLst>
            </a:pPr>
            <a:r>
              <a:rPr sz="2800" spc="-5" dirty="0">
                <a:latin typeface="Calibri"/>
                <a:cs typeface="Calibri"/>
              </a:rPr>
              <a:t>All of </a:t>
            </a:r>
            <a:r>
              <a:rPr sz="2800" spc="-15" dirty="0">
                <a:latin typeface="Calibri"/>
                <a:cs typeface="Calibri"/>
              </a:rPr>
              <a:t>above</a:t>
            </a:r>
            <a:endParaRPr sz="2800">
              <a:latin typeface="Calibri"/>
              <a:cs typeface="Calibri"/>
            </a:endParaRP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8760395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200" y="0"/>
            <a:ext cx="11988800" cy="1190625"/>
          </a:xfrm>
          <a:custGeom>
            <a:avLst/>
            <a:gdLst/>
            <a:ahLst/>
            <a:cxnLst/>
            <a:rect l="l" t="t" r="r" b="b"/>
            <a:pathLst>
              <a:path w="11988800" h="1190625">
                <a:moveTo>
                  <a:pt x="0" y="1190625"/>
                </a:moveTo>
                <a:lnTo>
                  <a:pt x="11988800" y="1190625"/>
                </a:lnTo>
                <a:lnTo>
                  <a:pt x="11988800" y="0"/>
                </a:lnTo>
                <a:lnTo>
                  <a:pt x="0" y="0"/>
                </a:lnTo>
                <a:lnTo>
                  <a:pt x="0" y="1190625"/>
                </a:lnTo>
                <a:close/>
              </a:path>
            </a:pathLst>
          </a:custGeom>
          <a:solidFill>
            <a:srgbClr val="DAF3FD"/>
          </a:solidFill>
        </p:spPr>
        <p:txBody>
          <a:bodyPr wrap="square" lIns="0" tIns="0" rIns="0" bIns="0" rtlCol="0"/>
          <a:lstStyle/>
          <a:p>
            <a:endParaRPr/>
          </a:p>
        </p:txBody>
      </p:sp>
      <p:sp>
        <p:nvSpPr>
          <p:cNvPr id="3" name="object 3"/>
          <p:cNvSpPr txBox="1">
            <a:spLocks noGrp="1"/>
          </p:cNvSpPr>
          <p:nvPr>
            <p:ph type="title"/>
          </p:nvPr>
        </p:nvSpPr>
        <p:spPr>
          <a:xfrm>
            <a:off x="203200" y="558278"/>
            <a:ext cx="4673600" cy="567463"/>
          </a:xfrm>
          <a:prstGeom prst="rect">
            <a:avLst/>
          </a:prstGeom>
        </p:spPr>
        <p:txBody>
          <a:bodyPr vert="horz" wrap="square" lIns="0" tIns="13335" rIns="0" bIns="0" rtlCol="0">
            <a:spAutoFit/>
          </a:bodyPr>
          <a:lstStyle/>
          <a:p>
            <a:pPr marL="12700">
              <a:lnSpc>
                <a:spcPct val="100000"/>
              </a:lnSpc>
              <a:spcBef>
                <a:spcPts val="105"/>
              </a:spcBef>
            </a:pPr>
            <a:r>
              <a:rPr spc="-15" dirty="0"/>
              <a:t>Big </a:t>
            </a:r>
            <a:r>
              <a:rPr spc="-50" dirty="0"/>
              <a:t>Data</a:t>
            </a:r>
            <a:r>
              <a:rPr spc="-240" dirty="0"/>
              <a:t> </a:t>
            </a:r>
            <a:r>
              <a:rPr spc="-25" dirty="0"/>
              <a:t>Analytics</a:t>
            </a:r>
          </a:p>
        </p:txBody>
      </p:sp>
      <p:sp>
        <p:nvSpPr>
          <p:cNvPr id="4" name="object 4"/>
          <p:cNvSpPr/>
          <p:nvPr/>
        </p:nvSpPr>
        <p:spPr>
          <a:xfrm>
            <a:off x="0" y="0"/>
            <a:ext cx="203200" cy="6858000"/>
          </a:xfrm>
          <a:custGeom>
            <a:avLst/>
            <a:gdLst/>
            <a:ahLst/>
            <a:cxnLst/>
            <a:rect l="l" t="t" r="r" b="b"/>
            <a:pathLst>
              <a:path w="203200" h="6858000">
                <a:moveTo>
                  <a:pt x="0" y="6857996"/>
                </a:moveTo>
                <a:lnTo>
                  <a:pt x="203200" y="6857996"/>
                </a:lnTo>
                <a:lnTo>
                  <a:pt x="203200" y="0"/>
                </a:lnTo>
                <a:lnTo>
                  <a:pt x="0" y="0"/>
                </a:lnTo>
                <a:lnTo>
                  <a:pt x="0" y="6857996"/>
                </a:lnTo>
                <a:close/>
              </a:path>
            </a:pathLst>
          </a:custGeom>
          <a:solidFill>
            <a:srgbClr val="FDBC09"/>
          </a:solidFill>
        </p:spPr>
        <p:txBody>
          <a:bodyPr wrap="square" lIns="0" tIns="0" rIns="0" bIns="0" rtlCol="0"/>
          <a:lstStyle/>
          <a:p>
            <a:endParaRPr/>
          </a:p>
        </p:txBody>
      </p:sp>
      <p:sp>
        <p:nvSpPr>
          <p:cNvPr id="5" name="object 5"/>
          <p:cNvSpPr txBox="1"/>
          <p:nvPr/>
        </p:nvSpPr>
        <p:spPr>
          <a:xfrm>
            <a:off x="916939" y="1437893"/>
            <a:ext cx="7513320" cy="2497455"/>
          </a:xfrm>
          <a:prstGeom prst="rect">
            <a:avLst/>
          </a:prstGeom>
        </p:spPr>
        <p:txBody>
          <a:bodyPr vert="horz" wrap="square" lIns="0" tIns="12065" rIns="0" bIns="0" rtlCol="0">
            <a:spAutoFit/>
          </a:bodyPr>
          <a:lstStyle/>
          <a:p>
            <a:pPr marL="12700">
              <a:lnSpc>
                <a:spcPct val="100000"/>
              </a:lnSpc>
              <a:spcBef>
                <a:spcPts val="95"/>
              </a:spcBef>
            </a:pPr>
            <a:r>
              <a:rPr sz="2800" b="1" spc="-25" dirty="0">
                <a:latin typeface="Calibri"/>
                <a:cs typeface="Calibri"/>
              </a:rPr>
              <a:t>Velocity </a:t>
            </a:r>
            <a:r>
              <a:rPr sz="2800" b="1" spc="-30" dirty="0">
                <a:latin typeface="Calibri"/>
                <a:cs typeface="Calibri"/>
              </a:rPr>
              <a:t>Refers </a:t>
            </a:r>
            <a:r>
              <a:rPr sz="2800" b="1" spc="-15" dirty="0">
                <a:latin typeface="Calibri"/>
                <a:cs typeface="Calibri"/>
              </a:rPr>
              <a:t>to </a:t>
            </a:r>
            <a:r>
              <a:rPr sz="2800" b="1" spc="-5" dirty="0">
                <a:latin typeface="Calibri"/>
                <a:cs typeface="Calibri"/>
              </a:rPr>
              <a:t>speed </a:t>
            </a:r>
            <a:r>
              <a:rPr sz="2800" b="1" spc="-15" dirty="0">
                <a:latin typeface="Calibri"/>
                <a:cs typeface="Calibri"/>
              </a:rPr>
              <a:t>at </a:t>
            </a:r>
            <a:r>
              <a:rPr sz="2800" b="1" spc="-5" dirty="0">
                <a:latin typeface="Calibri"/>
                <a:cs typeface="Calibri"/>
              </a:rPr>
              <a:t>which </a:t>
            </a:r>
            <a:r>
              <a:rPr sz="2800" b="1" spc="-20" dirty="0">
                <a:latin typeface="Calibri"/>
                <a:cs typeface="Calibri"/>
              </a:rPr>
              <a:t>data </a:t>
            </a:r>
            <a:r>
              <a:rPr sz="2800" b="1" spc="-5" dirty="0">
                <a:latin typeface="Calibri"/>
                <a:cs typeface="Calibri"/>
              </a:rPr>
              <a:t>is</a:t>
            </a:r>
            <a:r>
              <a:rPr sz="2800" b="1" spc="190" dirty="0">
                <a:latin typeface="Calibri"/>
                <a:cs typeface="Calibri"/>
              </a:rPr>
              <a:t> </a:t>
            </a:r>
            <a:r>
              <a:rPr sz="2800" b="1" spc="-10" dirty="0">
                <a:latin typeface="Calibri"/>
                <a:cs typeface="Calibri"/>
              </a:rPr>
              <a:t>processed</a:t>
            </a:r>
            <a:endParaRPr sz="2800">
              <a:latin typeface="Calibri"/>
              <a:cs typeface="Calibri"/>
            </a:endParaRPr>
          </a:p>
          <a:p>
            <a:pPr>
              <a:lnSpc>
                <a:spcPct val="100000"/>
              </a:lnSpc>
              <a:spcBef>
                <a:spcPts val="35"/>
              </a:spcBef>
            </a:pPr>
            <a:endParaRPr sz="4050">
              <a:latin typeface="Times New Roman"/>
              <a:cs typeface="Times New Roman"/>
            </a:endParaRPr>
          </a:p>
          <a:p>
            <a:pPr marL="241300" indent="-228600">
              <a:lnSpc>
                <a:spcPct val="100000"/>
              </a:lnSpc>
              <a:buFont typeface="Arial"/>
              <a:buChar char="•"/>
              <a:tabLst>
                <a:tab pos="241300" algn="l"/>
              </a:tabLst>
            </a:pPr>
            <a:r>
              <a:rPr sz="2800" spc="-15" dirty="0">
                <a:latin typeface="Calibri"/>
                <a:cs typeface="Calibri"/>
              </a:rPr>
              <a:t>Batch</a:t>
            </a:r>
            <a:endParaRPr sz="2800">
              <a:latin typeface="Calibri"/>
              <a:cs typeface="Calibri"/>
            </a:endParaRPr>
          </a:p>
          <a:p>
            <a:pPr marL="241300" indent="-228600">
              <a:lnSpc>
                <a:spcPct val="100000"/>
              </a:lnSpc>
              <a:spcBef>
                <a:spcPts val="660"/>
              </a:spcBef>
              <a:buFont typeface="Arial"/>
              <a:buChar char="•"/>
              <a:tabLst>
                <a:tab pos="241300" algn="l"/>
              </a:tabLst>
            </a:pPr>
            <a:r>
              <a:rPr sz="2800" spc="-10" dirty="0">
                <a:latin typeface="Calibri"/>
                <a:cs typeface="Calibri"/>
              </a:rPr>
              <a:t>Real-time</a:t>
            </a:r>
            <a:endParaRPr sz="2800">
              <a:latin typeface="Calibri"/>
              <a:cs typeface="Calibri"/>
            </a:endParaRPr>
          </a:p>
          <a:p>
            <a:pPr marL="241300" indent="-228600">
              <a:lnSpc>
                <a:spcPct val="100000"/>
              </a:lnSpc>
              <a:spcBef>
                <a:spcPts val="675"/>
              </a:spcBef>
              <a:buFont typeface="Arial"/>
              <a:buChar char="•"/>
              <a:tabLst>
                <a:tab pos="241300" algn="l"/>
              </a:tabLst>
            </a:pPr>
            <a:r>
              <a:rPr sz="2800" spc="-35" dirty="0">
                <a:latin typeface="Calibri"/>
                <a:cs typeface="Calibri"/>
              </a:rPr>
              <a:t>STreams</a:t>
            </a:r>
            <a:endParaRPr sz="2800">
              <a:latin typeface="Calibri"/>
              <a:cs typeface="Calibri"/>
            </a:endParaRP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5839517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200" y="0"/>
            <a:ext cx="11988800" cy="1190625"/>
          </a:xfrm>
          <a:custGeom>
            <a:avLst/>
            <a:gdLst/>
            <a:ahLst/>
            <a:cxnLst/>
            <a:rect l="l" t="t" r="r" b="b"/>
            <a:pathLst>
              <a:path w="11988800" h="1190625">
                <a:moveTo>
                  <a:pt x="0" y="1190625"/>
                </a:moveTo>
                <a:lnTo>
                  <a:pt x="11988800" y="1190625"/>
                </a:lnTo>
                <a:lnTo>
                  <a:pt x="11988800" y="0"/>
                </a:lnTo>
                <a:lnTo>
                  <a:pt x="0" y="0"/>
                </a:lnTo>
                <a:lnTo>
                  <a:pt x="0" y="1190625"/>
                </a:lnTo>
                <a:close/>
              </a:path>
            </a:pathLst>
          </a:custGeom>
          <a:solidFill>
            <a:srgbClr val="DAF3FD"/>
          </a:solidFill>
        </p:spPr>
        <p:txBody>
          <a:bodyPr wrap="square" lIns="0" tIns="0" rIns="0" bIns="0" rtlCol="0"/>
          <a:lstStyle/>
          <a:p>
            <a:endParaRPr/>
          </a:p>
        </p:txBody>
      </p:sp>
      <p:sp>
        <p:nvSpPr>
          <p:cNvPr id="3" name="object 3"/>
          <p:cNvSpPr txBox="1">
            <a:spLocks noGrp="1"/>
          </p:cNvSpPr>
          <p:nvPr>
            <p:ph type="title"/>
          </p:nvPr>
        </p:nvSpPr>
        <p:spPr>
          <a:xfrm>
            <a:off x="203200" y="558278"/>
            <a:ext cx="5283200" cy="567463"/>
          </a:xfrm>
          <a:prstGeom prst="rect">
            <a:avLst/>
          </a:prstGeom>
        </p:spPr>
        <p:txBody>
          <a:bodyPr vert="horz" wrap="square" lIns="0" tIns="13335" rIns="0" bIns="0" rtlCol="0">
            <a:spAutoFit/>
          </a:bodyPr>
          <a:lstStyle/>
          <a:p>
            <a:pPr marL="12700">
              <a:lnSpc>
                <a:spcPct val="100000"/>
              </a:lnSpc>
              <a:spcBef>
                <a:spcPts val="105"/>
              </a:spcBef>
            </a:pPr>
            <a:r>
              <a:rPr spc="-15" dirty="0"/>
              <a:t>Big </a:t>
            </a:r>
            <a:r>
              <a:rPr spc="-50" dirty="0"/>
              <a:t>Data</a:t>
            </a:r>
            <a:r>
              <a:rPr spc="-240" dirty="0"/>
              <a:t> </a:t>
            </a:r>
            <a:r>
              <a:rPr spc="-25" dirty="0"/>
              <a:t>Analytics</a:t>
            </a:r>
          </a:p>
        </p:txBody>
      </p:sp>
      <p:sp>
        <p:nvSpPr>
          <p:cNvPr id="4" name="object 4"/>
          <p:cNvSpPr/>
          <p:nvPr/>
        </p:nvSpPr>
        <p:spPr>
          <a:xfrm>
            <a:off x="0" y="0"/>
            <a:ext cx="203200" cy="6858000"/>
          </a:xfrm>
          <a:custGeom>
            <a:avLst/>
            <a:gdLst/>
            <a:ahLst/>
            <a:cxnLst/>
            <a:rect l="l" t="t" r="r" b="b"/>
            <a:pathLst>
              <a:path w="203200" h="6858000">
                <a:moveTo>
                  <a:pt x="0" y="6857996"/>
                </a:moveTo>
                <a:lnTo>
                  <a:pt x="203200" y="6857996"/>
                </a:lnTo>
                <a:lnTo>
                  <a:pt x="203200" y="0"/>
                </a:lnTo>
                <a:lnTo>
                  <a:pt x="0" y="0"/>
                </a:lnTo>
                <a:lnTo>
                  <a:pt x="0" y="6857996"/>
                </a:lnTo>
                <a:close/>
              </a:path>
            </a:pathLst>
          </a:custGeom>
          <a:solidFill>
            <a:srgbClr val="FDBC09"/>
          </a:solidFill>
        </p:spPr>
        <p:txBody>
          <a:bodyPr wrap="square" lIns="0" tIns="0" rIns="0" bIns="0" rtlCol="0"/>
          <a:lstStyle/>
          <a:p>
            <a:endParaRPr/>
          </a:p>
        </p:txBody>
      </p:sp>
      <p:sp>
        <p:nvSpPr>
          <p:cNvPr id="5" name="object 5"/>
          <p:cNvSpPr txBox="1"/>
          <p:nvPr/>
        </p:nvSpPr>
        <p:spPr>
          <a:xfrm>
            <a:off x="916939" y="1437893"/>
            <a:ext cx="5414010" cy="3518535"/>
          </a:xfrm>
          <a:prstGeom prst="rect">
            <a:avLst/>
          </a:prstGeom>
        </p:spPr>
        <p:txBody>
          <a:bodyPr vert="horz" wrap="square" lIns="0" tIns="12065" rIns="0" bIns="0" rtlCol="0">
            <a:spAutoFit/>
          </a:bodyPr>
          <a:lstStyle/>
          <a:p>
            <a:pPr marL="12700">
              <a:lnSpc>
                <a:spcPct val="100000"/>
              </a:lnSpc>
              <a:spcBef>
                <a:spcPts val="95"/>
              </a:spcBef>
            </a:pPr>
            <a:r>
              <a:rPr sz="2800" b="1" spc="-30" dirty="0">
                <a:latin typeface="Calibri"/>
                <a:cs typeface="Calibri"/>
              </a:rPr>
              <a:t>Volume refers </a:t>
            </a:r>
            <a:r>
              <a:rPr sz="2800" b="1" spc="-15" dirty="0">
                <a:latin typeface="Calibri"/>
                <a:cs typeface="Calibri"/>
              </a:rPr>
              <a:t>to </a:t>
            </a:r>
            <a:r>
              <a:rPr sz="2800" b="1" spc="-5" dirty="0">
                <a:latin typeface="Calibri"/>
                <a:cs typeface="Calibri"/>
              </a:rPr>
              <a:t>the </a:t>
            </a:r>
            <a:r>
              <a:rPr sz="2800" b="1" spc="-10" dirty="0">
                <a:latin typeface="Calibri"/>
                <a:cs typeface="Calibri"/>
              </a:rPr>
              <a:t>amount </a:t>
            </a:r>
            <a:r>
              <a:rPr sz="2800" b="1" spc="-5" dirty="0">
                <a:latin typeface="Calibri"/>
                <a:cs typeface="Calibri"/>
              </a:rPr>
              <a:t>of</a:t>
            </a:r>
            <a:r>
              <a:rPr sz="2800" b="1" spc="120" dirty="0">
                <a:latin typeface="Calibri"/>
                <a:cs typeface="Calibri"/>
              </a:rPr>
              <a:t> </a:t>
            </a:r>
            <a:r>
              <a:rPr sz="2800" b="1" spc="-15" dirty="0">
                <a:latin typeface="Calibri"/>
                <a:cs typeface="Calibri"/>
              </a:rPr>
              <a:t>data</a:t>
            </a:r>
            <a:endParaRPr sz="2800">
              <a:latin typeface="Calibri"/>
              <a:cs typeface="Calibri"/>
            </a:endParaRPr>
          </a:p>
          <a:p>
            <a:pPr>
              <a:lnSpc>
                <a:spcPct val="100000"/>
              </a:lnSpc>
              <a:spcBef>
                <a:spcPts val="35"/>
              </a:spcBef>
            </a:pPr>
            <a:endParaRPr sz="4050">
              <a:latin typeface="Times New Roman"/>
              <a:cs typeface="Times New Roman"/>
            </a:endParaRPr>
          </a:p>
          <a:p>
            <a:pPr marL="241300" indent="-228600">
              <a:lnSpc>
                <a:spcPct val="100000"/>
              </a:lnSpc>
              <a:buFont typeface="Arial"/>
              <a:buChar char="•"/>
              <a:tabLst>
                <a:tab pos="241300" algn="l"/>
              </a:tabLst>
            </a:pPr>
            <a:r>
              <a:rPr sz="2800" spc="-50" dirty="0">
                <a:latin typeface="Calibri"/>
                <a:cs typeface="Calibri"/>
              </a:rPr>
              <a:t>Terabyte</a:t>
            </a:r>
            <a:endParaRPr sz="2800">
              <a:latin typeface="Calibri"/>
              <a:cs typeface="Calibri"/>
            </a:endParaRPr>
          </a:p>
          <a:p>
            <a:pPr marL="241300" indent="-228600">
              <a:lnSpc>
                <a:spcPct val="100000"/>
              </a:lnSpc>
              <a:spcBef>
                <a:spcPts val="660"/>
              </a:spcBef>
              <a:buFont typeface="Arial"/>
              <a:buChar char="•"/>
              <a:tabLst>
                <a:tab pos="241300" algn="l"/>
              </a:tabLst>
            </a:pPr>
            <a:r>
              <a:rPr sz="2800" spc="-20" dirty="0">
                <a:latin typeface="Calibri"/>
                <a:cs typeface="Calibri"/>
              </a:rPr>
              <a:t>Records</a:t>
            </a:r>
            <a:endParaRPr sz="2800">
              <a:latin typeface="Calibri"/>
              <a:cs typeface="Calibri"/>
            </a:endParaRPr>
          </a:p>
          <a:p>
            <a:pPr marL="241300" indent="-228600">
              <a:lnSpc>
                <a:spcPct val="100000"/>
              </a:lnSpc>
              <a:spcBef>
                <a:spcPts val="675"/>
              </a:spcBef>
              <a:buFont typeface="Arial"/>
              <a:buChar char="•"/>
              <a:tabLst>
                <a:tab pos="241300" algn="l"/>
              </a:tabLst>
            </a:pPr>
            <a:r>
              <a:rPr sz="2800" spc="-25" dirty="0">
                <a:latin typeface="Calibri"/>
                <a:cs typeface="Calibri"/>
              </a:rPr>
              <a:t>Transactions</a:t>
            </a:r>
            <a:endParaRPr sz="2800">
              <a:latin typeface="Calibri"/>
              <a:cs typeface="Calibri"/>
            </a:endParaRPr>
          </a:p>
          <a:p>
            <a:pPr marL="241300" indent="-228600">
              <a:lnSpc>
                <a:spcPct val="100000"/>
              </a:lnSpc>
              <a:spcBef>
                <a:spcPts val="660"/>
              </a:spcBef>
              <a:buFont typeface="Arial"/>
              <a:buChar char="•"/>
              <a:tabLst>
                <a:tab pos="241300" algn="l"/>
              </a:tabLst>
            </a:pPr>
            <a:r>
              <a:rPr sz="2800" spc="-10" dirty="0">
                <a:latin typeface="Calibri"/>
                <a:cs typeface="Calibri"/>
              </a:rPr>
              <a:t>Files</a:t>
            </a:r>
            <a:endParaRPr sz="2800">
              <a:latin typeface="Calibri"/>
              <a:cs typeface="Calibri"/>
            </a:endParaRPr>
          </a:p>
          <a:p>
            <a:pPr marL="241300" indent="-228600">
              <a:lnSpc>
                <a:spcPct val="100000"/>
              </a:lnSpc>
              <a:spcBef>
                <a:spcPts val="660"/>
              </a:spcBef>
              <a:buFont typeface="Arial"/>
              <a:buChar char="•"/>
              <a:tabLst>
                <a:tab pos="241300" algn="l"/>
              </a:tabLst>
            </a:pPr>
            <a:r>
              <a:rPr sz="2800" spc="-40" dirty="0">
                <a:latin typeface="Calibri"/>
                <a:cs typeface="Calibri"/>
              </a:rPr>
              <a:t>Tables</a:t>
            </a:r>
            <a:endParaRPr sz="2800">
              <a:latin typeface="Calibri"/>
              <a:cs typeface="Calibri"/>
            </a:endParaRP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913922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8587105"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 </a:t>
            </a:r>
            <a:r>
              <a:rPr b="0" spc="-15" dirty="0">
                <a:latin typeface="Calibri"/>
                <a:cs typeface="Calibri"/>
              </a:rPr>
              <a:t>Levels </a:t>
            </a:r>
            <a:r>
              <a:rPr b="0" dirty="0">
                <a:latin typeface="Calibri"/>
                <a:cs typeface="Calibri"/>
              </a:rPr>
              <a:t>and </a:t>
            </a:r>
            <a:r>
              <a:rPr b="0" spc="-5" dirty="0">
                <a:latin typeface="Calibri"/>
                <a:cs typeface="Calibri"/>
              </a:rPr>
              <a:t>Deployment</a:t>
            </a:r>
            <a:r>
              <a:rPr b="0" spc="-10" dirty="0">
                <a:latin typeface="Calibri"/>
                <a:cs typeface="Calibri"/>
              </a:rPr>
              <a:t> </a:t>
            </a:r>
            <a:r>
              <a:rPr b="0" spc="-55" dirty="0">
                <a:latin typeface="Calibri"/>
                <a:cs typeface="Calibri"/>
              </a:rPr>
              <a:t>Templates</a:t>
            </a:r>
          </a:p>
        </p:txBody>
      </p:sp>
      <p:sp>
        <p:nvSpPr>
          <p:cNvPr id="3" name="object 3"/>
          <p:cNvSpPr txBox="1"/>
          <p:nvPr/>
        </p:nvSpPr>
        <p:spPr>
          <a:xfrm>
            <a:off x="916939" y="1719427"/>
            <a:ext cx="10539095" cy="4020820"/>
          </a:xfrm>
          <a:prstGeom prst="rect">
            <a:avLst/>
          </a:prstGeom>
        </p:spPr>
        <p:txBody>
          <a:bodyPr vert="horz" wrap="square" lIns="0" tIns="59690" rIns="0" bIns="0" rtlCol="0">
            <a:spAutoFit/>
          </a:bodyPr>
          <a:lstStyle/>
          <a:p>
            <a:pPr marL="12700" algn="just">
              <a:lnSpc>
                <a:spcPct val="100000"/>
              </a:lnSpc>
              <a:spcBef>
                <a:spcPts val="470"/>
              </a:spcBef>
            </a:pPr>
            <a:r>
              <a:rPr sz="2600" dirty="0">
                <a:latin typeface="Calibri"/>
                <a:cs typeface="Calibri"/>
              </a:rPr>
              <a:t>An IoT </a:t>
            </a:r>
            <a:r>
              <a:rPr sz="2600" spc="-20" dirty="0">
                <a:latin typeface="Calibri"/>
                <a:cs typeface="Calibri"/>
              </a:rPr>
              <a:t>system </a:t>
            </a:r>
            <a:r>
              <a:rPr sz="2600" spc="-10" dirty="0">
                <a:latin typeface="Calibri"/>
                <a:cs typeface="Calibri"/>
              </a:rPr>
              <a:t>comprises </a:t>
            </a:r>
            <a:r>
              <a:rPr sz="2600" dirty="0">
                <a:latin typeface="Calibri"/>
                <a:cs typeface="Calibri"/>
              </a:rPr>
              <a:t>the </a:t>
            </a:r>
            <a:r>
              <a:rPr sz="2600" spc="-10" dirty="0">
                <a:latin typeface="Calibri"/>
                <a:cs typeface="Calibri"/>
              </a:rPr>
              <a:t>following</a:t>
            </a:r>
            <a:r>
              <a:rPr sz="2600" spc="-55" dirty="0">
                <a:latin typeface="Calibri"/>
                <a:cs typeface="Calibri"/>
              </a:rPr>
              <a:t> </a:t>
            </a:r>
            <a:r>
              <a:rPr sz="2600" spc="-10" dirty="0">
                <a:latin typeface="Calibri"/>
                <a:cs typeface="Calibri"/>
              </a:rPr>
              <a:t>components:</a:t>
            </a:r>
            <a:endParaRPr sz="2600">
              <a:latin typeface="Calibri"/>
              <a:cs typeface="Calibri"/>
            </a:endParaRPr>
          </a:p>
          <a:p>
            <a:pPr marL="241300" marR="8890" indent="-228600" algn="just">
              <a:lnSpc>
                <a:spcPts val="2500"/>
              </a:lnSpc>
              <a:spcBef>
                <a:spcPts val="969"/>
              </a:spcBef>
              <a:buFont typeface="Arial"/>
              <a:buChar char="•"/>
              <a:tabLst>
                <a:tab pos="241300" algn="l"/>
              </a:tabLst>
            </a:pPr>
            <a:r>
              <a:rPr sz="2600" b="1" spc="-5" dirty="0">
                <a:latin typeface="Calibri"/>
                <a:cs typeface="Calibri"/>
              </a:rPr>
              <a:t>Device</a:t>
            </a:r>
            <a:r>
              <a:rPr sz="2600" spc="-5" dirty="0">
                <a:latin typeface="Calibri"/>
                <a:cs typeface="Calibri"/>
              </a:rPr>
              <a:t>: An </a:t>
            </a:r>
            <a:r>
              <a:rPr sz="2600" dirty="0">
                <a:latin typeface="Calibri"/>
                <a:cs typeface="Calibri"/>
              </a:rPr>
              <a:t>IoT </a:t>
            </a:r>
            <a:r>
              <a:rPr sz="2600" spc="-5" dirty="0">
                <a:latin typeface="Calibri"/>
                <a:cs typeface="Calibri"/>
              </a:rPr>
              <a:t>device allows identiﬁcation, </a:t>
            </a:r>
            <a:r>
              <a:rPr sz="2600" spc="-10" dirty="0">
                <a:latin typeface="Calibri"/>
                <a:cs typeface="Calibri"/>
              </a:rPr>
              <a:t>remote </a:t>
            </a:r>
            <a:r>
              <a:rPr sz="2600" spc="-5" dirty="0">
                <a:latin typeface="Calibri"/>
                <a:cs typeface="Calibri"/>
              </a:rPr>
              <a:t>sensing, actuating </a:t>
            </a:r>
            <a:r>
              <a:rPr sz="2600" dirty="0">
                <a:latin typeface="Calibri"/>
                <a:cs typeface="Calibri"/>
              </a:rPr>
              <a:t>and  </a:t>
            </a:r>
            <a:r>
              <a:rPr sz="2600" spc="-15" dirty="0">
                <a:latin typeface="Calibri"/>
                <a:cs typeface="Calibri"/>
              </a:rPr>
              <a:t>remote </a:t>
            </a:r>
            <a:r>
              <a:rPr sz="2600" spc="-5" dirty="0">
                <a:latin typeface="Calibri"/>
                <a:cs typeface="Calibri"/>
              </a:rPr>
              <a:t>monitoring </a:t>
            </a:r>
            <a:r>
              <a:rPr sz="2600" dirty="0">
                <a:latin typeface="Calibri"/>
                <a:cs typeface="Calibri"/>
              </a:rPr>
              <a:t>capabilities.</a:t>
            </a:r>
            <a:endParaRPr sz="2600">
              <a:latin typeface="Calibri"/>
              <a:cs typeface="Calibri"/>
            </a:endParaRPr>
          </a:p>
          <a:p>
            <a:pPr marL="241300" marR="5715" indent="-228600" algn="just">
              <a:lnSpc>
                <a:spcPts val="2500"/>
              </a:lnSpc>
              <a:spcBef>
                <a:spcPts val="1005"/>
              </a:spcBef>
              <a:buFont typeface="Arial"/>
              <a:buChar char="•"/>
              <a:tabLst>
                <a:tab pos="241300" algn="l"/>
              </a:tabLst>
            </a:pPr>
            <a:r>
              <a:rPr sz="2600" b="1" spc="-10" dirty="0">
                <a:latin typeface="Calibri"/>
                <a:cs typeface="Calibri"/>
              </a:rPr>
              <a:t>Resource</a:t>
            </a:r>
            <a:r>
              <a:rPr sz="2600" spc="-10" dirty="0">
                <a:latin typeface="Calibri"/>
                <a:cs typeface="Calibri"/>
              </a:rPr>
              <a:t>: </a:t>
            </a:r>
            <a:r>
              <a:rPr sz="2600" spc="-15" dirty="0">
                <a:latin typeface="Calibri"/>
                <a:cs typeface="Calibri"/>
              </a:rPr>
              <a:t>Resources  </a:t>
            </a:r>
            <a:r>
              <a:rPr sz="2600" spc="-10" dirty="0">
                <a:latin typeface="Calibri"/>
                <a:cs typeface="Calibri"/>
              </a:rPr>
              <a:t>are </a:t>
            </a:r>
            <a:r>
              <a:rPr sz="2600" spc="-15" dirty="0">
                <a:latin typeface="Calibri"/>
                <a:cs typeface="Calibri"/>
              </a:rPr>
              <a:t>software</a:t>
            </a:r>
            <a:r>
              <a:rPr sz="2600" spc="555" dirty="0">
                <a:latin typeface="Calibri"/>
                <a:cs typeface="Calibri"/>
              </a:rPr>
              <a:t> </a:t>
            </a:r>
            <a:r>
              <a:rPr sz="2600" spc="-10" dirty="0">
                <a:latin typeface="Calibri"/>
                <a:cs typeface="Calibri"/>
              </a:rPr>
              <a:t>components </a:t>
            </a:r>
            <a:r>
              <a:rPr sz="2600" spc="-5" dirty="0">
                <a:latin typeface="Calibri"/>
                <a:cs typeface="Calibri"/>
              </a:rPr>
              <a:t>on </a:t>
            </a:r>
            <a:r>
              <a:rPr sz="2600" dirty="0">
                <a:latin typeface="Calibri"/>
                <a:cs typeface="Calibri"/>
              </a:rPr>
              <a:t>the </a:t>
            </a:r>
            <a:r>
              <a:rPr sz="2600" spc="-5" dirty="0">
                <a:latin typeface="Calibri"/>
                <a:cs typeface="Calibri"/>
              </a:rPr>
              <a:t>IoT device </a:t>
            </a:r>
            <a:r>
              <a:rPr sz="2600" spc="-25" dirty="0">
                <a:latin typeface="Calibri"/>
                <a:cs typeface="Calibri"/>
              </a:rPr>
              <a:t>for  </a:t>
            </a:r>
            <a:r>
              <a:rPr sz="2600" dirty="0">
                <a:latin typeface="Calibri"/>
                <a:cs typeface="Calibri"/>
              </a:rPr>
              <a:t>accessing, </a:t>
            </a:r>
            <a:r>
              <a:rPr sz="2600" spc="-10" dirty="0">
                <a:latin typeface="Calibri"/>
                <a:cs typeface="Calibri"/>
              </a:rPr>
              <a:t>processing </a:t>
            </a:r>
            <a:r>
              <a:rPr sz="2600" dirty="0">
                <a:latin typeface="Calibri"/>
                <a:cs typeface="Calibri"/>
              </a:rPr>
              <a:t>and </a:t>
            </a:r>
            <a:r>
              <a:rPr sz="2600" spc="-10" dirty="0">
                <a:latin typeface="Calibri"/>
                <a:cs typeface="Calibri"/>
              </a:rPr>
              <a:t>storing </a:t>
            </a:r>
            <a:r>
              <a:rPr sz="2600" spc="-5" dirty="0">
                <a:latin typeface="Calibri"/>
                <a:cs typeface="Calibri"/>
              </a:rPr>
              <a:t>sensor </a:t>
            </a:r>
            <a:r>
              <a:rPr sz="2600" spc="-10" dirty="0">
                <a:latin typeface="Calibri"/>
                <a:cs typeface="Calibri"/>
              </a:rPr>
              <a:t>information, </a:t>
            </a:r>
            <a:r>
              <a:rPr sz="2600" spc="-5" dirty="0">
                <a:latin typeface="Calibri"/>
                <a:cs typeface="Calibri"/>
              </a:rPr>
              <a:t>or </a:t>
            </a:r>
            <a:r>
              <a:rPr sz="2600" spc="-25" dirty="0">
                <a:latin typeface="Calibri"/>
                <a:cs typeface="Calibri"/>
              </a:rPr>
              <a:t>for </a:t>
            </a:r>
            <a:r>
              <a:rPr sz="2600" spc="-10" dirty="0">
                <a:latin typeface="Calibri"/>
                <a:cs typeface="Calibri"/>
              </a:rPr>
              <a:t>controlling  actuators connected </a:t>
            </a:r>
            <a:r>
              <a:rPr sz="2600" spc="-20" dirty="0">
                <a:latin typeface="Calibri"/>
                <a:cs typeface="Calibri"/>
              </a:rPr>
              <a:t>to </a:t>
            </a:r>
            <a:r>
              <a:rPr sz="2600" dirty="0">
                <a:latin typeface="Calibri"/>
                <a:cs typeface="Calibri"/>
              </a:rPr>
              <a:t>the </a:t>
            </a:r>
            <a:r>
              <a:rPr sz="2600" spc="-5" dirty="0">
                <a:latin typeface="Calibri"/>
                <a:cs typeface="Calibri"/>
              </a:rPr>
              <a:t>device. </a:t>
            </a:r>
            <a:r>
              <a:rPr sz="2600" spc="-15" dirty="0">
                <a:latin typeface="Calibri"/>
                <a:cs typeface="Calibri"/>
              </a:rPr>
              <a:t>Resources </a:t>
            </a:r>
            <a:r>
              <a:rPr sz="2600" spc="-5" dirty="0">
                <a:latin typeface="Calibri"/>
                <a:cs typeface="Calibri"/>
              </a:rPr>
              <a:t>also include </a:t>
            </a:r>
            <a:r>
              <a:rPr sz="2600" dirty="0">
                <a:latin typeface="Calibri"/>
                <a:cs typeface="Calibri"/>
              </a:rPr>
              <a:t>the </a:t>
            </a:r>
            <a:r>
              <a:rPr sz="2600" spc="-15" dirty="0">
                <a:latin typeface="Calibri"/>
                <a:cs typeface="Calibri"/>
              </a:rPr>
              <a:t>software   </a:t>
            </a:r>
            <a:r>
              <a:rPr sz="2600" spc="-10" dirty="0">
                <a:latin typeface="Calibri"/>
                <a:cs typeface="Calibri"/>
              </a:rPr>
              <a:t>components </a:t>
            </a:r>
            <a:r>
              <a:rPr sz="2600" spc="-5" dirty="0">
                <a:latin typeface="Calibri"/>
                <a:cs typeface="Calibri"/>
              </a:rPr>
              <a:t>that </a:t>
            </a:r>
            <a:r>
              <a:rPr sz="2600" dirty="0">
                <a:latin typeface="Calibri"/>
                <a:cs typeface="Calibri"/>
              </a:rPr>
              <a:t>enable </a:t>
            </a:r>
            <a:r>
              <a:rPr sz="2600" spc="-10" dirty="0">
                <a:latin typeface="Calibri"/>
                <a:cs typeface="Calibri"/>
              </a:rPr>
              <a:t>network </a:t>
            </a:r>
            <a:r>
              <a:rPr sz="2600" dirty="0">
                <a:latin typeface="Calibri"/>
                <a:cs typeface="Calibri"/>
              </a:rPr>
              <a:t>access </a:t>
            </a:r>
            <a:r>
              <a:rPr sz="2600" spc="-25" dirty="0">
                <a:latin typeface="Calibri"/>
                <a:cs typeface="Calibri"/>
              </a:rPr>
              <a:t>for </a:t>
            </a:r>
            <a:r>
              <a:rPr sz="2600" dirty="0">
                <a:latin typeface="Calibri"/>
                <a:cs typeface="Calibri"/>
              </a:rPr>
              <a:t>the</a:t>
            </a:r>
            <a:r>
              <a:rPr sz="2600" spc="-50" dirty="0">
                <a:latin typeface="Calibri"/>
                <a:cs typeface="Calibri"/>
              </a:rPr>
              <a:t> </a:t>
            </a:r>
            <a:r>
              <a:rPr sz="2600" spc="-5" dirty="0">
                <a:latin typeface="Calibri"/>
                <a:cs typeface="Calibri"/>
              </a:rPr>
              <a:t>device.</a:t>
            </a:r>
            <a:endParaRPr sz="2600">
              <a:latin typeface="Calibri"/>
              <a:cs typeface="Calibri"/>
            </a:endParaRPr>
          </a:p>
          <a:p>
            <a:pPr marL="241300" marR="5080" indent="-228600" algn="just">
              <a:lnSpc>
                <a:spcPts val="2500"/>
              </a:lnSpc>
              <a:spcBef>
                <a:spcPts val="980"/>
              </a:spcBef>
              <a:buFont typeface="Arial"/>
              <a:buChar char="•"/>
              <a:tabLst>
                <a:tab pos="241300" algn="l"/>
              </a:tabLst>
            </a:pPr>
            <a:r>
              <a:rPr sz="2600" b="1" spc="-10" dirty="0">
                <a:latin typeface="Calibri"/>
                <a:cs typeface="Calibri"/>
              </a:rPr>
              <a:t>Controller </a:t>
            </a:r>
            <a:r>
              <a:rPr sz="2600" b="1" dirty="0">
                <a:latin typeface="Calibri"/>
                <a:cs typeface="Calibri"/>
              </a:rPr>
              <a:t>Service</a:t>
            </a:r>
            <a:r>
              <a:rPr sz="2600" dirty="0">
                <a:latin typeface="Calibri"/>
                <a:cs typeface="Calibri"/>
              </a:rPr>
              <a:t>: </a:t>
            </a:r>
            <a:r>
              <a:rPr sz="2600" spc="-10" dirty="0">
                <a:latin typeface="Calibri"/>
                <a:cs typeface="Calibri"/>
              </a:rPr>
              <a:t>Controller </a:t>
            </a:r>
            <a:r>
              <a:rPr sz="2600" dirty="0">
                <a:latin typeface="Calibri"/>
                <a:cs typeface="Calibri"/>
              </a:rPr>
              <a:t>service </a:t>
            </a:r>
            <a:r>
              <a:rPr sz="2600" spc="-5" dirty="0">
                <a:latin typeface="Calibri"/>
                <a:cs typeface="Calibri"/>
              </a:rPr>
              <a:t>is </a:t>
            </a:r>
            <a:r>
              <a:rPr sz="2600" dirty="0">
                <a:latin typeface="Calibri"/>
                <a:cs typeface="Calibri"/>
              </a:rPr>
              <a:t>a </a:t>
            </a:r>
            <a:r>
              <a:rPr sz="2600" spc="-10" dirty="0">
                <a:latin typeface="Calibri"/>
                <a:cs typeface="Calibri"/>
              </a:rPr>
              <a:t>native </a:t>
            </a:r>
            <a:r>
              <a:rPr sz="2600" dirty="0">
                <a:latin typeface="Calibri"/>
                <a:cs typeface="Calibri"/>
              </a:rPr>
              <a:t>service </a:t>
            </a:r>
            <a:r>
              <a:rPr sz="2600" spc="-5" dirty="0">
                <a:latin typeface="Calibri"/>
                <a:cs typeface="Calibri"/>
              </a:rPr>
              <a:t>that </a:t>
            </a:r>
            <a:r>
              <a:rPr sz="2600" spc="-10" dirty="0">
                <a:latin typeface="Calibri"/>
                <a:cs typeface="Calibri"/>
              </a:rPr>
              <a:t>runs </a:t>
            </a:r>
            <a:r>
              <a:rPr sz="2600" spc="-5" dirty="0">
                <a:latin typeface="Calibri"/>
                <a:cs typeface="Calibri"/>
              </a:rPr>
              <a:t>on </a:t>
            </a:r>
            <a:r>
              <a:rPr sz="2600" dirty="0">
                <a:latin typeface="Calibri"/>
                <a:cs typeface="Calibri"/>
              </a:rPr>
              <a:t>the  </a:t>
            </a:r>
            <a:r>
              <a:rPr sz="2600" spc="-5" dirty="0">
                <a:latin typeface="Calibri"/>
                <a:cs typeface="Calibri"/>
              </a:rPr>
              <a:t>device and </a:t>
            </a:r>
            <a:r>
              <a:rPr sz="2600" spc="-15" dirty="0">
                <a:latin typeface="Calibri"/>
                <a:cs typeface="Calibri"/>
              </a:rPr>
              <a:t>interacts </a:t>
            </a:r>
            <a:r>
              <a:rPr sz="2600" dirty="0">
                <a:latin typeface="Calibri"/>
                <a:cs typeface="Calibri"/>
              </a:rPr>
              <a:t>with the </a:t>
            </a:r>
            <a:r>
              <a:rPr sz="2600" spc="-15" dirty="0">
                <a:latin typeface="Calibri"/>
                <a:cs typeface="Calibri"/>
              </a:rPr>
              <a:t>web </a:t>
            </a:r>
            <a:r>
              <a:rPr sz="2600" spc="-5" dirty="0">
                <a:latin typeface="Calibri"/>
                <a:cs typeface="Calibri"/>
              </a:rPr>
              <a:t>services. </a:t>
            </a:r>
            <a:r>
              <a:rPr sz="2600" spc="-10" dirty="0">
                <a:latin typeface="Calibri"/>
                <a:cs typeface="Calibri"/>
              </a:rPr>
              <a:t>Controller </a:t>
            </a:r>
            <a:r>
              <a:rPr sz="2600" dirty="0">
                <a:latin typeface="Calibri"/>
                <a:cs typeface="Calibri"/>
              </a:rPr>
              <a:t>service </a:t>
            </a:r>
            <a:r>
              <a:rPr sz="2600" spc="-10" dirty="0">
                <a:latin typeface="Calibri"/>
                <a:cs typeface="Calibri"/>
              </a:rPr>
              <a:t>sends </a:t>
            </a:r>
            <a:r>
              <a:rPr sz="2600" spc="-15" dirty="0">
                <a:latin typeface="Calibri"/>
                <a:cs typeface="Calibri"/>
              </a:rPr>
              <a:t>data  </a:t>
            </a:r>
            <a:r>
              <a:rPr sz="2600" spc="-10" dirty="0">
                <a:latin typeface="Calibri"/>
                <a:cs typeface="Calibri"/>
              </a:rPr>
              <a:t>from </a:t>
            </a:r>
            <a:r>
              <a:rPr sz="2600" dirty="0">
                <a:latin typeface="Calibri"/>
                <a:cs typeface="Calibri"/>
              </a:rPr>
              <a:t>the </a:t>
            </a:r>
            <a:r>
              <a:rPr sz="2600" spc="-5" dirty="0">
                <a:latin typeface="Calibri"/>
                <a:cs typeface="Calibri"/>
              </a:rPr>
              <a:t>device </a:t>
            </a:r>
            <a:r>
              <a:rPr sz="2600" spc="-15" dirty="0">
                <a:latin typeface="Calibri"/>
                <a:cs typeface="Calibri"/>
              </a:rPr>
              <a:t>to</a:t>
            </a:r>
            <a:r>
              <a:rPr sz="2600" spc="555" dirty="0">
                <a:latin typeface="Calibri"/>
                <a:cs typeface="Calibri"/>
              </a:rPr>
              <a:t> </a:t>
            </a:r>
            <a:r>
              <a:rPr sz="2600" dirty="0">
                <a:latin typeface="Calibri"/>
                <a:cs typeface="Calibri"/>
              </a:rPr>
              <a:t>the </a:t>
            </a:r>
            <a:r>
              <a:rPr sz="2600" spc="-15" dirty="0">
                <a:latin typeface="Calibri"/>
                <a:cs typeface="Calibri"/>
              </a:rPr>
              <a:t>web  </a:t>
            </a:r>
            <a:r>
              <a:rPr sz="2600" dirty="0">
                <a:latin typeface="Calibri"/>
                <a:cs typeface="Calibri"/>
              </a:rPr>
              <a:t>service and </a:t>
            </a:r>
            <a:r>
              <a:rPr sz="2600" spc="-10" dirty="0">
                <a:latin typeface="Calibri"/>
                <a:cs typeface="Calibri"/>
              </a:rPr>
              <a:t>receives </a:t>
            </a:r>
            <a:r>
              <a:rPr sz="2600" spc="-5" dirty="0">
                <a:latin typeface="Calibri"/>
                <a:cs typeface="Calibri"/>
              </a:rPr>
              <a:t>commands </a:t>
            </a:r>
            <a:r>
              <a:rPr sz="2600" spc="-10" dirty="0">
                <a:latin typeface="Calibri"/>
                <a:cs typeface="Calibri"/>
              </a:rPr>
              <a:t>from </a:t>
            </a:r>
            <a:r>
              <a:rPr sz="2600" dirty="0">
                <a:latin typeface="Calibri"/>
                <a:cs typeface="Calibri"/>
              </a:rPr>
              <a:t>the  </a:t>
            </a:r>
            <a:r>
              <a:rPr sz="2600" spc="-5" dirty="0">
                <a:latin typeface="Calibri"/>
                <a:cs typeface="Calibri"/>
              </a:rPr>
              <a:t>application (via </a:t>
            </a:r>
            <a:r>
              <a:rPr sz="2600" spc="-10" dirty="0">
                <a:latin typeface="Calibri"/>
                <a:cs typeface="Calibri"/>
              </a:rPr>
              <a:t>web </a:t>
            </a:r>
            <a:r>
              <a:rPr sz="2600" dirty="0">
                <a:latin typeface="Calibri"/>
                <a:cs typeface="Calibri"/>
              </a:rPr>
              <a:t>services) </a:t>
            </a:r>
            <a:r>
              <a:rPr sz="2600" spc="-25" dirty="0">
                <a:latin typeface="Calibri"/>
                <a:cs typeface="Calibri"/>
              </a:rPr>
              <a:t>for </a:t>
            </a:r>
            <a:r>
              <a:rPr sz="2600" spc="-10" dirty="0">
                <a:latin typeface="Calibri"/>
                <a:cs typeface="Calibri"/>
              </a:rPr>
              <a:t>controlling </a:t>
            </a:r>
            <a:r>
              <a:rPr sz="2600" dirty="0">
                <a:latin typeface="Calibri"/>
                <a:cs typeface="Calibri"/>
              </a:rPr>
              <a:t>the</a:t>
            </a:r>
            <a:r>
              <a:rPr sz="2600" spc="10" dirty="0">
                <a:latin typeface="Calibri"/>
                <a:cs typeface="Calibri"/>
              </a:rPr>
              <a:t> </a:t>
            </a:r>
            <a:r>
              <a:rPr sz="2600" spc="-5" dirty="0">
                <a:latin typeface="Calibri"/>
                <a:cs typeface="Calibri"/>
              </a:rPr>
              <a:t>device.</a:t>
            </a:r>
            <a:endParaRPr sz="26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grpSp>
        <p:nvGrpSpPr>
          <p:cNvPr id="7" name="Google Shape;107;p14"/>
          <p:cNvGrpSpPr/>
          <p:nvPr/>
        </p:nvGrpSpPr>
        <p:grpSpPr>
          <a:xfrm>
            <a:off x="381000" y="160443"/>
            <a:ext cx="11506200" cy="449157"/>
            <a:chOff x="0" y="0"/>
            <a:chExt cx="9144000" cy="307777"/>
          </a:xfrm>
        </p:grpSpPr>
        <p:sp>
          <p:nvSpPr>
            <p:cNvPr id="8"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9"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0"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16057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07;p14"/>
          <p:cNvGrpSpPr/>
          <p:nvPr/>
        </p:nvGrpSpPr>
        <p:grpSpPr>
          <a:xfrm>
            <a:off x="381000" y="160443"/>
            <a:ext cx="9109075" cy="153145"/>
            <a:chOff x="0" y="0"/>
            <a:chExt cx="7239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dirty="0">
                <a:solidFill>
                  <a:schemeClr val="dk1"/>
                </a:solidFill>
                <a:latin typeface="Libre Franklin"/>
                <a:ea typeface="Libre Franklin"/>
                <a:cs typeface="Libre Franklin"/>
                <a:sym typeface="Libre Franklin"/>
              </a:endParaRPr>
            </a:p>
          </p:txBody>
        </p:sp>
      </p:grpSp>
      <p:sp>
        <p:nvSpPr>
          <p:cNvPr id="8" name="Title 1"/>
          <p:cNvSpPr>
            <a:spLocks noGrp="1"/>
          </p:cNvSpPr>
          <p:nvPr>
            <p:ph type="title"/>
          </p:nvPr>
        </p:nvSpPr>
        <p:spPr>
          <a:xfrm>
            <a:off x="406400" y="457200"/>
            <a:ext cx="11582400" cy="838200"/>
          </a:xfrm>
        </p:spPr>
        <p:txBody>
          <a:bodyPr/>
          <a:lstStyle/>
          <a:p>
            <a:r>
              <a:rPr lang="en-IN" dirty="0" smtClean="0"/>
              <a:t>Lecture plan</a:t>
            </a:r>
            <a:endParaRPr lang="en-IN"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1402109111"/>
              </p:ext>
            </p:extLst>
          </p:nvPr>
        </p:nvGraphicFramePr>
        <p:xfrm>
          <a:off x="1981199" y="1557204"/>
          <a:ext cx="9372600" cy="4686381"/>
        </p:xfrm>
        <a:graphic>
          <a:graphicData uri="http://schemas.openxmlformats.org/drawingml/2006/table">
            <a:tbl>
              <a:tblPr firstRow="1" firstCol="1" bandRow="1">
                <a:tableStyleId>{5C22544A-7EE6-4342-B048-85BDC9FD1C3A}</a:tableStyleId>
              </a:tblPr>
              <a:tblGrid>
                <a:gridCol w="1981201"/>
                <a:gridCol w="4457739"/>
                <a:gridCol w="1466830"/>
                <a:gridCol w="1466830"/>
              </a:tblGrid>
              <a:tr h="246612">
                <a:tc>
                  <a:txBody>
                    <a:bodyPr/>
                    <a:lstStyle/>
                    <a:p>
                      <a:pPr algn="ctr">
                        <a:lnSpc>
                          <a:spcPct val="115000"/>
                        </a:lnSpc>
                        <a:spcAft>
                          <a:spcPts val="0"/>
                        </a:spcAft>
                      </a:pPr>
                      <a:r>
                        <a:rPr lang="en-US" sz="1200" dirty="0">
                          <a:effectLst/>
                        </a:rPr>
                        <a:t>Unit No./ Total Lecture Reqd.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Topics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Lect. Reqd.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Lect. No.</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rowSpan="10">
                  <a:txBody>
                    <a:bodyPr/>
                    <a:lstStyle/>
                    <a:p>
                      <a:pPr algn="ctr">
                        <a:lnSpc>
                          <a:spcPct val="115000"/>
                        </a:lnSpc>
                        <a:spcAft>
                          <a:spcPts val="0"/>
                        </a:spcAft>
                      </a:pPr>
                      <a:r>
                        <a:rPr lang="en-US" sz="1200" dirty="0">
                          <a:effectLst/>
                        </a:rPr>
                        <a:t>Unit-I (10)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US" sz="1200" dirty="0">
                          <a:effectLst/>
                        </a:rPr>
                        <a:t>1. Introduction to subject and scope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7365">
                <a:tc vMerge="1">
                  <a:txBody>
                    <a:bodyPr/>
                    <a:lstStyle/>
                    <a:p>
                      <a:endParaRPr lang="en-IN"/>
                    </a:p>
                  </a:txBody>
                  <a:tcPr/>
                </a:tc>
                <a:tc>
                  <a:txBody>
                    <a:bodyPr/>
                    <a:lstStyle/>
                    <a:p>
                      <a:pPr algn="l">
                        <a:lnSpc>
                          <a:spcPct val="115000"/>
                        </a:lnSpc>
                        <a:spcAft>
                          <a:spcPts val="0"/>
                        </a:spcAft>
                      </a:pPr>
                      <a:r>
                        <a:rPr lang="en-US" sz="1200">
                          <a:effectLst/>
                        </a:rPr>
                        <a:t>2. Introduction to learning, Types of learning and Applications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3. Supervised Learning</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4. Linear Regression Model</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4</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5. Naïve Bayes Classifier</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6. Decision Tree</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6</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7. K-nearest Neighbor</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7</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8. Logistic Regression</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9. Support Vector Machine</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9</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a:effectLst/>
                        </a:rPr>
                        <a:t>10. Random Forest Algorithm</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10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rowSpan="7">
                  <a:txBody>
                    <a:bodyPr/>
                    <a:lstStyle/>
                    <a:p>
                      <a:pPr algn="ctr">
                        <a:lnSpc>
                          <a:spcPct val="115000"/>
                        </a:lnSpc>
                        <a:spcAft>
                          <a:spcPts val="0"/>
                        </a:spcAft>
                      </a:pPr>
                      <a:r>
                        <a:rPr lang="en-US" sz="1200" dirty="0">
                          <a:effectLst/>
                        </a:rPr>
                        <a:t>Unit-II </a:t>
                      </a:r>
                      <a:r>
                        <a:rPr lang="en-US" sz="1200" dirty="0" smtClean="0">
                          <a:effectLst/>
                        </a:rPr>
                        <a:t>(7)</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US" sz="1200" dirty="0">
                          <a:effectLst/>
                        </a:rPr>
                        <a:t>1. </a:t>
                      </a:r>
                      <a:r>
                        <a:rPr lang="en-US" sz="1200" dirty="0" err="1" smtClean="0">
                          <a:effectLst/>
                        </a:rPr>
                        <a:t>IoT</a:t>
                      </a:r>
                      <a:r>
                        <a:rPr lang="en-US" sz="1200" baseline="0" dirty="0" smtClean="0">
                          <a:effectLst/>
                        </a:rPr>
                        <a:t> sensors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latin typeface="+mn-lt"/>
                          <a:ea typeface="+mn-ea"/>
                          <a:cs typeface="+mn-cs"/>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dirty="0">
                          <a:effectLst/>
                        </a:rPr>
                        <a:t>2. </a:t>
                      </a:r>
                      <a:r>
                        <a:rPr lang="en-US" sz="1200" dirty="0" err="1" smtClean="0">
                          <a:effectLst/>
                        </a:rPr>
                        <a:t>IoT</a:t>
                      </a:r>
                      <a:r>
                        <a:rPr lang="en-US" sz="1200" baseline="0" dirty="0" smtClean="0">
                          <a:effectLst/>
                        </a:rPr>
                        <a:t> actuators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dirty="0">
                          <a:effectLst/>
                        </a:rPr>
                        <a:t>3. </a:t>
                      </a:r>
                      <a:r>
                        <a:rPr lang="en-US" sz="1200" dirty="0" smtClean="0">
                          <a:effectLst/>
                        </a:rPr>
                        <a:t>Humidity</a:t>
                      </a:r>
                      <a:r>
                        <a:rPr lang="en-US" sz="1200" baseline="0" dirty="0" smtClean="0">
                          <a:effectLst/>
                        </a:rPr>
                        <a:t> sensor</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13</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dirty="0">
                          <a:effectLst/>
                        </a:rPr>
                        <a:t>4. </a:t>
                      </a:r>
                      <a:r>
                        <a:rPr lang="en-US" sz="1200" dirty="0" smtClean="0">
                          <a:effectLst/>
                        </a:rPr>
                        <a:t>Ultrasonic</a:t>
                      </a:r>
                      <a:r>
                        <a:rPr lang="en-US" sz="1200" baseline="0" dirty="0" smtClean="0">
                          <a:effectLst/>
                        </a:rPr>
                        <a:t> sensor</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14</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dirty="0">
                          <a:effectLst/>
                        </a:rPr>
                        <a:t>5. </a:t>
                      </a:r>
                      <a:r>
                        <a:rPr lang="en-US" sz="1200" dirty="0" smtClean="0">
                          <a:effectLst/>
                        </a:rPr>
                        <a:t>Temperature</a:t>
                      </a:r>
                      <a:r>
                        <a:rPr lang="en-US" sz="1200" baseline="0" dirty="0" smtClean="0">
                          <a:effectLst/>
                        </a:rPr>
                        <a:t> sensor</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15</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b"/>
                </a:tc>
              </a:tr>
              <a:tr h="246612">
                <a:tc vMerge="1">
                  <a:txBody>
                    <a:bodyPr/>
                    <a:lstStyle/>
                    <a:p>
                      <a:endParaRPr lang="en-IN"/>
                    </a:p>
                  </a:txBody>
                  <a:tcPr/>
                </a:tc>
                <a:tc>
                  <a:txBody>
                    <a:bodyPr/>
                    <a:lstStyle/>
                    <a:p>
                      <a:pPr algn="l">
                        <a:lnSpc>
                          <a:spcPct val="115000"/>
                        </a:lnSpc>
                        <a:spcAft>
                          <a:spcPts val="0"/>
                        </a:spcAft>
                      </a:pPr>
                      <a:r>
                        <a:rPr lang="en-US" sz="1200" dirty="0">
                          <a:effectLst/>
                        </a:rPr>
                        <a:t>6. </a:t>
                      </a:r>
                      <a:r>
                        <a:rPr lang="en-US" sz="1200" dirty="0" err="1" smtClean="0">
                          <a:effectLst/>
                        </a:rPr>
                        <a:t>Arduino</a:t>
                      </a:r>
                      <a:r>
                        <a:rPr lang="en-US" sz="1200" dirty="0" smtClean="0">
                          <a:effectLst/>
                        </a:rPr>
                        <a:t> and Raspberry Pi</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16</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vMerge="1">
                  <a:txBody>
                    <a:bodyPr/>
                    <a:lstStyle/>
                    <a:p>
                      <a:endParaRPr lang="en-IN"/>
                    </a:p>
                  </a:txBody>
                  <a:tcPr/>
                </a:tc>
                <a:tc>
                  <a:txBody>
                    <a:bodyPr/>
                    <a:lstStyle/>
                    <a:p>
                      <a:pPr algn="l">
                        <a:lnSpc>
                          <a:spcPct val="115000"/>
                        </a:lnSpc>
                        <a:spcAft>
                          <a:spcPts val="0"/>
                        </a:spcAft>
                      </a:pPr>
                      <a:r>
                        <a:rPr lang="en-US" sz="1200" dirty="0">
                          <a:effectLst/>
                        </a:rPr>
                        <a:t>7. </a:t>
                      </a:r>
                      <a:r>
                        <a:rPr lang="en-US" sz="1200" dirty="0" err="1" smtClean="0">
                          <a:effectLst/>
                        </a:rPr>
                        <a:t>IoT</a:t>
                      </a:r>
                      <a:r>
                        <a:rPr lang="en-US" sz="1200" baseline="0" dirty="0" smtClean="0">
                          <a:effectLst/>
                        </a:rPr>
                        <a:t> OS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17</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246612">
                <a:tc>
                  <a:txBody>
                    <a:bodyPr/>
                    <a:lstStyle/>
                    <a:p>
                      <a:pPr algn="ctr">
                        <a:lnSpc>
                          <a:spcPct val="115000"/>
                        </a:lnSpc>
                        <a:spcAft>
                          <a:spcPts val="0"/>
                        </a:spcAft>
                      </a:pPr>
                      <a:r>
                        <a:rPr lang="en-US" sz="1200" dirty="0">
                          <a:effectLst/>
                        </a:rPr>
                        <a:t>BC-1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US" sz="1200" dirty="0" smtClean="0">
                          <a:effectLst/>
                          <a:latin typeface="+mn-lt"/>
                          <a:ea typeface="+mn-ea"/>
                          <a:cs typeface="+mn-cs"/>
                        </a:rPr>
                        <a:t>ARM</a:t>
                      </a:r>
                      <a:r>
                        <a:rPr lang="en-US" sz="1200" baseline="0" dirty="0" smtClean="0">
                          <a:effectLst/>
                          <a:latin typeface="+mn-lt"/>
                          <a:ea typeface="+mn-ea"/>
                          <a:cs typeface="+mn-cs"/>
                        </a:rPr>
                        <a:t> Processor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rPr>
                        <a:t>18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bl>
          </a:graphicData>
        </a:graphic>
      </p:graphicFrame>
    </p:spTree>
    <p:extLst>
      <p:ext uri="{BB962C8B-B14F-4D97-AF65-F5344CB8AC3E}">
        <p14:creationId xmlns:p14="http://schemas.microsoft.com/office/powerpoint/2010/main" xmlns="" val="5611207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8587105"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 </a:t>
            </a:r>
            <a:r>
              <a:rPr b="0" spc="-15" dirty="0">
                <a:latin typeface="Calibri"/>
                <a:cs typeface="Calibri"/>
              </a:rPr>
              <a:t>Levels </a:t>
            </a:r>
            <a:r>
              <a:rPr b="0" dirty="0">
                <a:latin typeface="Calibri"/>
                <a:cs typeface="Calibri"/>
              </a:rPr>
              <a:t>and </a:t>
            </a:r>
            <a:r>
              <a:rPr b="0" spc="-5" dirty="0">
                <a:latin typeface="Calibri"/>
                <a:cs typeface="Calibri"/>
              </a:rPr>
              <a:t>Deployment</a:t>
            </a:r>
            <a:r>
              <a:rPr b="0" spc="-10" dirty="0">
                <a:latin typeface="Calibri"/>
                <a:cs typeface="Calibri"/>
              </a:rPr>
              <a:t> </a:t>
            </a:r>
            <a:r>
              <a:rPr b="0" spc="-55" dirty="0">
                <a:latin typeface="Calibri"/>
                <a:cs typeface="Calibri"/>
              </a:rPr>
              <a:t>Templates</a:t>
            </a:r>
          </a:p>
        </p:txBody>
      </p:sp>
      <p:sp>
        <p:nvSpPr>
          <p:cNvPr id="3" name="object 3"/>
          <p:cNvSpPr txBox="1"/>
          <p:nvPr/>
        </p:nvSpPr>
        <p:spPr>
          <a:xfrm>
            <a:off x="916939" y="1766062"/>
            <a:ext cx="10219690" cy="3973829"/>
          </a:xfrm>
          <a:prstGeom prst="rect">
            <a:avLst/>
          </a:prstGeom>
        </p:spPr>
        <p:txBody>
          <a:bodyPr vert="horz" wrap="square" lIns="0" tIns="92075" rIns="0" bIns="0" rtlCol="0">
            <a:spAutoFit/>
          </a:bodyPr>
          <a:lstStyle/>
          <a:p>
            <a:pPr marL="241300" marR="64769" indent="-228600">
              <a:lnSpc>
                <a:spcPct val="80000"/>
              </a:lnSpc>
              <a:spcBef>
                <a:spcPts val="725"/>
              </a:spcBef>
              <a:buFont typeface="Arial"/>
              <a:buChar char="•"/>
              <a:tabLst>
                <a:tab pos="241300" algn="l"/>
              </a:tabLst>
            </a:pPr>
            <a:r>
              <a:rPr sz="2600" b="1" spc="-10" dirty="0">
                <a:latin typeface="Calibri"/>
                <a:cs typeface="Calibri"/>
              </a:rPr>
              <a:t>Database</a:t>
            </a:r>
            <a:r>
              <a:rPr sz="2600" spc="-10" dirty="0">
                <a:latin typeface="Calibri"/>
                <a:cs typeface="Calibri"/>
              </a:rPr>
              <a:t>: Database can </a:t>
            </a:r>
            <a:r>
              <a:rPr sz="2600" spc="-5" dirty="0">
                <a:latin typeface="Calibri"/>
                <a:cs typeface="Calibri"/>
              </a:rPr>
              <a:t>be </a:t>
            </a:r>
            <a:r>
              <a:rPr sz="2600" dirty="0">
                <a:latin typeface="Calibri"/>
                <a:cs typeface="Calibri"/>
              </a:rPr>
              <a:t>either </a:t>
            </a:r>
            <a:r>
              <a:rPr sz="2600" spc="-5" dirty="0">
                <a:latin typeface="Calibri"/>
                <a:cs typeface="Calibri"/>
              </a:rPr>
              <a:t>local or </a:t>
            </a:r>
            <a:r>
              <a:rPr sz="2600" dirty="0">
                <a:latin typeface="Calibri"/>
                <a:cs typeface="Calibri"/>
              </a:rPr>
              <a:t>in the cloud and </a:t>
            </a:r>
            <a:r>
              <a:rPr sz="2600" spc="-15" dirty="0">
                <a:latin typeface="Calibri"/>
                <a:cs typeface="Calibri"/>
              </a:rPr>
              <a:t>stores </a:t>
            </a:r>
            <a:r>
              <a:rPr sz="2600" dirty="0">
                <a:latin typeface="Calibri"/>
                <a:cs typeface="Calibri"/>
              </a:rPr>
              <a:t>the </a:t>
            </a:r>
            <a:r>
              <a:rPr sz="2600" spc="-15" dirty="0">
                <a:latin typeface="Calibri"/>
                <a:cs typeface="Calibri"/>
              </a:rPr>
              <a:t>data  generated </a:t>
            </a:r>
            <a:r>
              <a:rPr sz="2600" spc="-10" dirty="0">
                <a:latin typeface="Calibri"/>
                <a:cs typeface="Calibri"/>
              </a:rPr>
              <a:t>by </a:t>
            </a:r>
            <a:r>
              <a:rPr sz="2600" dirty="0">
                <a:latin typeface="Calibri"/>
                <a:cs typeface="Calibri"/>
              </a:rPr>
              <a:t>the IoT</a:t>
            </a:r>
            <a:r>
              <a:rPr sz="2600" spc="-60" dirty="0">
                <a:latin typeface="Calibri"/>
                <a:cs typeface="Calibri"/>
              </a:rPr>
              <a:t> </a:t>
            </a:r>
            <a:r>
              <a:rPr sz="2600" spc="-5" dirty="0">
                <a:latin typeface="Calibri"/>
                <a:cs typeface="Calibri"/>
              </a:rPr>
              <a:t>device.</a:t>
            </a:r>
            <a:endParaRPr sz="2600">
              <a:latin typeface="Calibri"/>
              <a:cs typeface="Calibri"/>
            </a:endParaRPr>
          </a:p>
          <a:p>
            <a:pPr marL="241300" marR="342900" indent="-228600">
              <a:lnSpc>
                <a:spcPct val="80000"/>
              </a:lnSpc>
              <a:spcBef>
                <a:spcPts val="1000"/>
              </a:spcBef>
              <a:buFont typeface="Arial"/>
              <a:buChar char="•"/>
              <a:tabLst>
                <a:tab pos="241300" algn="l"/>
                <a:tab pos="2170430" algn="l"/>
                <a:tab pos="6778625" algn="l"/>
              </a:tabLst>
            </a:pPr>
            <a:r>
              <a:rPr sz="2600" b="1" spc="-35" dirty="0">
                <a:latin typeface="Calibri"/>
                <a:cs typeface="Calibri"/>
              </a:rPr>
              <a:t>Web</a:t>
            </a:r>
            <a:r>
              <a:rPr sz="2600" b="1" spc="5" dirty="0">
                <a:latin typeface="Calibri"/>
                <a:cs typeface="Calibri"/>
              </a:rPr>
              <a:t> </a:t>
            </a:r>
            <a:r>
              <a:rPr sz="2600" b="1" dirty="0">
                <a:latin typeface="Calibri"/>
                <a:cs typeface="Calibri"/>
              </a:rPr>
              <a:t>Service</a:t>
            </a:r>
            <a:r>
              <a:rPr sz="2600" dirty="0">
                <a:latin typeface="Calibri"/>
                <a:cs typeface="Calibri"/>
              </a:rPr>
              <a:t>:	</a:t>
            </a:r>
            <a:r>
              <a:rPr sz="2600" spc="-35" dirty="0">
                <a:latin typeface="Calibri"/>
                <a:cs typeface="Calibri"/>
              </a:rPr>
              <a:t>Web </a:t>
            </a:r>
            <a:r>
              <a:rPr sz="2600" dirty="0">
                <a:latin typeface="Calibri"/>
                <a:cs typeface="Calibri"/>
              </a:rPr>
              <a:t>services </a:t>
            </a:r>
            <a:r>
              <a:rPr sz="2600" spc="-5" dirty="0">
                <a:latin typeface="Calibri"/>
                <a:cs typeface="Calibri"/>
              </a:rPr>
              <a:t>serve </a:t>
            </a:r>
            <a:r>
              <a:rPr sz="2600" dirty="0">
                <a:latin typeface="Calibri"/>
                <a:cs typeface="Calibri"/>
              </a:rPr>
              <a:t>as a link </a:t>
            </a:r>
            <a:r>
              <a:rPr sz="2600" spc="-5" dirty="0">
                <a:latin typeface="Calibri"/>
                <a:cs typeface="Calibri"/>
              </a:rPr>
              <a:t>between </a:t>
            </a:r>
            <a:r>
              <a:rPr sz="2600" dirty="0">
                <a:latin typeface="Calibri"/>
                <a:cs typeface="Calibri"/>
              </a:rPr>
              <a:t>the IoT </a:t>
            </a:r>
            <a:r>
              <a:rPr sz="2600" spc="-5" dirty="0">
                <a:latin typeface="Calibri"/>
                <a:cs typeface="Calibri"/>
              </a:rPr>
              <a:t>device,  application, </a:t>
            </a:r>
            <a:r>
              <a:rPr sz="2600" spc="-10" dirty="0">
                <a:latin typeface="Calibri"/>
                <a:cs typeface="Calibri"/>
              </a:rPr>
              <a:t>database </a:t>
            </a:r>
            <a:r>
              <a:rPr sz="2600" dirty="0">
                <a:latin typeface="Calibri"/>
                <a:cs typeface="Calibri"/>
              </a:rPr>
              <a:t>and</a:t>
            </a:r>
            <a:r>
              <a:rPr sz="2600" spc="55" dirty="0">
                <a:latin typeface="Calibri"/>
                <a:cs typeface="Calibri"/>
              </a:rPr>
              <a:t> </a:t>
            </a:r>
            <a:r>
              <a:rPr sz="2600" spc="-5" dirty="0">
                <a:latin typeface="Calibri"/>
                <a:cs typeface="Calibri"/>
              </a:rPr>
              <a:t>analysis</a:t>
            </a:r>
            <a:r>
              <a:rPr sz="2600" spc="30" dirty="0">
                <a:latin typeface="Calibri"/>
                <a:cs typeface="Calibri"/>
              </a:rPr>
              <a:t> </a:t>
            </a:r>
            <a:r>
              <a:rPr sz="2600" spc="-10" dirty="0">
                <a:latin typeface="Calibri"/>
                <a:cs typeface="Calibri"/>
              </a:rPr>
              <a:t>components.	</a:t>
            </a:r>
            <a:r>
              <a:rPr sz="2600" spc="-35" dirty="0">
                <a:latin typeface="Calibri"/>
                <a:cs typeface="Calibri"/>
              </a:rPr>
              <a:t>Web </a:t>
            </a:r>
            <a:r>
              <a:rPr sz="2600" dirty="0">
                <a:latin typeface="Calibri"/>
                <a:cs typeface="Calibri"/>
              </a:rPr>
              <a:t>service </a:t>
            </a:r>
            <a:r>
              <a:rPr sz="2600" spc="-10" dirty="0">
                <a:latin typeface="Calibri"/>
                <a:cs typeface="Calibri"/>
              </a:rPr>
              <a:t>can </a:t>
            </a:r>
            <a:r>
              <a:rPr sz="2600" spc="-5" dirty="0">
                <a:latin typeface="Calibri"/>
                <a:cs typeface="Calibri"/>
              </a:rPr>
              <a:t>be  implemented using </a:t>
            </a:r>
            <a:r>
              <a:rPr sz="2600" spc="5" dirty="0">
                <a:latin typeface="Calibri"/>
                <a:cs typeface="Calibri"/>
              </a:rPr>
              <a:t>HTTP </a:t>
            </a:r>
            <a:r>
              <a:rPr sz="2600" dirty="0">
                <a:latin typeface="Calibri"/>
                <a:cs typeface="Calibri"/>
              </a:rPr>
              <a:t>and </a:t>
            </a:r>
            <a:r>
              <a:rPr sz="2600" spc="-10" dirty="0">
                <a:latin typeface="Calibri"/>
                <a:cs typeface="Calibri"/>
              </a:rPr>
              <a:t>REST </a:t>
            </a:r>
            <a:r>
              <a:rPr sz="2600" spc="-5" dirty="0">
                <a:latin typeface="Calibri"/>
                <a:cs typeface="Calibri"/>
              </a:rPr>
              <a:t>principles </a:t>
            </a:r>
            <a:r>
              <a:rPr sz="2600" spc="-10" dirty="0">
                <a:latin typeface="Calibri"/>
                <a:cs typeface="Calibri"/>
              </a:rPr>
              <a:t>(REST </a:t>
            </a:r>
            <a:r>
              <a:rPr sz="2600" dirty="0">
                <a:latin typeface="Calibri"/>
                <a:cs typeface="Calibri"/>
              </a:rPr>
              <a:t>service) </a:t>
            </a:r>
            <a:r>
              <a:rPr sz="2600" spc="-5" dirty="0">
                <a:latin typeface="Calibri"/>
                <a:cs typeface="Calibri"/>
              </a:rPr>
              <a:t>or using </a:t>
            </a:r>
            <a:r>
              <a:rPr sz="2600" dirty="0">
                <a:latin typeface="Calibri"/>
                <a:cs typeface="Calibri"/>
              </a:rPr>
              <a:t>the  </a:t>
            </a:r>
            <a:r>
              <a:rPr sz="2600" spc="-20" dirty="0">
                <a:latin typeface="Calibri"/>
                <a:cs typeface="Calibri"/>
              </a:rPr>
              <a:t>WebSocket </a:t>
            </a:r>
            <a:r>
              <a:rPr sz="2600" spc="-15" dirty="0">
                <a:latin typeface="Calibri"/>
                <a:cs typeface="Calibri"/>
              </a:rPr>
              <a:t>protocol </a:t>
            </a:r>
            <a:r>
              <a:rPr sz="2600" spc="-20" dirty="0">
                <a:latin typeface="Calibri"/>
                <a:cs typeface="Calibri"/>
              </a:rPr>
              <a:t>(WebSocket</a:t>
            </a:r>
            <a:r>
              <a:rPr sz="2600" spc="-35" dirty="0">
                <a:latin typeface="Calibri"/>
                <a:cs typeface="Calibri"/>
              </a:rPr>
              <a:t> </a:t>
            </a:r>
            <a:r>
              <a:rPr sz="2600" dirty="0">
                <a:latin typeface="Calibri"/>
                <a:cs typeface="Calibri"/>
              </a:rPr>
              <a:t>service).</a:t>
            </a:r>
            <a:endParaRPr sz="2600">
              <a:latin typeface="Calibri"/>
              <a:cs typeface="Calibri"/>
            </a:endParaRPr>
          </a:p>
          <a:p>
            <a:pPr marL="241300" marR="520700" indent="-228600">
              <a:lnSpc>
                <a:spcPts val="2500"/>
              </a:lnSpc>
              <a:spcBef>
                <a:spcPts val="980"/>
              </a:spcBef>
              <a:buFont typeface="Arial"/>
              <a:buChar char="•"/>
              <a:tabLst>
                <a:tab pos="241300" algn="l"/>
              </a:tabLst>
            </a:pPr>
            <a:r>
              <a:rPr sz="2600" b="1" spc="-5" dirty="0">
                <a:latin typeface="Calibri"/>
                <a:cs typeface="Calibri"/>
              </a:rPr>
              <a:t>Analysis Component</a:t>
            </a:r>
            <a:r>
              <a:rPr sz="2600" spc="-5" dirty="0">
                <a:latin typeface="Calibri"/>
                <a:cs typeface="Calibri"/>
              </a:rPr>
              <a:t>: This </a:t>
            </a:r>
            <a:r>
              <a:rPr sz="2600" dirty="0">
                <a:latin typeface="Calibri"/>
                <a:cs typeface="Calibri"/>
              </a:rPr>
              <a:t>is </a:t>
            </a:r>
            <a:r>
              <a:rPr sz="2600" spc="-5" dirty="0">
                <a:latin typeface="Calibri"/>
                <a:cs typeface="Calibri"/>
              </a:rPr>
              <a:t>responsible </a:t>
            </a:r>
            <a:r>
              <a:rPr sz="2600" spc="-25" dirty="0">
                <a:latin typeface="Calibri"/>
                <a:cs typeface="Calibri"/>
              </a:rPr>
              <a:t>for </a:t>
            </a:r>
            <a:r>
              <a:rPr sz="2600" spc="-5" dirty="0">
                <a:latin typeface="Calibri"/>
                <a:cs typeface="Calibri"/>
              </a:rPr>
              <a:t>analyzing </a:t>
            </a:r>
            <a:r>
              <a:rPr sz="2600" dirty="0">
                <a:latin typeface="Calibri"/>
                <a:cs typeface="Calibri"/>
              </a:rPr>
              <a:t>the IoT </a:t>
            </a:r>
            <a:r>
              <a:rPr sz="2600" spc="-15" dirty="0">
                <a:latin typeface="Calibri"/>
                <a:cs typeface="Calibri"/>
              </a:rPr>
              <a:t>data </a:t>
            </a:r>
            <a:r>
              <a:rPr sz="2600" dirty="0">
                <a:latin typeface="Calibri"/>
                <a:cs typeface="Calibri"/>
              </a:rPr>
              <a:t>and  </a:t>
            </a:r>
            <a:r>
              <a:rPr sz="2600" spc="-10" dirty="0">
                <a:latin typeface="Calibri"/>
                <a:cs typeface="Calibri"/>
              </a:rPr>
              <a:t>generating </a:t>
            </a:r>
            <a:r>
              <a:rPr sz="2600" spc="-5" dirty="0">
                <a:latin typeface="Calibri"/>
                <a:cs typeface="Calibri"/>
              </a:rPr>
              <a:t>results </a:t>
            </a:r>
            <a:r>
              <a:rPr sz="2600" dirty="0">
                <a:latin typeface="Calibri"/>
                <a:cs typeface="Calibri"/>
              </a:rPr>
              <a:t>in a </a:t>
            </a:r>
            <a:r>
              <a:rPr sz="2600" spc="-20" dirty="0">
                <a:latin typeface="Calibri"/>
                <a:cs typeface="Calibri"/>
              </a:rPr>
              <a:t>form </a:t>
            </a:r>
            <a:r>
              <a:rPr sz="2600" spc="-5" dirty="0">
                <a:latin typeface="Calibri"/>
                <a:cs typeface="Calibri"/>
              </a:rPr>
              <a:t>that </a:t>
            </a:r>
            <a:r>
              <a:rPr sz="2600" dirty="0">
                <a:latin typeface="Calibri"/>
                <a:cs typeface="Calibri"/>
              </a:rPr>
              <a:t>is </a:t>
            </a:r>
            <a:r>
              <a:rPr sz="2600" spc="-15" dirty="0">
                <a:latin typeface="Calibri"/>
                <a:cs typeface="Calibri"/>
              </a:rPr>
              <a:t>easy </a:t>
            </a:r>
            <a:r>
              <a:rPr sz="2600" spc="-25" dirty="0">
                <a:latin typeface="Calibri"/>
                <a:cs typeface="Calibri"/>
              </a:rPr>
              <a:t>for </a:t>
            </a:r>
            <a:r>
              <a:rPr sz="2600" dirty="0">
                <a:latin typeface="Calibri"/>
                <a:cs typeface="Calibri"/>
              </a:rPr>
              <a:t>the </a:t>
            </a:r>
            <a:r>
              <a:rPr sz="2600" spc="-5" dirty="0">
                <a:latin typeface="Calibri"/>
                <a:cs typeface="Calibri"/>
              </a:rPr>
              <a:t>user </a:t>
            </a:r>
            <a:r>
              <a:rPr sz="2600" spc="-15" dirty="0">
                <a:latin typeface="Calibri"/>
                <a:cs typeface="Calibri"/>
              </a:rPr>
              <a:t>to</a:t>
            </a:r>
            <a:r>
              <a:rPr sz="2600" spc="-35" dirty="0">
                <a:latin typeface="Calibri"/>
                <a:cs typeface="Calibri"/>
              </a:rPr>
              <a:t> </a:t>
            </a:r>
            <a:r>
              <a:rPr sz="2600" spc="-10" dirty="0">
                <a:latin typeface="Calibri"/>
                <a:cs typeface="Calibri"/>
              </a:rPr>
              <a:t>understand.</a:t>
            </a:r>
            <a:endParaRPr sz="2600">
              <a:latin typeface="Calibri"/>
              <a:cs typeface="Calibri"/>
            </a:endParaRPr>
          </a:p>
          <a:p>
            <a:pPr marL="241300" marR="5080" indent="-228600">
              <a:lnSpc>
                <a:spcPts val="2500"/>
              </a:lnSpc>
              <a:spcBef>
                <a:spcPts val="990"/>
              </a:spcBef>
              <a:buFont typeface="Arial"/>
              <a:buChar char="•"/>
              <a:tabLst>
                <a:tab pos="241300" algn="l"/>
              </a:tabLst>
            </a:pPr>
            <a:r>
              <a:rPr sz="2600" b="1" spc="-5" dirty="0">
                <a:latin typeface="Calibri"/>
                <a:cs typeface="Calibri"/>
              </a:rPr>
              <a:t>Application</a:t>
            </a:r>
            <a:r>
              <a:rPr sz="2600" spc="-5" dirty="0">
                <a:latin typeface="Calibri"/>
                <a:cs typeface="Calibri"/>
              </a:rPr>
              <a:t>: </a:t>
            </a:r>
            <a:r>
              <a:rPr sz="2600" dirty="0">
                <a:latin typeface="Calibri"/>
                <a:cs typeface="Calibri"/>
              </a:rPr>
              <a:t>IoT </a:t>
            </a:r>
            <a:r>
              <a:rPr sz="2600" spc="-5" dirty="0">
                <a:latin typeface="Calibri"/>
                <a:cs typeface="Calibri"/>
              </a:rPr>
              <a:t>applications </a:t>
            </a:r>
            <a:r>
              <a:rPr sz="2600" spc="-10" dirty="0">
                <a:latin typeface="Calibri"/>
                <a:cs typeface="Calibri"/>
              </a:rPr>
              <a:t>provide </a:t>
            </a:r>
            <a:r>
              <a:rPr sz="2600" dirty="0">
                <a:latin typeface="Calibri"/>
                <a:cs typeface="Calibri"/>
              </a:rPr>
              <a:t>an </a:t>
            </a:r>
            <a:r>
              <a:rPr sz="2600" spc="-10" dirty="0">
                <a:latin typeface="Calibri"/>
                <a:cs typeface="Calibri"/>
              </a:rPr>
              <a:t>interface </a:t>
            </a:r>
            <a:r>
              <a:rPr sz="2600" spc="-5" dirty="0">
                <a:latin typeface="Calibri"/>
                <a:cs typeface="Calibri"/>
              </a:rPr>
              <a:t>that </a:t>
            </a:r>
            <a:r>
              <a:rPr sz="2600" dirty="0">
                <a:latin typeface="Calibri"/>
                <a:cs typeface="Calibri"/>
              </a:rPr>
              <a:t>the </a:t>
            </a:r>
            <a:r>
              <a:rPr sz="2600" spc="-15" dirty="0">
                <a:latin typeface="Calibri"/>
                <a:cs typeface="Calibri"/>
              </a:rPr>
              <a:t>users </a:t>
            </a:r>
            <a:r>
              <a:rPr sz="2600" spc="-10" dirty="0">
                <a:latin typeface="Calibri"/>
                <a:cs typeface="Calibri"/>
              </a:rPr>
              <a:t>can </a:t>
            </a:r>
            <a:r>
              <a:rPr sz="2600" spc="-5" dirty="0">
                <a:latin typeface="Calibri"/>
                <a:cs typeface="Calibri"/>
              </a:rPr>
              <a:t>use </a:t>
            </a:r>
            <a:r>
              <a:rPr sz="2600" spc="-15" dirty="0">
                <a:latin typeface="Calibri"/>
                <a:cs typeface="Calibri"/>
              </a:rPr>
              <a:t>to  control </a:t>
            </a:r>
            <a:r>
              <a:rPr sz="2600" dirty="0">
                <a:latin typeface="Calibri"/>
                <a:cs typeface="Calibri"/>
              </a:rPr>
              <a:t>and </a:t>
            </a:r>
            <a:r>
              <a:rPr sz="2600" spc="-5" dirty="0">
                <a:latin typeface="Calibri"/>
                <a:cs typeface="Calibri"/>
              </a:rPr>
              <a:t>monitor various </a:t>
            </a:r>
            <a:r>
              <a:rPr sz="2600" dirty="0">
                <a:latin typeface="Calibri"/>
                <a:cs typeface="Calibri"/>
              </a:rPr>
              <a:t>aspects </a:t>
            </a:r>
            <a:r>
              <a:rPr sz="2600" spc="-5" dirty="0">
                <a:latin typeface="Calibri"/>
                <a:cs typeface="Calibri"/>
              </a:rPr>
              <a:t>of </a:t>
            </a:r>
            <a:r>
              <a:rPr sz="2600" dirty="0">
                <a:latin typeface="Calibri"/>
                <a:cs typeface="Calibri"/>
              </a:rPr>
              <a:t>the IoT </a:t>
            </a:r>
            <a:r>
              <a:rPr sz="2600" spc="-20" dirty="0">
                <a:latin typeface="Calibri"/>
                <a:cs typeface="Calibri"/>
              </a:rPr>
              <a:t>system. </a:t>
            </a:r>
            <a:r>
              <a:rPr sz="2600" spc="-5" dirty="0">
                <a:latin typeface="Calibri"/>
                <a:cs typeface="Calibri"/>
              </a:rPr>
              <a:t>Applications </a:t>
            </a:r>
            <a:r>
              <a:rPr sz="2600" dirty="0">
                <a:latin typeface="Calibri"/>
                <a:cs typeface="Calibri"/>
              </a:rPr>
              <a:t>also  </a:t>
            </a:r>
            <a:r>
              <a:rPr sz="2600" spc="-5" dirty="0">
                <a:latin typeface="Calibri"/>
                <a:cs typeface="Calibri"/>
              </a:rPr>
              <a:t>allow </a:t>
            </a:r>
            <a:r>
              <a:rPr sz="2600" spc="-15" dirty="0">
                <a:latin typeface="Calibri"/>
                <a:cs typeface="Calibri"/>
              </a:rPr>
              <a:t>users to </a:t>
            </a:r>
            <a:r>
              <a:rPr sz="2600" spc="-5" dirty="0">
                <a:latin typeface="Calibri"/>
                <a:cs typeface="Calibri"/>
              </a:rPr>
              <a:t>view </a:t>
            </a:r>
            <a:r>
              <a:rPr sz="2600" dirty="0">
                <a:latin typeface="Calibri"/>
                <a:cs typeface="Calibri"/>
              </a:rPr>
              <a:t>the </a:t>
            </a:r>
            <a:r>
              <a:rPr sz="2600" spc="-20" dirty="0">
                <a:latin typeface="Calibri"/>
                <a:cs typeface="Calibri"/>
              </a:rPr>
              <a:t>system </a:t>
            </a:r>
            <a:r>
              <a:rPr sz="2600" spc="-15" dirty="0">
                <a:latin typeface="Calibri"/>
                <a:cs typeface="Calibri"/>
              </a:rPr>
              <a:t>status </a:t>
            </a:r>
            <a:r>
              <a:rPr sz="2600" dirty="0">
                <a:latin typeface="Calibri"/>
                <a:cs typeface="Calibri"/>
              </a:rPr>
              <a:t>and the </a:t>
            </a:r>
            <a:r>
              <a:rPr sz="2600" spc="-10" dirty="0">
                <a:latin typeface="Calibri"/>
                <a:cs typeface="Calibri"/>
              </a:rPr>
              <a:t>processed</a:t>
            </a:r>
            <a:r>
              <a:rPr sz="2600" spc="-70" dirty="0">
                <a:latin typeface="Calibri"/>
                <a:cs typeface="Calibri"/>
              </a:rPr>
              <a:t> </a:t>
            </a:r>
            <a:r>
              <a:rPr sz="2600" spc="-15" dirty="0">
                <a:latin typeface="Calibri"/>
                <a:cs typeface="Calibri"/>
              </a:rPr>
              <a:t>data.</a:t>
            </a:r>
            <a:endParaRPr sz="26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grpSp>
        <p:nvGrpSpPr>
          <p:cNvPr id="7" name="Google Shape;107;p14"/>
          <p:cNvGrpSpPr/>
          <p:nvPr/>
        </p:nvGrpSpPr>
        <p:grpSpPr>
          <a:xfrm>
            <a:off x="381000" y="160443"/>
            <a:ext cx="11506200" cy="449157"/>
            <a:chOff x="0" y="0"/>
            <a:chExt cx="9144000" cy="307777"/>
          </a:xfrm>
        </p:grpSpPr>
        <p:sp>
          <p:nvSpPr>
            <p:cNvPr id="8"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9"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0"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9004609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2480945"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a:t>
            </a:r>
            <a:r>
              <a:rPr b="0" spc="-45" dirty="0">
                <a:latin typeface="Calibri"/>
                <a:cs typeface="Calibri"/>
              </a:rPr>
              <a:t> </a:t>
            </a:r>
            <a:r>
              <a:rPr b="0" spc="-15" dirty="0">
                <a:latin typeface="Calibri"/>
                <a:cs typeface="Calibri"/>
              </a:rPr>
              <a:t>Level-1</a:t>
            </a:r>
          </a:p>
        </p:txBody>
      </p:sp>
      <p:sp>
        <p:nvSpPr>
          <p:cNvPr id="3" name="object 3"/>
          <p:cNvSpPr txBox="1"/>
          <p:nvPr/>
        </p:nvSpPr>
        <p:spPr>
          <a:xfrm>
            <a:off x="916939" y="1737106"/>
            <a:ext cx="4171950" cy="422275"/>
          </a:xfrm>
          <a:prstGeom prst="rect">
            <a:avLst/>
          </a:prstGeom>
        </p:spPr>
        <p:txBody>
          <a:bodyPr vert="horz" wrap="square" lIns="0" tIns="13335" rIns="0" bIns="0" rtlCol="0">
            <a:spAutoFit/>
          </a:bodyPr>
          <a:lstStyle/>
          <a:p>
            <a:pPr marL="241300" indent="-228600">
              <a:lnSpc>
                <a:spcPct val="100000"/>
              </a:lnSpc>
              <a:spcBef>
                <a:spcPts val="105"/>
              </a:spcBef>
              <a:buFont typeface="Arial"/>
              <a:buChar char="•"/>
              <a:tabLst>
                <a:tab pos="241300" algn="l"/>
                <a:tab pos="603885" algn="l"/>
                <a:tab pos="1664335" algn="l"/>
                <a:tab pos="2252980" algn="l"/>
                <a:tab pos="3352165" algn="l"/>
                <a:tab pos="3995420" algn="l"/>
              </a:tabLst>
            </a:pPr>
            <a:r>
              <a:rPr sz="2600" dirty="0">
                <a:latin typeface="Calibri"/>
                <a:cs typeface="Calibri"/>
              </a:rPr>
              <a:t>A	</a:t>
            </a:r>
            <a:r>
              <a:rPr sz="2600" spc="-10" dirty="0">
                <a:latin typeface="Calibri"/>
                <a:cs typeface="Calibri"/>
              </a:rPr>
              <a:t>l</a:t>
            </a:r>
            <a:r>
              <a:rPr sz="2600" spc="-15" dirty="0">
                <a:latin typeface="Calibri"/>
                <a:cs typeface="Calibri"/>
              </a:rPr>
              <a:t>e</a:t>
            </a:r>
            <a:r>
              <a:rPr sz="2600" spc="-40" dirty="0">
                <a:latin typeface="Calibri"/>
                <a:cs typeface="Calibri"/>
              </a:rPr>
              <a:t>v</a:t>
            </a:r>
            <a:r>
              <a:rPr sz="2600" dirty="0">
                <a:latin typeface="Calibri"/>
                <a:cs typeface="Calibri"/>
              </a:rPr>
              <a:t>el</a:t>
            </a:r>
            <a:r>
              <a:rPr sz="2600" spc="-10" dirty="0">
                <a:latin typeface="Calibri"/>
                <a:cs typeface="Calibri"/>
              </a:rPr>
              <a:t>-</a:t>
            </a:r>
            <a:r>
              <a:rPr sz="2600" dirty="0">
                <a:latin typeface="Calibri"/>
                <a:cs typeface="Calibri"/>
              </a:rPr>
              <a:t>1	</a:t>
            </a:r>
            <a:r>
              <a:rPr sz="2600" spc="-10" dirty="0">
                <a:latin typeface="Calibri"/>
                <a:cs typeface="Calibri"/>
              </a:rPr>
              <a:t>I</a:t>
            </a:r>
            <a:r>
              <a:rPr sz="2600" spc="-5" dirty="0">
                <a:latin typeface="Calibri"/>
                <a:cs typeface="Calibri"/>
              </a:rPr>
              <a:t>o</a:t>
            </a:r>
            <a:r>
              <a:rPr sz="2600" dirty="0">
                <a:latin typeface="Calibri"/>
                <a:cs typeface="Calibri"/>
              </a:rPr>
              <a:t>T	</a:t>
            </a:r>
            <a:r>
              <a:rPr sz="2600" spc="-50" dirty="0">
                <a:latin typeface="Calibri"/>
                <a:cs typeface="Calibri"/>
              </a:rPr>
              <a:t>s</a:t>
            </a:r>
            <a:r>
              <a:rPr sz="2600" spc="-40" dirty="0">
                <a:latin typeface="Calibri"/>
                <a:cs typeface="Calibri"/>
              </a:rPr>
              <a:t>y</a:t>
            </a:r>
            <a:r>
              <a:rPr sz="2600" spc="-25" dirty="0">
                <a:latin typeface="Calibri"/>
                <a:cs typeface="Calibri"/>
              </a:rPr>
              <a:t>s</a:t>
            </a:r>
            <a:r>
              <a:rPr sz="2600" spc="-35" dirty="0">
                <a:latin typeface="Calibri"/>
                <a:cs typeface="Calibri"/>
              </a:rPr>
              <a:t>t</a:t>
            </a:r>
            <a:r>
              <a:rPr sz="2600" dirty="0">
                <a:latin typeface="Calibri"/>
                <a:cs typeface="Calibri"/>
              </a:rPr>
              <a:t>em	</a:t>
            </a:r>
            <a:r>
              <a:rPr sz="2600" b="1" dirty="0">
                <a:solidFill>
                  <a:srgbClr val="FF0000"/>
                </a:solidFill>
                <a:latin typeface="Calibri"/>
                <a:cs typeface="Calibri"/>
              </a:rPr>
              <a:t>h</a:t>
            </a:r>
            <a:r>
              <a:rPr sz="2600" b="1" spc="-10" dirty="0">
                <a:solidFill>
                  <a:srgbClr val="FF0000"/>
                </a:solidFill>
                <a:latin typeface="Calibri"/>
                <a:cs typeface="Calibri"/>
              </a:rPr>
              <a:t>a</a:t>
            </a:r>
            <a:r>
              <a:rPr sz="2600" b="1" dirty="0">
                <a:solidFill>
                  <a:srgbClr val="FF0000"/>
                </a:solidFill>
                <a:latin typeface="Calibri"/>
                <a:cs typeface="Calibri"/>
              </a:rPr>
              <a:t>s	a</a:t>
            </a:r>
            <a:endParaRPr sz="2600">
              <a:latin typeface="Calibri"/>
              <a:cs typeface="Calibri"/>
            </a:endParaRPr>
          </a:p>
        </p:txBody>
      </p:sp>
      <p:sp>
        <p:nvSpPr>
          <p:cNvPr id="4" name="object 4"/>
          <p:cNvSpPr txBox="1"/>
          <p:nvPr/>
        </p:nvSpPr>
        <p:spPr>
          <a:xfrm>
            <a:off x="1145539" y="2014474"/>
            <a:ext cx="2968625" cy="422275"/>
          </a:xfrm>
          <a:prstGeom prst="rect">
            <a:avLst/>
          </a:prstGeom>
        </p:spPr>
        <p:txBody>
          <a:bodyPr vert="horz" wrap="square" lIns="0" tIns="13335" rIns="0" bIns="0" rtlCol="0">
            <a:spAutoFit/>
          </a:bodyPr>
          <a:lstStyle/>
          <a:p>
            <a:pPr marL="12700">
              <a:lnSpc>
                <a:spcPct val="100000"/>
              </a:lnSpc>
              <a:spcBef>
                <a:spcPts val="105"/>
              </a:spcBef>
              <a:tabLst>
                <a:tab pos="1229995" algn="l"/>
              </a:tabLst>
            </a:pPr>
            <a:r>
              <a:rPr sz="2600" b="1" spc="-5" dirty="0">
                <a:solidFill>
                  <a:srgbClr val="FF0000"/>
                </a:solidFill>
                <a:latin typeface="Calibri"/>
                <a:cs typeface="Calibri"/>
              </a:rPr>
              <a:t>single	node/device</a:t>
            </a:r>
            <a:endParaRPr sz="2600">
              <a:latin typeface="Calibri"/>
              <a:cs typeface="Calibri"/>
            </a:endParaRPr>
          </a:p>
        </p:txBody>
      </p:sp>
      <p:sp>
        <p:nvSpPr>
          <p:cNvPr id="5" name="object 5"/>
          <p:cNvSpPr txBox="1"/>
          <p:nvPr/>
        </p:nvSpPr>
        <p:spPr>
          <a:xfrm>
            <a:off x="1145539" y="2291842"/>
            <a:ext cx="1254760" cy="422275"/>
          </a:xfrm>
          <a:prstGeom prst="rect">
            <a:avLst/>
          </a:prstGeom>
        </p:spPr>
        <p:txBody>
          <a:bodyPr vert="horz" wrap="square" lIns="0" tIns="13335" rIns="0" bIns="0" rtlCol="0">
            <a:spAutoFit/>
          </a:bodyPr>
          <a:lstStyle/>
          <a:p>
            <a:pPr marL="12700">
              <a:lnSpc>
                <a:spcPct val="100000"/>
              </a:lnSpc>
              <a:spcBef>
                <a:spcPts val="105"/>
              </a:spcBef>
            </a:pPr>
            <a:r>
              <a:rPr sz="2600" spc="-15" dirty="0">
                <a:latin typeface="Calibri"/>
                <a:cs typeface="Calibri"/>
              </a:rPr>
              <a:t>performs</a:t>
            </a:r>
            <a:endParaRPr sz="2600">
              <a:latin typeface="Calibri"/>
              <a:cs typeface="Calibri"/>
            </a:endParaRPr>
          </a:p>
        </p:txBody>
      </p:sp>
      <p:sp>
        <p:nvSpPr>
          <p:cNvPr id="6" name="object 6"/>
          <p:cNvSpPr txBox="1"/>
          <p:nvPr/>
        </p:nvSpPr>
        <p:spPr>
          <a:xfrm>
            <a:off x="2761233" y="2291842"/>
            <a:ext cx="1024890" cy="422275"/>
          </a:xfrm>
          <a:prstGeom prst="rect">
            <a:avLst/>
          </a:prstGeom>
        </p:spPr>
        <p:txBody>
          <a:bodyPr vert="horz" wrap="square" lIns="0" tIns="13335" rIns="0" bIns="0" rtlCol="0">
            <a:spAutoFit/>
          </a:bodyPr>
          <a:lstStyle/>
          <a:p>
            <a:pPr marL="12700">
              <a:lnSpc>
                <a:spcPct val="100000"/>
              </a:lnSpc>
              <a:spcBef>
                <a:spcPts val="105"/>
              </a:spcBef>
            </a:pPr>
            <a:r>
              <a:rPr sz="2600" spc="-10" dirty="0">
                <a:solidFill>
                  <a:srgbClr val="FF0000"/>
                </a:solidFill>
                <a:latin typeface="Calibri"/>
                <a:cs typeface="Calibri"/>
              </a:rPr>
              <a:t>sensing</a:t>
            </a:r>
            <a:endParaRPr sz="2600">
              <a:latin typeface="Calibri"/>
              <a:cs typeface="Calibri"/>
            </a:endParaRPr>
          </a:p>
        </p:txBody>
      </p:sp>
      <p:sp>
        <p:nvSpPr>
          <p:cNvPr id="7" name="object 7"/>
          <p:cNvSpPr txBox="1"/>
          <p:nvPr/>
        </p:nvSpPr>
        <p:spPr>
          <a:xfrm>
            <a:off x="4146930" y="2014474"/>
            <a:ext cx="944244" cy="699770"/>
          </a:xfrm>
          <a:prstGeom prst="rect">
            <a:avLst/>
          </a:prstGeom>
        </p:spPr>
        <p:txBody>
          <a:bodyPr vert="horz" wrap="square" lIns="0" tIns="132080" rIns="0" bIns="0" rtlCol="0">
            <a:spAutoFit/>
          </a:bodyPr>
          <a:lstStyle/>
          <a:p>
            <a:pPr marL="12700" marR="5080" indent="367030">
              <a:lnSpc>
                <a:spcPct val="70000"/>
              </a:lnSpc>
              <a:spcBef>
                <a:spcPts val="1040"/>
              </a:spcBef>
            </a:pPr>
            <a:r>
              <a:rPr sz="2600" dirty="0">
                <a:latin typeface="Calibri"/>
                <a:cs typeface="Calibri"/>
              </a:rPr>
              <a:t>th</a:t>
            </a:r>
            <a:r>
              <a:rPr sz="2600" spc="-20" dirty="0">
                <a:latin typeface="Calibri"/>
                <a:cs typeface="Calibri"/>
              </a:rPr>
              <a:t>a</a:t>
            </a:r>
            <a:r>
              <a:rPr sz="2600" dirty="0">
                <a:latin typeface="Calibri"/>
                <a:cs typeface="Calibri"/>
              </a:rPr>
              <a:t>t  </a:t>
            </a:r>
            <a:r>
              <a:rPr sz="2600" dirty="0">
                <a:solidFill>
                  <a:srgbClr val="FF0000"/>
                </a:solidFill>
                <a:latin typeface="Calibri"/>
                <a:cs typeface="Calibri"/>
              </a:rPr>
              <a:t>and</a:t>
            </a:r>
            <a:r>
              <a:rPr sz="2600" spc="-45" dirty="0">
                <a:solidFill>
                  <a:srgbClr val="FF0000"/>
                </a:solidFill>
                <a:latin typeface="Calibri"/>
                <a:cs typeface="Calibri"/>
              </a:rPr>
              <a:t>/</a:t>
            </a:r>
            <a:r>
              <a:rPr sz="2600" spc="-5" dirty="0">
                <a:solidFill>
                  <a:srgbClr val="FF0000"/>
                </a:solidFill>
                <a:latin typeface="Calibri"/>
                <a:cs typeface="Calibri"/>
              </a:rPr>
              <a:t>or</a:t>
            </a:r>
            <a:endParaRPr sz="2600">
              <a:latin typeface="Calibri"/>
              <a:cs typeface="Calibri"/>
            </a:endParaRPr>
          </a:p>
        </p:txBody>
      </p:sp>
      <p:sp>
        <p:nvSpPr>
          <p:cNvPr id="8" name="object 8"/>
          <p:cNvSpPr txBox="1"/>
          <p:nvPr/>
        </p:nvSpPr>
        <p:spPr>
          <a:xfrm>
            <a:off x="1145539" y="2569286"/>
            <a:ext cx="1383030" cy="422909"/>
          </a:xfrm>
          <a:prstGeom prst="rect">
            <a:avLst/>
          </a:prstGeom>
        </p:spPr>
        <p:txBody>
          <a:bodyPr vert="horz" wrap="square" lIns="0" tIns="13335" rIns="0" bIns="0" rtlCol="0">
            <a:spAutoFit/>
          </a:bodyPr>
          <a:lstStyle/>
          <a:p>
            <a:pPr marL="12700">
              <a:lnSpc>
                <a:spcPct val="100000"/>
              </a:lnSpc>
              <a:spcBef>
                <a:spcPts val="105"/>
              </a:spcBef>
            </a:pPr>
            <a:r>
              <a:rPr sz="2600" dirty="0">
                <a:solidFill>
                  <a:srgbClr val="FF0000"/>
                </a:solidFill>
                <a:latin typeface="Calibri"/>
                <a:cs typeface="Calibri"/>
              </a:rPr>
              <a:t>actu</a:t>
            </a:r>
            <a:r>
              <a:rPr sz="2600" spc="-25" dirty="0">
                <a:solidFill>
                  <a:srgbClr val="FF0000"/>
                </a:solidFill>
                <a:latin typeface="Calibri"/>
                <a:cs typeface="Calibri"/>
              </a:rPr>
              <a:t>a</a:t>
            </a:r>
            <a:r>
              <a:rPr sz="2600" dirty="0">
                <a:solidFill>
                  <a:srgbClr val="FF0000"/>
                </a:solidFill>
                <a:latin typeface="Calibri"/>
                <a:cs typeface="Calibri"/>
              </a:rPr>
              <a:t>tion,</a:t>
            </a:r>
            <a:endParaRPr sz="2600">
              <a:latin typeface="Calibri"/>
              <a:cs typeface="Calibri"/>
            </a:endParaRPr>
          </a:p>
        </p:txBody>
      </p:sp>
      <p:sp>
        <p:nvSpPr>
          <p:cNvPr id="9" name="object 9"/>
          <p:cNvSpPr txBox="1"/>
          <p:nvPr/>
        </p:nvSpPr>
        <p:spPr>
          <a:xfrm>
            <a:off x="3038601" y="2569286"/>
            <a:ext cx="2049780" cy="422909"/>
          </a:xfrm>
          <a:prstGeom prst="rect">
            <a:avLst/>
          </a:prstGeom>
        </p:spPr>
        <p:txBody>
          <a:bodyPr vert="horz" wrap="square" lIns="0" tIns="13335" rIns="0" bIns="0" rtlCol="0">
            <a:spAutoFit/>
          </a:bodyPr>
          <a:lstStyle/>
          <a:p>
            <a:pPr marL="12700">
              <a:lnSpc>
                <a:spcPct val="100000"/>
              </a:lnSpc>
              <a:spcBef>
                <a:spcPts val="105"/>
              </a:spcBef>
              <a:tabLst>
                <a:tab pos="1360170" algn="l"/>
              </a:tabLst>
            </a:pPr>
            <a:r>
              <a:rPr sz="2600" spc="-25" dirty="0">
                <a:solidFill>
                  <a:srgbClr val="FF0000"/>
                </a:solidFill>
                <a:latin typeface="Calibri"/>
                <a:cs typeface="Calibri"/>
              </a:rPr>
              <a:t>st</a:t>
            </a:r>
            <a:r>
              <a:rPr sz="2600" spc="-5" dirty="0">
                <a:solidFill>
                  <a:srgbClr val="FF0000"/>
                </a:solidFill>
                <a:latin typeface="Calibri"/>
                <a:cs typeface="Calibri"/>
              </a:rPr>
              <a:t>o</a:t>
            </a:r>
            <a:r>
              <a:rPr sz="2600" spc="-40" dirty="0">
                <a:solidFill>
                  <a:srgbClr val="FF0000"/>
                </a:solidFill>
                <a:latin typeface="Calibri"/>
                <a:cs typeface="Calibri"/>
              </a:rPr>
              <a:t>r</a:t>
            </a:r>
            <a:r>
              <a:rPr sz="2600" spc="-15" dirty="0">
                <a:solidFill>
                  <a:srgbClr val="FF0000"/>
                </a:solidFill>
                <a:latin typeface="Calibri"/>
                <a:cs typeface="Calibri"/>
              </a:rPr>
              <a:t>e</a:t>
            </a:r>
            <a:r>
              <a:rPr sz="2600" dirty="0">
                <a:solidFill>
                  <a:srgbClr val="FF0000"/>
                </a:solidFill>
                <a:latin typeface="Calibri"/>
                <a:cs typeface="Calibri"/>
              </a:rPr>
              <a:t>s	</a:t>
            </a:r>
            <a:r>
              <a:rPr sz="2600" spc="-5" dirty="0">
                <a:solidFill>
                  <a:srgbClr val="FF0000"/>
                </a:solidFill>
                <a:latin typeface="Calibri"/>
                <a:cs typeface="Calibri"/>
              </a:rPr>
              <a:t>d</a:t>
            </a:r>
            <a:r>
              <a:rPr sz="2600" spc="-30" dirty="0">
                <a:solidFill>
                  <a:srgbClr val="FF0000"/>
                </a:solidFill>
                <a:latin typeface="Calibri"/>
                <a:cs typeface="Calibri"/>
              </a:rPr>
              <a:t>a</a:t>
            </a:r>
            <a:r>
              <a:rPr sz="2600" spc="-35" dirty="0">
                <a:solidFill>
                  <a:srgbClr val="FF0000"/>
                </a:solidFill>
                <a:latin typeface="Calibri"/>
                <a:cs typeface="Calibri"/>
              </a:rPr>
              <a:t>t</a:t>
            </a:r>
            <a:r>
              <a:rPr sz="2600" dirty="0">
                <a:solidFill>
                  <a:srgbClr val="FF0000"/>
                </a:solidFill>
                <a:latin typeface="Calibri"/>
                <a:cs typeface="Calibri"/>
              </a:rPr>
              <a:t>a,</a:t>
            </a:r>
            <a:endParaRPr sz="2600">
              <a:latin typeface="Calibri"/>
              <a:cs typeface="Calibri"/>
            </a:endParaRPr>
          </a:p>
        </p:txBody>
      </p:sp>
      <p:sp>
        <p:nvSpPr>
          <p:cNvPr id="10" name="object 10"/>
          <p:cNvSpPr txBox="1"/>
          <p:nvPr/>
        </p:nvSpPr>
        <p:spPr>
          <a:xfrm>
            <a:off x="1145539" y="2846958"/>
            <a:ext cx="3945254" cy="699770"/>
          </a:xfrm>
          <a:prstGeom prst="rect">
            <a:avLst/>
          </a:prstGeom>
        </p:spPr>
        <p:txBody>
          <a:bodyPr vert="horz" wrap="square" lIns="0" tIns="132080" rIns="0" bIns="0" rtlCol="0">
            <a:spAutoFit/>
          </a:bodyPr>
          <a:lstStyle/>
          <a:p>
            <a:pPr marL="12700" marR="5080">
              <a:lnSpc>
                <a:spcPct val="70000"/>
              </a:lnSpc>
              <a:spcBef>
                <a:spcPts val="1040"/>
              </a:spcBef>
              <a:tabLst>
                <a:tab pos="1384300" algn="l"/>
                <a:tab pos="2571750" algn="l"/>
                <a:tab pos="3218180" algn="l"/>
              </a:tabLst>
            </a:pPr>
            <a:r>
              <a:rPr sz="2600" spc="-5" dirty="0">
                <a:solidFill>
                  <a:srgbClr val="FF0000"/>
                </a:solidFill>
                <a:latin typeface="Calibri"/>
                <a:cs typeface="Calibri"/>
              </a:rPr>
              <a:t>per</a:t>
            </a:r>
            <a:r>
              <a:rPr sz="2600" spc="-65" dirty="0">
                <a:solidFill>
                  <a:srgbClr val="FF0000"/>
                </a:solidFill>
                <a:latin typeface="Calibri"/>
                <a:cs typeface="Calibri"/>
              </a:rPr>
              <a:t>f</a:t>
            </a:r>
            <a:r>
              <a:rPr sz="2600" spc="-5" dirty="0">
                <a:solidFill>
                  <a:srgbClr val="FF0000"/>
                </a:solidFill>
                <a:latin typeface="Calibri"/>
                <a:cs typeface="Calibri"/>
              </a:rPr>
              <a:t>orm</a:t>
            </a:r>
            <a:r>
              <a:rPr sz="2600" dirty="0">
                <a:solidFill>
                  <a:srgbClr val="FF0000"/>
                </a:solidFill>
                <a:latin typeface="Calibri"/>
                <a:cs typeface="Calibri"/>
              </a:rPr>
              <a:t>s	</a:t>
            </a:r>
            <a:r>
              <a:rPr sz="2600" spc="-15" dirty="0">
                <a:solidFill>
                  <a:srgbClr val="FF0000"/>
                </a:solidFill>
                <a:latin typeface="Calibri"/>
                <a:cs typeface="Calibri"/>
              </a:rPr>
              <a:t>a</a:t>
            </a:r>
            <a:r>
              <a:rPr sz="2600" spc="-5" dirty="0">
                <a:solidFill>
                  <a:srgbClr val="FF0000"/>
                </a:solidFill>
                <a:latin typeface="Calibri"/>
                <a:cs typeface="Calibri"/>
              </a:rPr>
              <a:t>nal</a:t>
            </a:r>
            <a:r>
              <a:rPr sz="2600" spc="-30" dirty="0">
                <a:solidFill>
                  <a:srgbClr val="FF0000"/>
                </a:solidFill>
                <a:latin typeface="Calibri"/>
                <a:cs typeface="Calibri"/>
              </a:rPr>
              <a:t>y</a:t>
            </a:r>
            <a:r>
              <a:rPr sz="2600" spc="-5" dirty="0">
                <a:solidFill>
                  <a:srgbClr val="FF0000"/>
                </a:solidFill>
                <a:latin typeface="Calibri"/>
                <a:cs typeface="Calibri"/>
              </a:rPr>
              <a:t>s</a:t>
            </a:r>
            <a:r>
              <a:rPr sz="2600" spc="-10" dirty="0">
                <a:solidFill>
                  <a:srgbClr val="FF0000"/>
                </a:solidFill>
                <a:latin typeface="Calibri"/>
                <a:cs typeface="Calibri"/>
              </a:rPr>
              <a:t>i</a:t>
            </a:r>
            <a:r>
              <a:rPr sz="2600" dirty="0">
                <a:solidFill>
                  <a:srgbClr val="FF0000"/>
                </a:solidFill>
                <a:latin typeface="Calibri"/>
                <a:cs typeface="Calibri"/>
              </a:rPr>
              <a:t>s	and	</a:t>
            </a:r>
            <a:r>
              <a:rPr sz="2600" spc="-5" dirty="0">
                <a:solidFill>
                  <a:srgbClr val="FF0000"/>
                </a:solidFill>
                <a:latin typeface="Calibri"/>
                <a:cs typeface="Calibri"/>
              </a:rPr>
              <a:t>ho</a:t>
            </a:r>
            <a:r>
              <a:rPr sz="2600" spc="-30" dirty="0">
                <a:solidFill>
                  <a:srgbClr val="FF0000"/>
                </a:solidFill>
                <a:latin typeface="Calibri"/>
                <a:cs typeface="Calibri"/>
              </a:rPr>
              <a:t>s</a:t>
            </a:r>
            <a:r>
              <a:rPr sz="2600" dirty="0">
                <a:solidFill>
                  <a:srgbClr val="FF0000"/>
                </a:solidFill>
                <a:latin typeface="Calibri"/>
                <a:cs typeface="Calibri"/>
              </a:rPr>
              <a:t>ts  the</a:t>
            </a:r>
            <a:r>
              <a:rPr sz="2600" spc="-15" dirty="0">
                <a:solidFill>
                  <a:srgbClr val="FF0000"/>
                </a:solidFill>
                <a:latin typeface="Calibri"/>
                <a:cs typeface="Calibri"/>
              </a:rPr>
              <a:t> </a:t>
            </a:r>
            <a:r>
              <a:rPr sz="2600" spc="-5" dirty="0">
                <a:solidFill>
                  <a:srgbClr val="FF0000"/>
                </a:solidFill>
                <a:latin typeface="Calibri"/>
                <a:cs typeface="Calibri"/>
              </a:rPr>
              <a:t>application.</a:t>
            </a:r>
            <a:endParaRPr sz="2600">
              <a:latin typeface="Calibri"/>
              <a:cs typeface="Calibri"/>
            </a:endParaRPr>
          </a:p>
        </p:txBody>
      </p:sp>
      <p:sp>
        <p:nvSpPr>
          <p:cNvPr id="11" name="object 11"/>
          <p:cNvSpPr txBox="1"/>
          <p:nvPr/>
        </p:nvSpPr>
        <p:spPr>
          <a:xfrm>
            <a:off x="916939" y="3528186"/>
            <a:ext cx="1210310" cy="422275"/>
          </a:xfrm>
          <a:prstGeom prst="rect">
            <a:avLst/>
          </a:prstGeom>
        </p:spPr>
        <p:txBody>
          <a:bodyPr vert="horz" wrap="square" lIns="0" tIns="13335" rIns="0" bIns="0" rtlCol="0">
            <a:spAutoFit/>
          </a:bodyPr>
          <a:lstStyle/>
          <a:p>
            <a:pPr marL="241300" indent="-228600">
              <a:lnSpc>
                <a:spcPct val="100000"/>
              </a:lnSpc>
              <a:spcBef>
                <a:spcPts val="105"/>
              </a:spcBef>
              <a:buFont typeface="Arial"/>
              <a:buChar char="•"/>
              <a:tabLst>
                <a:tab pos="241300" algn="l"/>
              </a:tabLst>
            </a:pPr>
            <a:r>
              <a:rPr sz="2600" spc="-5" dirty="0">
                <a:latin typeface="Calibri"/>
                <a:cs typeface="Calibri"/>
              </a:rPr>
              <a:t>L</a:t>
            </a:r>
            <a:r>
              <a:rPr sz="2600" spc="-20" dirty="0">
                <a:latin typeface="Calibri"/>
                <a:cs typeface="Calibri"/>
              </a:rPr>
              <a:t>e</a:t>
            </a:r>
            <a:r>
              <a:rPr sz="2600" spc="-40" dirty="0">
                <a:latin typeface="Calibri"/>
                <a:cs typeface="Calibri"/>
              </a:rPr>
              <a:t>v</a:t>
            </a:r>
            <a:r>
              <a:rPr sz="2600" dirty="0">
                <a:latin typeface="Calibri"/>
                <a:cs typeface="Calibri"/>
              </a:rPr>
              <a:t>e</a:t>
            </a:r>
            <a:r>
              <a:rPr sz="2600" spc="5" dirty="0">
                <a:latin typeface="Calibri"/>
                <a:cs typeface="Calibri"/>
              </a:rPr>
              <a:t>l</a:t>
            </a:r>
            <a:r>
              <a:rPr sz="2600" spc="-10" dirty="0">
                <a:latin typeface="Calibri"/>
                <a:cs typeface="Calibri"/>
              </a:rPr>
              <a:t>-</a:t>
            </a:r>
            <a:r>
              <a:rPr sz="2600" dirty="0">
                <a:latin typeface="Calibri"/>
                <a:cs typeface="Calibri"/>
              </a:rPr>
              <a:t>1</a:t>
            </a:r>
            <a:endParaRPr sz="2600">
              <a:latin typeface="Calibri"/>
              <a:cs typeface="Calibri"/>
            </a:endParaRPr>
          </a:p>
        </p:txBody>
      </p:sp>
      <p:sp>
        <p:nvSpPr>
          <p:cNvPr id="12" name="object 12"/>
          <p:cNvSpPr txBox="1"/>
          <p:nvPr/>
        </p:nvSpPr>
        <p:spPr>
          <a:xfrm>
            <a:off x="2451861" y="3528186"/>
            <a:ext cx="2639695" cy="422275"/>
          </a:xfrm>
          <a:prstGeom prst="rect">
            <a:avLst/>
          </a:prstGeom>
        </p:spPr>
        <p:txBody>
          <a:bodyPr vert="horz" wrap="square" lIns="0" tIns="13335" rIns="0" bIns="0" rtlCol="0">
            <a:spAutoFit/>
          </a:bodyPr>
          <a:lstStyle/>
          <a:p>
            <a:pPr marL="12700">
              <a:lnSpc>
                <a:spcPct val="100000"/>
              </a:lnSpc>
              <a:spcBef>
                <a:spcPts val="105"/>
              </a:spcBef>
              <a:tabLst>
                <a:tab pos="781685" algn="l"/>
                <a:tab pos="2192020" algn="l"/>
              </a:tabLst>
            </a:pPr>
            <a:r>
              <a:rPr sz="2600" spc="-10" dirty="0">
                <a:latin typeface="Calibri"/>
                <a:cs typeface="Calibri"/>
              </a:rPr>
              <a:t>I</a:t>
            </a:r>
            <a:r>
              <a:rPr sz="2600" spc="-5" dirty="0">
                <a:latin typeface="Calibri"/>
                <a:cs typeface="Calibri"/>
              </a:rPr>
              <a:t>o</a:t>
            </a:r>
            <a:r>
              <a:rPr sz="2600" dirty="0">
                <a:latin typeface="Calibri"/>
                <a:cs typeface="Calibri"/>
              </a:rPr>
              <a:t>T	</a:t>
            </a:r>
            <a:r>
              <a:rPr sz="2600" spc="-50" dirty="0">
                <a:latin typeface="Calibri"/>
                <a:cs typeface="Calibri"/>
              </a:rPr>
              <a:t>s</a:t>
            </a:r>
            <a:r>
              <a:rPr sz="2600" spc="-40" dirty="0">
                <a:latin typeface="Calibri"/>
                <a:cs typeface="Calibri"/>
              </a:rPr>
              <a:t>y</a:t>
            </a:r>
            <a:r>
              <a:rPr sz="2600" spc="-25" dirty="0">
                <a:latin typeface="Calibri"/>
                <a:cs typeface="Calibri"/>
              </a:rPr>
              <a:t>s</a:t>
            </a:r>
            <a:r>
              <a:rPr sz="2600" spc="-35" dirty="0">
                <a:latin typeface="Calibri"/>
                <a:cs typeface="Calibri"/>
              </a:rPr>
              <a:t>t</a:t>
            </a:r>
            <a:r>
              <a:rPr sz="2600" spc="-15" dirty="0">
                <a:latin typeface="Calibri"/>
                <a:cs typeface="Calibri"/>
              </a:rPr>
              <a:t>e</a:t>
            </a:r>
            <a:r>
              <a:rPr sz="2600" dirty="0">
                <a:latin typeface="Calibri"/>
                <a:cs typeface="Calibri"/>
              </a:rPr>
              <a:t>ms	a</a:t>
            </a:r>
            <a:r>
              <a:rPr sz="2600" spc="-35" dirty="0">
                <a:latin typeface="Calibri"/>
                <a:cs typeface="Calibri"/>
              </a:rPr>
              <a:t>r</a:t>
            </a:r>
            <a:r>
              <a:rPr sz="2600" dirty="0">
                <a:latin typeface="Calibri"/>
                <a:cs typeface="Calibri"/>
              </a:rPr>
              <a:t>e</a:t>
            </a:r>
            <a:endParaRPr sz="2600">
              <a:latin typeface="Calibri"/>
              <a:cs typeface="Calibri"/>
            </a:endParaRPr>
          </a:p>
        </p:txBody>
      </p:sp>
      <p:sp>
        <p:nvSpPr>
          <p:cNvPr id="13" name="object 13"/>
          <p:cNvSpPr txBox="1"/>
          <p:nvPr/>
        </p:nvSpPr>
        <p:spPr>
          <a:xfrm>
            <a:off x="1145539" y="3805554"/>
            <a:ext cx="3945254" cy="422275"/>
          </a:xfrm>
          <a:prstGeom prst="rect">
            <a:avLst/>
          </a:prstGeom>
        </p:spPr>
        <p:txBody>
          <a:bodyPr vert="horz" wrap="square" lIns="0" tIns="12700" rIns="0" bIns="0" rtlCol="0">
            <a:spAutoFit/>
          </a:bodyPr>
          <a:lstStyle/>
          <a:p>
            <a:pPr marL="12700">
              <a:lnSpc>
                <a:spcPct val="100000"/>
              </a:lnSpc>
              <a:spcBef>
                <a:spcPts val="100"/>
              </a:spcBef>
              <a:tabLst>
                <a:tab pos="1237615" algn="l"/>
                <a:tab pos="1788160" algn="l"/>
                <a:tab pos="3324860" algn="l"/>
              </a:tabLst>
            </a:pPr>
            <a:r>
              <a:rPr sz="2600" spc="-5" dirty="0">
                <a:latin typeface="Calibri"/>
                <a:cs typeface="Calibri"/>
              </a:rPr>
              <a:t>sui</a:t>
            </a:r>
            <a:r>
              <a:rPr sz="2600" spc="-30" dirty="0">
                <a:latin typeface="Calibri"/>
                <a:cs typeface="Calibri"/>
              </a:rPr>
              <a:t>t</a:t>
            </a:r>
            <a:r>
              <a:rPr sz="2600" dirty="0">
                <a:latin typeface="Calibri"/>
                <a:cs typeface="Calibri"/>
              </a:rPr>
              <a:t>ab</a:t>
            </a:r>
            <a:r>
              <a:rPr sz="2600" spc="-15" dirty="0">
                <a:latin typeface="Calibri"/>
                <a:cs typeface="Calibri"/>
              </a:rPr>
              <a:t>l</a:t>
            </a:r>
            <a:r>
              <a:rPr sz="2600" dirty="0">
                <a:latin typeface="Calibri"/>
                <a:cs typeface="Calibri"/>
              </a:rPr>
              <a:t>e	</a:t>
            </a:r>
            <a:r>
              <a:rPr sz="2600" spc="-65" dirty="0">
                <a:latin typeface="Calibri"/>
                <a:cs typeface="Calibri"/>
              </a:rPr>
              <a:t>f</a:t>
            </a:r>
            <a:r>
              <a:rPr sz="2600" spc="-5" dirty="0">
                <a:latin typeface="Calibri"/>
                <a:cs typeface="Calibri"/>
              </a:rPr>
              <a:t>o</a:t>
            </a:r>
            <a:r>
              <a:rPr sz="2600" dirty="0">
                <a:latin typeface="Calibri"/>
                <a:cs typeface="Calibri"/>
              </a:rPr>
              <a:t>r	</a:t>
            </a:r>
            <a:r>
              <a:rPr sz="2600" b="1" spc="-5" dirty="0">
                <a:solidFill>
                  <a:srgbClr val="FF0000"/>
                </a:solidFill>
                <a:latin typeface="Calibri"/>
                <a:cs typeface="Calibri"/>
              </a:rPr>
              <a:t>m</a:t>
            </a:r>
            <a:r>
              <a:rPr sz="2600" b="1" spc="5" dirty="0">
                <a:solidFill>
                  <a:srgbClr val="FF0000"/>
                </a:solidFill>
                <a:latin typeface="Calibri"/>
                <a:cs typeface="Calibri"/>
              </a:rPr>
              <a:t>o</a:t>
            </a:r>
            <a:r>
              <a:rPr sz="2600" b="1" dirty="0">
                <a:solidFill>
                  <a:srgbClr val="FF0000"/>
                </a:solidFill>
                <a:latin typeface="Calibri"/>
                <a:cs typeface="Calibri"/>
              </a:rPr>
              <a:t>d</a:t>
            </a:r>
            <a:r>
              <a:rPr sz="2600" b="1" spc="-10" dirty="0">
                <a:solidFill>
                  <a:srgbClr val="FF0000"/>
                </a:solidFill>
                <a:latin typeface="Calibri"/>
                <a:cs typeface="Calibri"/>
              </a:rPr>
              <a:t>e</a:t>
            </a:r>
            <a:r>
              <a:rPr sz="2600" b="1" dirty="0">
                <a:solidFill>
                  <a:srgbClr val="FF0000"/>
                </a:solidFill>
                <a:latin typeface="Calibri"/>
                <a:cs typeface="Calibri"/>
              </a:rPr>
              <a:t>l</a:t>
            </a:r>
            <a:r>
              <a:rPr sz="2600" b="1" spc="-10" dirty="0">
                <a:solidFill>
                  <a:srgbClr val="FF0000"/>
                </a:solidFill>
                <a:latin typeface="Calibri"/>
                <a:cs typeface="Calibri"/>
              </a:rPr>
              <a:t>l</a:t>
            </a:r>
            <a:r>
              <a:rPr sz="2600" b="1" dirty="0">
                <a:solidFill>
                  <a:srgbClr val="FF0000"/>
                </a:solidFill>
                <a:latin typeface="Calibri"/>
                <a:cs typeface="Calibri"/>
              </a:rPr>
              <a:t>ing	low-</a:t>
            </a:r>
            <a:endParaRPr sz="2600">
              <a:latin typeface="Calibri"/>
              <a:cs typeface="Calibri"/>
            </a:endParaRPr>
          </a:p>
        </p:txBody>
      </p:sp>
      <p:sp>
        <p:nvSpPr>
          <p:cNvPr id="14" name="object 14"/>
          <p:cNvSpPr txBox="1"/>
          <p:nvPr/>
        </p:nvSpPr>
        <p:spPr>
          <a:xfrm>
            <a:off x="1145539" y="4082872"/>
            <a:ext cx="3942079" cy="422909"/>
          </a:xfrm>
          <a:prstGeom prst="rect">
            <a:avLst/>
          </a:prstGeom>
        </p:spPr>
        <p:txBody>
          <a:bodyPr vert="horz" wrap="square" lIns="0" tIns="13335" rIns="0" bIns="0" rtlCol="0">
            <a:spAutoFit/>
          </a:bodyPr>
          <a:lstStyle/>
          <a:p>
            <a:pPr marL="12700">
              <a:lnSpc>
                <a:spcPct val="100000"/>
              </a:lnSpc>
              <a:spcBef>
                <a:spcPts val="105"/>
              </a:spcBef>
              <a:tabLst>
                <a:tab pos="934719" algn="l"/>
                <a:tab pos="1816735" algn="l"/>
              </a:tabLst>
            </a:pPr>
            <a:r>
              <a:rPr sz="2600" b="1" spc="-10" dirty="0">
                <a:solidFill>
                  <a:srgbClr val="FF0000"/>
                </a:solidFill>
                <a:latin typeface="Calibri"/>
                <a:cs typeface="Calibri"/>
              </a:rPr>
              <a:t>cost	</a:t>
            </a:r>
            <a:r>
              <a:rPr sz="2600" b="1" dirty="0">
                <a:solidFill>
                  <a:srgbClr val="FF0000"/>
                </a:solidFill>
                <a:latin typeface="Calibri"/>
                <a:cs typeface="Calibri"/>
              </a:rPr>
              <a:t>and	</a:t>
            </a:r>
            <a:r>
              <a:rPr sz="2600" b="1" spc="-10" dirty="0">
                <a:solidFill>
                  <a:srgbClr val="FF0000"/>
                </a:solidFill>
                <a:latin typeface="Calibri"/>
                <a:cs typeface="Calibri"/>
              </a:rPr>
              <a:t>low-complexity</a:t>
            </a:r>
            <a:endParaRPr sz="2600">
              <a:latin typeface="Calibri"/>
              <a:cs typeface="Calibri"/>
            </a:endParaRPr>
          </a:p>
        </p:txBody>
      </p:sp>
      <p:sp>
        <p:nvSpPr>
          <p:cNvPr id="15" name="object 15"/>
          <p:cNvSpPr txBox="1"/>
          <p:nvPr/>
        </p:nvSpPr>
        <p:spPr>
          <a:xfrm>
            <a:off x="1145539" y="4360545"/>
            <a:ext cx="3944620" cy="422275"/>
          </a:xfrm>
          <a:prstGeom prst="rect">
            <a:avLst/>
          </a:prstGeom>
        </p:spPr>
        <p:txBody>
          <a:bodyPr vert="horz" wrap="square" lIns="0" tIns="12700" rIns="0" bIns="0" rtlCol="0">
            <a:spAutoFit/>
          </a:bodyPr>
          <a:lstStyle/>
          <a:p>
            <a:pPr marL="12700">
              <a:lnSpc>
                <a:spcPct val="100000"/>
              </a:lnSpc>
              <a:spcBef>
                <a:spcPts val="100"/>
              </a:spcBef>
              <a:tabLst>
                <a:tab pos="1522730" algn="l"/>
                <a:tab pos="2631440" algn="l"/>
                <a:tab pos="3336925" algn="l"/>
              </a:tabLst>
            </a:pPr>
            <a:r>
              <a:rPr sz="2600" b="1" dirty="0">
                <a:solidFill>
                  <a:srgbClr val="FF0000"/>
                </a:solidFill>
                <a:latin typeface="Calibri"/>
                <a:cs typeface="Calibri"/>
              </a:rPr>
              <a:t>s</a:t>
            </a:r>
            <a:r>
              <a:rPr sz="2600" b="1" spc="5" dirty="0">
                <a:solidFill>
                  <a:srgbClr val="FF0000"/>
                </a:solidFill>
                <a:latin typeface="Calibri"/>
                <a:cs typeface="Calibri"/>
              </a:rPr>
              <a:t>o</a:t>
            </a:r>
            <a:r>
              <a:rPr sz="2600" b="1" dirty="0">
                <a:solidFill>
                  <a:srgbClr val="FF0000"/>
                </a:solidFill>
                <a:latin typeface="Calibri"/>
                <a:cs typeface="Calibri"/>
              </a:rPr>
              <a:t>l</a:t>
            </a:r>
            <a:r>
              <a:rPr sz="2600" b="1" spc="-10" dirty="0">
                <a:solidFill>
                  <a:srgbClr val="FF0000"/>
                </a:solidFill>
                <a:latin typeface="Calibri"/>
                <a:cs typeface="Calibri"/>
              </a:rPr>
              <a:t>u</a:t>
            </a:r>
            <a:r>
              <a:rPr sz="2600" b="1" dirty="0">
                <a:solidFill>
                  <a:srgbClr val="FF0000"/>
                </a:solidFill>
                <a:latin typeface="Calibri"/>
                <a:cs typeface="Calibri"/>
              </a:rPr>
              <a:t>t</a:t>
            </a:r>
            <a:r>
              <a:rPr sz="2600" b="1" spc="-10" dirty="0">
                <a:solidFill>
                  <a:srgbClr val="FF0000"/>
                </a:solidFill>
                <a:latin typeface="Calibri"/>
                <a:cs typeface="Calibri"/>
              </a:rPr>
              <a:t>i</a:t>
            </a:r>
            <a:r>
              <a:rPr sz="2600" b="1" dirty="0">
                <a:solidFill>
                  <a:srgbClr val="FF0000"/>
                </a:solidFill>
                <a:latin typeface="Calibri"/>
                <a:cs typeface="Calibri"/>
              </a:rPr>
              <a:t>ons	</a:t>
            </a:r>
            <a:r>
              <a:rPr sz="2600" dirty="0">
                <a:latin typeface="Calibri"/>
                <a:cs typeface="Calibri"/>
              </a:rPr>
              <a:t>whe</a:t>
            </a:r>
            <a:r>
              <a:rPr sz="2600" spc="-50" dirty="0">
                <a:latin typeface="Calibri"/>
                <a:cs typeface="Calibri"/>
              </a:rPr>
              <a:t>r</a:t>
            </a:r>
            <a:r>
              <a:rPr sz="2600" dirty="0">
                <a:latin typeface="Calibri"/>
                <a:cs typeface="Calibri"/>
              </a:rPr>
              <a:t>e	the	</a:t>
            </a:r>
            <a:r>
              <a:rPr sz="2600" spc="-5" dirty="0">
                <a:latin typeface="Calibri"/>
                <a:cs typeface="Calibri"/>
              </a:rPr>
              <a:t>d</a:t>
            </a:r>
            <a:r>
              <a:rPr sz="2600" spc="-25" dirty="0">
                <a:latin typeface="Calibri"/>
                <a:cs typeface="Calibri"/>
              </a:rPr>
              <a:t>a</a:t>
            </a:r>
            <a:r>
              <a:rPr sz="2600" spc="-35" dirty="0">
                <a:latin typeface="Calibri"/>
                <a:cs typeface="Calibri"/>
              </a:rPr>
              <a:t>t</a:t>
            </a:r>
            <a:r>
              <a:rPr sz="2600" dirty="0">
                <a:latin typeface="Calibri"/>
                <a:cs typeface="Calibri"/>
              </a:rPr>
              <a:t>a</a:t>
            </a:r>
            <a:endParaRPr sz="2600">
              <a:latin typeface="Calibri"/>
              <a:cs typeface="Calibri"/>
            </a:endParaRPr>
          </a:p>
        </p:txBody>
      </p:sp>
      <p:sp>
        <p:nvSpPr>
          <p:cNvPr id="16" name="object 16"/>
          <p:cNvSpPr txBox="1"/>
          <p:nvPr/>
        </p:nvSpPr>
        <p:spPr>
          <a:xfrm>
            <a:off x="1145539" y="4637913"/>
            <a:ext cx="3945254" cy="699770"/>
          </a:xfrm>
          <a:prstGeom prst="rect">
            <a:avLst/>
          </a:prstGeom>
        </p:spPr>
        <p:txBody>
          <a:bodyPr vert="horz" wrap="square" lIns="0" tIns="12700" rIns="0" bIns="0" rtlCol="0">
            <a:spAutoFit/>
          </a:bodyPr>
          <a:lstStyle/>
          <a:p>
            <a:pPr marL="12700">
              <a:lnSpc>
                <a:spcPts val="2650"/>
              </a:lnSpc>
              <a:spcBef>
                <a:spcPts val="100"/>
              </a:spcBef>
              <a:tabLst>
                <a:tab pos="1292860" algn="l"/>
                <a:tab pos="1651000" algn="l"/>
                <a:tab pos="2265045" algn="l"/>
                <a:tab pos="2824480" algn="l"/>
                <a:tab pos="3484879" algn="l"/>
              </a:tabLst>
            </a:pPr>
            <a:r>
              <a:rPr sz="2600" dirty="0">
                <a:latin typeface="Calibri"/>
                <a:cs typeface="Calibri"/>
              </a:rPr>
              <a:t>i</a:t>
            </a:r>
            <a:r>
              <a:rPr sz="2600" spc="-50" dirty="0">
                <a:latin typeface="Calibri"/>
                <a:cs typeface="Calibri"/>
              </a:rPr>
              <a:t>n</a:t>
            </a:r>
            <a:r>
              <a:rPr sz="2600" spc="-30" dirty="0">
                <a:latin typeface="Calibri"/>
                <a:cs typeface="Calibri"/>
              </a:rPr>
              <a:t>v</a:t>
            </a:r>
            <a:r>
              <a:rPr sz="2600" spc="-5" dirty="0">
                <a:latin typeface="Calibri"/>
                <a:cs typeface="Calibri"/>
              </a:rPr>
              <a:t>ol</a:t>
            </a:r>
            <a:r>
              <a:rPr sz="2600" spc="-30" dirty="0">
                <a:latin typeface="Calibri"/>
                <a:cs typeface="Calibri"/>
              </a:rPr>
              <a:t>v</a:t>
            </a:r>
            <a:r>
              <a:rPr sz="2600" dirty="0">
                <a:latin typeface="Calibri"/>
                <a:cs typeface="Calibri"/>
              </a:rPr>
              <a:t>ed	</a:t>
            </a:r>
            <a:r>
              <a:rPr sz="2600" spc="-10" dirty="0">
                <a:latin typeface="Calibri"/>
                <a:cs typeface="Calibri"/>
              </a:rPr>
              <a:t>i</a:t>
            </a:r>
            <a:r>
              <a:rPr sz="2600" dirty="0">
                <a:latin typeface="Calibri"/>
                <a:cs typeface="Calibri"/>
              </a:rPr>
              <a:t>s	</a:t>
            </a:r>
            <a:r>
              <a:rPr sz="2600" spc="-5" dirty="0">
                <a:latin typeface="Calibri"/>
                <a:cs typeface="Calibri"/>
              </a:rPr>
              <a:t>no</a:t>
            </a:r>
            <a:r>
              <a:rPr sz="2600" dirty="0">
                <a:latin typeface="Calibri"/>
                <a:cs typeface="Calibri"/>
              </a:rPr>
              <a:t>t	</a:t>
            </a:r>
            <a:r>
              <a:rPr sz="2600" spc="-5" dirty="0">
                <a:latin typeface="Calibri"/>
                <a:cs typeface="Calibri"/>
              </a:rPr>
              <a:t>bi</a:t>
            </a:r>
            <a:r>
              <a:rPr sz="2600" dirty="0">
                <a:latin typeface="Calibri"/>
                <a:cs typeface="Calibri"/>
              </a:rPr>
              <a:t>g	</a:t>
            </a:r>
            <a:r>
              <a:rPr sz="2600" spc="-15" dirty="0">
                <a:latin typeface="Calibri"/>
                <a:cs typeface="Calibri"/>
              </a:rPr>
              <a:t>a</a:t>
            </a:r>
            <a:r>
              <a:rPr sz="2600" spc="-5" dirty="0">
                <a:latin typeface="Calibri"/>
                <a:cs typeface="Calibri"/>
              </a:rPr>
              <a:t>n</a:t>
            </a:r>
            <a:r>
              <a:rPr sz="2600" dirty="0">
                <a:latin typeface="Calibri"/>
                <a:cs typeface="Calibri"/>
              </a:rPr>
              <a:t>d	</a:t>
            </a:r>
            <a:r>
              <a:rPr sz="2600" spc="-10" dirty="0">
                <a:latin typeface="Calibri"/>
                <a:cs typeface="Calibri"/>
              </a:rPr>
              <a:t>t</a:t>
            </a:r>
            <a:r>
              <a:rPr sz="2600" spc="-15" dirty="0">
                <a:latin typeface="Calibri"/>
                <a:cs typeface="Calibri"/>
              </a:rPr>
              <a:t>h</a:t>
            </a:r>
            <a:r>
              <a:rPr sz="2600" dirty="0">
                <a:latin typeface="Calibri"/>
                <a:cs typeface="Calibri"/>
              </a:rPr>
              <a:t>e</a:t>
            </a:r>
            <a:endParaRPr sz="2600">
              <a:latin typeface="Calibri"/>
              <a:cs typeface="Calibri"/>
            </a:endParaRPr>
          </a:p>
          <a:p>
            <a:pPr marL="12700">
              <a:lnSpc>
                <a:spcPts val="2650"/>
              </a:lnSpc>
              <a:tabLst>
                <a:tab pos="1365885" algn="l"/>
                <a:tab pos="3487420" algn="l"/>
              </a:tabLst>
            </a:pPr>
            <a:r>
              <a:rPr sz="2600" b="1" dirty="0">
                <a:solidFill>
                  <a:srgbClr val="FF0000"/>
                </a:solidFill>
                <a:latin typeface="Calibri"/>
                <a:cs typeface="Calibri"/>
              </a:rPr>
              <a:t>a</a:t>
            </a:r>
            <a:r>
              <a:rPr sz="2600" b="1" spc="-10" dirty="0">
                <a:solidFill>
                  <a:srgbClr val="FF0000"/>
                </a:solidFill>
                <a:latin typeface="Calibri"/>
                <a:cs typeface="Calibri"/>
              </a:rPr>
              <a:t>n</a:t>
            </a:r>
            <a:r>
              <a:rPr sz="2600" b="1" dirty="0">
                <a:solidFill>
                  <a:srgbClr val="FF0000"/>
                </a:solidFill>
                <a:latin typeface="Calibri"/>
                <a:cs typeface="Calibri"/>
              </a:rPr>
              <a:t>al</a:t>
            </a:r>
            <a:r>
              <a:rPr sz="2600" b="1" spc="-20" dirty="0">
                <a:solidFill>
                  <a:srgbClr val="FF0000"/>
                </a:solidFill>
                <a:latin typeface="Calibri"/>
                <a:cs typeface="Calibri"/>
              </a:rPr>
              <a:t>y</a:t>
            </a:r>
            <a:r>
              <a:rPr sz="2600" b="1" dirty="0">
                <a:solidFill>
                  <a:srgbClr val="FF0000"/>
                </a:solidFill>
                <a:latin typeface="Calibri"/>
                <a:cs typeface="Calibri"/>
              </a:rPr>
              <a:t>sis	</a:t>
            </a:r>
            <a:r>
              <a:rPr sz="2600" b="1" spc="-40" dirty="0">
                <a:solidFill>
                  <a:srgbClr val="FF0000"/>
                </a:solidFill>
                <a:latin typeface="Calibri"/>
                <a:cs typeface="Calibri"/>
              </a:rPr>
              <a:t>r</a:t>
            </a:r>
            <a:r>
              <a:rPr sz="2600" b="1" spc="-5" dirty="0">
                <a:solidFill>
                  <a:srgbClr val="FF0000"/>
                </a:solidFill>
                <a:latin typeface="Calibri"/>
                <a:cs typeface="Calibri"/>
              </a:rPr>
              <a:t>equi</a:t>
            </a:r>
            <a:r>
              <a:rPr sz="2600" b="1" spc="-35" dirty="0">
                <a:solidFill>
                  <a:srgbClr val="FF0000"/>
                </a:solidFill>
                <a:latin typeface="Calibri"/>
                <a:cs typeface="Calibri"/>
              </a:rPr>
              <a:t>r</a:t>
            </a:r>
            <a:r>
              <a:rPr sz="2600" b="1" spc="-5" dirty="0">
                <a:solidFill>
                  <a:srgbClr val="FF0000"/>
                </a:solidFill>
                <a:latin typeface="Calibri"/>
                <a:cs typeface="Calibri"/>
              </a:rPr>
              <a:t>eme</a:t>
            </a:r>
            <a:r>
              <a:rPr sz="2600" b="1" spc="-20" dirty="0">
                <a:solidFill>
                  <a:srgbClr val="FF0000"/>
                </a:solidFill>
                <a:latin typeface="Calibri"/>
                <a:cs typeface="Calibri"/>
              </a:rPr>
              <a:t>n</a:t>
            </a:r>
            <a:r>
              <a:rPr sz="2600" b="1" dirty="0">
                <a:solidFill>
                  <a:srgbClr val="FF0000"/>
                </a:solidFill>
                <a:latin typeface="Calibri"/>
                <a:cs typeface="Calibri"/>
              </a:rPr>
              <a:t>ts	a</a:t>
            </a:r>
            <a:r>
              <a:rPr sz="2600" b="1" spc="-30" dirty="0">
                <a:solidFill>
                  <a:srgbClr val="FF0000"/>
                </a:solidFill>
                <a:latin typeface="Calibri"/>
                <a:cs typeface="Calibri"/>
              </a:rPr>
              <a:t>r</a:t>
            </a:r>
            <a:r>
              <a:rPr sz="2600" b="1" dirty="0">
                <a:solidFill>
                  <a:srgbClr val="FF0000"/>
                </a:solidFill>
                <a:latin typeface="Calibri"/>
                <a:cs typeface="Calibri"/>
              </a:rPr>
              <a:t>e</a:t>
            </a:r>
            <a:endParaRPr sz="2600">
              <a:latin typeface="Calibri"/>
              <a:cs typeface="Calibri"/>
            </a:endParaRPr>
          </a:p>
        </p:txBody>
      </p:sp>
      <p:sp>
        <p:nvSpPr>
          <p:cNvPr id="17" name="object 17"/>
          <p:cNvSpPr txBox="1"/>
          <p:nvPr/>
        </p:nvSpPr>
        <p:spPr>
          <a:xfrm>
            <a:off x="2820670" y="5192648"/>
            <a:ext cx="2266315" cy="422275"/>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FF0000"/>
                </a:solidFill>
                <a:latin typeface="Calibri"/>
                <a:cs typeface="Calibri"/>
              </a:rPr>
              <a:t>computationally</a:t>
            </a:r>
            <a:endParaRPr sz="2600">
              <a:latin typeface="Calibri"/>
              <a:cs typeface="Calibri"/>
            </a:endParaRPr>
          </a:p>
        </p:txBody>
      </p:sp>
      <p:sp>
        <p:nvSpPr>
          <p:cNvPr id="18" name="object 18"/>
          <p:cNvSpPr txBox="1"/>
          <p:nvPr/>
        </p:nvSpPr>
        <p:spPr>
          <a:xfrm>
            <a:off x="1145539" y="5192648"/>
            <a:ext cx="1355090" cy="700405"/>
          </a:xfrm>
          <a:prstGeom prst="rect">
            <a:avLst/>
          </a:prstGeom>
        </p:spPr>
        <p:txBody>
          <a:bodyPr vert="horz" wrap="square" lIns="0" tIns="131445" rIns="0" bIns="0" rtlCol="0">
            <a:spAutoFit/>
          </a:bodyPr>
          <a:lstStyle/>
          <a:p>
            <a:pPr marL="12700" marR="5080">
              <a:lnSpc>
                <a:spcPct val="70100"/>
              </a:lnSpc>
              <a:spcBef>
                <a:spcPts val="1035"/>
              </a:spcBef>
            </a:pPr>
            <a:r>
              <a:rPr sz="2600" b="1" dirty="0">
                <a:solidFill>
                  <a:srgbClr val="FF0000"/>
                </a:solidFill>
                <a:latin typeface="Calibri"/>
                <a:cs typeface="Calibri"/>
              </a:rPr>
              <a:t>not  i</a:t>
            </a:r>
            <a:r>
              <a:rPr sz="2600" b="1" spc="-40" dirty="0">
                <a:solidFill>
                  <a:srgbClr val="FF0000"/>
                </a:solidFill>
                <a:latin typeface="Calibri"/>
                <a:cs typeface="Calibri"/>
              </a:rPr>
              <a:t>n</a:t>
            </a:r>
            <a:r>
              <a:rPr sz="2600" b="1" spc="-45" dirty="0">
                <a:solidFill>
                  <a:srgbClr val="FF0000"/>
                </a:solidFill>
                <a:latin typeface="Calibri"/>
                <a:cs typeface="Calibri"/>
              </a:rPr>
              <a:t>t</a:t>
            </a:r>
            <a:r>
              <a:rPr sz="2600" b="1" spc="-5" dirty="0">
                <a:solidFill>
                  <a:srgbClr val="FF0000"/>
                </a:solidFill>
                <a:latin typeface="Calibri"/>
                <a:cs typeface="Calibri"/>
              </a:rPr>
              <a:t>e</a:t>
            </a:r>
            <a:r>
              <a:rPr sz="2600" b="1" spc="-15" dirty="0">
                <a:solidFill>
                  <a:srgbClr val="FF0000"/>
                </a:solidFill>
                <a:latin typeface="Calibri"/>
                <a:cs typeface="Calibri"/>
              </a:rPr>
              <a:t>n</a:t>
            </a:r>
            <a:r>
              <a:rPr sz="2600" b="1" dirty="0">
                <a:solidFill>
                  <a:srgbClr val="FF0000"/>
                </a:solidFill>
                <a:latin typeface="Calibri"/>
                <a:cs typeface="Calibri"/>
              </a:rPr>
              <a:t>si</a:t>
            </a:r>
            <a:r>
              <a:rPr sz="2600" b="1" spc="-25" dirty="0">
                <a:solidFill>
                  <a:srgbClr val="FF0000"/>
                </a:solidFill>
                <a:latin typeface="Calibri"/>
                <a:cs typeface="Calibri"/>
              </a:rPr>
              <a:t>v</a:t>
            </a:r>
            <a:r>
              <a:rPr sz="2600" b="1" spc="-5" dirty="0">
                <a:solidFill>
                  <a:srgbClr val="FF0000"/>
                </a:solidFill>
                <a:latin typeface="Calibri"/>
                <a:cs typeface="Calibri"/>
              </a:rPr>
              <a:t>e</a:t>
            </a:r>
            <a:r>
              <a:rPr sz="2600" b="1" dirty="0">
                <a:solidFill>
                  <a:srgbClr val="FF0000"/>
                </a:solidFill>
                <a:latin typeface="Calibri"/>
                <a:cs typeface="Calibri"/>
              </a:rPr>
              <a:t>.</a:t>
            </a:r>
            <a:endParaRPr sz="2600">
              <a:latin typeface="Calibri"/>
              <a:cs typeface="Calibri"/>
            </a:endParaRPr>
          </a:p>
        </p:txBody>
      </p:sp>
      <p:sp>
        <p:nvSpPr>
          <p:cNvPr id="19" name="object 19"/>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22" name="object 22"/>
          <p:cNvSpPr/>
          <p:nvPr/>
        </p:nvSpPr>
        <p:spPr>
          <a:xfrm>
            <a:off x="6474598" y="1610260"/>
            <a:ext cx="4855843" cy="4830367"/>
          </a:xfrm>
          <a:prstGeom prst="rect">
            <a:avLst/>
          </a:prstGeom>
          <a:blipFill>
            <a:blip r:embed="rId2" cstate="print"/>
            <a:stretch>
              <a:fillRect/>
            </a:stretch>
          </a:blipFill>
        </p:spPr>
        <p:txBody>
          <a:bodyPr wrap="square" lIns="0" tIns="0" rIns="0" bIns="0" rtlCol="0"/>
          <a:lstStyle/>
          <a:p>
            <a:endParaRPr/>
          </a:p>
        </p:txBody>
      </p:sp>
      <p:grpSp>
        <p:nvGrpSpPr>
          <p:cNvPr id="23" name="Google Shape;107;p14"/>
          <p:cNvGrpSpPr/>
          <p:nvPr/>
        </p:nvGrpSpPr>
        <p:grpSpPr>
          <a:xfrm>
            <a:off x="457200" y="160443"/>
            <a:ext cx="11506200" cy="449157"/>
            <a:chOff x="0" y="0"/>
            <a:chExt cx="9144000" cy="307777"/>
          </a:xfrm>
        </p:grpSpPr>
        <p:sp>
          <p:nvSpPr>
            <p:cNvPr id="24"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25"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26"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9889308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56407" y="1341996"/>
            <a:ext cx="7149592" cy="50333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0500" y="0"/>
            <a:ext cx="12001500" cy="1419225"/>
          </a:xfrm>
          <a:custGeom>
            <a:avLst/>
            <a:gdLst/>
            <a:ahLst/>
            <a:cxnLst/>
            <a:rect l="l" t="t" r="r" b="b"/>
            <a:pathLst>
              <a:path w="12001500" h="1419225">
                <a:moveTo>
                  <a:pt x="0" y="1419225"/>
                </a:moveTo>
                <a:lnTo>
                  <a:pt x="12001500" y="1419225"/>
                </a:lnTo>
                <a:lnTo>
                  <a:pt x="12001500" y="0"/>
                </a:lnTo>
                <a:lnTo>
                  <a:pt x="0" y="0"/>
                </a:lnTo>
                <a:lnTo>
                  <a:pt x="0" y="1419225"/>
                </a:lnTo>
                <a:close/>
              </a:path>
            </a:pathLst>
          </a:custGeom>
          <a:solidFill>
            <a:srgbClr val="DAF3FD"/>
          </a:solidFill>
        </p:spPr>
        <p:txBody>
          <a:bodyPr wrap="square" lIns="0" tIns="0" rIns="0" bIns="0" rtlCol="0"/>
          <a:lstStyle/>
          <a:p>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88900" rIns="0" bIns="0" rtlCol="0">
            <a:spAutoFit/>
          </a:bodyPr>
          <a:lstStyle/>
          <a:p>
            <a:pPr marL="12700" marR="5080">
              <a:lnSpc>
                <a:spcPts val="4750"/>
              </a:lnSpc>
              <a:spcBef>
                <a:spcPts val="700"/>
              </a:spcBef>
            </a:pPr>
            <a:r>
              <a:rPr spc="-5" dirty="0"/>
              <a:t>IoT </a:t>
            </a:r>
            <a:r>
              <a:rPr dirty="0"/>
              <a:t>– </a:t>
            </a:r>
            <a:r>
              <a:rPr spc="-20" dirty="0"/>
              <a:t>Level </a:t>
            </a:r>
            <a:r>
              <a:rPr dirty="0"/>
              <a:t>1 </a:t>
            </a:r>
            <a:r>
              <a:rPr spc="-15" dirty="0"/>
              <a:t>Example </a:t>
            </a:r>
            <a:r>
              <a:rPr spc="-5" dirty="0"/>
              <a:t>…Home </a:t>
            </a:r>
            <a:r>
              <a:rPr spc="-10" dirty="0"/>
              <a:t>Automation  </a:t>
            </a:r>
            <a:r>
              <a:rPr spc="-35" dirty="0"/>
              <a:t>System</a:t>
            </a: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6798006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2480945"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a:t>
            </a:r>
            <a:r>
              <a:rPr b="0" spc="-45" dirty="0">
                <a:latin typeface="Calibri"/>
                <a:cs typeface="Calibri"/>
              </a:rPr>
              <a:t> </a:t>
            </a:r>
            <a:r>
              <a:rPr b="0" spc="-15" dirty="0">
                <a:latin typeface="Calibri"/>
                <a:cs typeface="Calibri"/>
              </a:rPr>
              <a:t>Level-2</a:t>
            </a:r>
          </a:p>
        </p:txBody>
      </p:sp>
      <p:sp>
        <p:nvSpPr>
          <p:cNvPr id="3" name="object 3"/>
          <p:cNvSpPr txBox="1"/>
          <p:nvPr/>
        </p:nvSpPr>
        <p:spPr>
          <a:xfrm>
            <a:off x="916939" y="1737106"/>
            <a:ext cx="4133215" cy="4328877"/>
          </a:xfrm>
          <a:prstGeom prst="rect">
            <a:avLst/>
          </a:prstGeom>
        </p:spPr>
        <p:txBody>
          <a:bodyPr vert="horz" wrap="square" lIns="0" tIns="132080" rIns="0" bIns="0" rtlCol="0">
            <a:spAutoFit/>
          </a:bodyPr>
          <a:lstStyle/>
          <a:p>
            <a:pPr marL="241300" marR="339725" indent="-228600">
              <a:lnSpc>
                <a:spcPct val="70000"/>
              </a:lnSpc>
              <a:spcBef>
                <a:spcPts val="1040"/>
              </a:spcBef>
              <a:buFont typeface="Arial"/>
              <a:buChar char="•"/>
              <a:tabLst>
                <a:tab pos="241300" algn="l"/>
              </a:tabLst>
            </a:pPr>
            <a:r>
              <a:rPr sz="2600" dirty="0">
                <a:latin typeface="Times New Roman" pitchFamily="18" charset="0"/>
                <a:cs typeface="Times New Roman" pitchFamily="18" charset="0"/>
              </a:rPr>
              <a:t>A </a:t>
            </a:r>
            <a:r>
              <a:rPr sz="2600" spc="-10" dirty="0">
                <a:latin typeface="Times New Roman" pitchFamily="18" charset="0"/>
                <a:cs typeface="Times New Roman" pitchFamily="18" charset="0"/>
              </a:rPr>
              <a:t>level-2 </a:t>
            </a:r>
            <a:r>
              <a:rPr sz="2600" dirty="0">
                <a:latin typeface="Times New Roman" pitchFamily="18" charset="0"/>
                <a:cs typeface="Times New Roman" pitchFamily="18" charset="0"/>
              </a:rPr>
              <a:t>IoT </a:t>
            </a:r>
            <a:r>
              <a:rPr sz="2600" spc="-20" dirty="0">
                <a:latin typeface="Times New Roman" pitchFamily="18" charset="0"/>
                <a:cs typeface="Times New Roman" pitchFamily="18" charset="0"/>
              </a:rPr>
              <a:t>system </a:t>
            </a:r>
            <a:r>
              <a:rPr sz="2600" spc="-5" dirty="0">
                <a:latin typeface="Times New Roman" pitchFamily="18" charset="0"/>
                <a:cs typeface="Times New Roman" pitchFamily="18" charset="0"/>
              </a:rPr>
              <a:t>has </a:t>
            </a:r>
            <a:r>
              <a:rPr sz="2600" dirty="0">
                <a:latin typeface="Times New Roman" pitchFamily="18" charset="0"/>
                <a:cs typeface="Times New Roman" pitchFamily="18" charset="0"/>
              </a:rPr>
              <a:t>a  </a:t>
            </a:r>
            <a:r>
              <a:rPr sz="2600" spc="-5" dirty="0">
                <a:latin typeface="Times New Roman" pitchFamily="18" charset="0"/>
                <a:cs typeface="Times New Roman" pitchFamily="18" charset="0"/>
              </a:rPr>
              <a:t>single node </a:t>
            </a:r>
            <a:r>
              <a:rPr sz="2600" spc="-10" dirty="0">
                <a:latin typeface="Times New Roman" pitchFamily="18" charset="0"/>
                <a:cs typeface="Times New Roman" pitchFamily="18" charset="0"/>
              </a:rPr>
              <a:t>that </a:t>
            </a:r>
            <a:r>
              <a:rPr sz="2600" spc="-5" dirty="0">
                <a:latin typeface="Times New Roman" pitchFamily="18" charset="0"/>
                <a:cs typeface="Times New Roman" pitchFamily="18" charset="0"/>
              </a:rPr>
              <a:t>performs  </a:t>
            </a:r>
            <a:r>
              <a:rPr sz="2600" dirty="0">
                <a:latin typeface="Times New Roman" pitchFamily="18" charset="0"/>
                <a:cs typeface="Times New Roman" pitchFamily="18" charset="0"/>
              </a:rPr>
              <a:t>sensing </a:t>
            </a:r>
            <a:r>
              <a:rPr sz="2600" spc="-15" dirty="0">
                <a:latin typeface="Times New Roman" pitchFamily="18" charset="0"/>
                <a:cs typeface="Times New Roman" pitchFamily="18" charset="0"/>
              </a:rPr>
              <a:t>and/or </a:t>
            </a:r>
            <a:r>
              <a:rPr sz="2600" spc="-5" dirty="0">
                <a:latin typeface="Times New Roman" pitchFamily="18" charset="0"/>
                <a:cs typeface="Times New Roman" pitchFamily="18" charset="0"/>
              </a:rPr>
              <a:t>actuation  </a:t>
            </a:r>
            <a:r>
              <a:rPr sz="2600" dirty="0">
                <a:latin typeface="Times New Roman" pitchFamily="18" charset="0"/>
                <a:cs typeface="Times New Roman" pitchFamily="18" charset="0"/>
              </a:rPr>
              <a:t>and </a:t>
            </a:r>
            <a:r>
              <a:rPr sz="2600" spc="-5" dirty="0">
                <a:latin typeface="Times New Roman" pitchFamily="18" charset="0"/>
                <a:cs typeface="Times New Roman" pitchFamily="18" charset="0"/>
              </a:rPr>
              <a:t>local</a:t>
            </a:r>
            <a:r>
              <a:rPr sz="2600" spc="-10" dirty="0">
                <a:latin typeface="Times New Roman" pitchFamily="18" charset="0"/>
                <a:cs typeface="Times New Roman" pitchFamily="18" charset="0"/>
              </a:rPr>
              <a:t> </a:t>
            </a:r>
            <a:r>
              <a:rPr sz="2600" spc="-5" dirty="0">
                <a:latin typeface="Times New Roman" pitchFamily="18" charset="0"/>
                <a:cs typeface="Times New Roman" pitchFamily="18" charset="0"/>
              </a:rPr>
              <a:t>analysis.</a:t>
            </a:r>
            <a:endParaRPr sz="2600">
              <a:latin typeface="Times New Roman" pitchFamily="18" charset="0"/>
              <a:cs typeface="Times New Roman" pitchFamily="18" charset="0"/>
            </a:endParaRPr>
          </a:p>
          <a:p>
            <a:pPr marL="241300" marR="5080" indent="-228600">
              <a:lnSpc>
                <a:spcPct val="70000"/>
              </a:lnSpc>
              <a:spcBef>
                <a:spcPts val="994"/>
              </a:spcBef>
              <a:buFont typeface="Arial"/>
              <a:buChar char="•"/>
              <a:tabLst>
                <a:tab pos="241300" algn="l"/>
              </a:tabLst>
            </a:pPr>
            <a:r>
              <a:rPr sz="2600" spc="-15" dirty="0">
                <a:latin typeface="Times New Roman" pitchFamily="18" charset="0"/>
                <a:cs typeface="Times New Roman" pitchFamily="18" charset="0"/>
              </a:rPr>
              <a:t>Data </a:t>
            </a:r>
            <a:r>
              <a:rPr sz="2600" dirty="0">
                <a:latin typeface="Times New Roman" pitchFamily="18" charset="0"/>
                <a:cs typeface="Times New Roman" pitchFamily="18" charset="0"/>
              </a:rPr>
              <a:t>is </a:t>
            </a:r>
            <a:r>
              <a:rPr sz="2600" spc="-15" dirty="0">
                <a:latin typeface="Times New Roman" pitchFamily="18" charset="0"/>
                <a:cs typeface="Times New Roman" pitchFamily="18" charset="0"/>
              </a:rPr>
              <a:t>stored </a:t>
            </a:r>
            <a:r>
              <a:rPr sz="2600" dirty="0">
                <a:latin typeface="Times New Roman" pitchFamily="18" charset="0"/>
                <a:cs typeface="Times New Roman" pitchFamily="18" charset="0"/>
              </a:rPr>
              <a:t>in </a:t>
            </a:r>
            <a:r>
              <a:rPr sz="2600" spc="-5" dirty="0">
                <a:latin typeface="Times New Roman" pitchFamily="18" charset="0"/>
                <a:cs typeface="Times New Roman" pitchFamily="18" charset="0"/>
              </a:rPr>
              <a:t>the cloud  </a:t>
            </a:r>
            <a:r>
              <a:rPr sz="2600" dirty="0">
                <a:latin typeface="Times New Roman" pitchFamily="18" charset="0"/>
                <a:cs typeface="Times New Roman" pitchFamily="18" charset="0"/>
              </a:rPr>
              <a:t>and the </a:t>
            </a:r>
            <a:r>
              <a:rPr sz="2600" spc="-5" dirty="0">
                <a:latin typeface="Times New Roman" pitchFamily="18" charset="0"/>
                <a:cs typeface="Times New Roman" pitchFamily="18" charset="0"/>
              </a:rPr>
              <a:t>application </a:t>
            </a:r>
            <a:r>
              <a:rPr sz="2600" dirty="0">
                <a:latin typeface="Times New Roman" pitchFamily="18" charset="0"/>
                <a:cs typeface="Times New Roman" pitchFamily="18" charset="0"/>
              </a:rPr>
              <a:t>is</a:t>
            </a:r>
            <a:r>
              <a:rPr sz="2600" spc="-65" dirty="0">
                <a:latin typeface="Times New Roman" pitchFamily="18" charset="0"/>
                <a:cs typeface="Times New Roman" pitchFamily="18" charset="0"/>
              </a:rPr>
              <a:t> </a:t>
            </a:r>
            <a:r>
              <a:rPr sz="2600" spc="-5" dirty="0">
                <a:latin typeface="Times New Roman" pitchFamily="18" charset="0"/>
                <a:cs typeface="Times New Roman" pitchFamily="18" charset="0"/>
              </a:rPr>
              <a:t>usually  cloud-based.</a:t>
            </a:r>
            <a:endParaRPr sz="2600">
              <a:latin typeface="Times New Roman" pitchFamily="18" charset="0"/>
              <a:cs typeface="Times New Roman" pitchFamily="18" charset="0"/>
            </a:endParaRPr>
          </a:p>
          <a:p>
            <a:pPr marL="241300" marR="51435" indent="-228600">
              <a:lnSpc>
                <a:spcPct val="70000"/>
              </a:lnSpc>
              <a:spcBef>
                <a:spcPts val="994"/>
              </a:spcBef>
              <a:buFont typeface="Arial"/>
              <a:buChar char="•"/>
              <a:tabLst>
                <a:tab pos="241300" algn="l"/>
              </a:tabLst>
            </a:pPr>
            <a:r>
              <a:rPr sz="2600" spc="-10" dirty="0">
                <a:latin typeface="Times New Roman" pitchFamily="18" charset="0"/>
                <a:cs typeface="Times New Roman" pitchFamily="18" charset="0"/>
              </a:rPr>
              <a:t>Level-2 </a:t>
            </a:r>
            <a:r>
              <a:rPr sz="2600" dirty="0">
                <a:latin typeface="Times New Roman" pitchFamily="18" charset="0"/>
                <a:cs typeface="Times New Roman" pitchFamily="18" charset="0"/>
              </a:rPr>
              <a:t>IoT </a:t>
            </a:r>
            <a:r>
              <a:rPr sz="2600" spc="-20" dirty="0">
                <a:latin typeface="Times New Roman" pitchFamily="18" charset="0"/>
                <a:cs typeface="Times New Roman" pitchFamily="18" charset="0"/>
              </a:rPr>
              <a:t>systems </a:t>
            </a:r>
            <a:r>
              <a:rPr sz="2600" spc="-10" dirty="0">
                <a:latin typeface="Times New Roman" pitchFamily="18" charset="0"/>
                <a:cs typeface="Times New Roman" pitchFamily="18" charset="0"/>
              </a:rPr>
              <a:t>are  </a:t>
            </a:r>
            <a:r>
              <a:rPr sz="2600" spc="-5" dirty="0">
                <a:latin typeface="Times New Roman" pitchFamily="18" charset="0"/>
                <a:cs typeface="Times New Roman" pitchFamily="18" charset="0"/>
              </a:rPr>
              <a:t>suitable </a:t>
            </a:r>
            <a:r>
              <a:rPr sz="2600" spc="-15" dirty="0">
                <a:latin typeface="Times New Roman" pitchFamily="18" charset="0"/>
                <a:cs typeface="Times New Roman" pitchFamily="18" charset="0"/>
              </a:rPr>
              <a:t>for </a:t>
            </a:r>
            <a:r>
              <a:rPr sz="2600" dirty="0">
                <a:latin typeface="Times New Roman" pitchFamily="18" charset="0"/>
                <a:cs typeface="Times New Roman" pitchFamily="18" charset="0"/>
              </a:rPr>
              <a:t>solutions </a:t>
            </a:r>
            <a:r>
              <a:rPr sz="2600" spc="-10" dirty="0">
                <a:latin typeface="Times New Roman" pitchFamily="18" charset="0"/>
                <a:cs typeface="Times New Roman" pitchFamily="18" charset="0"/>
              </a:rPr>
              <a:t>where  </a:t>
            </a:r>
            <a:r>
              <a:rPr sz="2600" spc="-5" dirty="0">
                <a:latin typeface="Times New Roman" pitchFamily="18" charset="0"/>
                <a:cs typeface="Times New Roman" pitchFamily="18" charset="0"/>
              </a:rPr>
              <a:t>the </a:t>
            </a:r>
            <a:r>
              <a:rPr sz="2600" spc="-15" dirty="0">
                <a:latin typeface="Times New Roman" pitchFamily="18" charset="0"/>
                <a:cs typeface="Times New Roman" pitchFamily="18" charset="0"/>
              </a:rPr>
              <a:t>data involved </a:t>
            </a:r>
            <a:r>
              <a:rPr sz="2600" dirty="0">
                <a:latin typeface="Times New Roman" pitchFamily="18" charset="0"/>
                <a:cs typeface="Times New Roman" pitchFamily="18" charset="0"/>
              </a:rPr>
              <a:t>is </a:t>
            </a:r>
            <a:r>
              <a:rPr sz="2600" spc="-5" dirty="0">
                <a:latin typeface="Times New Roman" pitchFamily="18" charset="0"/>
                <a:cs typeface="Times New Roman" pitchFamily="18" charset="0"/>
              </a:rPr>
              <a:t>big;  </a:t>
            </a:r>
            <a:r>
              <a:rPr sz="2600" spc="-40" dirty="0">
                <a:latin typeface="Times New Roman" pitchFamily="18" charset="0"/>
                <a:cs typeface="Times New Roman" pitchFamily="18" charset="0"/>
              </a:rPr>
              <a:t>however, </a:t>
            </a:r>
            <a:r>
              <a:rPr sz="2600" dirty="0">
                <a:latin typeface="Times New Roman" pitchFamily="18" charset="0"/>
                <a:cs typeface="Times New Roman" pitchFamily="18" charset="0"/>
              </a:rPr>
              <a:t>the </a:t>
            </a:r>
            <a:r>
              <a:rPr sz="2600" spc="-5" dirty="0">
                <a:latin typeface="Times New Roman" pitchFamily="18" charset="0"/>
                <a:cs typeface="Times New Roman" pitchFamily="18" charset="0"/>
              </a:rPr>
              <a:t>primary  analysis </a:t>
            </a:r>
            <a:r>
              <a:rPr sz="2600" spc="-10" dirty="0">
                <a:latin typeface="Times New Roman" pitchFamily="18" charset="0"/>
                <a:cs typeface="Times New Roman" pitchFamily="18" charset="0"/>
              </a:rPr>
              <a:t>requirement </a:t>
            </a:r>
            <a:r>
              <a:rPr sz="2600" dirty="0">
                <a:latin typeface="Times New Roman" pitchFamily="18" charset="0"/>
                <a:cs typeface="Times New Roman" pitchFamily="18" charset="0"/>
              </a:rPr>
              <a:t>is not  </a:t>
            </a:r>
            <a:r>
              <a:rPr sz="2600" spc="-5" dirty="0">
                <a:latin typeface="Times New Roman" pitchFamily="18" charset="0"/>
                <a:cs typeface="Times New Roman" pitchFamily="18" charset="0"/>
              </a:rPr>
              <a:t>computationally </a:t>
            </a:r>
            <a:r>
              <a:rPr sz="2600" spc="-15" dirty="0">
                <a:latin typeface="Times New Roman" pitchFamily="18" charset="0"/>
                <a:cs typeface="Times New Roman" pitchFamily="18" charset="0"/>
              </a:rPr>
              <a:t>intensive  </a:t>
            </a:r>
            <a:r>
              <a:rPr sz="2600" dirty="0">
                <a:latin typeface="Times New Roman" pitchFamily="18" charset="0"/>
                <a:cs typeface="Times New Roman" pitchFamily="18" charset="0"/>
              </a:rPr>
              <a:t>and </a:t>
            </a:r>
            <a:r>
              <a:rPr sz="2600" spc="-10" dirty="0">
                <a:latin typeface="Times New Roman" pitchFamily="18" charset="0"/>
                <a:cs typeface="Times New Roman" pitchFamily="18" charset="0"/>
              </a:rPr>
              <a:t>can </a:t>
            </a:r>
            <a:r>
              <a:rPr sz="2600" dirty="0">
                <a:latin typeface="Times New Roman" pitchFamily="18" charset="0"/>
                <a:cs typeface="Times New Roman" pitchFamily="18" charset="0"/>
              </a:rPr>
              <a:t>be </a:t>
            </a:r>
            <a:r>
              <a:rPr sz="2600" spc="-5" dirty="0">
                <a:latin typeface="Times New Roman" pitchFamily="18" charset="0"/>
                <a:cs typeface="Times New Roman" pitchFamily="18" charset="0"/>
              </a:rPr>
              <a:t>done</a:t>
            </a:r>
            <a:r>
              <a:rPr sz="2600" spc="-75" dirty="0">
                <a:latin typeface="Times New Roman" pitchFamily="18" charset="0"/>
                <a:cs typeface="Times New Roman" pitchFamily="18" charset="0"/>
              </a:rPr>
              <a:t> </a:t>
            </a:r>
            <a:r>
              <a:rPr sz="2600" spc="-25" dirty="0">
                <a:latin typeface="Times New Roman" pitchFamily="18" charset="0"/>
                <a:cs typeface="Times New Roman" pitchFamily="18" charset="0"/>
              </a:rPr>
              <a:t>locally.</a:t>
            </a:r>
            <a:endParaRPr sz="2600">
              <a:latin typeface="Times New Roman" pitchFamily="18" charset="0"/>
              <a:cs typeface="Times New Roman" pitchFamily="18" charset="0"/>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7" name="object 7"/>
          <p:cNvSpPr/>
          <p:nvPr/>
        </p:nvSpPr>
        <p:spPr>
          <a:xfrm>
            <a:off x="6743455" y="1658972"/>
            <a:ext cx="3332740" cy="4604275"/>
          </a:xfrm>
          <a:prstGeom prst="rect">
            <a:avLst/>
          </a:prstGeom>
          <a:blipFill>
            <a:blip r:embed="rId2" cstate="print"/>
            <a:stretch>
              <a:fillRect/>
            </a:stretch>
          </a:blipFill>
        </p:spPr>
        <p:txBody>
          <a:bodyPr wrap="square" lIns="0" tIns="0" rIns="0" bIns="0" rtlCol="0"/>
          <a:lstStyle/>
          <a:p>
            <a:endParaRPr/>
          </a:p>
        </p:txBody>
      </p:sp>
      <p:grpSp>
        <p:nvGrpSpPr>
          <p:cNvPr id="8" name="Google Shape;107;p14"/>
          <p:cNvGrpSpPr/>
          <p:nvPr/>
        </p:nvGrpSpPr>
        <p:grpSpPr>
          <a:xfrm>
            <a:off x="381000" y="160443"/>
            <a:ext cx="11506200" cy="449157"/>
            <a:chOff x="0" y="0"/>
            <a:chExt cx="9144000" cy="307777"/>
          </a:xfrm>
        </p:grpSpPr>
        <p:sp>
          <p:nvSpPr>
            <p:cNvPr id="9"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7507808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0"/>
            <a:ext cx="12001500" cy="1419225"/>
          </a:xfrm>
          <a:custGeom>
            <a:avLst/>
            <a:gdLst/>
            <a:ahLst/>
            <a:cxnLst/>
            <a:rect l="l" t="t" r="r" b="b"/>
            <a:pathLst>
              <a:path w="12001500" h="1419225">
                <a:moveTo>
                  <a:pt x="0" y="1419225"/>
                </a:moveTo>
                <a:lnTo>
                  <a:pt x="12001500" y="1419225"/>
                </a:lnTo>
                <a:lnTo>
                  <a:pt x="12001500" y="0"/>
                </a:lnTo>
                <a:lnTo>
                  <a:pt x="0" y="0"/>
                </a:lnTo>
                <a:lnTo>
                  <a:pt x="0" y="1419225"/>
                </a:lnTo>
                <a:close/>
              </a:path>
            </a:pathLst>
          </a:custGeom>
          <a:solidFill>
            <a:srgbClr val="DAF3FD"/>
          </a:solidFill>
        </p:spPr>
        <p:txBody>
          <a:bodyPr wrap="square" lIns="0" tIns="0" rIns="0" bIns="0" rtlCol="0"/>
          <a:lstStyle/>
          <a:p>
            <a:endParaRPr/>
          </a:p>
        </p:txBody>
      </p:sp>
      <p:sp>
        <p:nvSpPr>
          <p:cNvPr id="3" name="object 3"/>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4" name="object 4"/>
          <p:cNvSpPr txBox="1">
            <a:spLocks noGrp="1"/>
          </p:cNvSpPr>
          <p:nvPr>
            <p:ph type="title"/>
          </p:nvPr>
        </p:nvSpPr>
        <p:spPr>
          <a:xfrm>
            <a:off x="190499" y="774498"/>
            <a:ext cx="10582275" cy="566822"/>
          </a:xfrm>
          <a:prstGeom prst="rect">
            <a:avLst/>
          </a:prstGeom>
        </p:spPr>
        <p:txBody>
          <a:bodyPr vert="horz" wrap="square" lIns="0" tIns="12700" rIns="0" bIns="0" rtlCol="0">
            <a:spAutoFit/>
          </a:bodyPr>
          <a:lstStyle/>
          <a:p>
            <a:pPr marL="12700">
              <a:lnSpc>
                <a:spcPct val="100000"/>
              </a:lnSpc>
              <a:spcBef>
                <a:spcPts val="100"/>
              </a:spcBef>
            </a:pPr>
            <a:r>
              <a:rPr spc="-5" dirty="0"/>
              <a:t>IoT </a:t>
            </a:r>
            <a:r>
              <a:rPr dirty="0"/>
              <a:t>– </a:t>
            </a:r>
            <a:r>
              <a:rPr spc="-20" dirty="0"/>
              <a:t>Level </a:t>
            </a:r>
            <a:r>
              <a:rPr dirty="0"/>
              <a:t>2 </a:t>
            </a:r>
            <a:r>
              <a:rPr spc="-15" dirty="0"/>
              <a:t>Example </a:t>
            </a:r>
            <a:r>
              <a:rPr spc="-5" dirty="0"/>
              <a:t>…Smart</a:t>
            </a:r>
            <a:r>
              <a:rPr spc="20" dirty="0"/>
              <a:t> </a:t>
            </a:r>
            <a:r>
              <a:rPr spc="-15" dirty="0"/>
              <a:t>Irrigation</a:t>
            </a:r>
          </a:p>
        </p:txBody>
      </p:sp>
      <p:sp>
        <p:nvSpPr>
          <p:cNvPr id="5" name="object 5"/>
          <p:cNvSpPr/>
          <p:nvPr/>
        </p:nvSpPr>
        <p:spPr>
          <a:xfrm>
            <a:off x="1419225" y="1712912"/>
            <a:ext cx="9353550" cy="4143375"/>
          </a:xfrm>
          <a:prstGeom prst="rect">
            <a:avLst/>
          </a:prstGeom>
          <a:blipFill>
            <a:blip r:embed="rId2" cstate="print"/>
            <a:stretch>
              <a:fillRect/>
            </a:stretch>
          </a:blipFill>
        </p:spPr>
        <p:txBody>
          <a:bodyPr wrap="square" lIns="0" tIns="0" rIns="0" bIns="0" rtlCol="0"/>
          <a:lstStyle/>
          <a:p>
            <a:endParaRP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3304015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2480945"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a:t>
            </a:r>
            <a:r>
              <a:rPr b="0" spc="-45" dirty="0">
                <a:latin typeface="Calibri"/>
                <a:cs typeface="Calibri"/>
              </a:rPr>
              <a:t> </a:t>
            </a:r>
            <a:r>
              <a:rPr b="0" spc="-15" dirty="0">
                <a:latin typeface="Calibri"/>
                <a:cs typeface="Calibri"/>
              </a:rPr>
              <a:t>Level-3</a:t>
            </a:r>
          </a:p>
        </p:txBody>
      </p:sp>
      <p:sp>
        <p:nvSpPr>
          <p:cNvPr id="3" name="object 3"/>
          <p:cNvSpPr txBox="1"/>
          <p:nvPr/>
        </p:nvSpPr>
        <p:spPr>
          <a:xfrm>
            <a:off x="916939" y="1759966"/>
            <a:ext cx="4171315" cy="2968625"/>
          </a:xfrm>
          <a:prstGeom prst="rect">
            <a:avLst/>
          </a:prstGeom>
        </p:spPr>
        <p:txBody>
          <a:bodyPr vert="horz" wrap="square" lIns="0" tIns="97155" rIns="0" bIns="0" rtlCol="0">
            <a:spAutoFit/>
          </a:bodyPr>
          <a:lstStyle/>
          <a:p>
            <a:pPr marL="241300" marR="36830" indent="-228600">
              <a:lnSpc>
                <a:spcPct val="80000"/>
              </a:lnSpc>
              <a:spcBef>
                <a:spcPts val="765"/>
              </a:spcBef>
              <a:buFont typeface="Arial"/>
              <a:buChar char="•"/>
              <a:tabLst>
                <a:tab pos="241300" algn="l"/>
              </a:tabLst>
            </a:pPr>
            <a:r>
              <a:rPr sz="2800" spc="-5" dirty="0">
                <a:latin typeface="Calibri"/>
                <a:cs typeface="Calibri"/>
              </a:rPr>
              <a:t>A </a:t>
            </a:r>
            <a:r>
              <a:rPr sz="2800" spc="-15" dirty="0">
                <a:latin typeface="Calibri"/>
                <a:cs typeface="Calibri"/>
              </a:rPr>
              <a:t>level-3 </a:t>
            </a:r>
            <a:r>
              <a:rPr sz="2800" spc="-5" dirty="0">
                <a:latin typeface="Calibri"/>
                <a:cs typeface="Calibri"/>
              </a:rPr>
              <a:t>IoT </a:t>
            </a:r>
            <a:r>
              <a:rPr sz="2800" spc="-30" dirty="0">
                <a:latin typeface="Calibri"/>
                <a:cs typeface="Calibri"/>
              </a:rPr>
              <a:t>system </a:t>
            </a:r>
            <a:r>
              <a:rPr sz="2800" spc="-10" dirty="0">
                <a:latin typeface="Calibri"/>
                <a:cs typeface="Calibri"/>
              </a:rPr>
              <a:t>has </a:t>
            </a:r>
            <a:r>
              <a:rPr sz="2800" spc="-5" dirty="0">
                <a:latin typeface="Calibri"/>
                <a:cs typeface="Calibri"/>
              </a:rPr>
              <a:t>a  single node. </a:t>
            </a:r>
            <a:r>
              <a:rPr sz="2800" spc="-20" dirty="0">
                <a:latin typeface="Calibri"/>
                <a:cs typeface="Calibri"/>
              </a:rPr>
              <a:t>Data </a:t>
            </a:r>
            <a:r>
              <a:rPr sz="2800" spc="-5" dirty="0">
                <a:latin typeface="Calibri"/>
                <a:cs typeface="Calibri"/>
              </a:rPr>
              <a:t>is </a:t>
            </a:r>
            <a:r>
              <a:rPr sz="2800" spc="-25" dirty="0">
                <a:latin typeface="Calibri"/>
                <a:cs typeface="Calibri"/>
              </a:rPr>
              <a:t>stored  </a:t>
            </a:r>
            <a:r>
              <a:rPr sz="2800" spc="-5" dirty="0">
                <a:latin typeface="Calibri"/>
                <a:cs typeface="Calibri"/>
              </a:rPr>
              <a:t>and </a:t>
            </a:r>
            <a:r>
              <a:rPr sz="2800" spc="-15" dirty="0">
                <a:latin typeface="Calibri"/>
                <a:cs typeface="Calibri"/>
              </a:rPr>
              <a:t>analyzed </a:t>
            </a:r>
            <a:r>
              <a:rPr sz="2800" spc="-5" dirty="0">
                <a:latin typeface="Calibri"/>
                <a:cs typeface="Calibri"/>
              </a:rPr>
              <a:t>in the </a:t>
            </a:r>
            <a:r>
              <a:rPr sz="2800" spc="-10" dirty="0">
                <a:latin typeface="Calibri"/>
                <a:cs typeface="Calibri"/>
              </a:rPr>
              <a:t>cloud  </a:t>
            </a:r>
            <a:r>
              <a:rPr sz="2800" spc="-5" dirty="0">
                <a:latin typeface="Calibri"/>
                <a:cs typeface="Calibri"/>
              </a:rPr>
              <a:t>and the </a:t>
            </a:r>
            <a:r>
              <a:rPr sz="2800" spc="-10" dirty="0">
                <a:latin typeface="Calibri"/>
                <a:cs typeface="Calibri"/>
              </a:rPr>
              <a:t>application </a:t>
            </a:r>
            <a:r>
              <a:rPr sz="2800" spc="-5" dirty="0">
                <a:latin typeface="Calibri"/>
                <a:cs typeface="Calibri"/>
              </a:rPr>
              <a:t>is  </a:t>
            </a:r>
            <a:r>
              <a:rPr sz="2800" spc="-10" dirty="0">
                <a:latin typeface="Calibri"/>
                <a:cs typeface="Calibri"/>
              </a:rPr>
              <a:t>cloud-based.</a:t>
            </a:r>
            <a:endParaRPr sz="2800">
              <a:latin typeface="Calibri"/>
              <a:cs typeface="Calibri"/>
            </a:endParaRPr>
          </a:p>
          <a:p>
            <a:pPr marL="241300" marR="5080" indent="-228600" algn="just">
              <a:lnSpc>
                <a:spcPct val="80000"/>
              </a:lnSpc>
              <a:spcBef>
                <a:spcPts val="994"/>
              </a:spcBef>
              <a:buFont typeface="Arial"/>
              <a:buChar char="•"/>
              <a:tabLst>
                <a:tab pos="241300" algn="l"/>
              </a:tabLst>
            </a:pPr>
            <a:r>
              <a:rPr sz="2800" spc="-15" dirty="0">
                <a:latin typeface="Calibri"/>
                <a:cs typeface="Calibri"/>
              </a:rPr>
              <a:t>Level-3</a:t>
            </a:r>
            <a:r>
              <a:rPr sz="2800" spc="600" dirty="0">
                <a:latin typeface="Calibri"/>
                <a:cs typeface="Calibri"/>
              </a:rPr>
              <a:t> </a:t>
            </a:r>
            <a:r>
              <a:rPr sz="2800" spc="-5" dirty="0">
                <a:latin typeface="Calibri"/>
                <a:cs typeface="Calibri"/>
              </a:rPr>
              <a:t>IoT </a:t>
            </a:r>
            <a:r>
              <a:rPr sz="2800" spc="-25" dirty="0">
                <a:latin typeface="Calibri"/>
                <a:cs typeface="Calibri"/>
              </a:rPr>
              <a:t>systems </a:t>
            </a:r>
            <a:r>
              <a:rPr sz="2800" spc="-20" dirty="0">
                <a:latin typeface="Calibri"/>
                <a:cs typeface="Calibri"/>
              </a:rPr>
              <a:t>are  </a:t>
            </a:r>
            <a:r>
              <a:rPr sz="2800" spc="-10" dirty="0">
                <a:latin typeface="Calibri"/>
                <a:cs typeface="Calibri"/>
              </a:rPr>
              <a:t>suitable </a:t>
            </a:r>
            <a:r>
              <a:rPr sz="2800" spc="-25" dirty="0">
                <a:latin typeface="Calibri"/>
                <a:cs typeface="Calibri"/>
              </a:rPr>
              <a:t>for </a:t>
            </a:r>
            <a:r>
              <a:rPr sz="2800" spc="-10" dirty="0">
                <a:latin typeface="Calibri"/>
                <a:cs typeface="Calibri"/>
              </a:rPr>
              <a:t>solutions  where </a:t>
            </a:r>
            <a:r>
              <a:rPr sz="2800" spc="-5" dirty="0">
                <a:latin typeface="Calibri"/>
                <a:cs typeface="Calibri"/>
              </a:rPr>
              <a:t>the </a:t>
            </a:r>
            <a:r>
              <a:rPr sz="2800" spc="-20" dirty="0">
                <a:latin typeface="Calibri"/>
                <a:cs typeface="Calibri"/>
              </a:rPr>
              <a:t>data </a:t>
            </a:r>
            <a:r>
              <a:rPr sz="2800" spc="-15" dirty="0">
                <a:latin typeface="Calibri"/>
                <a:cs typeface="Calibri"/>
              </a:rPr>
              <a:t>involved</a:t>
            </a:r>
            <a:r>
              <a:rPr sz="2800" spc="195" dirty="0">
                <a:latin typeface="Calibri"/>
                <a:cs typeface="Calibri"/>
              </a:rPr>
              <a:t> </a:t>
            </a:r>
            <a:r>
              <a:rPr sz="2800" spc="-10" dirty="0">
                <a:latin typeface="Calibri"/>
                <a:cs typeface="Calibri"/>
              </a:rPr>
              <a:t>is</a:t>
            </a:r>
            <a:endParaRPr sz="2800">
              <a:latin typeface="Calibri"/>
              <a:cs typeface="Calibri"/>
            </a:endParaRPr>
          </a:p>
        </p:txBody>
      </p:sp>
      <p:sp>
        <p:nvSpPr>
          <p:cNvPr id="4" name="object 4"/>
          <p:cNvSpPr txBox="1"/>
          <p:nvPr/>
        </p:nvSpPr>
        <p:spPr>
          <a:xfrm>
            <a:off x="1145539" y="4959477"/>
            <a:ext cx="201803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FF0000"/>
                </a:solidFill>
                <a:latin typeface="Calibri"/>
                <a:cs typeface="Calibri"/>
              </a:rPr>
              <a:t>requirements</a:t>
            </a:r>
            <a:endParaRPr sz="2800">
              <a:latin typeface="Calibri"/>
              <a:cs typeface="Calibri"/>
            </a:endParaRPr>
          </a:p>
        </p:txBody>
      </p:sp>
      <p:sp>
        <p:nvSpPr>
          <p:cNvPr id="5" name="object 5"/>
          <p:cNvSpPr txBox="1"/>
          <p:nvPr/>
        </p:nvSpPr>
        <p:spPr>
          <a:xfrm>
            <a:off x="1145539" y="4618101"/>
            <a:ext cx="3943985" cy="793115"/>
          </a:xfrm>
          <a:prstGeom prst="rect">
            <a:avLst/>
          </a:prstGeom>
        </p:spPr>
        <p:txBody>
          <a:bodyPr vert="horz" wrap="square" lIns="0" tIns="12065" rIns="0" bIns="0" rtlCol="0">
            <a:spAutoFit/>
          </a:bodyPr>
          <a:lstStyle/>
          <a:p>
            <a:pPr marR="5715" algn="r">
              <a:lnSpc>
                <a:spcPts val="3025"/>
              </a:lnSpc>
              <a:spcBef>
                <a:spcPts val="95"/>
              </a:spcBef>
              <a:tabLst>
                <a:tab pos="864235" algn="l"/>
                <a:tab pos="1839595" algn="l"/>
                <a:tab pos="2750820" algn="l"/>
              </a:tabLst>
            </a:pPr>
            <a:r>
              <a:rPr sz="2800" spc="-5" dirty="0">
                <a:latin typeface="Calibri"/>
                <a:cs typeface="Calibri"/>
              </a:rPr>
              <a:t>big	</a:t>
            </a:r>
            <a:r>
              <a:rPr sz="2800" spc="-10" dirty="0">
                <a:latin typeface="Calibri"/>
                <a:cs typeface="Calibri"/>
              </a:rPr>
              <a:t>an</a:t>
            </a:r>
            <a:r>
              <a:rPr sz="2800" spc="-5" dirty="0">
                <a:latin typeface="Calibri"/>
                <a:cs typeface="Calibri"/>
              </a:rPr>
              <a:t>d</a:t>
            </a:r>
            <a:r>
              <a:rPr sz="2800" dirty="0">
                <a:latin typeface="Calibri"/>
                <a:cs typeface="Calibri"/>
              </a:rPr>
              <a:t>	</a:t>
            </a:r>
            <a:r>
              <a:rPr sz="2800" spc="-5" dirty="0">
                <a:latin typeface="Calibri"/>
                <a:cs typeface="Calibri"/>
              </a:rPr>
              <a:t>the</a:t>
            </a:r>
            <a:r>
              <a:rPr sz="2800" dirty="0">
                <a:latin typeface="Calibri"/>
                <a:cs typeface="Calibri"/>
              </a:rPr>
              <a:t>	a</a:t>
            </a:r>
            <a:r>
              <a:rPr sz="2800" spc="-5" dirty="0">
                <a:latin typeface="Calibri"/>
                <a:cs typeface="Calibri"/>
              </a:rPr>
              <a:t>nal</a:t>
            </a:r>
            <a:r>
              <a:rPr sz="2800" spc="-30" dirty="0">
                <a:latin typeface="Calibri"/>
                <a:cs typeface="Calibri"/>
              </a:rPr>
              <a:t>y</a:t>
            </a:r>
            <a:r>
              <a:rPr sz="2800" spc="-5" dirty="0">
                <a:latin typeface="Calibri"/>
                <a:cs typeface="Calibri"/>
              </a:rPr>
              <a:t>sis</a:t>
            </a:r>
            <a:endParaRPr sz="2800">
              <a:latin typeface="Calibri"/>
              <a:cs typeface="Calibri"/>
            </a:endParaRPr>
          </a:p>
          <a:p>
            <a:pPr marR="5080" algn="r">
              <a:lnSpc>
                <a:spcPts val="3025"/>
              </a:lnSpc>
            </a:pPr>
            <a:r>
              <a:rPr sz="2800" spc="-5" dirty="0">
                <a:latin typeface="Calibri"/>
                <a:cs typeface="Calibri"/>
              </a:rPr>
              <a:t>a</a:t>
            </a:r>
            <a:r>
              <a:rPr sz="2800" spc="-30" dirty="0">
                <a:latin typeface="Calibri"/>
                <a:cs typeface="Calibri"/>
              </a:rPr>
              <a:t>r</a:t>
            </a:r>
            <a:r>
              <a:rPr sz="2800" spc="-5" dirty="0">
                <a:latin typeface="Calibri"/>
                <a:cs typeface="Calibri"/>
              </a:rPr>
              <a:t>e</a:t>
            </a:r>
            <a:endParaRPr sz="2800">
              <a:latin typeface="Calibri"/>
              <a:cs typeface="Calibri"/>
            </a:endParaRPr>
          </a:p>
        </p:txBody>
      </p:sp>
      <p:sp>
        <p:nvSpPr>
          <p:cNvPr id="6" name="object 6"/>
          <p:cNvSpPr txBox="1"/>
          <p:nvPr/>
        </p:nvSpPr>
        <p:spPr>
          <a:xfrm>
            <a:off x="1145539" y="5300878"/>
            <a:ext cx="2435225" cy="793750"/>
          </a:xfrm>
          <a:prstGeom prst="rect">
            <a:avLst/>
          </a:prstGeom>
        </p:spPr>
        <p:txBody>
          <a:bodyPr vert="horz" wrap="square" lIns="0" tIns="94615" rIns="0" bIns="0" rtlCol="0">
            <a:spAutoFit/>
          </a:bodyPr>
          <a:lstStyle/>
          <a:p>
            <a:pPr marL="12700" marR="5080">
              <a:lnSpc>
                <a:spcPts val="2690"/>
              </a:lnSpc>
              <a:spcBef>
                <a:spcPts val="745"/>
              </a:spcBef>
            </a:pPr>
            <a:r>
              <a:rPr sz="2800" b="1" spc="-10" dirty="0">
                <a:latin typeface="Calibri"/>
                <a:cs typeface="Calibri"/>
              </a:rPr>
              <a:t>c</a:t>
            </a:r>
            <a:r>
              <a:rPr sz="2800" b="1" spc="-15" dirty="0">
                <a:latin typeface="Calibri"/>
                <a:cs typeface="Calibri"/>
              </a:rPr>
              <a:t>o</a:t>
            </a:r>
            <a:r>
              <a:rPr sz="2800" b="1" spc="-10" dirty="0">
                <a:latin typeface="Calibri"/>
                <a:cs typeface="Calibri"/>
              </a:rPr>
              <a:t>mpu</a:t>
            </a:r>
            <a:r>
              <a:rPr sz="2800" b="1" spc="-30" dirty="0">
                <a:latin typeface="Calibri"/>
                <a:cs typeface="Calibri"/>
              </a:rPr>
              <a:t>ta</a:t>
            </a:r>
            <a:r>
              <a:rPr sz="2800" b="1" spc="-5" dirty="0">
                <a:latin typeface="Calibri"/>
                <a:cs typeface="Calibri"/>
              </a:rPr>
              <a:t>tion</a:t>
            </a:r>
            <a:r>
              <a:rPr sz="2800" b="1" spc="-15" dirty="0">
                <a:latin typeface="Calibri"/>
                <a:cs typeface="Calibri"/>
              </a:rPr>
              <a:t>a</a:t>
            </a:r>
            <a:r>
              <a:rPr sz="2800" b="1" spc="-5" dirty="0">
                <a:latin typeface="Calibri"/>
                <a:cs typeface="Calibri"/>
              </a:rPr>
              <a:t>lly  </a:t>
            </a:r>
            <a:r>
              <a:rPr sz="2800" b="1" spc="-15" dirty="0">
                <a:latin typeface="Calibri"/>
                <a:cs typeface="Calibri"/>
              </a:rPr>
              <a:t>intensive.</a:t>
            </a:r>
            <a:endParaRPr sz="2800">
              <a:latin typeface="Calibri"/>
              <a:cs typeface="Calibri"/>
            </a:endParaRPr>
          </a:p>
        </p:txBody>
      </p:sp>
      <p:sp>
        <p:nvSpPr>
          <p:cNvPr id="7" name="object 7"/>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10" name="object 10"/>
          <p:cNvSpPr/>
          <p:nvPr/>
        </p:nvSpPr>
        <p:spPr>
          <a:xfrm>
            <a:off x="6740103" y="1670869"/>
            <a:ext cx="3943293" cy="4796308"/>
          </a:xfrm>
          <a:prstGeom prst="rect">
            <a:avLst/>
          </a:prstGeom>
          <a:blipFill>
            <a:blip r:embed="rId2" cstate="print"/>
            <a:stretch>
              <a:fillRect/>
            </a:stretch>
          </a:blipFill>
        </p:spPr>
        <p:txBody>
          <a:bodyPr wrap="square" lIns="0" tIns="0" rIns="0" bIns="0" rtlCol="0"/>
          <a:lstStyle/>
          <a:p>
            <a:endParaRPr/>
          </a:p>
        </p:txBody>
      </p:sp>
      <p:grpSp>
        <p:nvGrpSpPr>
          <p:cNvPr id="11" name="Google Shape;107;p14"/>
          <p:cNvGrpSpPr/>
          <p:nvPr/>
        </p:nvGrpSpPr>
        <p:grpSpPr>
          <a:xfrm>
            <a:off x="381000" y="160443"/>
            <a:ext cx="11506200" cy="449157"/>
            <a:chOff x="0" y="0"/>
            <a:chExt cx="9144000" cy="307777"/>
          </a:xfrm>
        </p:grpSpPr>
        <p:sp>
          <p:nvSpPr>
            <p:cNvPr id="12"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3"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4"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3710714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88900" rIns="0" bIns="0" rtlCol="0">
            <a:spAutoFit/>
          </a:bodyPr>
          <a:lstStyle/>
          <a:p>
            <a:pPr marL="12700" marR="5080">
              <a:lnSpc>
                <a:spcPts val="4750"/>
              </a:lnSpc>
              <a:spcBef>
                <a:spcPts val="700"/>
              </a:spcBef>
            </a:pPr>
            <a:r>
              <a:rPr spc="-5" dirty="0"/>
              <a:t>IoT </a:t>
            </a:r>
            <a:r>
              <a:rPr dirty="0"/>
              <a:t>– </a:t>
            </a:r>
            <a:r>
              <a:rPr spc="-20" dirty="0"/>
              <a:t>Level </a:t>
            </a:r>
            <a:r>
              <a:rPr dirty="0"/>
              <a:t>3 </a:t>
            </a:r>
            <a:r>
              <a:rPr spc="-15" dirty="0"/>
              <a:t>Example </a:t>
            </a:r>
            <a:r>
              <a:rPr spc="-45" dirty="0"/>
              <a:t>…Tracking </a:t>
            </a:r>
            <a:r>
              <a:rPr spc="-35" dirty="0"/>
              <a:t>Package  </a:t>
            </a:r>
            <a:r>
              <a:rPr spc="-5" dirty="0"/>
              <a:t>Handling</a:t>
            </a:r>
          </a:p>
        </p:txBody>
      </p:sp>
      <p:sp>
        <p:nvSpPr>
          <p:cNvPr id="3" name="object 3"/>
          <p:cNvSpPr/>
          <p:nvPr/>
        </p:nvSpPr>
        <p:spPr>
          <a:xfrm>
            <a:off x="508000" y="2479420"/>
            <a:ext cx="5588000" cy="40960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294626" y="2057400"/>
            <a:ext cx="4464050" cy="43561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666494" y="1599056"/>
            <a:ext cx="6842125" cy="452120"/>
          </a:xfrm>
          <a:prstGeom prst="rect">
            <a:avLst/>
          </a:prstGeom>
        </p:spPr>
        <p:txBody>
          <a:bodyPr vert="horz" wrap="square" lIns="0" tIns="12065" rIns="0" bIns="0" rtlCol="0">
            <a:spAutoFit/>
          </a:bodyPr>
          <a:lstStyle/>
          <a:p>
            <a:pPr marL="12700">
              <a:lnSpc>
                <a:spcPct val="100000"/>
              </a:lnSpc>
              <a:spcBef>
                <a:spcPts val="95"/>
              </a:spcBef>
            </a:pPr>
            <a:r>
              <a:rPr sz="2800" b="1" dirty="0">
                <a:latin typeface="Cambria"/>
                <a:cs typeface="Cambria"/>
              </a:rPr>
              <a:t>Sensors </a:t>
            </a:r>
            <a:r>
              <a:rPr sz="2800" b="1" spc="-5" dirty="0">
                <a:latin typeface="Cambria"/>
                <a:cs typeface="Cambria"/>
              </a:rPr>
              <a:t>used </a:t>
            </a:r>
            <a:r>
              <a:rPr sz="2800" b="1" spc="-15" dirty="0">
                <a:latin typeface="Cambria"/>
                <a:cs typeface="Cambria"/>
              </a:rPr>
              <a:t>accelrometer </a:t>
            </a:r>
            <a:r>
              <a:rPr sz="2800" b="1" spc="-10" dirty="0">
                <a:latin typeface="Cambria"/>
                <a:cs typeface="Cambria"/>
              </a:rPr>
              <a:t>and</a:t>
            </a:r>
            <a:r>
              <a:rPr sz="2800" b="1" spc="40" dirty="0">
                <a:latin typeface="Cambria"/>
                <a:cs typeface="Cambria"/>
              </a:rPr>
              <a:t> </a:t>
            </a:r>
            <a:r>
              <a:rPr sz="2800" b="1" spc="-15" dirty="0">
                <a:latin typeface="Cambria"/>
                <a:cs typeface="Cambria"/>
              </a:rPr>
              <a:t>gyroscope</a:t>
            </a:r>
            <a:endParaRPr sz="2800">
              <a:latin typeface="Cambria"/>
              <a:cs typeface="Cambria"/>
            </a:endParaRPr>
          </a:p>
        </p:txBody>
      </p:sp>
      <p:grpSp>
        <p:nvGrpSpPr>
          <p:cNvPr id="6" name="Google Shape;107;p14"/>
          <p:cNvGrpSpPr/>
          <p:nvPr/>
        </p:nvGrpSpPr>
        <p:grpSpPr>
          <a:xfrm>
            <a:off x="381000" y="160443"/>
            <a:ext cx="11506200" cy="449157"/>
            <a:chOff x="0" y="0"/>
            <a:chExt cx="9144000" cy="307777"/>
          </a:xfrm>
        </p:grpSpPr>
        <p:sp>
          <p:nvSpPr>
            <p:cNvPr id="7"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8"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9"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42187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2480945"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a:t>
            </a:r>
            <a:r>
              <a:rPr b="0" spc="-45" dirty="0">
                <a:latin typeface="Calibri"/>
                <a:cs typeface="Calibri"/>
              </a:rPr>
              <a:t> </a:t>
            </a:r>
            <a:r>
              <a:rPr b="0" spc="-15" dirty="0">
                <a:latin typeface="Calibri"/>
                <a:cs typeface="Calibri"/>
              </a:rPr>
              <a:t>Level-4</a:t>
            </a:r>
          </a:p>
        </p:txBody>
      </p:sp>
      <p:sp>
        <p:nvSpPr>
          <p:cNvPr id="3" name="object 3"/>
          <p:cNvSpPr txBox="1"/>
          <p:nvPr/>
        </p:nvSpPr>
        <p:spPr>
          <a:xfrm>
            <a:off x="916939" y="1756917"/>
            <a:ext cx="4137025" cy="3899535"/>
          </a:xfrm>
          <a:prstGeom prst="rect">
            <a:avLst/>
          </a:prstGeom>
        </p:spPr>
        <p:txBody>
          <a:bodyPr vert="horz" wrap="square" lIns="0" tIns="112395" rIns="0" bIns="0" rtlCol="0">
            <a:spAutoFit/>
          </a:bodyPr>
          <a:lstStyle/>
          <a:p>
            <a:pPr marL="241300" marR="5080" indent="-228600">
              <a:lnSpc>
                <a:spcPct val="70000"/>
              </a:lnSpc>
              <a:spcBef>
                <a:spcPts val="885"/>
              </a:spcBef>
              <a:buFont typeface="Arial"/>
              <a:buChar char="•"/>
              <a:tabLst>
                <a:tab pos="240665" algn="l"/>
                <a:tab pos="241300" algn="l"/>
              </a:tabLst>
            </a:pPr>
            <a:r>
              <a:rPr sz="2200" spc="-5" dirty="0">
                <a:latin typeface="Calibri"/>
                <a:cs typeface="Calibri"/>
              </a:rPr>
              <a:t>A </a:t>
            </a:r>
            <a:r>
              <a:rPr sz="2200" spc="-10" dirty="0">
                <a:latin typeface="Calibri"/>
                <a:cs typeface="Calibri"/>
              </a:rPr>
              <a:t>level-4 </a:t>
            </a:r>
            <a:r>
              <a:rPr sz="2200" spc="-5" dirty="0">
                <a:latin typeface="Calibri"/>
                <a:cs typeface="Calibri"/>
              </a:rPr>
              <a:t>IoT </a:t>
            </a:r>
            <a:r>
              <a:rPr sz="2200" spc="-25" dirty="0">
                <a:latin typeface="Calibri"/>
                <a:cs typeface="Calibri"/>
              </a:rPr>
              <a:t>system </a:t>
            </a:r>
            <a:r>
              <a:rPr sz="2200" spc="-10" dirty="0">
                <a:latin typeface="Calibri"/>
                <a:cs typeface="Calibri"/>
              </a:rPr>
              <a:t>has </a:t>
            </a:r>
            <a:r>
              <a:rPr sz="2200" spc="-5" dirty="0">
                <a:latin typeface="Calibri"/>
                <a:cs typeface="Calibri"/>
              </a:rPr>
              <a:t>multiple  </a:t>
            </a:r>
            <a:r>
              <a:rPr sz="2200" spc="-10" dirty="0">
                <a:latin typeface="Calibri"/>
                <a:cs typeface="Calibri"/>
              </a:rPr>
              <a:t>nodes that </a:t>
            </a:r>
            <a:r>
              <a:rPr sz="2200" spc="-15" dirty="0">
                <a:latin typeface="Calibri"/>
                <a:cs typeface="Calibri"/>
              </a:rPr>
              <a:t>perform </a:t>
            </a:r>
            <a:r>
              <a:rPr sz="2200" spc="-10" dirty="0">
                <a:latin typeface="Calibri"/>
                <a:cs typeface="Calibri"/>
              </a:rPr>
              <a:t>local </a:t>
            </a:r>
            <a:r>
              <a:rPr sz="2200" spc="-5" dirty="0">
                <a:latin typeface="Calibri"/>
                <a:cs typeface="Calibri"/>
              </a:rPr>
              <a:t>analysis.  </a:t>
            </a:r>
            <a:r>
              <a:rPr sz="2200" spc="-20" dirty="0">
                <a:latin typeface="Calibri"/>
                <a:cs typeface="Calibri"/>
              </a:rPr>
              <a:t>Data </a:t>
            </a:r>
            <a:r>
              <a:rPr sz="2200" spc="-5" dirty="0">
                <a:latin typeface="Calibri"/>
                <a:cs typeface="Calibri"/>
              </a:rPr>
              <a:t>is </a:t>
            </a:r>
            <a:r>
              <a:rPr sz="2200" spc="-15" dirty="0">
                <a:latin typeface="Calibri"/>
                <a:cs typeface="Calibri"/>
              </a:rPr>
              <a:t>stored </a:t>
            </a:r>
            <a:r>
              <a:rPr sz="2200" spc="-5" dirty="0">
                <a:latin typeface="Calibri"/>
                <a:cs typeface="Calibri"/>
              </a:rPr>
              <a:t>in the cloud and the  </a:t>
            </a:r>
            <a:r>
              <a:rPr sz="2200" spc="-10" dirty="0">
                <a:latin typeface="Calibri"/>
                <a:cs typeface="Calibri"/>
              </a:rPr>
              <a:t>application </a:t>
            </a:r>
            <a:r>
              <a:rPr sz="2200" spc="-5" dirty="0">
                <a:latin typeface="Calibri"/>
                <a:cs typeface="Calibri"/>
              </a:rPr>
              <a:t>is</a:t>
            </a:r>
            <a:r>
              <a:rPr sz="2200" spc="-10" dirty="0">
                <a:latin typeface="Calibri"/>
                <a:cs typeface="Calibri"/>
              </a:rPr>
              <a:t> </a:t>
            </a:r>
            <a:r>
              <a:rPr sz="2200" spc="-5" dirty="0">
                <a:latin typeface="Calibri"/>
                <a:cs typeface="Calibri"/>
              </a:rPr>
              <a:t>cloud-based.</a:t>
            </a:r>
            <a:endParaRPr sz="2200">
              <a:latin typeface="Calibri"/>
              <a:cs typeface="Calibri"/>
            </a:endParaRPr>
          </a:p>
          <a:p>
            <a:pPr marL="241300" marR="62230" indent="-228600">
              <a:lnSpc>
                <a:spcPct val="70000"/>
              </a:lnSpc>
              <a:spcBef>
                <a:spcPts val="1000"/>
              </a:spcBef>
              <a:buFont typeface="Arial"/>
              <a:buChar char="•"/>
              <a:tabLst>
                <a:tab pos="240665" algn="l"/>
                <a:tab pos="241300" algn="l"/>
              </a:tabLst>
            </a:pPr>
            <a:r>
              <a:rPr sz="2200" spc="-10" dirty="0">
                <a:latin typeface="Calibri"/>
                <a:cs typeface="Calibri"/>
              </a:rPr>
              <a:t>Level-4 </a:t>
            </a:r>
            <a:r>
              <a:rPr sz="2200" spc="-15" dirty="0">
                <a:latin typeface="Calibri"/>
                <a:cs typeface="Calibri"/>
              </a:rPr>
              <a:t>contains </a:t>
            </a:r>
            <a:r>
              <a:rPr sz="2200" spc="-10" dirty="0">
                <a:latin typeface="Calibri"/>
                <a:cs typeface="Calibri"/>
              </a:rPr>
              <a:t>local </a:t>
            </a:r>
            <a:r>
              <a:rPr sz="2200" spc="-5" dirty="0">
                <a:latin typeface="Calibri"/>
                <a:cs typeface="Calibri"/>
              </a:rPr>
              <a:t>and cloud-  based observer </a:t>
            </a:r>
            <a:r>
              <a:rPr sz="2200" spc="-10" dirty="0">
                <a:latin typeface="Calibri"/>
                <a:cs typeface="Calibri"/>
              </a:rPr>
              <a:t>nodes </a:t>
            </a:r>
            <a:r>
              <a:rPr sz="2200" spc="-5" dirty="0">
                <a:latin typeface="Calibri"/>
                <a:cs typeface="Calibri"/>
              </a:rPr>
              <a:t>which </a:t>
            </a:r>
            <a:r>
              <a:rPr sz="2200" spc="-15" dirty="0">
                <a:latin typeface="Calibri"/>
                <a:cs typeface="Calibri"/>
              </a:rPr>
              <a:t>can  </a:t>
            </a:r>
            <a:r>
              <a:rPr sz="2200" spc="-10" dirty="0">
                <a:latin typeface="Calibri"/>
                <a:cs typeface="Calibri"/>
              </a:rPr>
              <a:t>subscribe </a:t>
            </a:r>
            <a:r>
              <a:rPr sz="2200" spc="-20" dirty="0">
                <a:latin typeface="Calibri"/>
                <a:cs typeface="Calibri"/>
              </a:rPr>
              <a:t>to </a:t>
            </a:r>
            <a:r>
              <a:rPr sz="2200" spc="-5" dirty="0">
                <a:latin typeface="Calibri"/>
                <a:cs typeface="Calibri"/>
              </a:rPr>
              <a:t>and </a:t>
            </a:r>
            <a:r>
              <a:rPr sz="2200" spc="-15" dirty="0">
                <a:latin typeface="Calibri"/>
                <a:cs typeface="Calibri"/>
              </a:rPr>
              <a:t>receive  </a:t>
            </a:r>
            <a:r>
              <a:rPr sz="2200" spc="-10" dirty="0">
                <a:latin typeface="Calibri"/>
                <a:cs typeface="Calibri"/>
              </a:rPr>
              <a:t>information collected </a:t>
            </a:r>
            <a:r>
              <a:rPr sz="2200" spc="-5" dirty="0">
                <a:latin typeface="Calibri"/>
                <a:cs typeface="Calibri"/>
              </a:rPr>
              <a:t>in </a:t>
            </a:r>
            <a:r>
              <a:rPr sz="2200" spc="-10" dirty="0">
                <a:latin typeface="Calibri"/>
                <a:cs typeface="Calibri"/>
              </a:rPr>
              <a:t>the </a:t>
            </a:r>
            <a:r>
              <a:rPr sz="2200" spc="-5" dirty="0">
                <a:latin typeface="Calibri"/>
                <a:cs typeface="Calibri"/>
              </a:rPr>
              <a:t>cloud  </a:t>
            </a:r>
            <a:r>
              <a:rPr sz="2200" spc="-15" dirty="0">
                <a:latin typeface="Calibri"/>
                <a:cs typeface="Calibri"/>
              </a:rPr>
              <a:t>from </a:t>
            </a:r>
            <a:r>
              <a:rPr sz="2200" spc="-5" dirty="0">
                <a:latin typeface="Calibri"/>
                <a:cs typeface="Calibri"/>
              </a:rPr>
              <a:t>IoT</a:t>
            </a:r>
            <a:r>
              <a:rPr sz="2200" spc="25" dirty="0">
                <a:latin typeface="Calibri"/>
                <a:cs typeface="Calibri"/>
              </a:rPr>
              <a:t> </a:t>
            </a:r>
            <a:r>
              <a:rPr sz="2200" spc="-5" dirty="0">
                <a:latin typeface="Calibri"/>
                <a:cs typeface="Calibri"/>
              </a:rPr>
              <a:t>devices.</a:t>
            </a:r>
            <a:endParaRPr sz="2200">
              <a:latin typeface="Calibri"/>
              <a:cs typeface="Calibri"/>
            </a:endParaRPr>
          </a:p>
          <a:p>
            <a:pPr marL="241300" marR="23495" indent="-228600">
              <a:lnSpc>
                <a:spcPct val="70000"/>
              </a:lnSpc>
              <a:spcBef>
                <a:spcPts val="1000"/>
              </a:spcBef>
              <a:buFont typeface="Arial"/>
              <a:buChar char="•"/>
              <a:tabLst>
                <a:tab pos="240665" algn="l"/>
                <a:tab pos="241300" algn="l"/>
              </a:tabLst>
            </a:pPr>
            <a:r>
              <a:rPr sz="2200" spc="-10" dirty="0">
                <a:latin typeface="Calibri"/>
                <a:cs typeface="Calibri"/>
              </a:rPr>
              <a:t>Level-4 </a:t>
            </a:r>
            <a:r>
              <a:rPr sz="2200" spc="-5" dirty="0">
                <a:latin typeface="Calibri"/>
                <a:cs typeface="Calibri"/>
              </a:rPr>
              <a:t>IoT </a:t>
            </a:r>
            <a:r>
              <a:rPr sz="2200" spc="-20" dirty="0">
                <a:latin typeface="Calibri"/>
                <a:cs typeface="Calibri"/>
              </a:rPr>
              <a:t>systems </a:t>
            </a:r>
            <a:r>
              <a:rPr sz="2200" spc="-10" dirty="0">
                <a:latin typeface="Calibri"/>
                <a:cs typeface="Calibri"/>
              </a:rPr>
              <a:t>are suitable  </a:t>
            </a:r>
            <a:r>
              <a:rPr sz="2200" spc="-20" dirty="0">
                <a:latin typeface="Calibri"/>
                <a:cs typeface="Calibri"/>
              </a:rPr>
              <a:t>for </a:t>
            </a:r>
            <a:r>
              <a:rPr sz="2200" spc="-5" dirty="0">
                <a:latin typeface="Calibri"/>
                <a:cs typeface="Calibri"/>
              </a:rPr>
              <a:t>solutions </a:t>
            </a:r>
            <a:r>
              <a:rPr sz="2200" spc="-10" dirty="0">
                <a:latin typeface="Calibri"/>
                <a:cs typeface="Calibri"/>
              </a:rPr>
              <a:t>where </a:t>
            </a:r>
            <a:r>
              <a:rPr sz="2200" spc="-5" dirty="0">
                <a:latin typeface="Calibri"/>
                <a:cs typeface="Calibri"/>
              </a:rPr>
              <a:t>multiple  </a:t>
            </a:r>
            <a:r>
              <a:rPr sz="2200" spc="-10" dirty="0">
                <a:latin typeface="Calibri"/>
                <a:cs typeface="Calibri"/>
              </a:rPr>
              <a:t>nodes are required, </a:t>
            </a:r>
            <a:r>
              <a:rPr sz="2200" spc="-5" dirty="0">
                <a:latin typeface="Calibri"/>
                <a:cs typeface="Calibri"/>
              </a:rPr>
              <a:t>the </a:t>
            </a:r>
            <a:r>
              <a:rPr sz="2200" spc="-20" dirty="0">
                <a:latin typeface="Calibri"/>
                <a:cs typeface="Calibri"/>
              </a:rPr>
              <a:t>data  </a:t>
            </a:r>
            <a:r>
              <a:rPr sz="2200" spc="-15" dirty="0">
                <a:latin typeface="Calibri"/>
                <a:cs typeface="Calibri"/>
              </a:rPr>
              <a:t>involved </a:t>
            </a:r>
            <a:r>
              <a:rPr sz="2200" spc="-5" dirty="0">
                <a:latin typeface="Calibri"/>
                <a:cs typeface="Calibri"/>
              </a:rPr>
              <a:t>is big and </a:t>
            </a:r>
            <a:r>
              <a:rPr sz="2200" spc="-10" dirty="0">
                <a:latin typeface="Calibri"/>
                <a:cs typeface="Calibri"/>
              </a:rPr>
              <a:t>the analysis  requirements are computationally  intensive.</a:t>
            </a:r>
            <a:endParaRPr sz="22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7" name="object 7"/>
          <p:cNvSpPr/>
          <p:nvPr/>
        </p:nvSpPr>
        <p:spPr>
          <a:xfrm>
            <a:off x="6289675" y="1806575"/>
            <a:ext cx="4981575" cy="4457700"/>
          </a:xfrm>
          <a:prstGeom prst="rect">
            <a:avLst/>
          </a:prstGeom>
          <a:blipFill>
            <a:blip r:embed="rId2" cstate="print"/>
            <a:stretch>
              <a:fillRect/>
            </a:stretch>
          </a:blipFill>
        </p:spPr>
        <p:txBody>
          <a:bodyPr wrap="square" lIns="0" tIns="0" rIns="0" bIns="0" rtlCol="0"/>
          <a:lstStyle/>
          <a:p>
            <a:endParaRPr/>
          </a:p>
        </p:txBody>
      </p:sp>
      <p:grpSp>
        <p:nvGrpSpPr>
          <p:cNvPr id="8" name="Google Shape;107;p14"/>
          <p:cNvGrpSpPr/>
          <p:nvPr/>
        </p:nvGrpSpPr>
        <p:grpSpPr>
          <a:xfrm>
            <a:off x="381000" y="160443"/>
            <a:ext cx="11506200" cy="449157"/>
            <a:chOff x="0" y="0"/>
            <a:chExt cx="9144000" cy="307777"/>
          </a:xfrm>
        </p:grpSpPr>
        <p:sp>
          <p:nvSpPr>
            <p:cNvPr id="9"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2656385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338455"/>
            <a:ext cx="10448410" cy="689932"/>
          </a:xfrm>
          <a:prstGeom prst="rect">
            <a:avLst/>
          </a:prstGeom>
        </p:spPr>
        <p:txBody>
          <a:bodyPr vert="horz" wrap="square" lIns="0" tIns="12700" rIns="0" bIns="0" rtlCol="0">
            <a:spAutoFit/>
          </a:bodyPr>
          <a:lstStyle/>
          <a:p>
            <a:pPr marL="12700">
              <a:lnSpc>
                <a:spcPct val="100000"/>
              </a:lnSpc>
              <a:spcBef>
                <a:spcPts val="100"/>
              </a:spcBef>
            </a:pPr>
            <a:r>
              <a:rPr sz="4400" b="1" spc="-5" dirty="0">
                <a:latin typeface="+mj-lt"/>
                <a:cs typeface="Calibri Light"/>
              </a:rPr>
              <a:t>IoT </a:t>
            </a:r>
            <a:r>
              <a:rPr sz="4400" b="1" dirty="0">
                <a:latin typeface="+mj-lt"/>
                <a:cs typeface="Calibri Light"/>
              </a:rPr>
              <a:t>– </a:t>
            </a:r>
            <a:r>
              <a:rPr sz="4400" b="1" spc="-20" dirty="0">
                <a:latin typeface="+mj-lt"/>
                <a:cs typeface="Calibri Light"/>
              </a:rPr>
              <a:t>Level </a:t>
            </a:r>
            <a:r>
              <a:rPr sz="4400" b="1" dirty="0">
                <a:latin typeface="+mj-lt"/>
                <a:cs typeface="Calibri Light"/>
              </a:rPr>
              <a:t>3 </a:t>
            </a:r>
            <a:r>
              <a:rPr sz="4400" b="1" spc="-15" dirty="0">
                <a:latin typeface="+mj-lt"/>
                <a:cs typeface="Calibri Light"/>
              </a:rPr>
              <a:t>Example </a:t>
            </a:r>
            <a:r>
              <a:rPr sz="4400" b="1" spc="-5" dirty="0">
                <a:latin typeface="+mj-lt"/>
                <a:cs typeface="Calibri Light"/>
              </a:rPr>
              <a:t>…Noise</a:t>
            </a:r>
            <a:r>
              <a:rPr sz="4400" b="1" spc="70" dirty="0">
                <a:latin typeface="+mj-lt"/>
                <a:cs typeface="Calibri Light"/>
              </a:rPr>
              <a:t> </a:t>
            </a:r>
            <a:r>
              <a:rPr sz="4400" b="1" spc="-10" dirty="0">
                <a:latin typeface="+mj-lt"/>
                <a:cs typeface="Calibri Light"/>
              </a:rPr>
              <a:t>Monitoring</a:t>
            </a:r>
            <a:endParaRPr sz="4400" b="1" dirty="0">
              <a:latin typeface="+mj-lt"/>
              <a:cs typeface="Calibri Light"/>
            </a:endParaRPr>
          </a:p>
        </p:txBody>
      </p:sp>
      <p:sp>
        <p:nvSpPr>
          <p:cNvPr id="3" name="object 3"/>
          <p:cNvSpPr/>
          <p:nvPr/>
        </p:nvSpPr>
        <p:spPr>
          <a:xfrm>
            <a:off x="1608045" y="1419225"/>
            <a:ext cx="9221365" cy="484187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52400" y="1035378"/>
            <a:ext cx="3879850"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Cambria"/>
                <a:cs typeface="Cambria"/>
              </a:rPr>
              <a:t>Sound </a:t>
            </a:r>
            <a:r>
              <a:rPr sz="2800" b="1" dirty="0">
                <a:latin typeface="Cambria"/>
                <a:cs typeface="Cambria"/>
              </a:rPr>
              <a:t>Sensors </a:t>
            </a:r>
            <a:r>
              <a:rPr sz="2800" b="1" spc="-20" dirty="0">
                <a:latin typeface="Cambria"/>
                <a:cs typeface="Cambria"/>
              </a:rPr>
              <a:t>are</a:t>
            </a:r>
            <a:r>
              <a:rPr sz="2800" b="1" spc="-50" dirty="0">
                <a:latin typeface="Cambria"/>
                <a:cs typeface="Cambria"/>
              </a:rPr>
              <a:t> </a:t>
            </a:r>
            <a:r>
              <a:rPr sz="2800" b="1" spc="-10" dirty="0">
                <a:latin typeface="Cambria"/>
                <a:cs typeface="Cambria"/>
              </a:rPr>
              <a:t>used</a:t>
            </a:r>
            <a:endParaRPr sz="2800" dirty="0">
              <a:latin typeface="Cambria"/>
              <a:cs typeface="Cambria"/>
            </a:endParaRPr>
          </a:p>
        </p:txBody>
      </p:sp>
      <p:grpSp>
        <p:nvGrpSpPr>
          <p:cNvPr id="5" name="Google Shape;107;p14"/>
          <p:cNvGrpSpPr/>
          <p:nvPr/>
        </p:nvGrpSpPr>
        <p:grpSpPr>
          <a:xfrm>
            <a:off x="381000" y="160443"/>
            <a:ext cx="11506200" cy="449157"/>
            <a:chOff x="0" y="0"/>
            <a:chExt cx="9144000" cy="307777"/>
          </a:xfrm>
        </p:grpSpPr>
        <p:sp>
          <p:nvSpPr>
            <p:cNvPr id="6"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7"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8"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6979065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2480945"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a:t>
            </a:r>
            <a:r>
              <a:rPr b="0" spc="-45" dirty="0">
                <a:latin typeface="Calibri"/>
                <a:cs typeface="Calibri"/>
              </a:rPr>
              <a:t> </a:t>
            </a:r>
            <a:r>
              <a:rPr b="0" spc="-15" dirty="0">
                <a:latin typeface="Calibri"/>
                <a:cs typeface="Calibri"/>
              </a:rPr>
              <a:t>Level-5</a:t>
            </a:r>
          </a:p>
        </p:txBody>
      </p:sp>
      <p:sp>
        <p:nvSpPr>
          <p:cNvPr id="3" name="object 3"/>
          <p:cNvSpPr txBox="1"/>
          <p:nvPr/>
        </p:nvSpPr>
        <p:spPr>
          <a:xfrm>
            <a:off x="916939" y="1764538"/>
            <a:ext cx="4079875" cy="3826510"/>
          </a:xfrm>
          <a:prstGeom prst="rect">
            <a:avLst/>
          </a:prstGeom>
        </p:spPr>
        <p:txBody>
          <a:bodyPr vert="horz" wrap="square" lIns="0" tIns="104775" rIns="0" bIns="0" rtlCol="0">
            <a:spAutoFit/>
          </a:bodyPr>
          <a:lstStyle/>
          <a:p>
            <a:pPr marL="241300" marR="5080" indent="-228600" algn="just">
              <a:lnSpc>
                <a:spcPct val="70000"/>
              </a:lnSpc>
              <a:spcBef>
                <a:spcPts val="825"/>
              </a:spcBef>
              <a:buFont typeface="Arial"/>
              <a:buChar char="•"/>
              <a:tabLst>
                <a:tab pos="241300" algn="l"/>
              </a:tabLst>
            </a:pPr>
            <a:r>
              <a:rPr sz="2000" dirty="0">
                <a:latin typeface="Calibri"/>
                <a:cs typeface="Calibri"/>
              </a:rPr>
              <a:t>A </a:t>
            </a:r>
            <a:r>
              <a:rPr sz="2000" spc="-10" dirty="0">
                <a:latin typeface="Calibri"/>
                <a:cs typeface="Calibri"/>
              </a:rPr>
              <a:t>level-5 </a:t>
            </a:r>
            <a:r>
              <a:rPr sz="2000" spc="-5" dirty="0">
                <a:latin typeface="Calibri"/>
                <a:cs typeface="Calibri"/>
              </a:rPr>
              <a:t>IoT </a:t>
            </a:r>
            <a:r>
              <a:rPr sz="2000" spc="-20" dirty="0">
                <a:latin typeface="Calibri"/>
                <a:cs typeface="Calibri"/>
              </a:rPr>
              <a:t>system </a:t>
            </a:r>
            <a:r>
              <a:rPr sz="2000" spc="-5" dirty="0">
                <a:latin typeface="Calibri"/>
                <a:cs typeface="Calibri"/>
              </a:rPr>
              <a:t>has multiple </a:t>
            </a:r>
            <a:r>
              <a:rPr sz="2000" dirty="0">
                <a:latin typeface="Calibri"/>
                <a:cs typeface="Calibri"/>
              </a:rPr>
              <a:t>end  nodes and </a:t>
            </a:r>
            <a:r>
              <a:rPr sz="2000" spc="-5" dirty="0">
                <a:latin typeface="Calibri"/>
                <a:cs typeface="Calibri"/>
              </a:rPr>
              <a:t>one </a:t>
            </a:r>
            <a:r>
              <a:rPr sz="2000" spc="-10" dirty="0">
                <a:latin typeface="Calibri"/>
                <a:cs typeface="Calibri"/>
              </a:rPr>
              <a:t>coordinator</a:t>
            </a:r>
            <a:r>
              <a:rPr sz="2000" spc="-75" dirty="0">
                <a:latin typeface="Calibri"/>
                <a:cs typeface="Calibri"/>
              </a:rPr>
              <a:t> </a:t>
            </a:r>
            <a:r>
              <a:rPr sz="2000" dirty="0">
                <a:latin typeface="Calibri"/>
                <a:cs typeface="Calibri"/>
              </a:rPr>
              <a:t>node.</a:t>
            </a:r>
            <a:endParaRPr sz="2000">
              <a:latin typeface="Calibri"/>
              <a:cs typeface="Calibri"/>
            </a:endParaRPr>
          </a:p>
          <a:p>
            <a:pPr marL="241300" indent="-228600" algn="just">
              <a:lnSpc>
                <a:spcPts val="2039"/>
              </a:lnSpc>
              <a:spcBef>
                <a:spcPts val="275"/>
              </a:spcBef>
              <a:buFont typeface="Arial"/>
              <a:buChar char="•"/>
              <a:tabLst>
                <a:tab pos="241300" algn="l"/>
              </a:tabLst>
            </a:pPr>
            <a:r>
              <a:rPr sz="2000" spc="-5" dirty="0">
                <a:latin typeface="Calibri"/>
                <a:cs typeface="Calibri"/>
              </a:rPr>
              <a:t>The </a:t>
            </a:r>
            <a:r>
              <a:rPr sz="2000" dirty="0">
                <a:latin typeface="Calibri"/>
                <a:cs typeface="Calibri"/>
              </a:rPr>
              <a:t>end nodes </a:t>
            </a:r>
            <a:r>
              <a:rPr sz="2000" spc="-10" dirty="0">
                <a:latin typeface="Calibri"/>
                <a:cs typeface="Calibri"/>
              </a:rPr>
              <a:t>perform</a:t>
            </a:r>
            <a:r>
              <a:rPr sz="2000" spc="-55" dirty="0">
                <a:latin typeface="Calibri"/>
                <a:cs typeface="Calibri"/>
              </a:rPr>
              <a:t> </a:t>
            </a:r>
            <a:r>
              <a:rPr sz="2000" spc="-5" dirty="0">
                <a:latin typeface="Calibri"/>
                <a:cs typeface="Calibri"/>
              </a:rPr>
              <a:t>sensing</a:t>
            </a:r>
            <a:endParaRPr sz="2000">
              <a:latin typeface="Calibri"/>
              <a:cs typeface="Calibri"/>
            </a:endParaRPr>
          </a:p>
          <a:p>
            <a:pPr marL="241300" algn="just">
              <a:lnSpc>
                <a:spcPts val="2039"/>
              </a:lnSpc>
            </a:pPr>
            <a:r>
              <a:rPr sz="2000" spc="-5" dirty="0">
                <a:latin typeface="Calibri"/>
                <a:cs typeface="Calibri"/>
              </a:rPr>
              <a:t>and/or</a:t>
            </a:r>
            <a:r>
              <a:rPr sz="2000" spc="-35" dirty="0">
                <a:latin typeface="Calibri"/>
                <a:cs typeface="Calibri"/>
              </a:rPr>
              <a:t> </a:t>
            </a:r>
            <a:r>
              <a:rPr sz="2000" spc="-5" dirty="0">
                <a:latin typeface="Calibri"/>
                <a:cs typeface="Calibri"/>
              </a:rPr>
              <a:t>actuation.</a:t>
            </a:r>
            <a:endParaRPr sz="2000">
              <a:latin typeface="Calibri"/>
              <a:cs typeface="Calibri"/>
            </a:endParaRPr>
          </a:p>
          <a:p>
            <a:pPr marL="241300" marR="219710" indent="-228600" algn="just">
              <a:lnSpc>
                <a:spcPct val="70000"/>
              </a:lnSpc>
              <a:spcBef>
                <a:spcPts val="1010"/>
              </a:spcBef>
              <a:buFont typeface="Arial"/>
              <a:buChar char="•"/>
              <a:tabLst>
                <a:tab pos="241300" algn="l"/>
              </a:tabLst>
            </a:pPr>
            <a:r>
              <a:rPr sz="2000" spc="-5" dirty="0">
                <a:latin typeface="Calibri"/>
                <a:cs typeface="Calibri"/>
              </a:rPr>
              <a:t>The </a:t>
            </a:r>
            <a:r>
              <a:rPr sz="2000" spc="-10" dirty="0">
                <a:latin typeface="Calibri"/>
                <a:cs typeface="Calibri"/>
              </a:rPr>
              <a:t>coordinator </a:t>
            </a:r>
            <a:r>
              <a:rPr sz="2000" dirty="0">
                <a:latin typeface="Calibri"/>
                <a:cs typeface="Calibri"/>
              </a:rPr>
              <a:t>node </a:t>
            </a:r>
            <a:r>
              <a:rPr sz="2000" spc="-5" dirty="0">
                <a:latin typeface="Calibri"/>
                <a:cs typeface="Calibri"/>
              </a:rPr>
              <a:t>collects </a:t>
            </a:r>
            <a:r>
              <a:rPr sz="2000" spc="-15" dirty="0">
                <a:latin typeface="Calibri"/>
                <a:cs typeface="Calibri"/>
              </a:rPr>
              <a:t>data  from </a:t>
            </a:r>
            <a:r>
              <a:rPr sz="2000" dirty="0">
                <a:latin typeface="Calibri"/>
                <a:cs typeface="Calibri"/>
              </a:rPr>
              <a:t>the end nodes and </a:t>
            </a:r>
            <a:r>
              <a:rPr sz="2000" spc="-5" dirty="0">
                <a:latin typeface="Calibri"/>
                <a:cs typeface="Calibri"/>
              </a:rPr>
              <a:t>sends </a:t>
            </a:r>
            <a:r>
              <a:rPr sz="2000" dirty="0">
                <a:latin typeface="Calibri"/>
                <a:cs typeface="Calibri"/>
              </a:rPr>
              <a:t>it </a:t>
            </a:r>
            <a:r>
              <a:rPr sz="2000" spc="-15" dirty="0">
                <a:latin typeface="Calibri"/>
                <a:cs typeface="Calibri"/>
              </a:rPr>
              <a:t>to  </a:t>
            </a:r>
            <a:r>
              <a:rPr sz="2000" dirty="0">
                <a:latin typeface="Calibri"/>
                <a:cs typeface="Calibri"/>
              </a:rPr>
              <a:t>the</a:t>
            </a:r>
            <a:r>
              <a:rPr sz="2000" spc="-5" dirty="0">
                <a:latin typeface="Calibri"/>
                <a:cs typeface="Calibri"/>
              </a:rPr>
              <a:t> </a:t>
            </a:r>
            <a:r>
              <a:rPr sz="2000" dirty="0">
                <a:latin typeface="Calibri"/>
                <a:cs typeface="Calibri"/>
              </a:rPr>
              <a:t>cloud.</a:t>
            </a:r>
            <a:endParaRPr sz="2000">
              <a:latin typeface="Calibri"/>
              <a:cs typeface="Calibri"/>
            </a:endParaRPr>
          </a:p>
          <a:p>
            <a:pPr marL="241300" marR="293370" indent="-228600" algn="just">
              <a:lnSpc>
                <a:spcPct val="70000"/>
              </a:lnSpc>
              <a:spcBef>
                <a:spcPts val="994"/>
              </a:spcBef>
              <a:buFont typeface="Arial"/>
              <a:buChar char="•"/>
              <a:tabLst>
                <a:tab pos="241300" algn="l"/>
              </a:tabLst>
            </a:pPr>
            <a:r>
              <a:rPr sz="2000" spc="-15" dirty="0">
                <a:latin typeface="Calibri"/>
                <a:cs typeface="Calibri"/>
              </a:rPr>
              <a:t>Data </a:t>
            </a:r>
            <a:r>
              <a:rPr sz="2000" dirty="0">
                <a:latin typeface="Calibri"/>
                <a:cs typeface="Calibri"/>
              </a:rPr>
              <a:t>is </a:t>
            </a:r>
            <a:r>
              <a:rPr sz="2000" spc="-15" dirty="0">
                <a:latin typeface="Calibri"/>
                <a:cs typeface="Calibri"/>
              </a:rPr>
              <a:t>stored </a:t>
            </a:r>
            <a:r>
              <a:rPr sz="2000" dirty="0">
                <a:latin typeface="Calibri"/>
                <a:cs typeface="Calibri"/>
              </a:rPr>
              <a:t>and </a:t>
            </a:r>
            <a:r>
              <a:rPr sz="2000" spc="-10" dirty="0">
                <a:latin typeface="Calibri"/>
                <a:cs typeface="Calibri"/>
              </a:rPr>
              <a:t>analyzed </a:t>
            </a:r>
            <a:r>
              <a:rPr sz="2000" dirty="0">
                <a:latin typeface="Calibri"/>
                <a:cs typeface="Calibri"/>
              </a:rPr>
              <a:t>in the  cloud and the </a:t>
            </a:r>
            <a:r>
              <a:rPr sz="2000" spc="-5" dirty="0">
                <a:latin typeface="Calibri"/>
                <a:cs typeface="Calibri"/>
              </a:rPr>
              <a:t>application </a:t>
            </a:r>
            <a:r>
              <a:rPr sz="2000" dirty="0">
                <a:latin typeface="Calibri"/>
                <a:cs typeface="Calibri"/>
              </a:rPr>
              <a:t>is</a:t>
            </a:r>
            <a:r>
              <a:rPr sz="2000" spc="-55" dirty="0">
                <a:latin typeface="Calibri"/>
                <a:cs typeface="Calibri"/>
              </a:rPr>
              <a:t> </a:t>
            </a:r>
            <a:r>
              <a:rPr sz="2000" dirty="0">
                <a:latin typeface="Calibri"/>
                <a:cs typeface="Calibri"/>
              </a:rPr>
              <a:t>cloud-  </a:t>
            </a:r>
            <a:r>
              <a:rPr sz="2000" spc="-5" dirty="0">
                <a:latin typeface="Calibri"/>
                <a:cs typeface="Calibri"/>
              </a:rPr>
              <a:t>based.</a:t>
            </a:r>
            <a:endParaRPr sz="2000">
              <a:latin typeface="Calibri"/>
              <a:cs typeface="Calibri"/>
            </a:endParaRPr>
          </a:p>
          <a:p>
            <a:pPr marL="241300" marR="49530" indent="-228600">
              <a:lnSpc>
                <a:spcPct val="70000"/>
              </a:lnSpc>
              <a:spcBef>
                <a:spcPts val="1000"/>
              </a:spcBef>
              <a:buFont typeface="Arial"/>
              <a:buChar char="•"/>
              <a:tabLst>
                <a:tab pos="240665" algn="l"/>
                <a:tab pos="241300" algn="l"/>
              </a:tabLst>
            </a:pPr>
            <a:r>
              <a:rPr sz="2000" spc="-10" dirty="0">
                <a:latin typeface="Calibri"/>
                <a:cs typeface="Calibri"/>
              </a:rPr>
              <a:t>Level-5 </a:t>
            </a:r>
            <a:r>
              <a:rPr sz="2000" spc="-5" dirty="0">
                <a:latin typeface="Calibri"/>
                <a:cs typeface="Calibri"/>
              </a:rPr>
              <a:t>IoT </a:t>
            </a:r>
            <a:r>
              <a:rPr sz="2000" spc="-20" dirty="0">
                <a:latin typeface="Calibri"/>
                <a:cs typeface="Calibri"/>
              </a:rPr>
              <a:t>systems </a:t>
            </a:r>
            <a:r>
              <a:rPr sz="2000" spc="-10" dirty="0">
                <a:latin typeface="Calibri"/>
                <a:cs typeface="Calibri"/>
              </a:rPr>
              <a:t>are </a:t>
            </a:r>
            <a:r>
              <a:rPr sz="2000" spc="-5" dirty="0">
                <a:latin typeface="Calibri"/>
                <a:cs typeface="Calibri"/>
              </a:rPr>
              <a:t>suitable </a:t>
            </a:r>
            <a:r>
              <a:rPr sz="2000" spc="-20" dirty="0">
                <a:latin typeface="Calibri"/>
                <a:cs typeface="Calibri"/>
              </a:rPr>
              <a:t>for  </a:t>
            </a:r>
            <a:r>
              <a:rPr sz="2000" spc="-5" dirty="0">
                <a:latin typeface="Calibri"/>
                <a:cs typeface="Calibri"/>
              </a:rPr>
              <a:t>solutions </a:t>
            </a:r>
            <a:r>
              <a:rPr sz="2000" dirty="0">
                <a:latin typeface="Calibri"/>
                <a:cs typeface="Calibri"/>
              </a:rPr>
              <a:t>based </a:t>
            </a:r>
            <a:r>
              <a:rPr sz="2000" spc="-5" dirty="0">
                <a:latin typeface="Calibri"/>
                <a:cs typeface="Calibri"/>
              </a:rPr>
              <a:t>on wireless sensor  </a:t>
            </a:r>
            <a:r>
              <a:rPr sz="2000" spc="-10" dirty="0">
                <a:latin typeface="Calibri"/>
                <a:cs typeface="Calibri"/>
              </a:rPr>
              <a:t>networks, </a:t>
            </a:r>
            <a:r>
              <a:rPr sz="2000" dirty="0">
                <a:latin typeface="Calibri"/>
                <a:cs typeface="Calibri"/>
              </a:rPr>
              <a:t>in which the </a:t>
            </a:r>
            <a:r>
              <a:rPr sz="2000" spc="-15" dirty="0">
                <a:latin typeface="Calibri"/>
                <a:cs typeface="Calibri"/>
              </a:rPr>
              <a:t>data involved  </a:t>
            </a:r>
            <a:r>
              <a:rPr sz="2000" dirty="0">
                <a:latin typeface="Calibri"/>
                <a:cs typeface="Calibri"/>
              </a:rPr>
              <a:t>is </a:t>
            </a:r>
            <a:r>
              <a:rPr sz="2000" spc="-5" dirty="0">
                <a:latin typeface="Calibri"/>
                <a:cs typeface="Calibri"/>
              </a:rPr>
              <a:t>big </a:t>
            </a:r>
            <a:r>
              <a:rPr sz="2000" dirty="0">
                <a:latin typeface="Calibri"/>
                <a:cs typeface="Calibri"/>
              </a:rPr>
              <a:t>and the </a:t>
            </a:r>
            <a:r>
              <a:rPr sz="2000" spc="-5" dirty="0">
                <a:latin typeface="Calibri"/>
                <a:cs typeface="Calibri"/>
              </a:rPr>
              <a:t>analysis </a:t>
            </a:r>
            <a:r>
              <a:rPr sz="2000" spc="-10" dirty="0">
                <a:latin typeface="Calibri"/>
                <a:cs typeface="Calibri"/>
              </a:rPr>
              <a:t>requirements  are </a:t>
            </a:r>
            <a:r>
              <a:rPr sz="2000" spc="-5" dirty="0">
                <a:latin typeface="Calibri"/>
                <a:cs typeface="Calibri"/>
              </a:rPr>
              <a:t>computationally</a:t>
            </a:r>
            <a:r>
              <a:rPr sz="2000" dirty="0">
                <a:latin typeface="Calibri"/>
                <a:cs typeface="Calibri"/>
              </a:rPr>
              <a:t> </a:t>
            </a:r>
            <a:r>
              <a:rPr sz="2000" spc="-10" dirty="0">
                <a:latin typeface="Calibri"/>
                <a:cs typeface="Calibri"/>
              </a:rPr>
              <a:t>intensive.</a:t>
            </a:r>
            <a:endParaRPr sz="20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7" name="object 7"/>
          <p:cNvSpPr/>
          <p:nvPr/>
        </p:nvSpPr>
        <p:spPr>
          <a:xfrm>
            <a:off x="5566531" y="1748882"/>
            <a:ext cx="5916090" cy="4679176"/>
          </a:xfrm>
          <a:prstGeom prst="rect">
            <a:avLst/>
          </a:prstGeom>
          <a:blipFill>
            <a:blip r:embed="rId2" cstate="print"/>
            <a:stretch>
              <a:fillRect/>
            </a:stretch>
          </a:blipFill>
        </p:spPr>
        <p:txBody>
          <a:bodyPr wrap="square" lIns="0" tIns="0" rIns="0" bIns="0" rtlCol="0"/>
          <a:lstStyle/>
          <a:p>
            <a:endParaRPr/>
          </a:p>
        </p:txBody>
      </p:sp>
      <p:grpSp>
        <p:nvGrpSpPr>
          <p:cNvPr id="8" name="Google Shape;107;p14"/>
          <p:cNvGrpSpPr/>
          <p:nvPr/>
        </p:nvGrpSpPr>
        <p:grpSpPr>
          <a:xfrm>
            <a:off x="381000" y="160443"/>
            <a:ext cx="11506200" cy="449157"/>
            <a:chOff x="0" y="0"/>
            <a:chExt cx="9144000" cy="307777"/>
          </a:xfrm>
        </p:grpSpPr>
        <p:sp>
          <p:nvSpPr>
            <p:cNvPr id="9"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160797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07;p14"/>
          <p:cNvGrpSpPr/>
          <p:nvPr/>
        </p:nvGrpSpPr>
        <p:grpSpPr>
          <a:xfrm>
            <a:off x="381000" y="160443"/>
            <a:ext cx="9109075" cy="153145"/>
            <a:chOff x="0" y="0"/>
            <a:chExt cx="7239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dirty="0">
                <a:solidFill>
                  <a:schemeClr val="dk1"/>
                </a:solidFill>
                <a:latin typeface="Libre Franklin"/>
                <a:ea typeface="Libre Franklin"/>
                <a:cs typeface="Libre Franklin"/>
                <a:sym typeface="Libre Franklin"/>
              </a:endParaRPr>
            </a:p>
          </p:txBody>
        </p:sp>
      </p:grpSp>
      <p:sp>
        <p:nvSpPr>
          <p:cNvPr id="8" name="Title 1"/>
          <p:cNvSpPr>
            <a:spLocks noGrp="1"/>
          </p:cNvSpPr>
          <p:nvPr>
            <p:ph type="title"/>
          </p:nvPr>
        </p:nvSpPr>
        <p:spPr>
          <a:xfrm>
            <a:off x="406400" y="457200"/>
            <a:ext cx="11582400" cy="838200"/>
          </a:xfrm>
        </p:spPr>
        <p:txBody>
          <a:bodyPr/>
          <a:lstStyle/>
          <a:p>
            <a:r>
              <a:rPr lang="en-IN" dirty="0" smtClean="0"/>
              <a:t>Lecture plan</a:t>
            </a:r>
            <a:endParaRPr lang="en-IN"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1233300835"/>
              </p:ext>
            </p:extLst>
          </p:nvPr>
        </p:nvGraphicFramePr>
        <p:xfrm>
          <a:off x="1945640" y="1295400"/>
          <a:ext cx="9144000" cy="5257800"/>
        </p:xfrm>
        <a:graphic>
          <a:graphicData uri="http://schemas.openxmlformats.org/drawingml/2006/table">
            <a:tbl>
              <a:tblPr firstRow="1" firstCol="1" bandRow="1">
                <a:tableStyleId>{5C22544A-7EE6-4342-B048-85BDC9FD1C3A}</a:tableStyleId>
              </a:tblPr>
              <a:tblGrid>
                <a:gridCol w="1905000"/>
                <a:gridCol w="4305340"/>
                <a:gridCol w="1466830"/>
                <a:gridCol w="1466830"/>
              </a:tblGrid>
              <a:tr h="397181">
                <a:tc>
                  <a:txBody>
                    <a:bodyPr/>
                    <a:lstStyle/>
                    <a:p>
                      <a:pPr algn="ctr">
                        <a:lnSpc>
                          <a:spcPct val="115000"/>
                        </a:lnSpc>
                        <a:spcAft>
                          <a:spcPts val="0"/>
                        </a:spcAft>
                      </a:pPr>
                      <a:r>
                        <a:rPr lang="en-US" sz="1200" dirty="0">
                          <a:effectLst/>
                        </a:rPr>
                        <a:t>Unit No./ Total Lecture Reqd.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Topics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Lect. Reqd.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a:effectLst/>
                        </a:rPr>
                        <a:t>Lect. No.</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rowSpan="9">
                  <a:txBody>
                    <a:bodyPr/>
                    <a:lstStyle/>
                    <a:p>
                      <a:pPr algn="ctr">
                        <a:lnSpc>
                          <a:spcPct val="115000"/>
                        </a:lnSpc>
                        <a:spcAft>
                          <a:spcPts val="0"/>
                        </a:spcAft>
                      </a:pPr>
                      <a:r>
                        <a:rPr lang="en-US" sz="1200" dirty="0">
                          <a:effectLst/>
                        </a:rPr>
                        <a:t>Unit-III </a:t>
                      </a:r>
                      <a:r>
                        <a:rPr lang="en-US" sz="1200" dirty="0" smtClean="0">
                          <a:effectLst/>
                        </a:rPr>
                        <a:t>(9)</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US" sz="1200" dirty="0">
                          <a:effectLst/>
                        </a:rPr>
                        <a:t>1. </a:t>
                      </a:r>
                      <a:r>
                        <a:rPr lang="en-US" sz="1200" dirty="0" err="1" smtClean="0">
                          <a:effectLst/>
                        </a:rPr>
                        <a:t>IoT</a:t>
                      </a:r>
                      <a:r>
                        <a:rPr lang="en-US" sz="1200" baseline="0" dirty="0" smtClean="0">
                          <a:effectLst/>
                        </a:rPr>
                        <a:t> architecture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latin typeface="+mn-lt"/>
                          <a:ea typeface="+mn-ea"/>
                          <a:cs typeface="+mn-cs"/>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19</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2. </a:t>
                      </a:r>
                      <a:r>
                        <a:rPr lang="en-US" sz="1200" dirty="0" smtClean="0">
                          <a:effectLst/>
                        </a:rPr>
                        <a:t>Reference model</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dirty="0" smtClean="0">
                          <a:effectLst/>
                          <a:latin typeface="+mn-lt"/>
                          <a:ea typeface="+mn-ea"/>
                          <a:cs typeface="+mn-cs"/>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3. </a:t>
                      </a:r>
                      <a:r>
                        <a:rPr lang="en-US" sz="1200" dirty="0" smtClean="0">
                          <a:effectLst/>
                        </a:rPr>
                        <a:t>Representational</a:t>
                      </a:r>
                      <a:r>
                        <a:rPr lang="en-US" sz="1200" baseline="0" dirty="0" smtClean="0">
                          <a:effectLst/>
                        </a:rPr>
                        <a:t> state transfer (REST)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4. </a:t>
                      </a:r>
                      <a:r>
                        <a:rPr lang="en-US" sz="1200" dirty="0" smtClean="0">
                          <a:effectLst/>
                        </a:rPr>
                        <a:t>Uniform</a:t>
                      </a:r>
                      <a:r>
                        <a:rPr lang="en-US" sz="1200" baseline="0" dirty="0" smtClean="0">
                          <a:effectLst/>
                        </a:rPr>
                        <a:t> resource identifier</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5. </a:t>
                      </a:r>
                      <a:r>
                        <a:rPr lang="en-US" sz="1200" dirty="0" smtClean="0">
                          <a:effectLst/>
                        </a:rPr>
                        <a:t>Challenges in </a:t>
                      </a:r>
                      <a:r>
                        <a:rPr lang="en-US" sz="1200" dirty="0" err="1" smtClean="0">
                          <a:effectLst/>
                        </a:rPr>
                        <a:t>IoT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23</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pPr algn="ctr">
                        <a:lnSpc>
                          <a:spcPct val="115000"/>
                        </a:lnSpc>
                        <a:spcAft>
                          <a:spcPts val="0"/>
                        </a:spcAf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6. Design challenges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24</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pPr algn="ctr">
                        <a:lnSpc>
                          <a:spcPct val="115000"/>
                        </a:lnSpc>
                        <a:spcAft>
                          <a:spcPts val="0"/>
                        </a:spcAf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7. Development challenges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25</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pPr algn="ctr">
                        <a:lnSpc>
                          <a:spcPct val="115000"/>
                        </a:lnSpc>
                        <a:spcAft>
                          <a:spcPts val="0"/>
                        </a:spcAf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8. Security challenges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26</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pPr algn="ctr">
                        <a:lnSpc>
                          <a:spcPct val="115000"/>
                        </a:lnSpc>
                        <a:spcAft>
                          <a:spcPts val="0"/>
                        </a:spcAf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9. Other challenges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27</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9197">
                <a:tc rowSpan="5">
                  <a:txBody>
                    <a:bodyPr/>
                    <a:lstStyle/>
                    <a:p>
                      <a:pPr algn="ctr">
                        <a:lnSpc>
                          <a:spcPct val="115000"/>
                        </a:lnSpc>
                        <a:spcAft>
                          <a:spcPts val="0"/>
                        </a:spcAft>
                      </a:pPr>
                      <a:r>
                        <a:rPr lang="en-US" sz="1200" dirty="0">
                          <a:effectLst/>
                        </a:rPr>
                        <a:t>Unit- IV  (8)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US" sz="1200" dirty="0">
                          <a:effectLst/>
                        </a:rPr>
                        <a:t>1. </a:t>
                      </a:r>
                      <a:r>
                        <a:rPr lang="en-US" sz="1200" dirty="0" smtClean="0">
                          <a:effectLst/>
                        </a:rPr>
                        <a:t>Machine</a:t>
                      </a:r>
                      <a:r>
                        <a:rPr lang="en-US" sz="1200" baseline="0" dirty="0" smtClean="0">
                          <a:effectLst/>
                        </a:rPr>
                        <a:t> to Machine </a:t>
                      </a:r>
                      <a:r>
                        <a:rPr lang="en-US" sz="1200" baseline="0" dirty="0" err="1" smtClean="0">
                          <a:effectLst/>
                        </a:rPr>
                        <a:t>vs</a:t>
                      </a:r>
                      <a:r>
                        <a:rPr lang="en-US" sz="1200" baseline="0" dirty="0" smtClean="0">
                          <a:effectLst/>
                        </a:rPr>
                        <a:t> </a:t>
                      </a:r>
                      <a:r>
                        <a:rPr lang="en-US" sz="1200" baseline="0" dirty="0" err="1" smtClean="0">
                          <a:effectLst/>
                        </a:rPr>
                        <a:t>IoT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2. </a:t>
                      </a:r>
                      <a:r>
                        <a:rPr lang="en-US" sz="1200" dirty="0" smtClean="0">
                          <a:effectLst/>
                        </a:rPr>
                        <a:t>Software defined networks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29</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3. </a:t>
                      </a:r>
                      <a:r>
                        <a:rPr lang="en-US" sz="1200" dirty="0" smtClean="0">
                          <a:effectLst/>
                        </a:rPr>
                        <a:t>Network function virtualization</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4. </a:t>
                      </a:r>
                      <a:r>
                        <a:rPr lang="en-US" sz="1200" dirty="0" smtClean="0">
                          <a:effectLst/>
                        </a:rPr>
                        <a:t>Difference between SDN and </a:t>
                      </a:r>
                      <a:r>
                        <a:rPr lang="en-US" sz="1200" dirty="0" err="1" smtClean="0">
                          <a:effectLst/>
                        </a:rPr>
                        <a:t>IoT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5</a:t>
                      </a:r>
                      <a:r>
                        <a:rPr lang="en-US" sz="1200" dirty="0" smtClean="0">
                          <a:effectLst/>
                        </a:rPr>
                        <a:t>.</a:t>
                      </a:r>
                      <a:r>
                        <a:rPr lang="en-US" sz="1200" baseline="0" dirty="0" smtClean="0">
                          <a:effectLst/>
                        </a:rPr>
                        <a:t> </a:t>
                      </a:r>
                      <a:r>
                        <a:rPr lang="en-US" sz="1200" dirty="0" smtClean="0">
                          <a:effectLst/>
                        </a:rPr>
                        <a:t>Difference between NFV and </a:t>
                      </a:r>
                      <a:r>
                        <a:rPr lang="en-US" sz="1200" dirty="0" err="1" smtClean="0">
                          <a:effectLst/>
                        </a:rPr>
                        <a:t>IoT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rowSpan="8">
                  <a:txBody>
                    <a:bodyPr/>
                    <a:lstStyle/>
                    <a:p>
                      <a:pPr algn="ctr">
                        <a:lnSpc>
                          <a:spcPct val="115000"/>
                        </a:lnSpc>
                        <a:spcAft>
                          <a:spcPts val="0"/>
                        </a:spcAft>
                      </a:pPr>
                      <a:r>
                        <a:rPr lang="en-US" sz="1200" dirty="0">
                          <a:effectLst/>
                        </a:rPr>
                        <a:t>Unit- V  (8)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US" sz="1200" dirty="0">
                          <a:effectLst/>
                        </a:rPr>
                        <a:t>1. </a:t>
                      </a:r>
                      <a:r>
                        <a:rPr lang="en-US" sz="1200" dirty="0" err="1" smtClean="0">
                          <a:effectLst/>
                        </a:rPr>
                        <a:t>IoT</a:t>
                      </a:r>
                      <a:r>
                        <a:rPr lang="en-US" sz="1200" dirty="0" smtClean="0">
                          <a:effectLst/>
                        </a:rPr>
                        <a:t> applications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33</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2. </a:t>
                      </a:r>
                      <a:r>
                        <a:rPr lang="en-US" sz="1200" dirty="0" smtClean="0">
                          <a:effectLst/>
                        </a:rPr>
                        <a:t>Home automation</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34</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3. </a:t>
                      </a:r>
                      <a:r>
                        <a:rPr lang="en-US" sz="1200" dirty="0" smtClean="0">
                          <a:effectLst/>
                        </a:rPr>
                        <a:t>Smart cities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35</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4. </a:t>
                      </a:r>
                      <a:r>
                        <a:rPr lang="en-US" sz="1200" dirty="0" smtClean="0">
                          <a:effectLst/>
                        </a:rPr>
                        <a:t>Environment and energy</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36</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5. </a:t>
                      </a:r>
                      <a:r>
                        <a:rPr lang="en-US" sz="1200" dirty="0" smtClean="0">
                          <a:effectLst/>
                        </a:rPr>
                        <a:t>Retail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37</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6. </a:t>
                      </a:r>
                      <a:r>
                        <a:rPr lang="en-US" sz="1200" dirty="0" smtClean="0">
                          <a:effectLst/>
                        </a:rPr>
                        <a:t>Logistics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endParaRPr lang="en-IN"/>
                    </a:p>
                  </a:txBody>
                  <a:tcPr/>
                </a:tc>
                <a:tc>
                  <a:txBody>
                    <a:bodyPr/>
                    <a:lstStyle/>
                    <a:p>
                      <a:pPr algn="l">
                        <a:lnSpc>
                          <a:spcPct val="115000"/>
                        </a:lnSpc>
                        <a:spcAft>
                          <a:spcPts val="0"/>
                        </a:spcAft>
                      </a:pPr>
                      <a:r>
                        <a:rPr lang="en-US" sz="1200" dirty="0">
                          <a:effectLst/>
                        </a:rPr>
                        <a:t>7. </a:t>
                      </a:r>
                      <a:r>
                        <a:rPr lang="en-US" sz="1200" dirty="0" smtClean="0">
                          <a:effectLst/>
                        </a:rPr>
                        <a:t>Agriculture and Industries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39</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vMerge="1">
                  <a:txBody>
                    <a:bodyPr/>
                    <a:lstStyle/>
                    <a:p>
                      <a:pPr algn="ctr">
                        <a:lnSpc>
                          <a:spcPct val="115000"/>
                        </a:lnSpc>
                        <a:spcAft>
                          <a:spcPts val="0"/>
                        </a:spcAf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8. Health and lifestyle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40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r h="198590">
                <a:tc>
                  <a:txBody>
                    <a:bodyPr/>
                    <a:lstStyle/>
                    <a:p>
                      <a:pPr algn="ctr">
                        <a:lnSpc>
                          <a:spcPct val="115000"/>
                        </a:lnSpc>
                        <a:spcAft>
                          <a:spcPts val="0"/>
                        </a:spcAft>
                      </a:pPr>
                      <a:r>
                        <a:rPr lang="en-US" sz="1200">
                          <a:effectLst/>
                        </a:rPr>
                        <a:t>BC-2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l">
                        <a:lnSpc>
                          <a:spcPct val="115000"/>
                        </a:lnSpc>
                        <a:spcAft>
                          <a:spcPts val="0"/>
                        </a:spcAft>
                      </a:pPr>
                      <a:r>
                        <a:rPr lang="en-IN" sz="1200" dirty="0" err="1" smtClean="0">
                          <a:effectLst/>
                          <a:latin typeface="Calibri" panose="020F0502020204030204" pitchFamily="34" charset="0"/>
                          <a:ea typeface="Calibri" panose="020F0502020204030204" pitchFamily="34" charset="0"/>
                          <a:cs typeface="Times New Roman" panose="02020603050405020304" pitchFamily="18" charset="0"/>
                        </a:rPr>
                        <a:t>IoT</a:t>
                      </a:r>
                      <a:r>
                        <a:rPr lang="en-IN" sz="1200" smtClean="0">
                          <a:effectLst/>
                          <a:latin typeface="Calibri" panose="020F0502020204030204" pitchFamily="34" charset="0"/>
                          <a:ea typeface="Calibri" panose="020F0502020204030204" pitchFamily="34" charset="0"/>
                          <a:cs typeface="Times New Roman" panose="02020603050405020304" pitchFamily="18" charset="0"/>
                        </a:rPr>
                        <a:t> Platforms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c>
                  <a:txBody>
                    <a:bodyPr/>
                    <a:lstStyle/>
                    <a:p>
                      <a:pPr algn="ctr">
                        <a:lnSpc>
                          <a:spcPct val="115000"/>
                        </a:lnSpc>
                        <a:spcAft>
                          <a:spcPts val="0"/>
                        </a:spcAft>
                      </a:pPr>
                      <a:r>
                        <a:rPr lang="en-IN" sz="1200" dirty="0" smtClean="0">
                          <a:effectLst/>
                          <a:latin typeface="Calibri" panose="020F0502020204030204" pitchFamily="34" charset="0"/>
                          <a:ea typeface="Calibri" panose="020F0502020204030204" pitchFamily="34" charset="0"/>
                          <a:cs typeface="Times New Roman" panose="02020603050405020304" pitchFamily="18" charset="0"/>
                        </a:rPr>
                        <a:t>41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014" marR="25014" marT="0" marB="0" anchor="ctr"/>
                </a:tc>
              </a:tr>
            </a:tbl>
          </a:graphicData>
        </a:graphic>
      </p:graphicFrame>
    </p:spTree>
    <p:extLst>
      <p:ext uri="{BB962C8B-B14F-4D97-AF65-F5344CB8AC3E}">
        <p14:creationId xmlns:p14="http://schemas.microsoft.com/office/powerpoint/2010/main" xmlns="" val="42920120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10641"/>
            <a:ext cx="2480945" cy="69659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IoT</a:t>
            </a:r>
            <a:r>
              <a:rPr b="0" spc="-45" dirty="0">
                <a:latin typeface="Calibri"/>
                <a:cs typeface="Calibri"/>
              </a:rPr>
              <a:t> </a:t>
            </a:r>
            <a:r>
              <a:rPr b="0" spc="-15" dirty="0">
                <a:latin typeface="Calibri"/>
                <a:cs typeface="Calibri"/>
              </a:rPr>
              <a:t>Level-6</a:t>
            </a:r>
          </a:p>
        </p:txBody>
      </p:sp>
      <p:sp>
        <p:nvSpPr>
          <p:cNvPr id="3" name="object 3"/>
          <p:cNvSpPr txBox="1"/>
          <p:nvPr/>
        </p:nvSpPr>
        <p:spPr>
          <a:xfrm>
            <a:off x="916939" y="1756917"/>
            <a:ext cx="4139565" cy="4154170"/>
          </a:xfrm>
          <a:prstGeom prst="rect">
            <a:avLst/>
          </a:prstGeom>
        </p:spPr>
        <p:txBody>
          <a:bodyPr vert="horz" wrap="square" lIns="0" tIns="112395" rIns="0" bIns="0" rtlCol="0">
            <a:spAutoFit/>
          </a:bodyPr>
          <a:lstStyle/>
          <a:p>
            <a:pPr marL="241300" marR="77470" indent="-228600">
              <a:lnSpc>
                <a:spcPct val="70000"/>
              </a:lnSpc>
              <a:spcBef>
                <a:spcPts val="885"/>
              </a:spcBef>
              <a:buFont typeface="Arial"/>
              <a:buChar char="•"/>
              <a:tabLst>
                <a:tab pos="240665" algn="l"/>
                <a:tab pos="241300" algn="l"/>
              </a:tabLst>
            </a:pPr>
            <a:r>
              <a:rPr sz="2200" spc="-5" dirty="0">
                <a:latin typeface="Calibri"/>
                <a:cs typeface="Calibri"/>
              </a:rPr>
              <a:t>A </a:t>
            </a:r>
            <a:r>
              <a:rPr sz="2200" spc="-10" dirty="0">
                <a:latin typeface="Calibri"/>
                <a:cs typeface="Calibri"/>
              </a:rPr>
              <a:t>level-6 </a:t>
            </a:r>
            <a:r>
              <a:rPr sz="2200" spc="-5" dirty="0">
                <a:latin typeface="Calibri"/>
                <a:cs typeface="Calibri"/>
              </a:rPr>
              <a:t>IoT </a:t>
            </a:r>
            <a:r>
              <a:rPr sz="2200" spc="-25" dirty="0">
                <a:latin typeface="Calibri"/>
                <a:cs typeface="Calibri"/>
              </a:rPr>
              <a:t>system </a:t>
            </a:r>
            <a:r>
              <a:rPr sz="2200" spc="-10" dirty="0">
                <a:latin typeface="Calibri"/>
                <a:cs typeface="Calibri"/>
              </a:rPr>
              <a:t>has </a:t>
            </a:r>
            <a:r>
              <a:rPr sz="2200" spc="-5" dirty="0">
                <a:latin typeface="Calibri"/>
                <a:cs typeface="Calibri"/>
              </a:rPr>
              <a:t>multiple  independent end nodes </a:t>
            </a:r>
            <a:r>
              <a:rPr sz="2200" spc="-15" dirty="0">
                <a:latin typeface="Calibri"/>
                <a:cs typeface="Calibri"/>
              </a:rPr>
              <a:t>that  perform </a:t>
            </a:r>
            <a:r>
              <a:rPr sz="2200" spc="-5" dirty="0">
                <a:latin typeface="Calibri"/>
                <a:cs typeface="Calibri"/>
              </a:rPr>
              <a:t>sensing </a:t>
            </a:r>
            <a:r>
              <a:rPr sz="2200" spc="-10" dirty="0">
                <a:latin typeface="Calibri"/>
                <a:cs typeface="Calibri"/>
              </a:rPr>
              <a:t>and/or </a:t>
            </a:r>
            <a:r>
              <a:rPr sz="2200" spc="-5" dirty="0">
                <a:latin typeface="Calibri"/>
                <a:cs typeface="Calibri"/>
              </a:rPr>
              <a:t>actuation  and </a:t>
            </a:r>
            <a:r>
              <a:rPr sz="2200" spc="-10" dirty="0">
                <a:latin typeface="Calibri"/>
                <a:cs typeface="Calibri"/>
              </a:rPr>
              <a:t>send </a:t>
            </a:r>
            <a:r>
              <a:rPr sz="2200" spc="-20" dirty="0">
                <a:latin typeface="Calibri"/>
                <a:cs typeface="Calibri"/>
              </a:rPr>
              <a:t>data to </a:t>
            </a:r>
            <a:r>
              <a:rPr sz="2200" spc="-5" dirty="0">
                <a:latin typeface="Calibri"/>
                <a:cs typeface="Calibri"/>
              </a:rPr>
              <a:t>the</a:t>
            </a:r>
            <a:r>
              <a:rPr sz="2200" spc="50" dirty="0">
                <a:latin typeface="Calibri"/>
                <a:cs typeface="Calibri"/>
              </a:rPr>
              <a:t> </a:t>
            </a:r>
            <a:r>
              <a:rPr sz="2200" spc="-5" dirty="0">
                <a:latin typeface="Calibri"/>
                <a:cs typeface="Calibri"/>
              </a:rPr>
              <a:t>cloud.</a:t>
            </a:r>
            <a:endParaRPr sz="2200">
              <a:latin typeface="Calibri"/>
              <a:cs typeface="Calibri"/>
            </a:endParaRPr>
          </a:p>
          <a:p>
            <a:pPr marL="241300" marR="8255" indent="-228600">
              <a:lnSpc>
                <a:spcPct val="70000"/>
              </a:lnSpc>
              <a:spcBef>
                <a:spcPts val="1000"/>
              </a:spcBef>
              <a:buFont typeface="Arial"/>
              <a:buChar char="•"/>
              <a:tabLst>
                <a:tab pos="240665" algn="l"/>
                <a:tab pos="241300" algn="l"/>
              </a:tabLst>
            </a:pPr>
            <a:r>
              <a:rPr sz="2200" spc="-20" dirty="0">
                <a:latin typeface="Calibri"/>
                <a:cs typeface="Calibri"/>
              </a:rPr>
              <a:t>Data </a:t>
            </a:r>
            <a:r>
              <a:rPr sz="2200" spc="-5" dirty="0">
                <a:latin typeface="Calibri"/>
                <a:cs typeface="Calibri"/>
              </a:rPr>
              <a:t>is </a:t>
            </a:r>
            <a:r>
              <a:rPr sz="2200" spc="-15" dirty="0">
                <a:latin typeface="Calibri"/>
                <a:cs typeface="Calibri"/>
              </a:rPr>
              <a:t>stored </a:t>
            </a:r>
            <a:r>
              <a:rPr sz="2200" spc="-5" dirty="0">
                <a:latin typeface="Calibri"/>
                <a:cs typeface="Calibri"/>
              </a:rPr>
              <a:t>in the cloud and the  </a:t>
            </a:r>
            <a:r>
              <a:rPr sz="2200" spc="-10" dirty="0">
                <a:latin typeface="Calibri"/>
                <a:cs typeface="Calibri"/>
              </a:rPr>
              <a:t>application </a:t>
            </a:r>
            <a:r>
              <a:rPr sz="2200" spc="-5" dirty="0">
                <a:latin typeface="Calibri"/>
                <a:cs typeface="Calibri"/>
              </a:rPr>
              <a:t>is cloud-based.</a:t>
            </a:r>
            <a:endParaRPr sz="2200">
              <a:latin typeface="Calibri"/>
              <a:cs typeface="Calibri"/>
            </a:endParaRPr>
          </a:p>
          <a:p>
            <a:pPr marL="241300" marR="32384" indent="-228600">
              <a:lnSpc>
                <a:spcPct val="70000"/>
              </a:lnSpc>
              <a:spcBef>
                <a:spcPts val="994"/>
              </a:spcBef>
              <a:buFont typeface="Arial"/>
              <a:buChar char="•"/>
              <a:tabLst>
                <a:tab pos="240665" algn="l"/>
                <a:tab pos="241300" algn="l"/>
              </a:tabLst>
            </a:pPr>
            <a:r>
              <a:rPr sz="2200" spc="-10" dirty="0">
                <a:latin typeface="Calibri"/>
                <a:cs typeface="Calibri"/>
              </a:rPr>
              <a:t>The </a:t>
            </a:r>
            <a:r>
              <a:rPr sz="2200" spc="-5" dirty="0">
                <a:latin typeface="Calibri"/>
                <a:cs typeface="Calibri"/>
              </a:rPr>
              <a:t>analytics </a:t>
            </a:r>
            <a:r>
              <a:rPr sz="2200" spc="-10" dirty="0">
                <a:latin typeface="Calibri"/>
                <a:cs typeface="Calibri"/>
              </a:rPr>
              <a:t>component </a:t>
            </a:r>
            <a:r>
              <a:rPr sz="2200" spc="-15" dirty="0">
                <a:latin typeface="Calibri"/>
                <a:cs typeface="Calibri"/>
              </a:rPr>
              <a:t>analyzes  </a:t>
            </a:r>
            <a:r>
              <a:rPr sz="2200" spc="-5" dirty="0">
                <a:latin typeface="Calibri"/>
                <a:cs typeface="Calibri"/>
              </a:rPr>
              <a:t>the </a:t>
            </a:r>
            <a:r>
              <a:rPr sz="2200" spc="-20" dirty="0">
                <a:latin typeface="Calibri"/>
                <a:cs typeface="Calibri"/>
              </a:rPr>
              <a:t>data </a:t>
            </a:r>
            <a:r>
              <a:rPr sz="2200" spc="-5" dirty="0">
                <a:latin typeface="Calibri"/>
                <a:cs typeface="Calibri"/>
              </a:rPr>
              <a:t>and </a:t>
            </a:r>
            <a:r>
              <a:rPr sz="2200" spc="-15" dirty="0">
                <a:latin typeface="Calibri"/>
                <a:cs typeface="Calibri"/>
              </a:rPr>
              <a:t>stores </a:t>
            </a:r>
            <a:r>
              <a:rPr sz="2200" spc="-5" dirty="0">
                <a:latin typeface="Calibri"/>
                <a:cs typeface="Calibri"/>
              </a:rPr>
              <a:t>the </a:t>
            </a:r>
            <a:r>
              <a:rPr sz="2200" spc="-10" dirty="0">
                <a:latin typeface="Calibri"/>
                <a:cs typeface="Calibri"/>
              </a:rPr>
              <a:t>results </a:t>
            </a:r>
            <a:r>
              <a:rPr sz="2200" spc="-5" dirty="0">
                <a:latin typeface="Calibri"/>
                <a:cs typeface="Calibri"/>
              </a:rPr>
              <a:t>in  the cloud</a:t>
            </a:r>
            <a:r>
              <a:rPr sz="2200" spc="5" dirty="0">
                <a:latin typeface="Calibri"/>
                <a:cs typeface="Calibri"/>
              </a:rPr>
              <a:t> </a:t>
            </a:r>
            <a:r>
              <a:rPr sz="2200" spc="-15" dirty="0">
                <a:latin typeface="Calibri"/>
                <a:cs typeface="Calibri"/>
              </a:rPr>
              <a:t>database.</a:t>
            </a:r>
            <a:endParaRPr sz="2200">
              <a:latin typeface="Calibri"/>
              <a:cs typeface="Calibri"/>
            </a:endParaRPr>
          </a:p>
          <a:p>
            <a:pPr marL="241300" indent="-228600">
              <a:lnSpc>
                <a:spcPts val="2245"/>
              </a:lnSpc>
              <a:spcBef>
                <a:spcPts val="220"/>
              </a:spcBef>
              <a:buFont typeface="Arial"/>
              <a:buChar char="•"/>
              <a:tabLst>
                <a:tab pos="240665" algn="l"/>
                <a:tab pos="241300" algn="l"/>
              </a:tabLst>
            </a:pPr>
            <a:r>
              <a:rPr sz="2200" spc="-5" dirty="0">
                <a:latin typeface="Calibri"/>
                <a:cs typeface="Calibri"/>
              </a:rPr>
              <a:t>The </a:t>
            </a:r>
            <a:r>
              <a:rPr sz="2200" spc="-10" dirty="0">
                <a:latin typeface="Calibri"/>
                <a:cs typeface="Calibri"/>
              </a:rPr>
              <a:t>results are visualized </a:t>
            </a:r>
            <a:r>
              <a:rPr sz="2200" spc="-5" dirty="0">
                <a:latin typeface="Calibri"/>
                <a:cs typeface="Calibri"/>
              </a:rPr>
              <a:t>with the</a:t>
            </a:r>
            <a:endParaRPr sz="2200">
              <a:latin typeface="Calibri"/>
              <a:cs typeface="Calibri"/>
            </a:endParaRPr>
          </a:p>
          <a:p>
            <a:pPr marL="241300">
              <a:lnSpc>
                <a:spcPts val="2245"/>
              </a:lnSpc>
            </a:pPr>
            <a:r>
              <a:rPr sz="2200" spc="-5" dirty="0">
                <a:latin typeface="Calibri"/>
                <a:cs typeface="Calibri"/>
              </a:rPr>
              <a:t>cloud-based</a:t>
            </a:r>
            <a:r>
              <a:rPr sz="2200" spc="-15" dirty="0">
                <a:latin typeface="Calibri"/>
                <a:cs typeface="Calibri"/>
              </a:rPr>
              <a:t> </a:t>
            </a:r>
            <a:r>
              <a:rPr sz="2200" spc="-10" dirty="0">
                <a:latin typeface="Calibri"/>
                <a:cs typeface="Calibri"/>
              </a:rPr>
              <a:t>application.</a:t>
            </a:r>
            <a:endParaRPr sz="2200">
              <a:latin typeface="Calibri"/>
              <a:cs typeface="Calibri"/>
            </a:endParaRPr>
          </a:p>
          <a:p>
            <a:pPr marL="241300" marR="5080" indent="-228600">
              <a:lnSpc>
                <a:spcPct val="70000"/>
              </a:lnSpc>
              <a:spcBef>
                <a:spcPts val="994"/>
              </a:spcBef>
              <a:buFont typeface="Arial"/>
              <a:buChar char="•"/>
              <a:tabLst>
                <a:tab pos="240665" algn="l"/>
                <a:tab pos="241300" algn="l"/>
              </a:tabLst>
            </a:pPr>
            <a:r>
              <a:rPr sz="2200" spc="-10" dirty="0">
                <a:latin typeface="Calibri"/>
                <a:cs typeface="Calibri"/>
              </a:rPr>
              <a:t>The </a:t>
            </a:r>
            <a:r>
              <a:rPr sz="2200" spc="-15" dirty="0">
                <a:latin typeface="Calibri"/>
                <a:cs typeface="Calibri"/>
              </a:rPr>
              <a:t>centralized controller </a:t>
            </a:r>
            <a:r>
              <a:rPr sz="2200" spc="-10" dirty="0">
                <a:latin typeface="Calibri"/>
                <a:cs typeface="Calibri"/>
              </a:rPr>
              <a:t>is </a:t>
            </a:r>
            <a:r>
              <a:rPr sz="2200" spc="-15" dirty="0">
                <a:latin typeface="Calibri"/>
                <a:cs typeface="Calibri"/>
              </a:rPr>
              <a:t>aware  </a:t>
            </a:r>
            <a:r>
              <a:rPr sz="2200" spc="-5" dirty="0">
                <a:latin typeface="Calibri"/>
                <a:cs typeface="Calibri"/>
              </a:rPr>
              <a:t>of the </a:t>
            </a:r>
            <a:r>
              <a:rPr sz="2200" spc="-15" dirty="0">
                <a:latin typeface="Calibri"/>
                <a:cs typeface="Calibri"/>
              </a:rPr>
              <a:t>status </a:t>
            </a:r>
            <a:r>
              <a:rPr sz="2200" spc="-5" dirty="0">
                <a:latin typeface="Calibri"/>
                <a:cs typeface="Calibri"/>
              </a:rPr>
              <a:t>of all the end nodes  and </a:t>
            </a:r>
            <a:r>
              <a:rPr sz="2200" spc="-10" dirty="0">
                <a:latin typeface="Calibri"/>
                <a:cs typeface="Calibri"/>
              </a:rPr>
              <a:t>sends </a:t>
            </a:r>
            <a:r>
              <a:rPr sz="2200" spc="-20" dirty="0">
                <a:latin typeface="Calibri"/>
                <a:cs typeface="Calibri"/>
              </a:rPr>
              <a:t>control </a:t>
            </a:r>
            <a:r>
              <a:rPr sz="2200" spc="-10" dirty="0">
                <a:latin typeface="Calibri"/>
                <a:cs typeface="Calibri"/>
              </a:rPr>
              <a:t>commands </a:t>
            </a:r>
            <a:r>
              <a:rPr sz="2200" spc="-20" dirty="0">
                <a:latin typeface="Calibri"/>
                <a:cs typeface="Calibri"/>
              </a:rPr>
              <a:t>to  </a:t>
            </a:r>
            <a:r>
              <a:rPr sz="2200" spc="-5" dirty="0">
                <a:latin typeface="Calibri"/>
                <a:cs typeface="Calibri"/>
              </a:rPr>
              <a:t>the</a:t>
            </a:r>
            <a:r>
              <a:rPr sz="2200" spc="5" dirty="0">
                <a:latin typeface="Calibri"/>
                <a:cs typeface="Calibri"/>
              </a:rPr>
              <a:t> </a:t>
            </a:r>
            <a:r>
              <a:rPr sz="2200" spc="-10" dirty="0">
                <a:latin typeface="Calibri"/>
                <a:cs typeface="Calibri"/>
              </a:rPr>
              <a:t>nodes.</a:t>
            </a:r>
            <a:endParaRPr sz="2200">
              <a:latin typeface="Calibri"/>
              <a:cs typeface="Calibri"/>
            </a:endParaRPr>
          </a:p>
        </p:txBody>
      </p:sp>
      <p:sp>
        <p:nvSpPr>
          <p:cNvPr id="4" name="object 4"/>
          <p:cNvSpPr/>
          <p:nvPr/>
        </p:nvSpPr>
        <p:spPr>
          <a:xfrm>
            <a:off x="0" y="0"/>
            <a:ext cx="190500" cy="6858000"/>
          </a:xfrm>
          <a:custGeom>
            <a:avLst/>
            <a:gdLst/>
            <a:ahLst/>
            <a:cxnLst/>
            <a:rect l="l" t="t" r="r" b="b"/>
            <a:pathLst>
              <a:path w="190500" h="6858000">
                <a:moveTo>
                  <a:pt x="190500" y="6857998"/>
                </a:moveTo>
                <a:lnTo>
                  <a:pt x="190500" y="0"/>
                </a:lnTo>
                <a:lnTo>
                  <a:pt x="0" y="0"/>
                </a:lnTo>
                <a:lnTo>
                  <a:pt x="0" y="6857998"/>
                </a:lnTo>
                <a:lnTo>
                  <a:pt x="190500" y="6857998"/>
                </a:lnTo>
                <a:close/>
              </a:path>
            </a:pathLst>
          </a:custGeom>
          <a:solidFill>
            <a:srgbClr val="FDBC09"/>
          </a:solidFill>
        </p:spPr>
        <p:txBody>
          <a:bodyPr wrap="square" lIns="0" tIns="0" rIns="0" bIns="0" rtlCol="0"/>
          <a:lstStyle/>
          <a:p>
            <a:endParaRPr/>
          </a:p>
        </p:txBody>
      </p:sp>
      <p:sp>
        <p:nvSpPr>
          <p:cNvPr id="7" name="object 7"/>
          <p:cNvSpPr/>
          <p:nvPr/>
        </p:nvSpPr>
        <p:spPr>
          <a:xfrm>
            <a:off x="5322566" y="1571963"/>
            <a:ext cx="6155555" cy="4750029"/>
          </a:xfrm>
          <a:prstGeom prst="rect">
            <a:avLst/>
          </a:prstGeom>
          <a:blipFill>
            <a:blip r:embed="rId2" cstate="print"/>
            <a:stretch>
              <a:fillRect/>
            </a:stretch>
          </a:blipFill>
        </p:spPr>
        <p:txBody>
          <a:bodyPr wrap="square" lIns="0" tIns="0" rIns="0" bIns="0" rtlCol="0"/>
          <a:lstStyle/>
          <a:p>
            <a:endParaRPr/>
          </a:p>
        </p:txBody>
      </p:sp>
      <p:grpSp>
        <p:nvGrpSpPr>
          <p:cNvPr id="8" name="Google Shape;107;p14"/>
          <p:cNvGrpSpPr/>
          <p:nvPr/>
        </p:nvGrpSpPr>
        <p:grpSpPr>
          <a:xfrm>
            <a:off x="381000" y="160443"/>
            <a:ext cx="11506200" cy="449157"/>
            <a:chOff x="0" y="0"/>
            <a:chExt cx="9144000" cy="307777"/>
          </a:xfrm>
        </p:grpSpPr>
        <p:sp>
          <p:nvSpPr>
            <p:cNvPr id="9"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10"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11"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20668563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b="1" i="1" dirty="0" smtClean="0"/>
              <a:t>THANKS....</a:t>
            </a:r>
            <a:endParaRPr lang="en-US" b="1" i="1" dirty="0"/>
          </a:p>
        </p:txBody>
      </p:sp>
    </p:spTree>
    <p:extLst>
      <p:ext uri="{BB962C8B-B14F-4D97-AF65-F5344CB8AC3E}">
        <p14:creationId xmlns:p14="http://schemas.microsoft.com/office/powerpoint/2010/main" xmlns="" val="291136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Recommended Books</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pPr>
              <a:buFont typeface="Arial" pitchFamily="34" charset="0"/>
              <a:buChar char="•"/>
            </a:pPr>
            <a:r>
              <a:rPr lang="en-US" b="1" dirty="0">
                <a:latin typeface="Times New Roman" pitchFamily="18" charset="0"/>
                <a:cs typeface="Times New Roman" pitchFamily="18" charset="0"/>
              </a:rPr>
              <a:t>T1 :-  “Vijay </a:t>
            </a:r>
            <a:r>
              <a:rPr lang="en-US" b="1" dirty="0" err="1">
                <a:latin typeface="Times New Roman" pitchFamily="18" charset="0"/>
                <a:cs typeface="Times New Roman" pitchFamily="18" charset="0"/>
              </a:rPr>
              <a:t>Madisetti</a:t>
            </a:r>
            <a:r>
              <a:rPr lang="en-US" b="1" dirty="0">
                <a:latin typeface="Times New Roman" pitchFamily="18" charset="0"/>
                <a:cs typeface="Times New Roman" pitchFamily="18" charset="0"/>
              </a:rPr>
              <a:t> and Arshdeep </a:t>
            </a:r>
            <a:r>
              <a:rPr lang="en-US" b="1" dirty="0" err="1">
                <a:latin typeface="Times New Roman" pitchFamily="18" charset="0"/>
                <a:cs typeface="Times New Roman" pitchFamily="18" charset="0"/>
              </a:rPr>
              <a:t>Bahga</a:t>
            </a:r>
            <a:r>
              <a:rPr lang="en-US" b="1" dirty="0">
                <a:latin typeface="Times New Roman" pitchFamily="18" charset="0"/>
                <a:cs typeface="Times New Roman" pitchFamily="18" charset="0"/>
              </a:rPr>
              <a:t>, “Internet of Things (A Hands-on-Approach), 1st Edition, VPT, 2014</a:t>
            </a:r>
            <a:r>
              <a:rPr lang="en-US" b="1" dirty="0" smtClean="0">
                <a:latin typeface="Times New Roman" pitchFamily="18" charset="0"/>
                <a:cs typeface="Times New Roman" pitchFamily="18" charset="0"/>
              </a:rPr>
              <a:t>”.</a:t>
            </a:r>
          </a:p>
          <a:p>
            <a:pPr marL="0" indent="0">
              <a:buNone/>
            </a:pPr>
            <a:endParaRPr lang="en-US" b="1" dirty="0">
              <a:latin typeface="Times New Roman" pitchFamily="18" charset="0"/>
              <a:cs typeface="Times New Roman" pitchFamily="18" charset="0"/>
            </a:endParaRPr>
          </a:p>
          <a:p>
            <a:pPr>
              <a:buFont typeface="Arial" pitchFamily="34" charset="0"/>
              <a:buChar char="•"/>
            </a:pPr>
            <a:r>
              <a:rPr lang="en-US" b="1" dirty="0">
                <a:latin typeface="Times New Roman" pitchFamily="18" charset="0"/>
                <a:cs typeface="Times New Roman" pitchFamily="18" charset="0"/>
              </a:rPr>
              <a:t>T2 :-  </a:t>
            </a:r>
            <a:r>
              <a:rPr lang="en-US" dirty="0">
                <a:latin typeface="Times New Roman" pitchFamily="18" charset="0"/>
                <a:cs typeface="Times New Roman" pitchFamily="18" charset="0"/>
              </a:rPr>
              <a:t>“Jan Holler , </a:t>
            </a:r>
            <a:r>
              <a:rPr lang="en-US" dirty="0" err="1">
                <a:latin typeface="Times New Roman" pitchFamily="18" charset="0"/>
                <a:cs typeface="Times New Roman" pitchFamily="18" charset="0"/>
              </a:rPr>
              <a:t>Vlasios</a:t>
            </a:r>
            <a:r>
              <a:rPr lang="en-US" dirty="0">
                <a:latin typeface="Times New Roman" pitchFamily="18" charset="0"/>
                <a:cs typeface="Times New Roman" pitchFamily="18" charset="0"/>
              </a:rPr>
              <a:t> Tsiatsis, Catherine Mulligan, Stefan </a:t>
            </a:r>
            <a:r>
              <a:rPr lang="en-US" dirty="0" err="1">
                <a:latin typeface="Times New Roman" pitchFamily="18" charset="0"/>
                <a:cs typeface="Times New Roman" pitchFamily="18" charset="0"/>
              </a:rPr>
              <a:t>Avesand</a:t>
            </a:r>
            <a:r>
              <a:rPr lang="en-US" dirty="0">
                <a:latin typeface="Times New Roman" pitchFamily="18" charset="0"/>
                <a:cs typeface="Times New Roman" pitchFamily="18" charset="0"/>
              </a:rPr>
              <a:t>, Stamatis Karnouskos, David Boyle, “From Machine-to-Machine to the Internet of Things: Introduction to a New Age of Intelligence”,1st Edition, Academic Press, 2014</a:t>
            </a:r>
            <a:r>
              <a:rPr lang="en-US" dirty="0" smtClean="0">
                <a:latin typeface="Times New Roman" pitchFamily="18" charset="0"/>
                <a:cs typeface="Times New Roman" pitchFamily="18" charset="0"/>
              </a:rPr>
              <a:t>”.</a:t>
            </a:r>
          </a:p>
          <a:p>
            <a:pPr marL="0" indent="0">
              <a:buNone/>
            </a:pPr>
            <a:endParaRPr lang="en-US" b="1" dirty="0">
              <a:latin typeface="Times New Roman" pitchFamily="18" charset="0"/>
              <a:cs typeface="Times New Roman" pitchFamily="18" charset="0"/>
            </a:endParaRPr>
          </a:p>
          <a:p>
            <a:pPr>
              <a:buFont typeface="Arial" pitchFamily="34" charset="0"/>
              <a:buChar char="•"/>
            </a:pPr>
            <a:r>
              <a:rPr lang="en-US" b="1" dirty="0">
                <a:latin typeface="Times New Roman" pitchFamily="18" charset="0"/>
                <a:cs typeface="Times New Roman" pitchFamily="18" charset="0"/>
              </a:rPr>
              <a:t>T3 :-</a:t>
            </a:r>
            <a:r>
              <a:rPr lang="en-US" dirty="0">
                <a:latin typeface="Times New Roman" pitchFamily="18" charset="0"/>
                <a:cs typeface="Times New Roman" pitchFamily="18" charset="0"/>
              </a:rPr>
              <a:t>  “Getting Started with Raspberry Pi, Matt Richardson &amp; Shawn Wallace, O’Reilly (SPD), 2014, ISBN: 9789350239759</a:t>
            </a:r>
            <a:r>
              <a:rPr lang="en-US" dirty="0" smtClean="0">
                <a:latin typeface="Times New Roman" pitchFamily="18" charset="0"/>
                <a:cs typeface="Times New Roman" pitchFamily="18" charset="0"/>
              </a:rPr>
              <a:t>”.</a:t>
            </a:r>
          </a:p>
          <a:p>
            <a:pPr marL="0" indent="0">
              <a:buNone/>
            </a:pPr>
            <a:endParaRPr lang="en-US" b="1" dirty="0">
              <a:latin typeface="Times New Roman" pitchFamily="18" charset="0"/>
              <a:cs typeface="Times New Roman" pitchFamily="18" charset="0"/>
            </a:endParaRPr>
          </a:p>
          <a:p>
            <a:pPr>
              <a:buFont typeface="Arial" pitchFamily="34" charset="0"/>
              <a:buChar char="•"/>
            </a:pPr>
            <a:r>
              <a:rPr lang="en-US" b="1" dirty="0" smtClean="0">
                <a:latin typeface="Times New Roman" pitchFamily="18" charset="0"/>
                <a:cs typeface="Times New Roman" pitchFamily="18" charset="0"/>
              </a:rPr>
              <a:t>T4</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“Michael Margolis, “</a:t>
            </a:r>
            <a:r>
              <a:rPr lang="en-US" dirty="0" err="1">
                <a:latin typeface="Times New Roman" pitchFamily="18" charset="0"/>
                <a:cs typeface="Times New Roman" pitchFamily="18" charset="0"/>
              </a:rPr>
              <a:t>Arduino</a:t>
            </a:r>
            <a:r>
              <a:rPr lang="en-US" dirty="0">
                <a:latin typeface="Times New Roman" pitchFamily="18" charset="0"/>
                <a:cs typeface="Times New Roman" pitchFamily="18" charset="0"/>
              </a:rPr>
              <a:t> Cookbook”, 2nd edition, O’Reilly, 2012”.</a:t>
            </a:r>
          </a:p>
          <a:p>
            <a:pPr marL="0" indent="0">
              <a:buNone/>
            </a:pPr>
            <a:endParaRPr lang="en-US" dirty="0">
              <a:latin typeface="Times New Roman" pitchFamily="18" charset="0"/>
              <a:cs typeface="Times New Roman" pitchFamily="18" charset="0"/>
            </a:endParaRPr>
          </a:p>
        </p:txBody>
      </p:sp>
      <p:grpSp>
        <p:nvGrpSpPr>
          <p:cNvPr id="4" name="Google Shape;107;p14"/>
          <p:cNvGrpSpPr/>
          <p:nvPr/>
        </p:nvGrpSpPr>
        <p:grpSpPr>
          <a:xfrm>
            <a:off x="381000" y="160443"/>
            <a:ext cx="11506200" cy="153145"/>
            <a:chOff x="0" y="0"/>
            <a:chExt cx="9144000" cy="307777"/>
          </a:xfrm>
        </p:grpSpPr>
        <p:sp>
          <p:nvSpPr>
            <p:cNvPr id="5" name="Google Shape;108;p14"/>
            <p:cNvSpPr txBox="1"/>
            <p:nvPr/>
          </p:nvSpPr>
          <p:spPr>
            <a:xfrm>
              <a:off x="0" y="1"/>
              <a:ext cx="35814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smtClean="0">
                  <a:solidFill>
                    <a:schemeClr val="dk1"/>
                  </a:solidFill>
                  <a:latin typeface="Libre Franklin"/>
                  <a:ea typeface="Libre Franklin"/>
                  <a:cs typeface="Libre Franklin"/>
                  <a:sym typeface="Libre Franklin"/>
                </a:rPr>
                <a:t> </a:t>
              </a:r>
              <a:endParaRPr sz="1400" dirty="0">
                <a:solidFill>
                  <a:schemeClr val="dk1"/>
                </a:solidFill>
                <a:latin typeface="Libre Franklin"/>
                <a:ea typeface="Libre Franklin"/>
                <a:cs typeface="Libre Franklin"/>
                <a:sym typeface="Libre Franklin"/>
              </a:endParaRPr>
            </a:p>
          </p:txBody>
        </p:sp>
        <p:sp>
          <p:nvSpPr>
            <p:cNvPr id="6" name="Google Shape;109;p14"/>
            <p:cNvSpPr txBox="1"/>
            <p:nvPr/>
          </p:nvSpPr>
          <p:spPr>
            <a:xfrm>
              <a:off x="4876800" y="0"/>
              <a:ext cx="2362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solidFill>
                    <a:schemeClr val="dk1"/>
                  </a:solidFill>
                  <a:latin typeface="Libre Franklin"/>
                  <a:ea typeface="Libre Franklin"/>
                  <a:cs typeface="Libre Franklin"/>
                  <a:sym typeface="Libre Franklin"/>
                </a:rPr>
                <a:t>Internet of Things</a:t>
              </a:r>
              <a:endParaRPr sz="1400" dirty="0">
                <a:solidFill>
                  <a:schemeClr val="dk1"/>
                </a:solidFill>
                <a:latin typeface="Libre Franklin"/>
                <a:ea typeface="Libre Franklin"/>
                <a:cs typeface="Libre Franklin"/>
                <a:sym typeface="Libre Franklin"/>
              </a:endParaRPr>
            </a:p>
          </p:txBody>
        </p:sp>
        <p:sp>
          <p:nvSpPr>
            <p:cNvPr id="7" name="Google Shape;110;p14"/>
            <p:cNvSpPr txBox="1"/>
            <p:nvPr/>
          </p:nvSpPr>
          <p:spPr>
            <a:xfrm>
              <a:off x="8001000" y="0"/>
              <a:ext cx="1143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dk1"/>
                  </a:solidFill>
                  <a:latin typeface="Libre Franklin"/>
                  <a:ea typeface="Libre Franklin"/>
                  <a:cs typeface="Libre Franklin"/>
                  <a:sym typeface="Libre Franklin"/>
                </a:rPr>
                <a:t>CSE/ </a:t>
              </a:r>
              <a:r>
                <a:rPr lang="en-US" dirty="0" smtClean="0">
                  <a:solidFill>
                    <a:schemeClr val="dk1"/>
                  </a:solidFill>
                  <a:latin typeface="Libre Franklin"/>
                  <a:ea typeface="Libre Franklin"/>
                  <a:cs typeface="Libre Franklin"/>
                  <a:sym typeface="Libre Franklin"/>
                </a:rPr>
                <a:t>VII Sem</a:t>
              </a:r>
              <a:endParaRPr sz="1400" dirty="0">
                <a:solidFill>
                  <a:schemeClr val="dk1"/>
                </a:solidFill>
                <a:latin typeface="Libre Franklin"/>
                <a:ea typeface="Libre Franklin"/>
                <a:cs typeface="Libre Franklin"/>
                <a:sym typeface="Libre Franklin"/>
              </a:endParaRPr>
            </a:p>
          </p:txBody>
        </p:sp>
      </p:grpSp>
    </p:spTree>
    <p:extLst>
      <p:ext uri="{BB962C8B-B14F-4D97-AF65-F5344CB8AC3E}">
        <p14:creationId xmlns:p14="http://schemas.microsoft.com/office/powerpoint/2010/main" xmlns="" val="3874183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404</TotalTime>
  <Words>3705</Words>
  <Application>Microsoft Office PowerPoint</Application>
  <PresentationFormat>Custom</PresentationFormat>
  <Paragraphs>976</Paragraphs>
  <Slides>81</Slides>
  <Notes>1</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Trek</vt:lpstr>
      <vt:lpstr>Slide 1</vt:lpstr>
      <vt:lpstr>Slide 2</vt:lpstr>
      <vt:lpstr>   </vt:lpstr>
      <vt:lpstr>Course outcomes (CO)</vt:lpstr>
      <vt:lpstr>Mapping of co &amp; po</vt:lpstr>
      <vt:lpstr>syllabus</vt:lpstr>
      <vt:lpstr>Lecture plan</vt:lpstr>
      <vt:lpstr>Lecture plan</vt:lpstr>
      <vt:lpstr>Recommended Books </vt:lpstr>
      <vt:lpstr>Subject Detailed Blown Up for unit -i</vt:lpstr>
      <vt:lpstr>Before unit I we first discussed</vt:lpstr>
      <vt:lpstr>So lets start with history</vt:lpstr>
      <vt:lpstr>HISTORY</vt:lpstr>
      <vt:lpstr>What is IoT??</vt:lpstr>
      <vt:lpstr>iot</vt:lpstr>
      <vt:lpstr>Formal Definition of IoT</vt:lpstr>
      <vt:lpstr>How iot works??</vt:lpstr>
      <vt:lpstr>How iot works??</vt:lpstr>
      <vt:lpstr>IOT Lifecycle</vt:lpstr>
      <vt:lpstr>Slide 20</vt:lpstr>
      <vt:lpstr>Characteristics of IoT</vt:lpstr>
      <vt:lpstr>What internet of things do?</vt:lpstr>
      <vt:lpstr>Slide 23</vt:lpstr>
      <vt:lpstr>How many IoT devices are there today? </vt:lpstr>
      <vt:lpstr>Applications of iot</vt:lpstr>
      <vt:lpstr>Slide 26</vt:lpstr>
      <vt:lpstr>Slide 27</vt:lpstr>
      <vt:lpstr>Sensors in even the holy cow!!</vt:lpstr>
      <vt:lpstr>Slide 29</vt:lpstr>
      <vt:lpstr>Things in IoT</vt:lpstr>
      <vt:lpstr>Generic Block Diagram of an IoT Device</vt:lpstr>
      <vt:lpstr>Future with IOT</vt:lpstr>
      <vt:lpstr>Physical Design of IoT</vt:lpstr>
      <vt:lpstr>IoT Protocols</vt:lpstr>
      <vt:lpstr>IoT Protocols…Link Layer…Ethernet</vt:lpstr>
      <vt:lpstr>IoT Protocols…Link Layer…WiFi</vt:lpstr>
      <vt:lpstr>IoT Protocols…Link Layer…WiMax</vt:lpstr>
      <vt:lpstr>IoT Protocols…Link Layer…LR-WPAN</vt:lpstr>
      <vt:lpstr>IoT Protocols…Link Layer…2G/3G/4G –Mobile  Communication</vt:lpstr>
      <vt:lpstr>IoT Protocols…Network/Internet Layer</vt:lpstr>
      <vt:lpstr>IoT Protocols…Network Layer</vt:lpstr>
      <vt:lpstr>IoT Protocols…Transport Layer</vt:lpstr>
      <vt:lpstr>IoT Protocols…TCP</vt:lpstr>
      <vt:lpstr>IoT Protocols…UDP</vt:lpstr>
      <vt:lpstr>IoT Protocols…Application Layer…Hyper Transfer  Protocol</vt:lpstr>
      <vt:lpstr>IoT Protocols…Application Layer…CoAP</vt:lpstr>
      <vt:lpstr>IoT Protocols…Application Layer…WebSocket</vt:lpstr>
      <vt:lpstr>IoT Protocols…Application Layer…XMPP</vt:lpstr>
      <vt:lpstr>IoT Protocols…Application Layer…DDS</vt:lpstr>
      <vt:lpstr>IoT Protocols…Application Layer…AMQP</vt:lpstr>
      <vt:lpstr>Logical Design of IoT</vt:lpstr>
      <vt:lpstr>Logical Design of IoT</vt:lpstr>
      <vt:lpstr>Request–Response Communication Model</vt:lpstr>
      <vt:lpstr>Publish–Subscribe Communication Model</vt:lpstr>
      <vt:lpstr>Push–Pull Communication Model</vt:lpstr>
      <vt:lpstr>Exclusive Pair Communication Model</vt:lpstr>
      <vt:lpstr>REST-based Communication APIs</vt:lpstr>
      <vt:lpstr>REST-based Communication APIs Constraints</vt:lpstr>
      <vt:lpstr>WebSocket-based Communication APIs</vt:lpstr>
      <vt:lpstr>Difference between REST and WebSocket-based  Communication APIs</vt:lpstr>
      <vt:lpstr>IoT Enabling Technologies</vt:lpstr>
      <vt:lpstr>WSN</vt:lpstr>
      <vt:lpstr>Example of WSNs in IoT &amp; Protocols  used</vt:lpstr>
      <vt:lpstr>Cloud Computing</vt:lpstr>
      <vt:lpstr>Big Data Analytics</vt:lpstr>
      <vt:lpstr>Big Data Analytics</vt:lpstr>
      <vt:lpstr>Big Data Analytics</vt:lpstr>
      <vt:lpstr>Big Data Analytics</vt:lpstr>
      <vt:lpstr>IoT Levels and Deployment Templates</vt:lpstr>
      <vt:lpstr>IoT Levels and Deployment Templates</vt:lpstr>
      <vt:lpstr>IoT Level-1</vt:lpstr>
      <vt:lpstr>IoT – Level 1 Example …Home Automation  System</vt:lpstr>
      <vt:lpstr>IoT Level-2</vt:lpstr>
      <vt:lpstr>IoT – Level 2 Example …Smart Irrigation</vt:lpstr>
      <vt:lpstr>IoT Level-3</vt:lpstr>
      <vt:lpstr>IoT – Level 3 Example …Tracking Package  Handling</vt:lpstr>
      <vt:lpstr>IoT Level-4</vt:lpstr>
      <vt:lpstr>Slide 78</vt:lpstr>
      <vt:lpstr>IoT Level-5</vt:lpstr>
      <vt:lpstr>IoT Level-6</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arshdeep</dc:creator>
  <cp:lastModifiedBy>student</cp:lastModifiedBy>
  <cp:revision>56</cp:revision>
  <dcterms:created xsi:type="dcterms:W3CDTF">2020-06-29T11:55:16Z</dcterms:created>
  <dcterms:modified xsi:type="dcterms:W3CDTF">2020-12-29T07:45:01Z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2018-01-19T00:00:00Z</vt:filetime>
  </property>
  <property fmtid="{D5CDD505-2E9C-101B-9397-08002B2CF9AE}" pid="3" name="Creator">
    <vt:lpwstr>Microsoft® PowerPoint® 2010</vt:lpwstr>
  </property>
  <property fmtid="{D5CDD505-2E9C-101B-9397-08002B2CF9AE}" pid="4" name="LastSaved">
    <vt:filetime>2020-06-29T00:00:00Z</vt:filetime>
  </property>
</Properties>
</file>