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9"/>
  </p:notesMasterIdLst>
  <p:sldIdLst>
    <p:sldId id="256" r:id="rId2"/>
    <p:sldId id="317" r:id="rId3"/>
    <p:sldId id="318" r:id="rId4"/>
    <p:sldId id="319" r:id="rId5"/>
    <p:sldId id="320" r:id="rId6"/>
    <p:sldId id="321" r:id="rId7"/>
    <p:sldId id="322" r:id="rId8"/>
    <p:sldId id="323" r:id="rId9"/>
    <p:sldId id="324" r:id="rId10"/>
    <p:sldId id="325" r:id="rId11"/>
    <p:sldId id="326" r:id="rId12"/>
    <p:sldId id="327" r:id="rId13"/>
    <p:sldId id="328" r:id="rId14"/>
    <p:sldId id="329" r:id="rId15"/>
    <p:sldId id="330" r:id="rId16"/>
    <p:sldId id="331" r:id="rId17"/>
    <p:sldId id="332" r:id="rId18"/>
    <p:sldId id="333" r:id="rId19"/>
    <p:sldId id="334" r:id="rId20"/>
    <p:sldId id="335" r:id="rId21"/>
    <p:sldId id="267" r:id="rId22"/>
    <p:sldId id="286" r:id="rId23"/>
    <p:sldId id="303" r:id="rId24"/>
    <p:sldId id="290" r:id="rId25"/>
    <p:sldId id="301" r:id="rId26"/>
    <p:sldId id="298" r:id="rId27"/>
    <p:sldId id="304" r:id="rId28"/>
    <p:sldId id="305" r:id="rId29"/>
    <p:sldId id="299" r:id="rId30"/>
    <p:sldId id="306" r:id="rId31"/>
    <p:sldId id="307" r:id="rId32"/>
    <p:sldId id="308" r:id="rId33"/>
    <p:sldId id="309" r:id="rId34"/>
    <p:sldId id="310" r:id="rId35"/>
    <p:sldId id="287" r:id="rId36"/>
    <p:sldId id="311" r:id="rId37"/>
    <p:sldId id="269" r:id="rId38"/>
    <p:sldId id="312" r:id="rId39"/>
    <p:sldId id="288" r:id="rId40"/>
    <p:sldId id="313" r:id="rId41"/>
    <p:sldId id="293" r:id="rId42"/>
    <p:sldId id="314" r:id="rId43"/>
    <p:sldId id="315" r:id="rId44"/>
    <p:sldId id="294" r:id="rId45"/>
    <p:sldId id="300" r:id="rId46"/>
    <p:sldId id="285" r:id="rId47"/>
    <p:sldId id="266" r:id="rId48"/>
  </p:sldIdLst>
  <p:sldSz cx="16217900" cy="9118600"/>
  <p:notesSz cx="16217900" cy="9118600"/>
  <p:defaultTextStyle>
    <a:defPPr>
      <a:defRPr lang="en-US"/>
    </a:defPPr>
    <a:lvl1pPr algn="l" defTabSz="912813" rtl="0" fontAlgn="base">
      <a:spcBef>
        <a:spcPct val="0"/>
      </a:spcBef>
      <a:spcAft>
        <a:spcPct val="0"/>
      </a:spcAft>
      <a:defRPr sz="1900" kern="1200">
        <a:solidFill>
          <a:schemeClr val="tx1"/>
        </a:solidFill>
        <a:latin typeface="Arial" charset="0"/>
        <a:ea typeface="+mn-ea"/>
        <a:cs typeface="Arial" charset="0"/>
      </a:defRPr>
    </a:lvl1pPr>
    <a:lvl2pPr marL="455613" indent="1588" algn="l" defTabSz="912813" rtl="0" fontAlgn="base">
      <a:spcBef>
        <a:spcPct val="0"/>
      </a:spcBef>
      <a:spcAft>
        <a:spcPct val="0"/>
      </a:spcAft>
      <a:defRPr sz="1900" kern="1200">
        <a:solidFill>
          <a:schemeClr val="tx1"/>
        </a:solidFill>
        <a:latin typeface="Arial" charset="0"/>
        <a:ea typeface="+mn-ea"/>
        <a:cs typeface="Arial" charset="0"/>
      </a:defRPr>
    </a:lvl2pPr>
    <a:lvl3pPr marL="912813" indent="1588" algn="l" defTabSz="912813" rtl="0" fontAlgn="base">
      <a:spcBef>
        <a:spcPct val="0"/>
      </a:spcBef>
      <a:spcAft>
        <a:spcPct val="0"/>
      </a:spcAft>
      <a:defRPr sz="1900" kern="1200">
        <a:solidFill>
          <a:schemeClr val="tx1"/>
        </a:solidFill>
        <a:latin typeface="Arial" charset="0"/>
        <a:ea typeface="+mn-ea"/>
        <a:cs typeface="Arial" charset="0"/>
      </a:defRPr>
    </a:lvl3pPr>
    <a:lvl4pPr marL="1368425" indent="3175" algn="l" defTabSz="912813" rtl="0" fontAlgn="base">
      <a:spcBef>
        <a:spcPct val="0"/>
      </a:spcBef>
      <a:spcAft>
        <a:spcPct val="0"/>
      </a:spcAft>
      <a:defRPr sz="1900" kern="1200">
        <a:solidFill>
          <a:schemeClr val="tx1"/>
        </a:solidFill>
        <a:latin typeface="Arial" charset="0"/>
        <a:ea typeface="+mn-ea"/>
        <a:cs typeface="Arial" charset="0"/>
      </a:defRPr>
    </a:lvl4pPr>
    <a:lvl5pPr marL="1825625" indent="3175" algn="l" defTabSz="912813" rtl="0" fontAlgn="base">
      <a:spcBef>
        <a:spcPct val="0"/>
      </a:spcBef>
      <a:spcAft>
        <a:spcPct val="0"/>
      </a:spcAft>
      <a:defRPr sz="1900" kern="1200">
        <a:solidFill>
          <a:schemeClr val="tx1"/>
        </a:solidFill>
        <a:latin typeface="Arial" charset="0"/>
        <a:ea typeface="+mn-ea"/>
        <a:cs typeface="Arial" charset="0"/>
      </a:defRPr>
    </a:lvl5pPr>
    <a:lvl6pPr marL="2286000" algn="l" defTabSz="914400" rtl="0" eaLnBrk="1" latinLnBrk="0" hangingPunct="1">
      <a:defRPr sz="1900" kern="1200">
        <a:solidFill>
          <a:schemeClr val="tx1"/>
        </a:solidFill>
        <a:latin typeface="Arial" charset="0"/>
        <a:ea typeface="+mn-ea"/>
        <a:cs typeface="Arial" charset="0"/>
      </a:defRPr>
    </a:lvl6pPr>
    <a:lvl7pPr marL="2743200" algn="l" defTabSz="914400" rtl="0" eaLnBrk="1" latinLnBrk="0" hangingPunct="1">
      <a:defRPr sz="1900" kern="1200">
        <a:solidFill>
          <a:schemeClr val="tx1"/>
        </a:solidFill>
        <a:latin typeface="Arial" charset="0"/>
        <a:ea typeface="+mn-ea"/>
        <a:cs typeface="Arial" charset="0"/>
      </a:defRPr>
    </a:lvl7pPr>
    <a:lvl8pPr marL="3200400" algn="l" defTabSz="914400" rtl="0" eaLnBrk="1" latinLnBrk="0" hangingPunct="1">
      <a:defRPr sz="1900" kern="1200">
        <a:solidFill>
          <a:schemeClr val="tx1"/>
        </a:solidFill>
        <a:latin typeface="Arial" charset="0"/>
        <a:ea typeface="+mn-ea"/>
        <a:cs typeface="Arial" charset="0"/>
      </a:defRPr>
    </a:lvl8pPr>
    <a:lvl9pPr marL="3657600" algn="l" defTabSz="914400" rtl="0" eaLnBrk="1" latinLnBrk="0" hangingPunct="1">
      <a:defRPr sz="19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p:cViewPr varScale="1">
        <p:scale>
          <a:sx n="55" d="100"/>
          <a:sy n="55" d="100"/>
        </p:scale>
        <p:origin x="648" y="90"/>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027863" cy="455613"/>
          </a:xfrm>
          <a:prstGeom prst="rect">
            <a:avLst/>
          </a:prstGeom>
        </p:spPr>
        <p:txBody>
          <a:bodyPr vert="horz" lIns="91440" tIns="45720" rIns="91440" bIns="45720" rtlCol="0"/>
          <a:lstStyle>
            <a:lvl1pPr algn="l" defTabSz="913334" fontAlgn="auto">
              <a:spcBef>
                <a:spcPts val="0"/>
              </a:spcBef>
              <a:spcAft>
                <a:spcPts val="0"/>
              </a:spcAft>
              <a:defRPr sz="1200">
                <a:latin typeface="+mn-lt"/>
                <a:cs typeface="+mn-cs"/>
              </a:defRPr>
            </a:lvl1pPr>
          </a:lstStyle>
          <a:p>
            <a:pPr>
              <a:defRPr/>
            </a:pPr>
            <a:endParaRPr lang="en-IN"/>
          </a:p>
        </p:txBody>
      </p:sp>
      <p:sp>
        <p:nvSpPr>
          <p:cNvPr id="3" name="Date Placeholder 2"/>
          <p:cNvSpPr>
            <a:spLocks noGrp="1"/>
          </p:cNvSpPr>
          <p:nvPr>
            <p:ph type="dt" idx="1"/>
          </p:nvPr>
        </p:nvSpPr>
        <p:spPr>
          <a:xfrm>
            <a:off x="9186863" y="0"/>
            <a:ext cx="7027862" cy="455613"/>
          </a:xfrm>
          <a:prstGeom prst="rect">
            <a:avLst/>
          </a:prstGeom>
        </p:spPr>
        <p:txBody>
          <a:bodyPr vert="horz" lIns="91440" tIns="45720" rIns="91440" bIns="45720" rtlCol="0"/>
          <a:lstStyle>
            <a:lvl1pPr algn="r" defTabSz="913334" fontAlgn="auto">
              <a:spcBef>
                <a:spcPts val="0"/>
              </a:spcBef>
              <a:spcAft>
                <a:spcPts val="0"/>
              </a:spcAft>
              <a:defRPr sz="1200">
                <a:latin typeface="+mn-lt"/>
                <a:cs typeface="+mn-cs"/>
              </a:defRPr>
            </a:lvl1pPr>
          </a:lstStyle>
          <a:p>
            <a:pPr>
              <a:defRPr/>
            </a:pPr>
            <a:fld id="{36CB7461-02E2-4735-AA05-CA848A65A8CA}" type="datetimeFigureOut">
              <a:rPr lang="en-US"/>
              <a:pPr>
                <a:defRPr/>
              </a:pPr>
              <a:t>12/29/2020</a:t>
            </a:fld>
            <a:endParaRPr lang="en-IN"/>
          </a:p>
        </p:txBody>
      </p:sp>
      <p:sp>
        <p:nvSpPr>
          <p:cNvPr id="4" name="Slide Image Placeholder 3"/>
          <p:cNvSpPr>
            <a:spLocks noGrp="1" noRot="1" noChangeAspect="1"/>
          </p:cNvSpPr>
          <p:nvPr>
            <p:ph type="sldImg" idx="2"/>
          </p:nvPr>
        </p:nvSpPr>
        <p:spPr>
          <a:xfrm>
            <a:off x="5068888" y="684213"/>
            <a:ext cx="6080125" cy="3419475"/>
          </a:xfrm>
          <a:prstGeom prst="rect">
            <a:avLst/>
          </a:prstGeom>
          <a:noFill/>
          <a:ln w="12700">
            <a:solidFill>
              <a:prstClr val="black"/>
            </a:solidFill>
          </a:ln>
        </p:spPr>
        <p:txBody>
          <a:bodyPr vert="horz" lIns="91440" tIns="45720" rIns="91440" bIns="45720" rtlCol="0" anchor="ctr"/>
          <a:lstStyle/>
          <a:p>
            <a:pPr lvl="0"/>
            <a:endParaRPr lang="en-IN" noProof="0"/>
          </a:p>
        </p:txBody>
      </p:sp>
      <p:sp>
        <p:nvSpPr>
          <p:cNvPr id="5" name="Notes Placeholder 4"/>
          <p:cNvSpPr>
            <a:spLocks noGrp="1"/>
          </p:cNvSpPr>
          <p:nvPr>
            <p:ph type="body" sz="quarter" idx="3"/>
          </p:nvPr>
        </p:nvSpPr>
        <p:spPr>
          <a:xfrm>
            <a:off x="1622425" y="4330700"/>
            <a:ext cx="12973050" cy="4103688"/>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N" noProof="0"/>
          </a:p>
        </p:txBody>
      </p:sp>
      <p:sp>
        <p:nvSpPr>
          <p:cNvPr id="6" name="Footer Placeholder 5"/>
          <p:cNvSpPr>
            <a:spLocks noGrp="1"/>
          </p:cNvSpPr>
          <p:nvPr>
            <p:ph type="ftr" sz="quarter" idx="4"/>
          </p:nvPr>
        </p:nvSpPr>
        <p:spPr>
          <a:xfrm>
            <a:off x="0" y="8661400"/>
            <a:ext cx="7027863" cy="455613"/>
          </a:xfrm>
          <a:prstGeom prst="rect">
            <a:avLst/>
          </a:prstGeom>
        </p:spPr>
        <p:txBody>
          <a:bodyPr vert="horz" lIns="91440" tIns="45720" rIns="91440" bIns="45720" rtlCol="0" anchor="b"/>
          <a:lstStyle>
            <a:lvl1pPr algn="l" defTabSz="913334" fontAlgn="auto">
              <a:spcBef>
                <a:spcPts val="0"/>
              </a:spcBef>
              <a:spcAft>
                <a:spcPts val="0"/>
              </a:spcAft>
              <a:defRPr sz="1200">
                <a:latin typeface="+mn-lt"/>
                <a:cs typeface="+mn-cs"/>
              </a:defRPr>
            </a:lvl1pPr>
          </a:lstStyle>
          <a:p>
            <a:pPr>
              <a:defRPr/>
            </a:pPr>
            <a:endParaRPr lang="en-IN"/>
          </a:p>
        </p:txBody>
      </p:sp>
      <p:sp>
        <p:nvSpPr>
          <p:cNvPr id="7" name="Slide Number Placeholder 6"/>
          <p:cNvSpPr>
            <a:spLocks noGrp="1"/>
          </p:cNvSpPr>
          <p:nvPr>
            <p:ph type="sldNum" sz="quarter" idx="5"/>
          </p:nvPr>
        </p:nvSpPr>
        <p:spPr>
          <a:xfrm>
            <a:off x="9186863" y="8661400"/>
            <a:ext cx="7027862" cy="455613"/>
          </a:xfrm>
          <a:prstGeom prst="rect">
            <a:avLst/>
          </a:prstGeom>
        </p:spPr>
        <p:txBody>
          <a:bodyPr vert="horz" lIns="91440" tIns="45720" rIns="91440" bIns="45720" rtlCol="0" anchor="b"/>
          <a:lstStyle>
            <a:lvl1pPr algn="r" defTabSz="913334" fontAlgn="auto">
              <a:spcBef>
                <a:spcPts val="0"/>
              </a:spcBef>
              <a:spcAft>
                <a:spcPts val="0"/>
              </a:spcAft>
              <a:defRPr sz="1200">
                <a:latin typeface="+mn-lt"/>
                <a:cs typeface="+mn-cs"/>
              </a:defRPr>
            </a:lvl1pPr>
          </a:lstStyle>
          <a:p>
            <a:pPr>
              <a:defRPr/>
            </a:pPr>
            <a:fld id="{F1CCB6AF-56B3-46B5-A20D-073E98B689CD}" type="slidenum">
              <a:rPr lang="en-IN"/>
              <a:pPr>
                <a:defRPr/>
              </a:pPr>
              <a:t>‹#›</a:t>
            </a:fld>
            <a:endParaRPr lang="en-IN"/>
          </a:p>
        </p:txBody>
      </p:sp>
    </p:spTree>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200" kern="1200">
        <a:solidFill>
          <a:schemeClr val="tx1"/>
        </a:solidFill>
        <a:latin typeface="+mn-lt"/>
        <a:ea typeface="+mn-ea"/>
        <a:cs typeface="+mn-cs"/>
      </a:defRPr>
    </a:lvl1pPr>
    <a:lvl2pPr marL="455613" algn="l" defTabSz="912813" rtl="0" eaLnBrk="0" fontAlgn="base" hangingPunct="0">
      <a:spcBef>
        <a:spcPct val="30000"/>
      </a:spcBef>
      <a:spcAft>
        <a:spcPct val="0"/>
      </a:spcAft>
      <a:defRPr sz="1200" kern="1200">
        <a:solidFill>
          <a:schemeClr val="tx1"/>
        </a:solidFill>
        <a:latin typeface="+mn-lt"/>
        <a:ea typeface="+mn-ea"/>
        <a:cs typeface="+mn-cs"/>
      </a:defRPr>
    </a:lvl2pPr>
    <a:lvl3pPr marL="912813" algn="l" defTabSz="912813" rtl="0" eaLnBrk="0" fontAlgn="base" hangingPunct="0">
      <a:spcBef>
        <a:spcPct val="30000"/>
      </a:spcBef>
      <a:spcAft>
        <a:spcPct val="0"/>
      </a:spcAft>
      <a:defRPr sz="1200" kern="1200">
        <a:solidFill>
          <a:schemeClr val="tx1"/>
        </a:solidFill>
        <a:latin typeface="+mn-lt"/>
        <a:ea typeface="+mn-ea"/>
        <a:cs typeface="+mn-cs"/>
      </a:defRPr>
    </a:lvl3pPr>
    <a:lvl4pPr marL="1368425" algn="l" defTabSz="912813" rtl="0" eaLnBrk="0" fontAlgn="base" hangingPunct="0">
      <a:spcBef>
        <a:spcPct val="30000"/>
      </a:spcBef>
      <a:spcAft>
        <a:spcPct val="0"/>
      </a:spcAft>
      <a:defRPr sz="1200" kern="1200">
        <a:solidFill>
          <a:schemeClr val="tx1"/>
        </a:solidFill>
        <a:latin typeface="+mn-lt"/>
        <a:ea typeface="+mn-ea"/>
        <a:cs typeface="+mn-cs"/>
      </a:defRPr>
    </a:lvl4pPr>
    <a:lvl5pPr marL="1825625" algn="l" defTabSz="912813" rtl="0" eaLnBrk="0" fontAlgn="base" hangingPunct="0">
      <a:spcBef>
        <a:spcPct val="30000"/>
      </a:spcBef>
      <a:spcAft>
        <a:spcPct val="0"/>
      </a:spcAft>
      <a:defRPr sz="1200" kern="1200">
        <a:solidFill>
          <a:schemeClr val="tx1"/>
        </a:solidFill>
        <a:latin typeface="+mn-lt"/>
        <a:ea typeface="+mn-ea"/>
        <a:cs typeface="+mn-cs"/>
      </a:defRPr>
    </a:lvl5pPr>
    <a:lvl6pPr marL="2283337" algn="l" defTabSz="913334" rtl="0" eaLnBrk="1" latinLnBrk="0" hangingPunct="1">
      <a:defRPr sz="1200" kern="1200">
        <a:solidFill>
          <a:schemeClr val="tx1"/>
        </a:solidFill>
        <a:latin typeface="+mn-lt"/>
        <a:ea typeface="+mn-ea"/>
        <a:cs typeface="+mn-cs"/>
      </a:defRPr>
    </a:lvl6pPr>
    <a:lvl7pPr marL="2740010" algn="l" defTabSz="913334" rtl="0" eaLnBrk="1" latinLnBrk="0" hangingPunct="1">
      <a:defRPr sz="1200" kern="1200">
        <a:solidFill>
          <a:schemeClr val="tx1"/>
        </a:solidFill>
        <a:latin typeface="+mn-lt"/>
        <a:ea typeface="+mn-ea"/>
        <a:cs typeface="+mn-cs"/>
      </a:defRPr>
    </a:lvl7pPr>
    <a:lvl8pPr marL="3196670" algn="l" defTabSz="913334" rtl="0" eaLnBrk="1" latinLnBrk="0" hangingPunct="1">
      <a:defRPr sz="1200" kern="1200">
        <a:solidFill>
          <a:schemeClr val="tx1"/>
        </a:solidFill>
        <a:latin typeface="+mn-lt"/>
        <a:ea typeface="+mn-ea"/>
        <a:cs typeface="+mn-cs"/>
      </a:defRPr>
    </a:lvl8pPr>
    <a:lvl9pPr marL="3653341" algn="l" defTabSz="91333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F1CCB6AF-56B3-46B5-A20D-073E98B689CD}" type="slidenum">
              <a:rPr lang="en-IN" smtClean="0"/>
              <a:pPr>
                <a:defRPr/>
              </a:pPr>
              <a:t>12</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F1CCB6AF-56B3-46B5-A20D-073E98B689CD}" type="slidenum">
              <a:rPr lang="en-IN" smtClean="0"/>
              <a:pPr>
                <a:defRPr/>
              </a:pPr>
              <a:t>13</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216345" y="2826766"/>
            <a:ext cx="13785215" cy="661720"/>
          </a:xfrm>
          <a:prstGeom prst="rect">
            <a:avLst/>
          </a:prstGeom>
        </p:spPr>
        <p:txBody>
          <a:bodyPr/>
          <a:lstStyle>
            <a:lvl1pPr>
              <a:defRPr/>
            </a:lvl1pPr>
          </a:lstStyle>
          <a:p>
            <a:endParaRPr/>
          </a:p>
        </p:txBody>
      </p:sp>
      <p:sp>
        <p:nvSpPr>
          <p:cNvPr id="3" name="Holder 3"/>
          <p:cNvSpPr>
            <a:spLocks noGrp="1"/>
          </p:cNvSpPr>
          <p:nvPr>
            <p:ph type="subTitle" idx="4"/>
          </p:nvPr>
        </p:nvSpPr>
        <p:spPr>
          <a:xfrm>
            <a:off x="2432685" y="5106416"/>
            <a:ext cx="11352530" cy="369332"/>
          </a:xfrm>
          <a:prstGeom prst="rect">
            <a:avLst/>
          </a:prstGeom>
        </p:spPr>
        <p:txBody>
          <a:bodyPr/>
          <a:lstStyle>
            <a:lvl1pPr>
              <a:defRPr/>
            </a:lvl1pPr>
          </a:lstStyle>
          <a:p>
            <a:endParaRPr/>
          </a:p>
        </p:txBody>
      </p:sp>
      <p:sp>
        <p:nvSpPr>
          <p:cNvPr id="4" name="Holder 4"/>
          <p:cNvSpPr>
            <a:spLocks noGrp="1"/>
          </p:cNvSpPr>
          <p:nvPr>
            <p:ph type="ftr" sz="quarter" idx="10"/>
          </p:nvPr>
        </p:nvSpPr>
        <p:spPr/>
        <p:txBody>
          <a:bodyPr/>
          <a:lstStyle>
            <a:lvl1pPr>
              <a:defRPr/>
            </a:lvl1pPr>
          </a:lstStyle>
          <a:p>
            <a:pPr>
              <a:defRPr/>
            </a:pPr>
            <a:r>
              <a:rPr lang="en-IN" smtClean="0"/>
              <a:t>Dr. Nilam Choudhary ,CSE, JECRC, JAIPUR</a:t>
            </a:r>
            <a:endParaRPr/>
          </a:p>
        </p:txBody>
      </p:sp>
      <p:sp>
        <p:nvSpPr>
          <p:cNvPr id="5" name="Holder 5"/>
          <p:cNvSpPr>
            <a:spLocks noGrp="1"/>
          </p:cNvSpPr>
          <p:nvPr>
            <p:ph type="dt" sz="half" idx="11"/>
          </p:nvPr>
        </p:nvSpPr>
        <p:spPr/>
        <p:txBody>
          <a:bodyPr/>
          <a:lstStyle>
            <a:lvl1pPr>
              <a:defRPr/>
            </a:lvl1pPr>
          </a:lstStyle>
          <a:p>
            <a:pPr>
              <a:defRPr/>
            </a:pPr>
            <a:fld id="{4AE0679C-3CE0-4EDA-B3FA-0AAAE1112B63}" type="datetime1">
              <a:rPr lang="en-US" smtClean="0"/>
              <a:t>12/29/2020</a:t>
            </a:fld>
            <a:endParaRPr lang="en-US"/>
          </a:p>
        </p:txBody>
      </p:sp>
      <p:sp>
        <p:nvSpPr>
          <p:cNvPr id="6" name="Holder 6"/>
          <p:cNvSpPr>
            <a:spLocks noGrp="1"/>
          </p:cNvSpPr>
          <p:nvPr>
            <p:ph type="sldNum" sz="quarter" idx="12"/>
          </p:nvPr>
        </p:nvSpPr>
        <p:spPr/>
        <p:txBody>
          <a:bodyPr/>
          <a:lstStyle>
            <a:lvl1pPr>
              <a:defRPr/>
            </a:lvl1pPr>
          </a:lstStyle>
          <a:p>
            <a:pPr>
              <a:defRPr/>
            </a:pPr>
            <a:fld id="{8626DAB4-859E-448C-9251-80DA0FB74DE6}" type="slidenum">
              <a:rPr/>
              <a:pPr>
                <a:def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7480300" y="1676404"/>
            <a:ext cx="7446645" cy="661719"/>
          </a:xfrm>
        </p:spPr>
        <p:txBody>
          <a:bodyPr/>
          <a:lstStyle>
            <a:lvl1pPr>
              <a:defRPr sz="4300" b="0" i="0">
                <a:solidFill>
                  <a:srgbClr val="77B6D9"/>
                </a:solidFill>
                <a:latin typeface="Arial"/>
                <a:cs typeface="Arial"/>
              </a:defRPr>
            </a:lvl1pPr>
          </a:lstStyle>
          <a:p>
            <a:endParaRPr/>
          </a:p>
        </p:txBody>
      </p:sp>
      <p:sp>
        <p:nvSpPr>
          <p:cNvPr id="3" name="Holder 3"/>
          <p:cNvSpPr>
            <a:spLocks noGrp="1"/>
          </p:cNvSpPr>
          <p:nvPr>
            <p:ph type="body" idx="1"/>
          </p:nvPr>
        </p:nvSpPr>
        <p:spPr>
          <a:xfrm>
            <a:off x="8724900" y="3060700"/>
            <a:ext cx="6539866" cy="368306"/>
          </a:xfrm>
        </p:spPr>
        <p:txBody>
          <a:bodyPr/>
          <a:lstStyle>
            <a:lvl1pPr>
              <a:defRPr sz="2400" b="0" i="0">
                <a:solidFill>
                  <a:srgbClr val="6F2FA0"/>
                </a:solidFill>
                <a:latin typeface="Arial Black"/>
                <a:cs typeface="Arial Black"/>
              </a:defRPr>
            </a:lvl1pPr>
          </a:lstStyle>
          <a:p>
            <a:endParaRPr/>
          </a:p>
        </p:txBody>
      </p:sp>
      <p:sp>
        <p:nvSpPr>
          <p:cNvPr id="4" name="Holder 4"/>
          <p:cNvSpPr>
            <a:spLocks noGrp="1"/>
          </p:cNvSpPr>
          <p:nvPr>
            <p:ph type="ftr" sz="quarter" idx="10"/>
          </p:nvPr>
        </p:nvSpPr>
        <p:spPr/>
        <p:txBody>
          <a:bodyPr/>
          <a:lstStyle>
            <a:lvl1pPr>
              <a:defRPr/>
            </a:lvl1pPr>
          </a:lstStyle>
          <a:p>
            <a:pPr>
              <a:defRPr/>
            </a:pPr>
            <a:r>
              <a:rPr lang="en-IN" smtClean="0"/>
              <a:t>Dr. Nilam Choudhary ,CSE, JECRC, JAIPUR</a:t>
            </a:r>
            <a:endParaRPr/>
          </a:p>
        </p:txBody>
      </p:sp>
      <p:sp>
        <p:nvSpPr>
          <p:cNvPr id="5" name="Holder 5"/>
          <p:cNvSpPr>
            <a:spLocks noGrp="1"/>
          </p:cNvSpPr>
          <p:nvPr>
            <p:ph type="dt" sz="half" idx="11"/>
          </p:nvPr>
        </p:nvSpPr>
        <p:spPr/>
        <p:txBody>
          <a:bodyPr/>
          <a:lstStyle>
            <a:lvl1pPr>
              <a:defRPr/>
            </a:lvl1pPr>
          </a:lstStyle>
          <a:p>
            <a:pPr>
              <a:defRPr/>
            </a:pPr>
            <a:fld id="{FD7597AD-9BEB-43ED-B835-B93AB778EC9F}" type="datetime1">
              <a:rPr lang="en-US" smtClean="0"/>
              <a:t>12/29/2020</a:t>
            </a:fld>
            <a:endParaRPr lang="en-US"/>
          </a:p>
        </p:txBody>
      </p:sp>
      <p:sp>
        <p:nvSpPr>
          <p:cNvPr id="6" name="Holder 6"/>
          <p:cNvSpPr>
            <a:spLocks noGrp="1"/>
          </p:cNvSpPr>
          <p:nvPr>
            <p:ph type="sldNum" sz="quarter" idx="12"/>
          </p:nvPr>
        </p:nvSpPr>
        <p:spPr/>
        <p:txBody>
          <a:bodyPr/>
          <a:lstStyle>
            <a:lvl1pPr>
              <a:defRPr/>
            </a:lvl1pPr>
          </a:lstStyle>
          <a:p>
            <a:pPr>
              <a:defRPr/>
            </a:pPr>
            <a:fld id="{522264F6-AFDA-4F4A-9313-F0ECF5A31694}" type="slidenum">
              <a:rPr/>
              <a:pPr>
                <a:def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7480300" y="1676404"/>
            <a:ext cx="7446645" cy="661719"/>
          </a:xfrm>
        </p:spPr>
        <p:txBody>
          <a:bodyPr/>
          <a:lstStyle>
            <a:lvl1pPr>
              <a:defRPr sz="4300" b="0" i="0">
                <a:solidFill>
                  <a:srgbClr val="77B6D9"/>
                </a:solidFill>
                <a:latin typeface="Arial"/>
                <a:cs typeface="Arial"/>
              </a:defRPr>
            </a:lvl1pPr>
          </a:lstStyle>
          <a:p>
            <a:endParaRPr/>
          </a:p>
        </p:txBody>
      </p:sp>
      <p:sp>
        <p:nvSpPr>
          <p:cNvPr id="3" name="Holder 3"/>
          <p:cNvSpPr>
            <a:spLocks noGrp="1"/>
          </p:cNvSpPr>
          <p:nvPr>
            <p:ph sz="half" idx="2"/>
          </p:nvPr>
        </p:nvSpPr>
        <p:spPr>
          <a:xfrm>
            <a:off x="2120901" y="2811781"/>
            <a:ext cx="6071234" cy="415499"/>
          </a:xfrm>
          <a:prstGeom prst="rect">
            <a:avLst/>
          </a:prstGeom>
        </p:spPr>
        <p:txBody>
          <a:bodyPr/>
          <a:lstStyle>
            <a:lvl1pPr>
              <a:defRPr sz="2700" b="0" i="0">
                <a:solidFill>
                  <a:schemeClr val="tx1"/>
                </a:solidFill>
                <a:latin typeface="Arial"/>
                <a:cs typeface="Arial"/>
              </a:defRPr>
            </a:lvl1pPr>
          </a:lstStyle>
          <a:p>
            <a:endParaRPr/>
          </a:p>
        </p:txBody>
      </p:sp>
      <p:sp>
        <p:nvSpPr>
          <p:cNvPr id="4" name="Holder 4"/>
          <p:cNvSpPr>
            <a:spLocks noGrp="1"/>
          </p:cNvSpPr>
          <p:nvPr>
            <p:ph sz="half" idx="3"/>
          </p:nvPr>
        </p:nvSpPr>
        <p:spPr>
          <a:xfrm>
            <a:off x="8352217" y="2097278"/>
            <a:ext cx="7054787" cy="369332"/>
          </a:xfrm>
          <a:prstGeom prst="rect">
            <a:avLst/>
          </a:prstGeom>
        </p:spPr>
        <p:txBody>
          <a:bodyPr/>
          <a:lstStyle>
            <a:lvl1pPr>
              <a:defRPr/>
            </a:lvl1pPr>
          </a:lstStyle>
          <a:p>
            <a:endParaRPr/>
          </a:p>
        </p:txBody>
      </p:sp>
      <p:sp>
        <p:nvSpPr>
          <p:cNvPr id="5" name="Holder 4"/>
          <p:cNvSpPr>
            <a:spLocks noGrp="1"/>
          </p:cNvSpPr>
          <p:nvPr>
            <p:ph type="ftr" sz="quarter" idx="10"/>
          </p:nvPr>
        </p:nvSpPr>
        <p:spPr/>
        <p:txBody>
          <a:bodyPr/>
          <a:lstStyle>
            <a:lvl1pPr>
              <a:defRPr/>
            </a:lvl1pPr>
          </a:lstStyle>
          <a:p>
            <a:pPr>
              <a:defRPr/>
            </a:pPr>
            <a:r>
              <a:rPr lang="en-IN" smtClean="0"/>
              <a:t>Dr. Nilam Choudhary ,CSE, JECRC, JAIPUR</a:t>
            </a:r>
            <a:endParaRPr/>
          </a:p>
        </p:txBody>
      </p:sp>
      <p:sp>
        <p:nvSpPr>
          <p:cNvPr id="6" name="Holder 5"/>
          <p:cNvSpPr>
            <a:spLocks noGrp="1"/>
          </p:cNvSpPr>
          <p:nvPr>
            <p:ph type="dt" sz="half" idx="11"/>
          </p:nvPr>
        </p:nvSpPr>
        <p:spPr/>
        <p:txBody>
          <a:bodyPr/>
          <a:lstStyle>
            <a:lvl1pPr>
              <a:defRPr/>
            </a:lvl1pPr>
          </a:lstStyle>
          <a:p>
            <a:pPr>
              <a:defRPr/>
            </a:pPr>
            <a:fld id="{DD2A4451-7FAA-4034-A782-916D97BCA155}" type="datetime1">
              <a:rPr lang="en-US" smtClean="0"/>
              <a:t>12/29/2020</a:t>
            </a:fld>
            <a:endParaRPr lang="en-US"/>
          </a:p>
        </p:txBody>
      </p:sp>
      <p:sp>
        <p:nvSpPr>
          <p:cNvPr id="7" name="Holder 6"/>
          <p:cNvSpPr>
            <a:spLocks noGrp="1"/>
          </p:cNvSpPr>
          <p:nvPr>
            <p:ph type="sldNum" sz="quarter" idx="12"/>
          </p:nvPr>
        </p:nvSpPr>
        <p:spPr/>
        <p:txBody>
          <a:bodyPr/>
          <a:lstStyle>
            <a:lvl1pPr>
              <a:defRPr/>
            </a:lvl1pPr>
          </a:lstStyle>
          <a:p>
            <a:pPr>
              <a:defRPr/>
            </a:pPr>
            <a:fld id="{CC54FF31-69B7-4493-9D3B-A9590056EEBF}" type="slidenum">
              <a:rPr/>
              <a:pPr>
                <a:def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7480300" y="1676404"/>
            <a:ext cx="7446645" cy="661719"/>
          </a:xfrm>
        </p:spPr>
        <p:txBody>
          <a:bodyPr/>
          <a:lstStyle>
            <a:lvl1pPr>
              <a:defRPr sz="4300" b="0" i="0">
                <a:solidFill>
                  <a:srgbClr val="77B6D9"/>
                </a:solidFill>
                <a:latin typeface="Arial"/>
                <a:cs typeface="Arial"/>
              </a:defRPr>
            </a:lvl1pPr>
          </a:lstStyle>
          <a:p>
            <a:endParaRPr/>
          </a:p>
        </p:txBody>
      </p:sp>
      <p:sp>
        <p:nvSpPr>
          <p:cNvPr id="3" name="Holder 4"/>
          <p:cNvSpPr>
            <a:spLocks noGrp="1"/>
          </p:cNvSpPr>
          <p:nvPr>
            <p:ph type="ftr" sz="quarter" idx="10"/>
          </p:nvPr>
        </p:nvSpPr>
        <p:spPr/>
        <p:txBody>
          <a:bodyPr/>
          <a:lstStyle>
            <a:lvl1pPr>
              <a:defRPr/>
            </a:lvl1pPr>
          </a:lstStyle>
          <a:p>
            <a:pPr>
              <a:defRPr/>
            </a:pPr>
            <a:r>
              <a:rPr lang="en-IN" smtClean="0"/>
              <a:t>Dr. Nilam Choudhary ,CSE, JECRC, JAIPUR</a:t>
            </a:r>
            <a:endParaRPr/>
          </a:p>
        </p:txBody>
      </p:sp>
      <p:sp>
        <p:nvSpPr>
          <p:cNvPr id="4" name="Holder 5"/>
          <p:cNvSpPr>
            <a:spLocks noGrp="1"/>
          </p:cNvSpPr>
          <p:nvPr>
            <p:ph type="dt" sz="half" idx="11"/>
          </p:nvPr>
        </p:nvSpPr>
        <p:spPr/>
        <p:txBody>
          <a:bodyPr/>
          <a:lstStyle>
            <a:lvl1pPr>
              <a:defRPr/>
            </a:lvl1pPr>
          </a:lstStyle>
          <a:p>
            <a:pPr>
              <a:defRPr/>
            </a:pPr>
            <a:fld id="{5A9660B1-C239-4CB3-BEC6-81D066CB85D0}" type="datetime1">
              <a:rPr lang="en-US" smtClean="0"/>
              <a:t>12/29/2020</a:t>
            </a:fld>
            <a:endParaRPr lang="en-US"/>
          </a:p>
        </p:txBody>
      </p:sp>
      <p:sp>
        <p:nvSpPr>
          <p:cNvPr id="5" name="Holder 6"/>
          <p:cNvSpPr>
            <a:spLocks noGrp="1"/>
          </p:cNvSpPr>
          <p:nvPr>
            <p:ph type="sldNum" sz="quarter" idx="12"/>
          </p:nvPr>
        </p:nvSpPr>
        <p:spPr/>
        <p:txBody>
          <a:bodyPr/>
          <a:lstStyle>
            <a:lvl1pPr>
              <a:defRPr/>
            </a:lvl1pPr>
          </a:lstStyle>
          <a:p>
            <a:pPr>
              <a:defRPr/>
            </a:pPr>
            <a:fld id="{515BF9A1-D36E-47FB-A15B-BA5A651F6C23}" type="slidenum">
              <a:rPr/>
              <a:pPr>
                <a:def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10"/>
          </p:nvPr>
        </p:nvSpPr>
        <p:spPr/>
        <p:txBody>
          <a:bodyPr/>
          <a:lstStyle>
            <a:lvl1pPr algn="ctr">
              <a:defRPr smtClean="0">
                <a:solidFill>
                  <a:schemeClr val="tx1">
                    <a:tint val="75000"/>
                  </a:schemeClr>
                </a:solidFill>
              </a:defRPr>
            </a:lvl1pPr>
          </a:lstStyle>
          <a:p>
            <a:pPr>
              <a:defRPr/>
            </a:pPr>
            <a:r>
              <a:rPr lang="en-IN" smtClean="0"/>
              <a:t>Dr. Nilam Choudhary ,CSE, JECRC, JAIPUR</a:t>
            </a:r>
            <a:endParaRPr/>
          </a:p>
        </p:txBody>
      </p:sp>
      <p:sp>
        <p:nvSpPr>
          <p:cNvPr id="3" name="Holder 3"/>
          <p:cNvSpPr>
            <a:spLocks noGrp="1"/>
          </p:cNvSpPr>
          <p:nvPr>
            <p:ph type="dt" sz="half" idx="11"/>
          </p:nvPr>
        </p:nvSpPr>
        <p:spPr/>
        <p:txBody>
          <a:bodyPr/>
          <a:lstStyle>
            <a:lvl1pPr algn="l">
              <a:defRPr smtClean="0">
                <a:solidFill>
                  <a:schemeClr val="tx1">
                    <a:tint val="75000"/>
                  </a:schemeClr>
                </a:solidFill>
              </a:defRPr>
            </a:lvl1pPr>
          </a:lstStyle>
          <a:p>
            <a:pPr>
              <a:defRPr/>
            </a:pPr>
            <a:fld id="{D9EF89AD-60C4-4EA0-AE42-573B6B11ADCB}" type="datetime1">
              <a:rPr lang="en-US" smtClean="0"/>
              <a:t>12/29/2020</a:t>
            </a:fld>
            <a:endParaRPr lang="en-US"/>
          </a:p>
        </p:txBody>
      </p:sp>
      <p:sp>
        <p:nvSpPr>
          <p:cNvPr id="4" name="Holder 4"/>
          <p:cNvSpPr>
            <a:spLocks noGrp="1"/>
          </p:cNvSpPr>
          <p:nvPr>
            <p:ph type="sldNum" sz="quarter" idx="12"/>
          </p:nvPr>
        </p:nvSpPr>
        <p:spPr/>
        <p:txBody>
          <a:bodyPr/>
          <a:lstStyle>
            <a:lvl1pPr algn="r">
              <a:defRPr>
                <a:solidFill>
                  <a:schemeClr val="tx1">
                    <a:tint val="75000"/>
                  </a:schemeClr>
                </a:solidFill>
              </a:defRPr>
            </a:lvl1pPr>
          </a:lstStyle>
          <a:p>
            <a:pPr>
              <a:defRPr/>
            </a:pPr>
            <a:fld id="{0A0FAEC9-154B-428A-885F-C9D7972D5231}" type="slidenum">
              <a:rPr/>
              <a:pPr>
                <a:def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079500" y="8470900"/>
            <a:ext cx="558800" cy="457200"/>
          </a:xfrm>
          <a:prstGeom prst="rect">
            <a:avLst/>
          </a:prstGeom>
          <a:blipFill>
            <a:blip r:embed="rId7" cstate="print"/>
            <a:stretch>
              <a:fillRect/>
            </a:stretch>
          </a:blipFill>
        </p:spPr>
        <p:txBody>
          <a:bodyPr lIns="0" tIns="0" rIns="0" bIns="0"/>
          <a:lstStyle/>
          <a:p>
            <a:pPr defTabSz="913334" fontAlgn="auto">
              <a:spcBef>
                <a:spcPts val="0"/>
              </a:spcBef>
              <a:spcAft>
                <a:spcPts val="0"/>
              </a:spcAft>
              <a:defRPr/>
            </a:pPr>
            <a:endParaRPr>
              <a:latin typeface="+mn-lt"/>
              <a:cs typeface="+mn-cs"/>
            </a:endParaRPr>
          </a:p>
        </p:txBody>
      </p:sp>
      <p:sp>
        <p:nvSpPr>
          <p:cNvPr id="17" name="bg object 17"/>
          <p:cNvSpPr/>
          <p:nvPr/>
        </p:nvSpPr>
        <p:spPr>
          <a:xfrm>
            <a:off x="1181100" y="8559800"/>
            <a:ext cx="368300" cy="292100"/>
          </a:xfrm>
          <a:prstGeom prst="rect">
            <a:avLst/>
          </a:prstGeom>
          <a:blipFill>
            <a:blip r:embed="rId8" cstate="print"/>
            <a:stretch>
              <a:fillRect/>
            </a:stretch>
          </a:blipFill>
        </p:spPr>
        <p:txBody>
          <a:bodyPr lIns="0" tIns="0" rIns="0" bIns="0"/>
          <a:lstStyle/>
          <a:p>
            <a:pPr defTabSz="913334" fontAlgn="auto">
              <a:spcBef>
                <a:spcPts val="0"/>
              </a:spcBef>
              <a:spcAft>
                <a:spcPts val="0"/>
              </a:spcAft>
              <a:defRPr/>
            </a:pPr>
            <a:endParaRPr>
              <a:latin typeface="+mn-lt"/>
              <a:cs typeface="+mn-cs"/>
            </a:endParaRPr>
          </a:p>
        </p:txBody>
      </p:sp>
      <p:sp>
        <p:nvSpPr>
          <p:cNvPr id="1028" name="Holder 2"/>
          <p:cNvSpPr>
            <a:spLocks noGrp="1"/>
          </p:cNvSpPr>
          <p:nvPr>
            <p:ph type="title"/>
          </p:nvPr>
        </p:nvSpPr>
        <p:spPr bwMode="auto">
          <a:xfrm>
            <a:off x="7480300" y="1676400"/>
            <a:ext cx="7446963" cy="6619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en-US" smtClean="0"/>
          </a:p>
        </p:txBody>
      </p:sp>
      <p:sp>
        <p:nvSpPr>
          <p:cNvPr id="1029" name="Holder 3"/>
          <p:cNvSpPr>
            <a:spLocks noGrp="1"/>
          </p:cNvSpPr>
          <p:nvPr>
            <p:ph type="body" idx="1"/>
          </p:nvPr>
        </p:nvSpPr>
        <p:spPr bwMode="auto">
          <a:xfrm>
            <a:off x="8724900" y="3060700"/>
            <a:ext cx="6540500" cy="3698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en-US" smtClean="0"/>
          </a:p>
        </p:txBody>
      </p:sp>
      <p:sp>
        <p:nvSpPr>
          <p:cNvPr id="4" name="Holder 4"/>
          <p:cNvSpPr>
            <a:spLocks noGrp="1"/>
          </p:cNvSpPr>
          <p:nvPr>
            <p:ph type="ftr" sz="quarter" idx="5"/>
          </p:nvPr>
        </p:nvSpPr>
        <p:spPr>
          <a:xfrm>
            <a:off x="5513388" y="8480425"/>
            <a:ext cx="5191125" cy="292100"/>
          </a:xfrm>
          <a:prstGeom prst="rect">
            <a:avLst/>
          </a:prstGeom>
        </p:spPr>
        <p:txBody>
          <a:bodyPr wrap="square" lIns="0" tIns="0" rIns="0" bIns="0">
            <a:spAutoFit/>
          </a:bodyPr>
          <a:lstStyle>
            <a:lvl1pPr algn="ctr" defTabSz="913334" fontAlgn="auto">
              <a:spcBef>
                <a:spcPts val="0"/>
              </a:spcBef>
              <a:spcAft>
                <a:spcPts val="0"/>
              </a:spcAft>
              <a:defRPr smtClean="0">
                <a:solidFill>
                  <a:schemeClr val="tx1">
                    <a:tint val="75000"/>
                  </a:schemeClr>
                </a:solidFill>
                <a:latin typeface="+mn-lt"/>
                <a:cs typeface="+mn-cs"/>
              </a:defRPr>
            </a:lvl1pPr>
          </a:lstStyle>
          <a:p>
            <a:pPr>
              <a:defRPr/>
            </a:pPr>
            <a:r>
              <a:rPr lang="en-IN" smtClean="0"/>
              <a:t>Dr. Nilam Choudhary ,CSE, JECRC, JAIPUR</a:t>
            </a:r>
            <a:endParaRPr/>
          </a:p>
        </p:txBody>
      </p:sp>
      <p:sp>
        <p:nvSpPr>
          <p:cNvPr id="5" name="Holder 5"/>
          <p:cNvSpPr>
            <a:spLocks noGrp="1"/>
          </p:cNvSpPr>
          <p:nvPr>
            <p:ph type="dt" sz="half" idx="6"/>
          </p:nvPr>
        </p:nvSpPr>
        <p:spPr>
          <a:xfrm>
            <a:off x="811213" y="8480425"/>
            <a:ext cx="3729037" cy="292100"/>
          </a:xfrm>
          <a:prstGeom prst="rect">
            <a:avLst/>
          </a:prstGeom>
        </p:spPr>
        <p:txBody>
          <a:bodyPr wrap="square" lIns="0" tIns="0" rIns="0" bIns="0">
            <a:spAutoFit/>
          </a:bodyPr>
          <a:lstStyle>
            <a:lvl1pPr algn="l" defTabSz="913334" fontAlgn="auto">
              <a:spcBef>
                <a:spcPts val="0"/>
              </a:spcBef>
              <a:spcAft>
                <a:spcPts val="0"/>
              </a:spcAft>
              <a:defRPr smtClean="0">
                <a:solidFill>
                  <a:schemeClr val="tx1">
                    <a:tint val="75000"/>
                  </a:schemeClr>
                </a:solidFill>
                <a:latin typeface="+mn-lt"/>
                <a:cs typeface="+mn-cs"/>
              </a:defRPr>
            </a:lvl1pPr>
          </a:lstStyle>
          <a:p>
            <a:pPr>
              <a:defRPr/>
            </a:pPr>
            <a:fld id="{EA37C01F-CE61-479D-AC93-DD6C65CC7D72}" type="datetime1">
              <a:rPr lang="en-US" smtClean="0"/>
              <a:t>12/29/2020</a:t>
            </a:fld>
            <a:endParaRPr lang="en-US"/>
          </a:p>
        </p:txBody>
      </p:sp>
      <p:sp>
        <p:nvSpPr>
          <p:cNvPr id="6" name="Holder 6"/>
          <p:cNvSpPr>
            <a:spLocks noGrp="1"/>
          </p:cNvSpPr>
          <p:nvPr>
            <p:ph type="sldNum" sz="quarter" idx="7"/>
          </p:nvPr>
        </p:nvSpPr>
        <p:spPr>
          <a:xfrm>
            <a:off x="11677650" y="8480425"/>
            <a:ext cx="3729038" cy="292100"/>
          </a:xfrm>
          <a:prstGeom prst="rect">
            <a:avLst/>
          </a:prstGeom>
        </p:spPr>
        <p:txBody>
          <a:bodyPr wrap="square" lIns="0" tIns="0" rIns="0" bIns="0">
            <a:spAutoFit/>
          </a:bodyPr>
          <a:lstStyle>
            <a:lvl1pPr algn="r" defTabSz="913334" fontAlgn="auto">
              <a:spcBef>
                <a:spcPts val="0"/>
              </a:spcBef>
              <a:spcAft>
                <a:spcPts val="0"/>
              </a:spcAft>
              <a:defRPr>
                <a:solidFill>
                  <a:schemeClr val="tx1">
                    <a:tint val="75000"/>
                  </a:schemeClr>
                </a:solidFill>
                <a:latin typeface="+mn-lt"/>
                <a:cs typeface="+mn-cs"/>
              </a:defRPr>
            </a:lvl1pPr>
          </a:lstStyle>
          <a:p>
            <a:pPr>
              <a:defRPr/>
            </a:pPr>
            <a:fld id="{DC5E47B6-8200-4C78-9503-0B05EF006580}" type="slidenum">
              <a:rPr/>
              <a:pPr>
                <a:defRPr/>
              </a:pPr>
              <a:t>‹#›</a:t>
            </a:fld>
            <a:endParaRP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eaLnBrk="0" fontAlgn="base" hangingPunct="0">
        <a:spcBef>
          <a:spcPct val="0"/>
        </a:spcBef>
        <a:spcAft>
          <a:spcPct val="0"/>
        </a:spcAft>
        <a:defRPr sz="4400">
          <a:solidFill>
            <a:schemeClr val="tx2"/>
          </a:solidFill>
          <a:latin typeface="Calibri" pitchFamily="34" charset="0"/>
        </a:defRPr>
      </a:lvl6pPr>
      <a:lvl7pPr marL="914400" algn="ctr" rtl="0" eaLnBrk="0" fontAlgn="base" hangingPunct="0">
        <a:spcBef>
          <a:spcPct val="0"/>
        </a:spcBef>
        <a:spcAft>
          <a:spcPct val="0"/>
        </a:spcAft>
        <a:defRPr sz="4400">
          <a:solidFill>
            <a:schemeClr val="tx2"/>
          </a:solidFill>
          <a:latin typeface="Calibri" pitchFamily="34" charset="0"/>
        </a:defRPr>
      </a:lvl7pPr>
      <a:lvl8pPr marL="1371600" algn="ctr" rtl="0" eaLnBrk="0" fontAlgn="base" hangingPunct="0">
        <a:spcBef>
          <a:spcPct val="0"/>
        </a:spcBef>
        <a:spcAft>
          <a:spcPct val="0"/>
        </a:spcAft>
        <a:defRPr sz="4400">
          <a:solidFill>
            <a:schemeClr val="tx2"/>
          </a:solidFill>
          <a:latin typeface="Calibri" pitchFamily="34" charset="0"/>
        </a:defRPr>
      </a:lvl8pPr>
      <a:lvl9pPr marL="1828800" algn="ctr" rtl="0" eaLnBrk="0" fontAlgn="base" hangingPunct="0">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455613" indent="1588" algn="l" rtl="0" eaLnBrk="0" fontAlgn="base" hangingPunct="0">
        <a:spcBef>
          <a:spcPct val="20000"/>
        </a:spcBef>
        <a:spcAft>
          <a:spcPct val="0"/>
        </a:spcAft>
        <a:buChar char="–"/>
        <a:defRPr sz="2800">
          <a:solidFill>
            <a:schemeClr val="tx1"/>
          </a:solidFill>
          <a:latin typeface="+mn-lt"/>
          <a:ea typeface="+mn-ea"/>
          <a:cs typeface="+mn-cs"/>
        </a:defRPr>
      </a:lvl2pPr>
      <a:lvl3pPr marL="912813" indent="1588" algn="l" rtl="0" eaLnBrk="0" fontAlgn="base" hangingPunct="0">
        <a:spcBef>
          <a:spcPct val="20000"/>
        </a:spcBef>
        <a:spcAft>
          <a:spcPct val="0"/>
        </a:spcAft>
        <a:buChar char="•"/>
        <a:defRPr sz="2400">
          <a:solidFill>
            <a:schemeClr val="tx1"/>
          </a:solidFill>
          <a:latin typeface="+mn-lt"/>
          <a:ea typeface="+mn-ea"/>
          <a:cs typeface="+mn-cs"/>
        </a:defRPr>
      </a:lvl3pPr>
      <a:lvl4pPr marL="1368425" indent="3175" algn="l" rtl="0" eaLnBrk="0" fontAlgn="base" hangingPunct="0">
        <a:spcBef>
          <a:spcPct val="20000"/>
        </a:spcBef>
        <a:spcAft>
          <a:spcPct val="0"/>
        </a:spcAft>
        <a:buChar char="–"/>
        <a:defRPr sz="2000">
          <a:solidFill>
            <a:schemeClr val="tx1"/>
          </a:solidFill>
          <a:latin typeface="+mn-lt"/>
          <a:ea typeface="+mn-ea"/>
          <a:cs typeface="+mn-cs"/>
        </a:defRPr>
      </a:lvl4pPr>
      <a:lvl5pPr marL="1825625" indent="3175" algn="l" rtl="0" eaLnBrk="0" fontAlgn="base" hangingPunct="0">
        <a:spcBef>
          <a:spcPct val="20000"/>
        </a:spcBef>
        <a:spcAft>
          <a:spcPct val="0"/>
        </a:spcAft>
        <a:buChar char="»"/>
        <a:defRPr sz="2000">
          <a:solidFill>
            <a:schemeClr val="tx1"/>
          </a:solidFill>
          <a:latin typeface="+mn-lt"/>
          <a:ea typeface="+mn-ea"/>
          <a:cs typeface="+mn-cs"/>
        </a:defRPr>
      </a:lvl5pPr>
      <a:lvl6pPr marL="2283337">
        <a:defRPr>
          <a:latin typeface="+mn-lt"/>
          <a:ea typeface="+mn-ea"/>
          <a:cs typeface="+mn-cs"/>
        </a:defRPr>
      </a:lvl6pPr>
      <a:lvl7pPr marL="2740010">
        <a:defRPr>
          <a:latin typeface="+mn-lt"/>
          <a:ea typeface="+mn-ea"/>
          <a:cs typeface="+mn-cs"/>
        </a:defRPr>
      </a:lvl7pPr>
      <a:lvl8pPr marL="3196670">
        <a:defRPr>
          <a:latin typeface="+mn-lt"/>
          <a:ea typeface="+mn-ea"/>
          <a:cs typeface="+mn-cs"/>
        </a:defRPr>
      </a:lvl8pPr>
      <a:lvl9pPr marL="3653341">
        <a:defRPr>
          <a:latin typeface="+mn-lt"/>
          <a:ea typeface="+mn-ea"/>
          <a:cs typeface="+mn-cs"/>
        </a:defRPr>
      </a:lvl9pPr>
    </p:bodyStyle>
    <p:otherStyle>
      <a:lvl1pPr marL="0">
        <a:defRPr>
          <a:latin typeface="+mn-lt"/>
          <a:ea typeface="+mn-ea"/>
          <a:cs typeface="+mn-cs"/>
        </a:defRPr>
      </a:lvl1pPr>
      <a:lvl2pPr marL="456670">
        <a:defRPr>
          <a:latin typeface="+mn-lt"/>
          <a:ea typeface="+mn-ea"/>
          <a:cs typeface="+mn-cs"/>
        </a:defRPr>
      </a:lvl2pPr>
      <a:lvl3pPr marL="913334">
        <a:defRPr>
          <a:latin typeface="+mn-lt"/>
          <a:ea typeface="+mn-ea"/>
          <a:cs typeface="+mn-cs"/>
        </a:defRPr>
      </a:lvl3pPr>
      <a:lvl4pPr marL="1370005">
        <a:defRPr>
          <a:latin typeface="+mn-lt"/>
          <a:ea typeface="+mn-ea"/>
          <a:cs typeface="+mn-cs"/>
        </a:defRPr>
      </a:lvl4pPr>
      <a:lvl5pPr marL="1826670">
        <a:defRPr>
          <a:latin typeface="+mn-lt"/>
          <a:ea typeface="+mn-ea"/>
          <a:cs typeface="+mn-cs"/>
        </a:defRPr>
      </a:lvl5pPr>
      <a:lvl6pPr marL="2283337">
        <a:defRPr>
          <a:latin typeface="+mn-lt"/>
          <a:ea typeface="+mn-ea"/>
          <a:cs typeface="+mn-cs"/>
        </a:defRPr>
      </a:lvl6pPr>
      <a:lvl7pPr marL="2740010">
        <a:defRPr>
          <a:latin typeface="+mn-lt"/>
          <a:ea typeface="+mn-ea"/>
          <a:cs typeface="+mn-cs"/>
        </a:defRPr>
      </a:lvl7pPr>
      <a:lvl8pPr marL="3196670">
        <a:defRPr>
          <a:latin typeface="+mn-lt"/>
          <a:ea typeface="+mn-ea"/>
          <a:cs typeface="+mn-cs"/>
        </a:defRPr>
      </a:lvl8pPr>
      <a:lvl9pPr marL="365334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dirty="0">
                <a:solidFill>
                  <a:srgbClr val="898989"/>
                </a:solidFill>
              </a:rPr>
              <a:t>1</a:t>
            </a:r>
            <a:endParaRPr lang="en-US" sz="1600" dirty="0"/>
          </a:p>
        </p:txBody>
      </p:sp>
      <p:grpSp>
        <p:nvGrpSpPr>
          <p:cNvPr id="3075" name="object 5"/>
          <p:cNvGrpSpPr>
            <a:grpSpLocks/>
          </p:cNvGrpSpPr>
          <p:nvPr/>
        </p:nvGrpSpPr>
        <p:grpSpPr bwMode="auto">
          <a:xfrm>
            <a:off x="0" y="0"/>
            <a:ext cx="16217900" cy="9118600"/>
            <a:chOff x="0" y="0"/>
            <a:chExt cx="16217900" cy="9118600"/>
          </a:xfrm>
        </p:grpSpPr>
        <p:sp>
          <p:nvSpPr>
            <p:cNvPr id="3082"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dirty="0">
                <a:latin typeface="Calibri" pitchFamily="34" charset="0"/>
              </a:endParaRPr>
            </a:p>
          </p:txBody>
        </p:sp>
        <p:sp>
          <p:nvSpPr>
            <p:cNvPr id="3083"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dirty="0">
                <a:latin typeface="Calibri" pitchFamily="34" charset="0"/>
              </a:endParaRPr>
            </a:p>
          </p:txBody>
        </p:sp>
      </p:grpSp>
      <p:sp>
        <p:nvSpPr>
          <p:cNvPr id="3076" name="TextBox 8"/>
          <p:cNvSpPr txBox="1">
            <a:spLocks noChangeArrowheads="1"/>
          </p:cNvSpPr>
          <p:nvPr/>
        </p:nvSpPr>
        <p:spPr bwMode="auto">
          <a:xfrm>
            <a:off x="1936750" y="4406900"/>
            <a:ext cx="13868400" cy="2308231"/>
          </a:xfrm>
          <a:prstGeom prst="rect">
            <a:avLst/>
          </a:prstGeom>
          <a:noFill/>
          <a:ln w="9525">
            <a:noFill/>
            <a:miter lim="800000"/>
            <a:headEnd/>
            <a:tailEnd/>
          </a:ln>
        </p:spPr>
        <p:txBody>
          <a:bodyPr lIns="91334" tIns="45674" rIns="91334" bIns="45674">
            <a:spAutoFit/>
          </a:bodyPr>
          <a:lstStyle/>
          <a:p>
            <a:r>
              <a:rPr lang="en-US" sz="3600" dirty="0" smtClean="0">
                <a:latin typeface="Times New Roman" pitchFamily="18" charset="0"/>
                <a:cs typeface="Times New Roman" pitchFamily="18" charset="0"/>
              </a:rPr>
              <a:t>Year &amp; </a:t>
            </a:r>
            <a:r>
              <a:rPr lang="en-US" sz="3600" dirty="0" err="1" smtClean="0">
                <a:latin typeface="Times New Roman" pitchFamily="18" charset="0"/>
                <a:cs typeface="Times New Roman" pitchFamily="18" charset="0"/>
              </a:rPr>
              <a:t>Sem</a:t>
            </a:r>
            <a:r>
              <a:rPr lang="en-US" sz="3600" dirty="0" smtClean="0">
                <a:latin typeface="Times New Roman" pitchFamily="18" charset="0"/>
                <a:cs typeface="Times New Roman" pitchFamily="18" charset="0"/>
              </a:rPr>
              <a:t> </a:t>
            </a:r>
            <a:r>
              <a:rPr lang="en-US"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 III year &amp; V </a:t>
            </a:r>
            <a:r>
              <a:rPr lang="en-US" sz="3600" dirty="0" err="1" smtClean="0">
                <a:latin typeface="Times New Roman" pitchFamily="18" charset="0"/>
                <a:cs typeface="Times New Roman" pitchFamily="18" charset="0"/>
              </a:rPr>
              <a:t>Sem</a:t>
            </a:r>
            <a:endParaRPr lang="en-US" sz="3600" dirty="0">
              <a:latin typeface="Times New Roman" pitchFamily="18" charset="0"/>
              <a:cs typeface="Times New Roman" pitchFamily="18" charset="0"/>
            </a:endParaRPr>
          </a:p>
          <a:p>
            <a:r>
              <a:rPr lang="en-US" sz="3600" dirty="0">
                <a:latin typeface="Times New Roman" pitchFamily="18" charset="0"/>
                <a:cs typeface="Times New Roman" pitchFamily="18" charset="0"/>
              </a:rPr>
              <a:t>Subject </a:t>
            </a:r>
            <a:r>
              <a:rPr lang="en-US" sz="3600" dirty="0" smtClean="0">
                <a:latin typeface="Times New Roman" pitchFamily="18" charset="0"/>
                <a:cs typeface="Times New Roman" pitchFamily="18" charset="0"/>
              </a:rPr>
              <a:t>– Operating System</a:t>
            </a:r>
            <a:endParaRPr lang="en-US" sz="3600" dirty="0">
              <a:latin typeface="Times New Roman" pitchFamily="18" charset="0"/>
              <a:cs typeface="Times New Roman" pitchFamily="18" charset="0"/>
            </a:endParaRPr>
          </a:p>
          <a:p>
            <a:r>
              <a:rPr lang="en-US" sz="3600" dirty="0" smtClean="0">
                <a:latin typeface="Times New Roman" pitchFamily="18" charset="0"/>
                <a:cs typeface="Times New Roman" pitchFamily="18" charset="0"/>
              </a:rPr>
              <a:t>Topic : File </a:t>
            </a:r>
            <a:r>
              <a:rPr lang="en-US" sz="3600" dirty="0" smtClean="0">
                <a:latin typeface="Times New Roman" pitchFamily="18" charset="0"/>
                <a:cs typeface="Times New Roman" pitchFamily="18" charset="0"/>
              </a:rPr>
              <a:t>Management (</a:t>
            </a:r>
            <a:r>
              <a:rPr lang="en-US" sz="3600" dirty="0" smtClean="0">
                <a:latin typeface="Times New Roman" pitchFamily="18" charset="0"/>
                <a:cs typeface="Times New Roman" pitchFamily="18" charset="0"/>
              </a:rPr>
              <a:t>UNIT 4)</a:t>
            </a:r>
          </a:p>
          <a:p>
            <a:r>
              <a:rPr lang="en-US" sz="3600" dirty="0" smtClean="0">
                <a:latin typeface="Times New Roman" pitchFamily="18" charset="0"/>
                <a:cs typeface="Times New Roman" pitchFamily="18" charset="0"/>
              </a:rPr>
              <a:t>Presented </a:t>
            </a:r>
            <a:r>
              <a:rPr lang="en-US" sz="3600" dirty="0">
                <a:latin typeface="Times New Roman" pitchFamily="18" charset="0"/>
                <a:cs typeface="Times New Roman" pitchFamily="18" charset="0"/>
              </a:rPr>
              <a:t>by –  </a:t>
            </a:r>
            <a:r>
              <a:rPr lang="en-US" sz="3600" dirty="0" smtClean="0">
                <a:latin typeface="Times New Roman" pitchFamily="18" charset="0"/>
                <a:cs typeface="Times New Roman" pitchFamily="18" charset="0"/>
              </a:rPr>
              <a:t>Dr. </a:t>
            </a:r>
            <a:r>
              <a:rPr lang="en-US" sz="3600" dirty="0" err="1" smtClean="0">
                <a:latin typeface="Times New Roman" pitchFamily="18" charset="0"/>
                <a:cs typeface="Times New Roman" pitchFamily="18" charset="0"/>
              </a:rPr>
              <a:t>Nilam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Choudhary</a:t>
            </a:r>
            <a:r>
              <a:rPr lang="en-US" sz="3600" dirty="0" smtClean="0">
                <a:latin typeface="Times New Roman" pitchFamily="18" charset="0"/>
                <a:cs typeface="Times New Roman" pitchFamily="18" charset="0"/>
              </a:rPr>
              <a:t>, Associate Professor, CSE</a:t>
            </a:r>
            <a:endParaRPr lang="en-IN" sz="3600" dirty="0">
              <a:latin typeface="Times New Roman" pitchFamily="18" charset="0"/>
              <a:cs typeface="Times New Roman" pitchFamily="18" charset="0"/>
            </a:endParaRPr>
          </a:p>
        </p:txBody>
      </p:sp>
      <p:sp>
        <p:nvSpPr>
          <p:cNvPr id="12" name="Footer Placeholder 11"/>
          <p:cNvSpPr>
            <a:spLocks noGrp="1"/>
          </p:cNvSpPr>
          <p:nvPr>
            <p:ph type="ftr" sz="quarter" idx="10"/>
          </p:nvPr>
        </p:nvSpPr>
        <p:spPr>
          <a:xfrm>
            <a:off x="5513388" y="8480425"/>
            <a:ext cx="5191125" cy="292388"/>
          </a:xfrm>
        </p:spPr>
        <p:txBody>
          <a:bodyPr/>
          <a:lstStyle/>
          <a:p>
            <a:pPr>
              <a:defRPr/>
            </a:pPr>
            <a:r>
              <a:rPr lang="en-IN" dirty="0" err="1" smtClean="0"/>
              <a:t>Dr.</a:t>
            </a:r>
            <a:r>
              <a:rPr lang="en-IN" dirty="0" smtClean="0"/>
              <a:t> </a:t>
            </a:r>
            <a:r>
              <a:rPr lang="en-IN" dirty="0" err="1" smtClean="0"/>
              <a:t>Nilam</a:t>
            </a:r>
            <a:r>
              <a:rPr lang="en-IN" dirty="0" smtClean="0"/>
              <a:t> </a:t>
            </a:r>
            <a:r>
              <a:rPr lang="en-IN" dirty="0" err="1" smtClean="0"/>
              <a:t>Choudhary</a:t>
            </a:r>
            <a:r>
              <a:rPr lang="en-IN" dirty="0" smtClean="0"/>
              <a:t> ,CSE, JECRC, JAIPUR</a:t>
            </a:r>
            <a:endParaRPr lang="en-IN" dirty="0"/>
          </a:p>
        </p:txBody>
      </p:sp>
      <p:pic>
        <p:nvPicPr>
          <p:cNvPr id="3078" name="Picture 10"/>
          <p:cNvPicPr>
            <a:picLocks noChangeAspect="1" noChangeArrowheads="1"/>
          </p:cNvPicPr>
          <p:nvPr/>
        </p:nvPicPr>
        <p:blipFill>
          <a:blip r:embed="rId3"/>
          <a:srcRect/>
          <a:stretch>
            <a:fillRect/>
          </a:stretch>
        </p:blipFill>
        <p:spPr bwMode="auto">
          <a:xfrm>
            <a:off x="2927350" y="520700"/>
            <a:ext cx="3252788" cy="1676400"/>
          </a:xfrm>
          <a:prstGeom prst="rect">
            <a:avLst/>
          </a:prstGeom>
          <a:noFill/>
          <a:ln w="9525">
            <a:noFill/>
            <a:miter lim="800000"/>
            <a:headEnd/>
            <a:tailEnd/>
          </a:ln>
        </p:spPr>
      </p:pic>
      <p:pic>
        <p:nvPicPr>
          <p:cNvPr id="3079" name="Picture 11"/>
          <p:cNvPicPr>
            <a:picLocks noChangeAspect="1" noChangeArrowheads="1"/>
          </p:cNvPicPr>
          <p:nvPr/>
        </p:nvPicPr>
        <p:blipFill>
          <a:blip r:embed="rId4"/>
          <a:srcRect/>
          <a:stretch>
            <a:fillRect/>
          </a:stretch>
        </p:blipFill>
        <p:spPr bwMode="auto">
          <a:xfrm>
            <a:off x="11461750" y="673100"/>
            <a:ext cx="2667000" cy="2122488"/>
          </a:xfrm>
          <a:prstGeom prst="rect">
            <a:avLst/>
          </a:prstGeom>
          <a:noFill/>
          <a:ln w="9525">
            <a:noFill/>
            <a:miter lim="800000"/>
            <a:headEnd/>
            <a:tailEnd/>
          </a:ln>
        </p:spPr>
      </p:pic>
      <p:sp>
        <p:nvSpPr>
          <p:cNvPr id="3080" name="TextBox 12"/>
          <p:cNvSpPr txBox="1">
            <a:spLocks noChangeArrowheads="1"/>
          </p:cNvSpPr>
          <p:nvPr/>
        </p:nvSpPr>
        <p:spPr bwMode="auto">
          <a:xfrm>
            <a:off x="1327150" y="3111500"/>
            <a:ext cx="14249400" cy="584200"/>
          </a:xfrm>
          <a:prstGeom prst="rect">
            <a:avLst/>
          </a:prstGeom>
          <a:noFill/>
          <a:ln w="9525">
            <a:noFill/>
            <a:miter lim="800000"/>
            <a:headEnd/>
            <a:tailEnd/>
          </a:ln>
        </p:spPr>
        <p:txBody>
          <a:bodyPr>
            <a:spAutoFit/>
          </a:bodyPr>
          <a:lstStyle/>
          <a:p>
            <a:r>
              <a:rPr lang="en-US" sz="3200" dirty="0"/>
              <a:t>JAIPUR ENGINEERING COLLEGE AND RESEARCH </a:t>
            </a:r>
            <a:r>
              <a:rPr lang="en-US" sz="3200" dirty="0" smtClean="0"/>
              <a:t>CENTRE</a:t>
            </a:r>
            <a:endParaRPr lang="en-IN" sz="3200" dirty="0"/>
          </a:p>
        </p:txBody>
      </p:sp>
      <p:sp>
        <p:nvSpPr>
          <p:cNvPr id="14" name="Slide Number Placeholder 13"/>
          <p:cNvSpPr>
            <a:spLocks noGrp="1"/>
          </p:cNvSpPr>
          <p:nvPr>
            <p:ph type="sldNum" sz="quarter" idx="12"/>
          </p:nvPr>
        </p:nvSpPr>
        <p:spPr/>
        <p:txBody>
          <a:bodyPr/>
          <a:lstStyle/>
          <a:p>
            <a:pPr>
              <a:defRPr/>
            </a:pPr>
            <a:fld id="{C9056662-BCD1-4EE7-9470-F65D22AE3F85}" type="slidenum">
              <a:rPr lang="en-IN" smtClean="0"/>
              <a:pPr>
                <a:defRPr/>
              </a:pPr>
              <a:t>1</a:t>
            </a:fld>
            <a:endParaRPr lang="en-IN"/>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,CSE, JECRC, JAIPUR</a:t>
            </a:r>
            <a:endParaRPr lang="en-IN" dirty="0"/>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10</a:t>
            </a:fld>
            <a:endParaRPr lang="en-IN"/>
          </a:p>
        </p:txBody>
      </p:sp>
      <p:sp>
        <p:nvSpPr>
          <p:cNvPr id="10" name="Rectangle 9"/>
          <p:cNvSpPr/>
          <p:nvPr/>
        </p:nvSpPr>
        <p:spPr>
          <a:xfrm>
            <a:off x="939800" y="75288"/>
            <a:ext cx="9097842" cy="1200329"/>
          </a:xfrm>
          <a:prstGeom prst="rect">
            <a:avLst/>
          </a:prstGeom>
        </p:spPr>
        <p:txBody>
          <a:bodyPr wrap="square">
            <a:spAutoFit/>
          </a:bodyPr>
          <a:lstStyle/>
          <a:p>
            <a:r>
              <a:rPr lang="en-US" sz="3600" b="1" dirty="0"/>
              <a:t>File Attributes</a:t>
            </a:r>
          </a:p>
          <a:p>
            <a:endParaRPr lang="en-US" sz="3600" dirty="0"/>
          </a:p>
        </p:txBody>
      </p:sp>
      <p:sp>
        <p:nvSpPr>
          <p:cNvPr id="11" name="Rectangle 10"/>
          <p:cNvSpPr/>
          <p:nvPr/>
        </p:nvSpPr>
        <p:spPr>
          <a:xfrm>
            <a:off x="939800" y="825500"/>
            <a:ext cx="14630400" cy="6986528"/>
          </a:xfrm>
          <a:prstGeom prst="rect">
            <a:avLst/>
          </a:prstGeom>
        </p:spPr>
        <p:txBody>
          <a:bodyPr wrap="square">
            <a:spAutoFit/>
          </a:bodyPr>
          <a:lstStyle/>
          <a:p>
            <a:r>
              <a:rPr lang="en-US" sz="2800" dirty="0" smtClean="0"/>
              <a:t>A </a:t>
            </a:r>
            <a:r>
              <a:rPr lang="en-US" sz="2800" dirty="0"/>
              <a:t>file has a name and data. Moreover, it also stores meta information like file creation date and time, current size, last modified date, etc. All this information is called the attributes of a file system</a:t>
            </a:r>
            <a:r>
              <a:rPr lang="en-US" sz="2800" dirty="0" smtClean="0"/>
              <a:t>.</a:t>
            </a:r>
          </a:p>
          <a:p>
            <a:r>
              <a:rPr lang="en-US" sz="2800" dirty="0" smtClean="0"/>
              <a:t>Here</a:t>
            </a:r>
            <a:r>
              <a:rPr lang="en-US" sz="2800" dirty="0"/>
              <a:t>, are some important File attributes used in OS:</a:t>
            </a:r>
          </a:p>
          <a:p>
            <a:endParaRPr lang="en-US" sz="2800" b="1" dirty="0" smtClean="0"/>
          </a:p>
          <a:p>
            <a:r>
              <a:rPr lang="en-US" sz="2800" b="1" dirty="0" smtClean="0"/>
              <a:t>Name</a:t>
            </a:r>
            <a:r>
              <a:rPr lang="en-US" sz="2800" b="1" dirty="0"/>
              <a:t>:</a:t>
            </a:r>
            <a:r>
              <a:rPr lang="en-US" sz="2800" dirty="0"/>
              <a:t> It is the only information stored in a human-readable form.</a:t>
            </a:r>
          </a:p>
          <a:p>
            <a:r>
              <a:rPr lang="en-US" sz="2800" b="1" dirty="0"/>
              <a:t>Identifier</a:t>
            </a:r>
            <a:r>
              <a:rPr lang="en-US" sz="2800" dirty="0"/>
              <a:t>: Every file is identified by a unique tag number within a file system known as an identifier.</a:t>
            </a:r>
          </a:p>
          <a:p>
            <a:endParaRPr lang="en-US" sz="2800" b="1" dirty="0" smtClean="0"/>
          </a:p>
          <a:p>
            <a:r>
              <a:rPr lang="en-US" sz="2800" b="1" dirty="0" smtClean="0"/>
              <a:t>Location</a:t>
            </a:r>
            <a:r>
              <a:rPr lang="en-US" sz="2800" b="1" dirty="0"/>
              <a:t>:</a:t>
            </a:r>
            <a:r>
              <a:rPr lang="en-US" sz="2800" dirty="0"/>
              <a:t> Points to file location on device.</a:t>
            </a:r>
          </a:p>
          <a:p>
            <a:r>
              <a:rPr lang="en-US" sz="2800" b="1" dirty="0"/>
              <a:t>Type:</a:t>
            </a:r>
            <a:r>
              <a:rPr lang="en-US" sz="2800" dirty="0"/>
              <a:t> This attribute is required for systems that support various types of files.</a:t>
            </a:r>
          </a:p>
          <a:p>
            <a:r>
              <a:rPr lang="en-US" sz="2800" b="1" dirty="0"/>
              <a:t>Size</a:t>
            </a:r>
            <a:r>
              <a:rPr lang="en-US" sz="2800" dirty="0"/>
              <a:t>. Attribute used to display the current file size</a:t>
            </a:r>
            <a:r>
              <a:rPr lang="en-US" sz="2800" dirty="0" smtClean="0"/>
              <a:t>.</a:t>
            </a:r>
          </a:p>
          <a:p>
            <a:endParaRPr lang="en-US" sz="2800" dirty="0"/>
          </a:p>
          <a:p>
            <a:r>
              <a:rPr lang="en-US" sz="2800" b="1" dirty="0"/>
              <a:t>Protection</a:t>
            </a:r>
            <a:r>
              <a:rPr lang="en-US" sz="2800" dirty="0"/>
              <a:t>. This attribute assigns and controls the access rights of reading, writing, and executing the file.</a:t>
            </a:r>
          </a:p>
          <a:p>
            <a:r>
              <a:rPr lang="en-US" sz="2800" b="1" dirty="0"/>
              <a:t>Time, date and security:</a:t>
            </a:r>
            <a:r>
              <a:rPr lang="en-US" sz="2800" dirty="0"/>
              <a:t> It is used for protection, security, and also used for monitoring</a:t>
            </a:r>
          </a:p>
        </p:txBody>
      </p:sp>
    </p:spTree>
    <p:extLst>
      <p:ext uri="{BB962C8B-B14F-4D97-AF65-F5344CB8AC3E}">
        <p14:creationId xmlns:p14="http://schemas.microsoft.com/office/powerpoint/2010/main" val="4337871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,CSE, JECRC, JAIPUR</a:t>
            </a:r>
            <a:endParaRPr lang="en-IN" dirty="0"/>
          </a:p>
        </p:txBody>
      </p:sp>
      <p:sp>
        <p:nvSpPr>
          <p:cNvPr id="7173" name="TextBox 12"/>
          <p:cNvSpPr txBox="1">
            <a:spLocks noChangeArrowheads="1"/>
          </p:cNvSpPr>
          <p:nvPr/>
        </p:nvSpPr>
        <p:spPr bwMode="auto">
          <a:xfrm>
            <a:off x="1250950" y="292100"/>
            <a:ext cx="14249400" cy="707886"/>
          </a:xfrm>
          <a:prstGeom prst="rect">
            <a:avLst/>
          </a:prstGeom>
          <a:noFill/>
          <a:ln w="9525">
            <a:noFill/>
            <a:miter lim="800000"/>
            <a:headEnd/>
            <a:tailEnd/>
          </a:ln>
        </p:spPr>
        <p:txBody>
          <a:bodyPr wrap="square">
            <a:spAutoFit/>
          </a:bodyPr>
          <a:lstStyle/>
          <a:p>
            <a:r>
              <a:rPr lang="en-US" sz="4000" b="1" dirty="0" smtClean="0"/>
              <a:t>File Type</a:t>
            </a:r>
            <a:endParaRPr lang="en-IN" sz="4000" b="1"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11</a:t>
            </a:fld>
            <a:endParaRPr lang="en-IN"/>
          </a:p>
        </p:txBody>
      </p:sp>
      <p:sp>
        <p:nvSpPr>
          <p:cNvPr id="10" name="Rectangle 9"/>
          <p:cNvSpPr/>
          <p:nvPr/>
        </p:nvSpPr>
        <p:spPr>
          <a:xfrm>
            <a:off x="1403350" y="999986"/>
            <a:ext cx="14097000" cy="6986528"/>
          </a:xfrm>
          <a:prstGeom prst="rect">
            <a:avLst/>
          </a:prstGeom>
        </p:spPr>
        <p:txBody>
          <a:bodyPr wrap="square">
            <a:spAutoFit/>
          </a:bodyPr>
          <a:lstStyle/>
          <a:p>
            <a:pPr algn="just"/>
            <a:r>
              <a:rPr lang="en-US" sz="2800" dirty="0" smtClean="0"/>
              <a:t>It </a:t>
            </a:r>
            <a:r>
              <a:rPr lang="en-US" sz="2800" dirty="0"/>
              <a:t>refers to the ability of the operating system to differentiate various types of files like text files, binary, and source files. However, Operating systems like MS_DOS and UNIX has the following type of files:</a:t>
            </a:r>
          </a:p>
          <a:p>
            <a:pPr algn="just"/>
            <a:r>
              <a:rPr lang="en-US" sz="2800" b="1" dirty="0"/>
              <a:t>Character Special File</a:t>
            </a:r>
          </a:p>
          <a:p>
            <a:pPr algn="just"/>
            <a:r>
              <a:rPr lang="en-US" sz="2800" dirty="0"/>
              <a:t>It is a hardware file that reads or writes data character by character, like mouse, printer, and more.</a:t>
            </a:r>
          </a:p>
          <a:p>
            <a:pPr algn="just"/>
            <a:r>
              <a:rPr lang="en-US" sz="2800" b="1" dirty="0"/>
              <a:t>Ordinary files</a:t>
            </a:r>
          </a:p>
          <a:p>
            <a:pPr algn="just"/>
            <a:r>
              <a:rPr lang="en-US" sz="2800" dirty="0"/>
              <a:t>These types of files stores user information.</a:t>
            </a:r>
          </a:p>
          <a:p>
            <a:pPr algn="just"/>
            <a:r>
              <a:rPr lang="en-US" sz="2800" dirty="0"/>
              <a:t>It may be text, executable programs, and databases.</a:t>
            </a:r>
          </a:p>
          <a:p>
            <a:pPr algn="just"/>
            <a:r>
              <a:rPr lang="en-US" sz="2800" dirty="0"/>
              <a:t>It allows the user to perform operations like add, delete, and modify.</a:t>
            </a:r>
          </a:p>
          <a:p>
            <a:pPr algn="just"/>
            <a:r>
              <a:rPr lang="en-US" sz="2800" b="1" dirty="0"/>
              <a:t>Directory Files</a:t>
            </a:r>
          </a:p>
          <a:p>
            <a:pPr algn="just"/>
            <a:r>
              <a:rPr lang="en-US" sz="2800" dirty="0"/>
              <a:t>Directory contains files and other related information about those files. Its basically a folder to hold and organize multiple files.</a:t>
            </a:r>
          </a:p>
          <a:p>
            <a:pPr algn="just"/>
            <a:r>
              <a:rPr lang="en-US" sz="2800" b="1" dirty="0"/>
              <a:t>Special Files</a:t>
            </a:r>
          </a:p>
          <a:p>
            <a:pPr algn="just"/>
            <a:r>
              <a:rPr lang="en-US" sz="2800" dirty="0"/>
              <a:t>These files are also called device files. It represents physical devices like printers, disks, networks, flash drive, etc.</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,CSE, JECRC, JAIPUR</a:t>
            </a:r>
            <a:endParaRPr lang="en-IN" dirty="0"/>
          </a:p>
        </p:txBody>
      </p:sp>
      <p:sp>
        <p:nvSpPr>
          <p:cNvPr id="7173" name="TextBox 12"/>
          <p:cNvSpPr txBox="1">
            <a:spLocks noChangeArrowheads="1"/>
          </p:cNvSpPr>
          <p:nvPr/>
        </p:nvSpPr>
        <p:spPr bwMode="auto">
          <a:xfrm>
            <a:off x="1250950" y="139700"/>
            <a:ext cx="14249400" cy="1569660"/>
          </a:xfrm>
          <a:prstGeom prst="rect">
            <a:avLst/>
          </a:prstGeom>
          <a:noFill/>
          <a:ln w="9525">
            <a:noFill/>
            <a:miter lim="800000"/>
            <a:headEnd/>
            <a:tailEnd/>
          </a:ln>
        </p:spPr>
        <p:txBody>
          <a:bodyPr wrap="square">
            <a:spAutoFit/>
          </a:bodyPr>
          <a:lstStyle/>
          <a:p>
            <a:r>
              <a:rPr lang="en-US" sz="4800" b="1" dirty="0" smtClean="0"/>
              <a:t>Functions </a:t>
            </a:r>
            <a:r>
              <a:rPr lang="en-US" sz="4800" b="1" dirty="0"/>
              <a:t>of File</a:t>
            </a:r>
          </a:p>
          <a:p>
            <a:r>
              <a:rPr lang="en-US" altLang="en-US" sz="4800" dirty="0" smtClean="0"/>
              <a:t> </a:t>
            </a:r>
            <a:endParaRPr lang="en-IN" sz="4800" b="1"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12</a:t>
            </a:fld>
            <a:endParaRPr lang="en-IN"/>
          </a:p>
        </p:txBody>
      </p:sp>
      <p:sp>
        <p:nvSpPr>
          <p:cNvPr id="9" name="Rectangle 8"/>
          <p:cNvSpPr/>
          <p:nvPr/>
        </p:nvSpPr>
        <p:spPr>
          <a:xfrm>
            <a:off x="1317992" y="1358900"/>
            <a:ext cx="14097000" cy="3970318"/>
          </a:xfrm>
          <a:prstGeom prst="rect">
            <a:avLst/>
          </a:prstGeom>
        </p:spPr>
        <p:txBody>
          <a:bodyPr wrap="square">
            <a:spAutoFit/>
          </a:bodyPr>
          <a:lstStyle/>
          <a:p>
            <a:pPr algn="just"/>
            <a:r>
              <a:rPr lang="en-US" sz="2800" dirty="0" smtClean="0"/>
              <a:t>Create </a:t>
            </a:r>
            <a:r>
              <a:rPr lang="en-US" sz="2800" dirty="0"/>
              <a:t>file, find space on disk, and make an entry in the directory</a:t>
            </a:r>
            <a:r>
              <a:rPr lang="en-US" sz="2800" dirty="0" smtClean="0"/>
              <a:t>.</a:t>
            </a:r>
          </a:p>
          <a:p>
            <a:pPr algn="just"/>
            <a:endParaRPr lang="en-US" sz="2800" dirty="0"/>
          </a:p>
          <a:p>
            <a:pPr algn="just"/>
            <a:r>
              <a:rPr lang="en-US" sz="2800" dirty="0"/>
              <a:t>Write to file, requires positioning within the </a:t>
            </a:r>
            <a:r>
              <a:rPr lang="en-US" sz="2800" dirty="0" smtClean="0"/>
              <a:t>file</a:t>
            </a:r>
          </a:p>
          <a:p>
            <a:pPr algn="just"/>
            <a:endParaRPr lang="en-US" sz="2800" dirty="0"/>
          </a:p>
          <a:p>
            <a:pPr algn="just"/>
            <a:r>
              <a:rPr lang="en-US" sz="2800" dirty="0"/>
              <a:t>Read from file involves positioning within the </a:t>
            </a:r>
            <a:r>
              <a:rPr lang="en-US" sz="2800" dirty="0" smtClean="0"/>
              <a:t>file</a:t>
            </a:r>
          </a:p>
          <a:p>
            <a:pPr algn="just"/>
            <a:endParaRPr lang="en-US" sz="2800" dirty="0"/>
          </a:p>
          <a:p>
            <a:pPr algn="just"/>
            <a:r>
              <a:rPr lang="en-US" sz="2800" dirty="0"/>
              <a:t>Delete directory entry, regain disk space</a:t>
            </a:r>
            <a:r>
              <a:rPr lang="en-US" sz="2800" dirty="0" smtClean="0"/>
              <a:t>.</a:t>
            </a:r>
          </a:p>
          <a:p>
            <a:pPr algn="just"/>
            <a:endParaRPr lang="en-US" sz="2800" dirty="0"/>
          </a:p>
          <a:p>
            <a:pPr algn="just"/>
            <a:r>
              <a:rPr lang="en-US" sz="2800" dirty="0"/>
              <a:t>Reposition: move read/write position.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,CSE, JECRC, JAIPUR</a:t>
            </a:r>
            <a:endParaRPr lang="en-IN" dirty="0"/>
          </a:p>
        </p:txBody>
      </p:sp>
      <p:sp>
        <p:nvSpPr>
          <p:cNvPr id="7173" name="TextBox 12"/>
          <p:cNvSpPr txBox="1">
            <a:spLocks noChangeArrowheads="1"/>
          </p:cNvSpPr>
          <p:nvPr/>
        </p:nvSpPr>
        <p:spPr bwMode="auto">
          <a:xfrm>
            <a:off x="1250950" y="1"/>
            <a:ext cx="14249400" cy="646331"/>
          </a:xfrm>
          <a:prstGeom prst="rect">
            <a:avLst/>
          </a:prstGeom>
          <a:noFill/>
          <a:ln w="9525">
            <a:noFill/>
            <a:miter lim="800000"/>
            <a:headEnd/>
            <a:tailEnd/>
          </a:ln>
        </p:spPr>
        <p:txBody>
          <a:bodyPr wrap="square">
            <a:spAutoFit/>
          </a:bodyPr>
          <a:lstStyle/>
          <a:p>
            <a:r>
              <a:rPr lang="en-US" sz="3600" b="1" dirty="0"/>
              <a:t>Commonly used terms in File systems</a:t>
            </a: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13</a:t>
            </a:fld>
            <a:endParaRPr lang="en-IN"/>
          </a:p>
        </p:txBody>
      </p:sp>
      <p:sp>
        <p:nvSpPr>
          <p:cNvPr id="9" name="Rectangle 8"/>
          <p:cNvSpPr/>
          <p:nvPr/>
        </p:nvSpPr>
        <p:spPr>
          <a:xfrm>
            <a:off x="1250950" y="1054100"/>
            <a:ext cx="14097000" cy="6124754"/>
          </a:xfrm>
          <a:prstGeom prst="rect">
            <a:avLst/>
          </a:prstGeom>
        </p:spPr>
        <p:txBody>
          <a:bodyPr wrap="square">
            <a:spAutoFit/>
          </a:bodyPr>
          <a:lstStyle/>
          <a:p>
            <a:pPr algn="just"/>
            <a:r>
              <a:rPr lang="en-US" sz="2800" b="1" dirty="0"/>
              <a:t>Field:</a:t>
            </a:r>
          </a:p>
          <a:p>
            <a:pPr algn="just"/>
            <a:r>
              <a:rPr lang="en-US" sz="2800" dirty="0"/>
              <a:t>This element stores a single value, which can be static or variable length</a:t>
            </a:r>
            <a:r>
              <a:rPr lang="en-US" sz="2800" dirty="0" smtClean="0"/>
              <a:t>.</a:t>
            </a:r>
          </a:p>
          <a:p>
            <a:pPr algn="just"/>
            <a:endParaRPr lang="en-US" sz="2800" dirty="0"/>
          </a:p>
          <a:p>
            <a:pPr algn="just"/>
            <a:r>
              <a:rPr lang="en-US" sz="2800" b="1" dirty="0"/>
              <a:t>DATABASE:</a:t>
            </a:r>
          </a:p>
          <a:p>
            <a:pPr algn="just"/>
            <a:r>
              <a:rPr lang="en-US" sz="2800" dirty="0"/>
              <a:t>Collection of related data is called a database. Relationships among elements of data are explicit</a:t>
            </a:r>
            <a:r>
              <a:rPr lang="en-US" sz="2800" dirty="0" smtClean="0"/>
              <a:t>.</a:t>
            </a:r>
          </a:p>
          <a:p>
            <a:pPr algn="just"/>
            <a:endParaRPr lang="en-US" sz="2800" dirty="0"/>
          </a:p>
          <a:p>
            <a:pPr algn="just"/>
            <a:r>
              <a:rPr lang="en-US" sz="2800" b="1" dirty="0"/>
              <a:t>FILES:</a:t>
            </a:r>
          </a:p>
          <a:p>
            <a:pPr algn="just"/>
            <a:r>
              <a:rPr lang="en-US" sz="2800" dirty="0"/>
              <a:t>Files is the collection of similar record which is treated as a single entity</a:t>
            </a:r>
            <a:r>
              <a:rPr lang="en-US" sz="2800" dirty="0" smtClean="0"/>
              <a:t>.</a:t>
            </a:r>
          </a:p>
          <a:p>
            <a:pPr algn="just"/>
            <a:endParaRPr lang="en-US" sz="2800" dirty="0"/>
          </a:p>
          <a:p>
            <a:pPr algn="just"/>
            <a:r>
              <a:rPr lang="en-US" sz="2800" b="1" dirty="0"/>
              <a:t>RECORD:</a:t>
            </a:r>
          </a:p>
          <a:p>
            <a:pPr algn="just"/>
            <a:r>
              <a:rPr lang="en-US" sz="2800" dirty="0"/>
              <a:t>A Record type is a complex data type that allows the programmer to create a new data type with the desired column structure. Its groups one or more columns to form a new data type. These columns will have their own names and data type.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,CSE, JECRC, JAIPUR</a:t>
            </a:r>
            <a:endParaRPr lang="en-IN" dirty="0"/>
          </a:p>
        </p:txBody>
      </p:sp>
      <p:sp>
        <p:nvSpPr>
          <p:cNvPr id="7173" name="TextBox 12"/>
          <p:cNvSpPr txBox="1">
            <a:spLocks noChangeArrowheads="1"/>
          </p:cNvSpPr>
          <p:nvPr/>
        </p:nvSpPr>
        <p:spPr bwMode="auto">
          <a:xfrm>
            <a:off x="488950" y="215900"/>
            <a:ext cx="15011400" cy="646331"/>
          </a:xfrm>
          <a:prstGeom prst="rect">
            <a:avLst/>
          </a:prstGeom>
          <a:noFill/>
          <a:ln w="9525">
            <a:noFill/>
            <a:miter lim="800000"/>
            <a:headEnd/>
            <a:tailEnd/>
          </a:ln>
        </p:spPr>
        <p:txBody>
          <a:bodyPr wrap="square">
            <a:spAutoFit/>
          </a:bodyPr>
          <a:lstStyle/>
          <a:p>
            <a:r>
              <a:rPr lang="en-US" sz="3600" b="1" dirty="0" smtClean="0"/>
              <a:t>File </a:t>
            </a:r>
            <a:r>
              <a:rPr lang="en-US" sz="3600" b="1" dirty="0"/>
              <a:t>Access </a:t>
            </a:r>
            <a:r>
              <a:rPr lang="en-US" sz="3600" b="1" dirty="0" smtClean="0"/>
              <a:t>Methods</a:t>
            </a:r>
            <a:endParaRPr lang="en-US" sz="3600" b="1"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14</a:t>
            </a:fld>
            <a:endParaRPr lang="en-IN"/>
          </a:p>
        </p:txBody>
      </p:sp>
      <p:sp>
        <p:nvSpPr>
          <p:cNvPr id="11" name="Rectangle 10"/>
          <p:cNvSpPr/>
          <p:nvPr/>
        </p:nvSpPr>
        <p:spPr>
          <a:xfrm>
            <a:off x="1174750" y="1206500"/>
            <a:ext cx="14325600" cy="6124754"/>
          </a:xfrm>
          <a:prstGeom prst="rect">
            <a:avLst/>
          </a:prstGeom>
        </p:spPr>
        <p:txBody>
          <a:bodyPr wrap="square">
            <a:spAutoFit/>
          </a:bodyPr>
          <a:lstStyle/>
          <a:p>
            <a:pPr algn="just"/>
            <a:r>
              <a:rPr lang="en-US" sz="2800" dirty="0" smtClean="0"/>
              <a:t>File </a:t>
            </a:r>
            <a:r>
              <a:rPr lang="en-US" sz="2800" dirty="0"/>
              <a:t>access is a process that determines the way that files are accessed and read into memory. Generally, a single access method is always supported by operating systems. Though there are some operating system which also supports multiple access methods.</a:t>
            </a:r>
          </a:p>
          <a:p>
            <a:pPr algn="just"/>
            <a:endParaRPr lang="en-US" sz="2800" dirty="0" smtClean="0"/>
          </a:p>
          <a:p>
            <a:pPr algn="just"/>
            <a:r>
              <a:rPr lang="en-US" sz="2800" dirty="0" smtClean="0"/>
              <a:t>Three </a:t>
            </a:r>
            <a:r>
              <a:rPr lang="en-US" sz="2800" dirty="0"/>
              <a:t>file access methods are:</a:t>
            </a:r>
          </a:p>
          <a:p>
            <a:pPr algn="just"/>
            <a:r>
              <a:rPr lang="en-US" sz="2800" dirty="0"/>
              <a:t>Sequential access</a:t>
            </a:r>
          </a:p>
          <a:p>
            <a:pPr algn="just"/>
            <a:r>
              <a:rPr lang="en-US" sz="2800" dirty="0"/>
              <a:t>Direct random access</a:t>
            </a:r>
          </a:p>
          <a:p>
            <a:pPr algn="just"/>
            <a:r>
              <a:rPr lang="en-US" sz="2800" dirty="0"/>
              <a:t>Index sequential access</a:t>
            </a:r>
          </a:p>
          <a:p>
            <a:pPr algn="just"/>
            <a:endParaRPr lang="en-US" sz="2800" b="1" dirty="0" smtClean="0"/>
          </a:p>
          <a:p>
            <a:pPr algn="just"/>
            <a:r>
              <a:rPr lang="en-US" sz="2800" b="1" dirty="0" smtClean="0"/>
              <a:t>Sequential </a:t>
            </a:r>
            <a:r>
              <a:rPr lang="en-US" sz="2800" b="1" dirty="0"/>
              <a:t>Access</a:t>
            </a:r>
          </a:p>
          <a:p>
            <a:pPr algn="just"/>
            <a:r>
              <a:rPr lang="en-US" sz="2800" dirty="0"/>
              <a:t>In this type of file access method, records are accessed in a certain pre-defined sequence. In the sequential access method, information stored in the file is also processed one by one. Most compilers access files using this access method.</a:t>
            </a:r>
          </a:p>
          <a:p>
            <a:pPr algn="just"/>
            <a:endParaRPr lang="en-US" sz="28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,CSE, JECRC, JAIPUR</a:t>
            </a:r>
            <a:endParaRPr lang="en-IN" dirty="0"/>
          </a:p>
        </p:txBody>
      </p:sp>
      <p:sp>
        <p:nvSpPr>
          <p:cNvPr id="7173" name="TextBox 12"/>
          <p:cNvSpPr txBox="1">
            <a:spLocks noChangeArrowheads="1"/>
          </p:cNvSpPr>
          <p:nvPr/>
        </p:nvSpPr>
        <p:spPr bwMode="auto">
          <a:xfrm>
            <a:off x="488950" y="215900"/>
            <a:ext cx="15011400" cy="646331"/>
          </a:xfrm>
          <a:prstGeom prst="rect">
            <a:avLst/>
          </a:prstGeom>
          <a:noFill/>
          <a:ln w="9525">
            <a:noFill/>
            <a:miter lim="800000"/>
            <a:headEnd/>
            <a:tailEnd/>
          </a:ln>
        </p:spPr>
        <p:txBody>
          <a:bodyPr wrap="square">
            <a:spAutoFit/>
          </a:bodyPr>
          <a:lstStyle/>
          <a:p>
            <a:r>
              <a:rPr lang="en-US" altLang="en-US" sz="3600" dirty="0" smtClean="0"/>
              <a:t>Cont..</a:t>
            </a:r>
            <a:endParaRPr lang="en-US" sz="3600" dirty="0" smtClean="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15</a:t>
            </a:fld>
            <a:endParaRPr lang="en-IN"/>
          </a:p>
        </p:txBody>
      </p:sp>
      <p:sp>
        <p:nvSpPr>
          <p:cNvPr id="16385" name="Rectangle 1"/>
          <p:cNvSpPr>
            <a:spLocks noChangeArrowheads="1"/>
          </p:cNvSpPr>
          <p:nvPr/>
        </p:nvSpPr>
        <p:spPr bwMode="auto">
          <a:xfrm>
            <a:off x="1593850" y="1358900"/>
            <a:ext cx="13030200" cy="6124754"/>
          </a:xfrm>
          <a:prstGeom prst="rect">
            <a:avLst/>
          </a:prstGeom>
          <a:solidFill>
            <a:srgbClr val="F7F7F7"/>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a:t>Random </a:t>
            </a:r>
            <a:r>
              <a:rPr lang="en-US" sz="2800" b="1" dirty="0" smtClean="0"/>
              <a:t>Access</a:t>
            </a:r>
          </a:p>
          <a:p>
            <a:pPr algn="just"/>
            <a:endParaRPr lang="en-US" sz="2800" b="1" dirty="0"/>
          </a:p>
          <a:p>
            <a:pPr algn="just"/>
            <a:r>
              <a:rPr lang="en-US" sz="2800" dirty="0"/>
              <a:t>The random access method is also called direct random access. This method allow accessing the record directly. Each record has its own address on which can be directly accessed for reading and writing</a:t>
            </a:r>
            <a:r>
              <a:rPr lang="en-US" sz="2800" dirty="0" smtClean="0"/>
              <a:t>.</a:t>
            </a:r>
          </a:p>
          <a:p>
            <a:pPr algn="just"/>
            <a:endParaRPr lang="en-US" sz="2800" dirty="0"/>
          </a:p>
          <a:p>
            <a:pPr algn="just"/>
            <a:r>
              <a:rPr lang="en-US" sz="2800" b="1" dirty="0"/>
              <a:t>Sequential </a:t>
            </a:r>
            <a:r>
              <a:rPr lang="en-US" sz="2800" b="1" dirty="0" smtClean="0"/>
              <a:t>Access</a:t>
            </a:r>
          </a:p>
          <a:p>
            <a:pPr algn="just"/>
            <a:endParaRPr lang="en-US" sz="2800" b="1" dirty="0"/>
          </a:p>
          <a:p>
            <a:pPr algn="just"/>
            <a:r>
              <a:rPr lang="en-US" sz="2800" dirty="0"/>
              <a:t>This type of accessing method is based on simple sequential access. In this access method, an index is built for every file, with a direct pointer to different memory blocks. In this method, the Index is searched sequentially, and its pointer can access the file directly. Multiple levels of indexing can be used to offer greater efficiency in access. It also reduces the time needed to access a single record.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,CSE, JECRC, JAIPUR</a:t>
            </a:r>
            <a:endParaRPr lang="en-IN" dirty="0"/>
          </a:p>
        </p:txBody>
      </p:sp>
      <p:sp>
        <p:nvSpPr>
          <p:cNvPr id="7173" name="TextBox 12"/>
          <p:cNvSpPr txBox="1">
            <a:spLocks noChangeArrowheads="1"/>
          </p:cNvSpPr>
          <p:nvPr/>
        </p:nvSpPr>
        <p:spPr bwMode="auto">
          <a:xfrm>
            <a:off x="1174750" y="215900"/>
            <a:ext cx="14249400" cy="646331"/>
          </a:xfrm>
          <a:prstGeom prst="rect">
            <a:avLst/>
          </a:prstGeom>
          <a:noFill/>
          <a:ln w="9525">
            <a:noFill/>
            <a:miter lim="800000"/>
            <a:headEnd/>
            <a:tailEnd/>
          </a:ln>
        </p:spPr>
        <p:txBody>
          <a:bodyPr>
            <a:spAutoFit/>
          </a:bodyPr>
          <a:lstStyle/>
          <a:p>
            <a:r>
              <a:rPr lang="en-IN" sz="3600" b="1" dirty="0" smtClean="0"/>
              <a:t>Space Allocation</a:t>
            </a:r>
            <a:endParaRPr lang="en-US" sz="3600" b="1"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16</a:t>
            </a:fld>
            <a:endParaRPr lang="en-IN"/>
          </a:p>
        </p:txBody>
      </p:sp>
      <p:sp>
        <p:nvSpPr>
          <p:cNvPr id="11" name="Rectangle 10"/>
          <p:cNvSpPr/>
          <p:nvPr/>
        </p:nvSpPr>
        <p:spPr>
          <a:xfrm>
            <a:off x="1403350" y="1054100"/>
            <a:ext cx="13944600" cy="6124754"/>
          </a:xfrm>
          <a:prstGeom prst="rect">
            <a:avLst/>
          </a:prstGeom>
        </p:spPr>
        <p:txBody>
          <a:bodyPr wrap="square">
            <a:spAutoFit/>
          </a:bodyPr>
          <a:lstStyle/>
          <a:p>
            <a:endParaRPr lang="en-IN" sz="2800" dirty="0" smtClean="0"/>
          </a:p>
          <a:p>
            <a:r>
              <a:rPr lang="en-US" sz="2800" dirty="0"/>
              <a:t>In the Operating system, files are always allocated disk spaces.</a:t>
            </a:r>
          </a:p>
          <a:p>
            <a:r>
              <a:rPr lang="en-US" sz="2800" dirty="0"/>
              <a:t>Three types of space allocation methods are:</a:t>
            </a:r>
          </a:p>
          <a:p>
            <a:r>
              <a:rPr lang="en-US" sz="2800" dirty="0"/>
              <a:t>Linked Allocation</a:t>
            </a:r>
          </a:p>
          <a:p>
            <a:r>
              <a:rPr lang="en-US" sz="2800" dirty="0"/>
              <a:t>Indexed Allocation</a:t>
            </a:r>
          </a:p>
          <a:p>
            <a:r>
              <a:rPr lang="en-US" sz="2800" dirty="0"/>
              <a:t>Contiguous </a:t>
            </a:r>
            <a:r>
              <a:rPr lang="en-US" sz="2800" dirty="0" smtClean="0"/>
              <a:t>Allocation</a:t>
            </a:r>
          </a:p>
          <a:p>
            <a:endParaRPr lang="en-US" sz="2800" dirty="0"/>
          </a:p>
          <a:p>
            <a:r>
              <a:rPr lang="en-US" sz="2800" b="1" dirty="0"/>
              <a:t>Contiguous </a:t>
            </a:r>
            <a:r>
              <a:rPr lang="en-US" sz="2800" b="1" dirty="0" smtClean="0"/>
              <a:t>Allocation</a:t>
            </a:r>
          </a:p>
          <a:p>
            <a:endParaRPr lang="en-US" sz="2800" b="1" dirty="0"/>
          </a:p>
          <a:p>
            <a:r>
              <a:rPr lang="en-US" sz="2800" dirty="0"/>
              <a:t>In this method,</a:t>
            </a:r>
          </a:p>
          <a:p>
            <a:r>
              <a:rPr lang="en-US" sz="2800" dirty="0"/>
              <a:t>Every file users a contiguous address space on memory.</a:t>
            </a:r>
          </a:p>
          <a:p>
            <a:r>
              <a:rPr lang="en-US" sz="2800" dirty="0"/>
              <a:t>Here, the OS assigns disk address is in linear order.</a:t>
            </a:r>
          </a:p>
          <a:p>
            <a:r>
              <a:rPr lang="en-US" sz="2800" dirty="0"/>
              <a:t>In the contiguous allocation method, external fragmentation is the biggest issue.</a:t>
            </a:r>
          </a:p>
          <a:p>
            <a:pPr algn="just"/>
            <a:endParaRPr lang="en-US" sz="28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,CSE, JECRC, JAIPUR</a:t>
            </a:r>
            <a:endParaRPr lang="en-IN" dirty="0"/>
          </a:p>
        </p:txBody>
      </p:sp>
      <p:sp>
        <p:nvSpPr>
          <p:cNvPr id="7173" name="TextBox 12"/>
          <p:cNvSpPr txBox="1">
            <a:spLocks noChangeArrowheads="1"/>
          </p:cNvSpPr>
          <p:nvPr/>
        </p:nvSpPr>
        <p:spPr bwMode="auto">
          <a:xfrm>
            <a:off x="1365251" y="215900"/>
            <a:ext cx="3200400" cy="938719"/>
          </a:xfrm>
          <a:prstGeom prst="rect">
            <a:avLst/>
          </a:prstGeom>
          <a:noFill/>
          <a:ln w="9525">
            <a:noFill/>
            <a:miter lim="800000"/>
            <a:headEnd/>
            <a:tailEnd/>
          </a:ln>
        </p:spPr>
        <p:txBody>
          <a:bodyPr wrap="square">
            <a:spAutoFit/>
          </a:bodyPr>
          <a:lstStyle/>
          <a:p>
            <a:endParaRPr lang="en-IN" dirty="0"/>
          </a:p>
          <a:p>
            <a:r>
              <a:rPr lang="en-US" altLang="en-US" sz="3600" dirty="0" smtClean="0"/>
              <a:t>Cont..</a:t>
            </a:r>
            <a:endParaRPr lang="en-US" sz="3600"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17</a:t>
            </a:fld>
            <a:endParaRPr lang="en-IN"/>
          </a:p>
        </p:txBody>
      </p:sp>
      <p:sp>
        <p:nvSpPr>
          <p:cNvPr id="9" name="Rectangle 8"/>
          <p:cNvSpPr/>
          <p:nvPr/>
        </p:nvSpPr>
        <p:spPr>
          <a:xfrm>
            <a:off x="1365251" y="1419979"/>
            <a:ext cx="12268199" cy="6278642"/>
          </a:xfrm>
          <a:prstGeom prst="rect">
            <a:avLst/>
          </a:prstGeom>
        </p:spPr>
        <p:txBody>
          <a:bodyPr wrap="square">
            <a:spAutoFit/>
          </a:bodyPr>
          <a:lstStyle/>
          <a:p>
            <a:endParaRPr lang="en-IN" dirty="0"/>
          </a:p>
          <a:p>
            <a:endParaRPr lang="en-IN" dirty="0"/>
          </a:p>
          <a:p>
            <a:r>
              <a:rPr lang="en-US" sz="2800" b="1" dirty="0"/>
              <a:t>Linked Allocation</a:t>
            </a:r>
          </a:p>
          <a:p>
            <a:r>
              <a:rPr lang="en-US" sz="2800" dirty="0"/>
              <a:t>In this method,</a:t>
            </a:r>
          </a:p>
          <a:p>
            <a:r>
              <a:rPr lang="en-US" sz="2800" dirty="0"/>
              <a:t>Every file includes a list of links.</a:t>
            </a:r>
          </a:p>
          <a:p>
            <a:r>
              <a:rPr lang="en-US" sz="2800" dirty="0"/>
              <a:t>The directory contains a link or pointer in the first block of a file.</a:t>
            </a:r>
          </a:p>
          <a:p>
            <a:r>
              <a:rPr lang="en-US" sz="2800" dirty="0"/>
              <a:t>With this method, there is no external fragmentation</a:t>
            </a:r>
          </a:p>
          <a:p>
            <a:r>
              <a:rPr lang="en-US" sz="2800" dirty="0"/>
              <a:t>This File allocation method is used for sequential access files.</a:t>
            </a:r>
          </a:p>
          <a:p>
            <a:r>
              <a:rPr lang="en-US" sz="2800" dirty="0"/>
              <a:t>This method is not ideal for a direct access file.</a:t>
            </a:r>
          </a:p>
          <a:p>
            <a:r>
              <a:rPr lang="en-US" sz="2800" b="1" dirty="0"/>
              <a:t>Indexed Allocation</a:t>
            </a:r>
          </a:p>
          <a:p>
            <a:r>
              <a:rPr lang="en-US" sz="2800" dirty="0"/>
              <a:t>In this method,</a:t>
            </a:r>
          </a:p>
          <a:p>
            <a:r>
              <a:rPr lang="en-US" sz="2800" dirty="0"/>
              <a:t>Directory comprises the addresses of index blocks of the specific files.</a:t>
            </a:r>
          </a:p>
          <a:p>
            <a:r>
              <a:rPr lang="en-US" sz="2800" dirty="0"/>
              <a:t>An index block is created, having all the pointers for specific files.</a:t>
            </a:r>
          </a:p>
          <a:p>
            <a:r>
              <a:rPr lang="en-US" sz="2800" dirty="0"/>
              <a:t>All files should have individual index blocks to store the addresses for disk space.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,CSE, JECRC, JAIPUR</a:t>
            </a:r>
            <a:endParaRPr lang="en-IN"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18</a:t>
            </a:fld>
            <a:endParaRPr lang="en-IN"/>
          </a:p>
        </p:txBody>
      </p:sp>
      <p:sp>
        <p:nvSpPr>
          <p:cNvPr id="14" name="Rectangle 13"/>
          <p:cNvSpPr/>
          <p:nvPr/>
        </p:nvSpPr>
        <p:spPr>
          <a:xfrm>
            <a:off x="641350" y="368300"/>
            <a:ext cx="3518912" cy="646331"/>
          </a:xfrm>
          <a:prstGeom prst="rect">
            <a:avLst/>
          </a:prstGeom>
        </p:spPr>
        <p:txBody>
          <a:bodyPr wrap="none">
            <a:spAutoFit/>
          </a:bodyPr>
          <a:lstStyle/>
          <a:p>
            <a:r>
              <a:rPr lang="en-IN" sz="3600" b="1" dirty="0" smtClean="0"/>
              <a:t>File Directories</a:t>
            </a:r>
            <a:endParaRPr lang="en-IN" sz="3600" b="1" dirty="0"/>
          </a:p>
        </p:txBody>
      </p:sp>
      <p:sp>
        <p:nvSpPr>
          <p:cNvPr id="15" name="Rectangle 14"/>
          <p:cNvSpPr/>
          <p:nvPr/>
        </p:nvSpPr>
        <p:spPr>
          <a:xfrm>
            <a:off x="793750" y="1587500"/>
            <a:ext cx="8108950" cy="2246769"/>
          </a:xfrm>
          <a:prstGeom prst="rect">
            <a:avLst/>
          </a:prstGeom>
        </p:spPr>
        <p:txBody>
          <a:bodyPr>
            <a:spAutoFit/>
          </a:bodyPr>
          <a:lstStyle/>
          <a:p>
            <a:pPr algn="just"/>
            <a:r>
              <a:rPr lang="en-US" sz="2800" dirty="0"/>
              <a:t>A single directory may or may not contain multiple files. It can also have sub-directories inside the main directory. Information about files is maintained by Directories. In Windows OS, it is called folders.</a:t>
            </a:r>
            <a:endParaRPr lang="en-US" altLang="en-US" sz="2800" dirty="0" smtClean="0"/>
          </a:p>
        </p:txBody>
      </p:sp>
      <p:pic>
        <p:nvPicPr>
          <p:cNvPr id="3" name="Picture 2"/>
          <p:cNvPicPr>
            <a:picLocks noChangeAspect="1"/>
          </p:cNvPicPr>
          <p:nvPr/>
        </p:nvPicPr>
        <p:blipFill>
          <a:blip r:embed="rId3"/>
          <a:stretch>
            <a:fillRect/>
          </a:stretch>
        </p:blipFill>
        <p:spPr>
          <a:xfrm>
            <a:off x="10404475" y="1621692"/>
            <a:ext cx="4467225" cy="2419350"/>
          </a:xfrm>
          <a:prstGeom prst="rect">
            <a:avLst/>
          </a:prstGeom>
        </p:spPr>
      </p:pic>
      <p:sp>
        <p:nvSpPr>
          <p:cNvPr id="4" name="Rectangle 3"/>
          <p:cNvSpPr/>
          <p:nvPr/>
        </p:nvSpPr>
        <p:spPr>
          <a:xfrm>
            <a:off x="924413" y="4369681"/>
            <a:ext cx="11811000" cy="3539430"/>
          </a:xfrm>
          <a:prstGeom prst="rect">
            <a:avLst/>
          </a:prstGeom>
        </p:spPr>
        <p:txBody>
          <a:bodyPr wrap="square">
            <a:spAutoFit/>
          </a:bodyPr>
          <a:lstStyle/>
          <a:p>
            <a:r>
              <a:rPr lang="en-US" sz="2800" dirty="0">
                <a:solidFill>
                  <a:srgbClr val="222222"/>
                </a:solidFill>
                <a:latin typeface="Arial" panose="020B0604020202020204" pitchFamily="34" charset="0"/>
                <a:cs typeface="Arial" panose="020B0604020202020204" pitchFamily="34" charset="0"/>
              </a:rPr>
              <a:t>Following is the information which is maintained in a directory:</a:t>
            </a:r>
          </a:p>
          <a:p>
            <a:pPr>
              <a:buFont typeface="Arial" panose="020B0604020202020204" pitchFamily="34" charset="0"/>
              <a:buChar char="•"/>
            </a:pPr>
            <a:r>
              <a:rPr lang="en-US" sz="2800" b="1" dirty="0">
                <a:solidFill>
                  <a:srgbClr val="222222"/>
                </a:solidFill>
                <a:latin typeface="Arial" panose="020B0604020202020204" pitchFamily="34" charset="0"/>
                <a:cs typeface="Arial" panose="020B0604020202020204" pitchFamily="34" charset="0"/>
              </a:rPr>
              <a:t>Name</a:t>
            </a:r>
            <a:r>
              <a:rPr lang="en-US" sz="2800" dirty="0">
                <a:solidFill>
                  <a:srgbClr val="222222"/>
                </a:solidFill>
                <a:latin typeface="Arial" panose="020B0604020202020204" pitchFamily="34" charset="0"/>
                <a:cs typeface="Arial" panose="020B0604020202020204" pitchFamily="34" charset="0"/>
              </a:rPr>
              <a:t> The name which is displayed to the user.</a:t>
            </a:r>
          </a:p>
          <a:p>
            <a:pPr>
              <a:buFont typeface="Arial" panose="020B0604020202020204" pitchFamily="34" charset="0"/>
              <a:buChar char="•"/>
            </a:pPr>
            <a:r>
              <a:rPr lang="en-US" sz="2800" b="1" dirty="0">
                <a:solidFill>
                  <a:srgbClr val="222222"/>
                </a:solidFill>
                <a:latin typeface="Arial" panose="020B0604020202020204" pitchFamily="34" charset="0"/>
                <a:cs typeface="Arial" panose="020B0604020202020204" pitchFamily="34" charset="0"/>
              </a:rPr>
              <a:t>Type</a:t>
            </a:r>
            <a:r>
              <a:rPr lang="en-US" sz="2800" dirty="0">
                <a:solidFill>
                  <a:srgbClr val="222222"/>
                </a:solidFill>
                <a:latin typeface="Arial" panose="020B0604020202020204" pitchFamily="34" charset="0"/>
                <a:cs typeface="Arial" panose="020B0604020202020204" pitchFamily="34" charset="0"/>
              </a:rPr>
              <a:t>: Type of the directory.</a:t>
            </a:r>
          </a:p>
          <a:p>
            <a:pPr>
              <a:buFont typeface="Arial" panose="020B0604020202020204" pitchFamily="34" charset="0"/>
              <a:buChar char="•"/>
            </a:pPr>
            <a:r>
              <a:rPr lang="en-US" sz="2800" b="1" dirty="0">
                <a:solidFill>
                  <a:srgbClr val="222222"/>
                </a:solidFill>
                <a:latin typeface="Arial" panose="020B0604020202020204" pitchFamily="34" charset="0"/>
                <a:cs typeface="Arial" panose="020B0604020202020204" pitchFamily="34" charset="0"/>
              </a:rPr>
              <a:t>Position</a:t>
            </a:r>
            <a:r>
              <a:rPr lang="en-US" sz="2800" dirty="0">
                <a:solidFill>
                  <a:srgbClr val="222222"/>
                </a:solidFill>
                <a:latin typeface="Arial" panose="020B0604020202020204" pitchFamily="34" charset="0"/>
                <a:cs typeface="Arial" panose="020B0604020202020204" pitchFamily="34" charset="0"/>
              </a:rPr>
              <a:t>: Current next-read/write pointers.</a:t>
            </a:r>
          </a:p>
          <a:p>
            <a:pPr>
              <a:buFont typeface="Arial" panose="020B0604020202020204" pitchFamily="34" charset="0"/>
              <a:buChar char="•"/>
            </a:pPr>
            <a:r>
              <a:rPr lang="en-US" sz="2800" b="1" dirty="0">
                <a:solidFill>
                  <a:srgbClr val="222222"/>
                </a:solidFill>
                <a:latin typeface="Arial" panose="020B0604020202020204" pitchFamily="34" charset="0"/>
                <a:cs typeface="Arial" panose="020B0604020202020204" pitchFamily="34" charset="0"/>
              </a:rPr>
              <a:t>Location</a:t>
            </a:r>
            <a:r>
              <a:rPr lang="en-US" sz="2800" dirty="0">
                <a:solidFill>
                  <a:srgbClr val="222222"/>
                </a:solidFill>
                <a:latin typeface="Arial" panose="020B0604020202020204" pitchFamily="34" charset="0"/>
                <a:cs typeface="Arial" panose="020B0604020202020204" pitchFamily="34" charset="0"/>
              </a:rPr>
              <a:t>: Location on the device where the file header is stored.</a:t>
            </a:r>
          </a:p>
          <a:p>
            <a:pPr>
              <a:buFont typeface="Arial" panose="020B0604020202020204" pitchFamily="34" charset="0"/>
              <a:buChar char="•"/>
            </a:pPr>
            <a:r>
              <a:rPr lang="en-US" sz="2800" b="1" dirty="0">
                <a:solidFill>
                  <a:srgbClr val="222222"/>
                </a:solidFill>
                <a:latin typeface="Arial" panose="020B0604020202020204" pitchFamily="34" charset="0"/>
                <a:cs typeface="Arial" panose="020B0604020202020204" pitchFamily="34" charset="0"/>
              </a:rPr>
              <a:t>Size</a:t>
            </a:r>
            <a:r>
              <a:rPr lang="en-US" sz="2800" dirty="0">
                <a:solidFill>
                  <a:srgbClr val="222222"/>
                </a:solidFill>
                <a:latin typeface="Arial" panose="020B0604020202020204" pitchFamily="34" charset="0"/>
                <a:cs typeface="Arial" panose="020B0604020202020204" pitchFamily="34" charset="0"/>
              </a:rPr>
              <a:t> : Number of bytes, block, and words in the file.</a:t>
            </a:r>
          </a:p>
          <a:p>
            <a:pPr>
              <a:buFont typeface="Arial" panose="020B0604020202020204" pitchFamily="34" charset="0"/>
              <a:buChar char="•"/>
            </a:pPr>
            <a:r>
              <a:rPr lang="en-US" sz="2800" b="1" dirty="0">
                <a:solidFill>
                  <a:srgbClr val="222222"/>
                </a:solidFill>
                <a:latin typeface="Arial" panose="020B0604020202020204" pitchFamily="34" charset="0"/>
                <a:cs typeface="Arial" panose="020B0604020202020204" pitchFamily="34" charset="0"/>
              </a:rPr>
              <a:t>Protection</a:t>
            </a:r>
            <a:r>
              <a:rPr lang="en-US" sz="2800" dirty="0">
                <a:solidFill>
                  <a:srgbClr val="222222"/>
                </a:solidFill>
                <a:latin typeface="Arial" panose="020B0604020202020204" pitchFamily="34" charset="0"/>
                <a:cs typeface="Arial" panose="020B0604020202020204" pitchFamily="34" charset="0"/>
              </a:rPr>
              <a:t>: Access control on read/write/execute/delete.</a:t>
            </a:r>
          </a:p>
          <a:p>
            <a:pPr>
              <a:buFont typeface="Arial" panose="020B0604020202020204" pitchFamily="34" charset="0"/>
              <a:buChar char="•"/>
            </a:pPr>
            <a:r>
              <a:rPr lang="en-US" sz="2800" b="1" dirty="0">
                <a:solidFill>
                  <a:srgbClr val="222222"/>
                </a:solidFill>
                <a:latin typeface="Arial" panose="020B0604020202020204" pitchFamily="34" charset="0"/>
                <a:cs typeface="Arial" panose="020B0604020202020204" pitchFamily="34" charset="0"/>
              </a:rPr>
              <a:t>Usage</a:t>
            </a:r>
            <a:r>
              <a:rPr lang="en-US" sz="2800" dirty="0">
                <a:solidFill>
                  <a:srgbClr val="222222"/>
                </a:solidFill>
                <a:latin typeface="Arial" panose="020B0604020202020204" pitchFamily="34" charset="0"/>
                <a:cs typeface="Arial" panose="020B0604020202020204" pitchFamily="34" charset="0"/>
              </a:rPr>
              <a:t>: Time of creation, access, modification</a:t>
            </a:r>
            <a:endParaRPr lang="en-US" sz="2800" b="0" i="0" dirty="0">
              <a:solidFill>
                <a:srgbClr val="222222"/>
              </a:solidFill>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,CSE, JECRC, JAIPUR</a:t>
            </a:r>
            <a:endParaRPr lang="en-IN"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19</a:t>
            </a:fld>
            <a:endParaRPr lang="en-IN"/>
          </a:p>
        </p:txBody>
      </p:sp>
      <p:sp>
        <p:nvSpPr>
          <p:cNvPr id="14" name="Rectangle 13"/>
          <p:cNvSpPr/>
          <p:nvPr/>
        </p:nvSpPr>
        <p:spPr>
          <a:xfrm>
            <a:off x="641350" y="368300"/>
            <a:ext cx="2646878" cy="646331"/>
          </a:xfrm>
          <a:prstGeom prst="rect">
            <a:avLst/>
          </a:prstGeom>
        </p:spPr>
        <p:txBody>
          <a:bodyPr wrap="none">
            <a:spAutoFit/>
          </a:bodyPr>
          <a:lstStyle/>
          <a:p>
            <a:r>
              <a:rPr lang="en-IN" sz="3600" b="1" dirty="0" smtClean="0"/>
              <a:t>Extensions</a:t>
            </a:r>
            <a:endParaRPr lang="en-IN" sz="3600" b="1" dirty="0"/>
          </a:p>
        </p:txBody>
      </p:sp>
      <p:pic>
        <p:nvPicPr>
          <p:cNvPr id="5" name="Picture 4"/>
          <p:cNvPicPr>
            <a:picLocks noChangeAspect="1"/>
          </p:cNvPicPr>
          <p:nvPr/>
        </p:nvPicPr>
        <p:blipFill>
          <a:blip r:embed="rId3"/>
          <a:stretch>
            <a:fillRect/>
          </a:stretch>
        </p:blipFill>
        <p:spPr>
          <a:xfrm>
            <a:off x="2165350" y="1511300"/>
            <a:ext cx="12039599" cy="6477000"/>
          </a:xfrm>
          <a:prstGeom prst="rect">
            <a:avLst/>
          </a:prstGeom>
        </p:spPr>
      </p:pic>
    </p:spTree>
    <p:extLst>
      <p:ext uri="{BB962C8B-B14F-4D97-AF65-F5344CB8AC3E}">
        <p14:creationId xmlns:p14="http://schemas.microsoft.com/office/powerpoint/2010/main" val="13470243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4103"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4104"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4101" name="TextBox 12"/>
          <p:cNvSpPr txBox="1">
            <a:spLocks noChangeArrowheads="1"/>
          </p:cNvSpPr>
          <p:nvPr/>
        </p:nvSpPr>
        <p:spPr bwMode="auto">
          <a:xfrm>
            <a:off x="397608" y="156155"/>
            <a:ext cx="15468600" cy="646331"/>
          </a:xfrm>
          <a:prstGeom prst="rect">
            <a:avLst/>
          </a:prstGeom>
          <a:noFill/>
          <a:ln w="9525">
            <a:noFill/>
            <a:miter lim="800000"/>
            <a:headEnd/>
            <a:tailEnd/>
          </a:ln>
        </p:spPr>
        <p:txBody>
          <a:bodyPr wrap="square">
            <a:spAutoFit/>
          </a:bodyPr>
          <a:lstStyle/>
          <a:p>
            <a:r>
              <a:rPr lang="en-US" sz="3600" b="1" dirty="0" smtClean="0"/>
              <a:t>Believe it or Not</a:t>
            </a:r>
            <a:endParaRPr lang="en-US" sz="3600" b="1" dirty="0"/>
          </a:p>
        </p:txBody>
      </p:sp>
      <p:sp>
        <p:nvSpPr>
          <p:cNvPr id="11" name="Slide Number Placeholder 10"/>
          <p:cNvSpPr>
            <a:spLocks noGrp="1"/>
          </p:cNvSpPr>
          <p:nvPr>
            <p:ph type="sldNum" sz="quarter" idx="12"/>
          </p:nvPr>
        </p:nvSpPr>
        <p:spPr/>
        <p:txBody>
          <a:bodyPr/>
          <a:lstStyle/>
          <a:p>
            <a:pPr>
              <a:defRPr/>
            </a:pPr>
            <a:fld id="{1BB5D663-6BCF-42AE-B394-1863D8DE5BA1}" type="slidenum">
              <a:rPr lang="en-IN" smtClean="0"/>
              <a:pPr>
                <a:defRPr/>
              </a:pPr>
              <a:t>2</a:t>
            </a:fld>
            <a:endParaRPr lang="en-IN"/>
          </a:p>
        </p:txBody>
      </p:sp>
      <p:sp>
        <p:nvSpPr>
          <p:cNvPr id="9" name="Footer Placeholder 11"/>
          <p:cNvSpPr>
            <a:spLocks noGrp="1"/>
          </p:cNvSpPr>
          <p:nvPr>
            <p:ph type="ftr" sz="quarter" idx="10"/>
          </p:nvPr>
        </p:nvSpPr>
        <p:spPr>
          <a:xfrm>
            <a:off x="5513388" y="8610600"/>
            <a:ext cx="5191125" cy="292100"/>
          </a:xfrm>
        </p:spPr>
        <p:txBody>
          <a:bodyPr/>
          <a:lstStyle/>
          <a:p>
            <a:pPr>
              <a:defRPr/>
            </a:pPr>
            <a:r>
              <a:rPr lang="en-IN" smtClean="0"/>
              <a:t>Dr. Nilam Choudhary ,CSE, JECRC, JAIPUR</a:t>
            </a:r>
            <a:endParaRPr lang="en-IN" dirty="0"/>
          </a:p>
        </p:txBody>
      </p:sp>
      <p:pic>
        <p:nvPicPr>
          <p:cNvPr id="1026" name="Picture 2" descr=" The File Manager (or File Management&#10;System) is the manager in the Operating&#10;System that creates the illusion that the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3550" y="1724878"/>
            <a:ext cx="10515599" cy="61872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,CSE, JECRC, JAIPUR</a:t>
            </a:r>
            <a:endParaRPr lang="en-IN"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20</a:t>
            </a:fld>
            <a:endParaRPr lang="en-IN"/>
          </a:p>
        </p:txBody>
      </p:sp>
      <p:sp>
        <p:nvSpPr>
          <p:cNvPr id="14" name="Rectangle 13"/>
          <p:cNvSpPr/>
          <p:nvPr/>
        </p:nvSpPr>
        <p:spPr>
          <a:xfrm>
            <a:off x="641350" y="368300"/>
            <a:ext cx="2287806" cy="646331"/>
          </a:xfrm>
          <a:prstGeom prst="rect">
            <a:avLst/>
          </a:prstGeom>
        </p:spPr>
        <p:txBody>
          <a:bodyPr wrap="none">
            <a:spAutoFit/>
          </a:bodyPr>
          <a:lstStyle/>
          <a:p>
            <a:r>
              <a:rPr lang="en-IN" sz="3600" b="1" dirty="0" smtClean="0"/>
              <a:t>Summary</a:t>
            </a:r>
            <a:endParaRPr lang="en-IN" sz="3600" b="1" dirty="0"/>
          </a:p>
        </p:txBody>
      </p:sp>
      <p:sp>
        <p:nvSpPr>
          <p:cNvPr id="3" name="Rectangle 2"/>
          <p:cNvSpPr/>
          <p:nvPr/>
        </p:nvSpPr>
        <p:spPr>
          <a:xfrm>
            <a:off x="1250950" y="1007793"/>
            <a:ext cx="14401800" cy="7417415"/>
          </a:xfrm>
          <a:prstGeom prst="rect">
            <a:avLst/>
          </a:prstGeom>
        </p:spPr>
        <p:txBody>
          <a:bodyPr wrap="square">
            <a:spAutoFit/>
          </a:bodyPr>
          <a:lstStyle/>
          <a:p>
            <a:pPr algn="just">
              <a:buFont typeface="Arial" panose="020B0604020202020204" pitchFamily="34" charset="0"/>
              <a:buChar char="•"/>
            </a:pPr>
            <a:r>
              <a:rPr lang="en-US" sz="2800" dirty="0">
                <a:solidFill>
                  <a:srgbClr val="222222"/>
                </a:solidFill>
                <a:latin typeface="Arial" panose="020B0604020202020204" pitchFamily="34" charset="0"/>
                <a:cs typeface="Arial" panose="020B0604020202020204" pitchFamily="34" charset="0"/>
              </a:rPr>
              <a:t>A file is a collection of correlated information which is recorded on secondary or non-volatile storage like magnetic disks, optical disks, and tapes.</a:t>
            </a:r>
          </a:p>
          <a:p>
            <a:pPr algn="just">
              <a:buFont typeface="Arial" panose="020B0604020202020204" pitchFamily="34" charset="0"/>
              <a:buChar char="•"/>
            </a:pPr>
            <a:r>
              <a:rPr lang="en-US" sz="2800" dirty="0">
                <a:solidFill>
                  <a:srgbClr val="222222"/>
                </a:solidFill>
                <a:latin typeface="Arial" panose="020B0604020202020204" pitchFamily="34" charset="0"/>
                <a:cs typeface="Arial" panose="020B0604020202020204" pitchFamily="34" charset="0"/>
              </a:rPr>
              <a:t>It provides I/O support for a variety of storage device types.</a:t>
            </a:r>
          </a:p>
          <a:p>
            <a:pPr algn="just">
              <a:buFont typeface="Arial" panose="020B0604020202020204" pitchFamily="34" charset="0"/>
              <a:buChar char="•"/>
            </a:pPr>
            <a:r>
              <a:rPr lang="en-US" sz="2800" dirty="0">
                <a:solidFill>
                  <a:srgbClr val="222222"/>
                </a:solidFill>
                <a:latin typeface="Arial" panose="020B0604020202020204" pitchFamily="34" charset="0"/>
                <a:cs typeface="Arial" panose="020B0604020202020204" pitchFamily="34" charset="0"/>
              </a:rPr>
              <a:t>Files are stored on disk or other storage and do not disappear when a user logs off.</a:t>
            </a:r>
          </a:p>
          <a:p>
            <a:pPr algn="just">
              <a:buFont typeface="Arial" panose="020B0604020202020204" pitchFamily="34" charset="0"/>
              <a:buChar char="•"/>
            </a:pPr>
            <a:r>
              <a:rPr lang="en-US" sz="2800" dirty="0">
                <a:solidFill>
                  <a:srgbClr val="222222"/>
                </a:solidFill>
                <a:latin typeface="Arial" panose="020B0604020202020204" pitchFamily="34" charset="0"/>
                <a:cs typeface="Arial" panose="020B0604020202020204" pitchFamily="34" charset="0"/>
              </a:rPr>
              <a:t>A File Structure needs to be predefined format in such a way that an operating system understands it.</a:t>
            </a:r>
          </a:p>
          <a:p>
            <a:pPr algn="just">
              <a:buFont typeface="Arial" panose="020B0604020202020204" pitchFamily="34" charset="0"/>
              <a:buChar char="•"/>
            </a:pPr>
            <a:r>
              <a:rPr lang="en-US" sz="2800" dirty="0">
                <a:solidFill>
                  <a:srgbClr val="222222"/>
                </a:solidFill>
                <a:latin typeface="Arial" panose="020B0604020202020204" pitchFamily="34" charset="0"/>
                <a:cs typeface="Arial" panose="020B0604020202020204" pitchFamily="34" charset="0"/>
              </a:rPr>
              <a:t>File type refers to the ability of the operating system to differentiate different types of files like text files, binary, and source files.</a:t>
            </a:r>
          </a:p>
          <a:p>
            <a:pPr algn="just">
              <a:buFont typeface="Arial" panose="020B0604020202020204" pitchFamily="34" charset="0"/>
              <a:buChar char="•"/>
            </a:pPr>
            <a:r>
              <a:rPr lang="en-US" sz="2800" dirty="0">
                <a:solidFill>
                  <a:srgbClr val="222222"/>
                </a:solidFill>
                <a:latin typeface="Arial" panose="020B0604020202020204" pitchFamily="34" charset="0"/>
                <a:cs typeface="Arial" panose="020B0604020202020204" pitchFamily="34" charset="0"/>
              </a:rPr>
              <a:t>Create find space on disk and make an entry in the directory.</a:t>
            </a:r>
          </a:p>
          <a:p>
            <a:pPr algn="just">
              <a:buFont typeface="Arial" panose="020B0604020202020204" pitchFamily="34" charset="0"/>
              <a:buChar char="•"/>
            </a:pPr>
            <a:r>
              <a:rPr lang="en-US" sz="2800" dirty="0">
                <a:solidFill>
                  <a:srgbClr val="222222"/>
                </a:solidFill>
                <a:latin typeface="Arial" panose="020B0604020202020204" pitchFamily="34" charset="0"/>
                <a:cs typeface="Arial" panose="020B0604020202020204" pitchFamily="34" charset="0"/>
              </a:rPr>
              <a:t>Indexed Sequential Access method is based on simple sequential access</a:t>
            </a:r>
          </a:p>
          <a:p>
            <a:pPr algn="just">
              <a:buFont typeface="Arial" panose="020B0604020202020204" pitchFamily="34" charset="0"/>
              <a:buChar char="•"/>
            </a:pPr>
            <a:r>
              <a:rPr lang="en-US" sz="2800" dirty="0">
                <a:solidFill>
                  <a:srgbClr val="222222"/>
                </a:solidFill>
                <a:latin typeface="Arial" panose="020B0604020202020204" pitchFamily="34" charset="0"/>
                <a:cs typeface="Arial" panose="020B0604020202020204" pitchFamily="34" charset="0"/>
              </a:rPr>
              <a:t>In Sequential Access method records are accessed in a certain pre-defined sequence</a:t>
            </a:r>
          </a:p>
          <a:p>
            <a:pPr algn="just">
              <a:buFont typeface="Arial" panose="020B0604020202020204" pitchFamily="34" charset="0"/>
              <a:buChar char="•"/>
            </a:pPr>
            <a:r>
              <a:rPr lang="en-US" sz="2800" dirty="0">
                <a:solidFill>
                  <a:srgbClr val="222222"/>
                </a:solidFill>
                <a:latin typeface="Arial" panose="020B0604020202020204" pitchFamily="34" charset="0"/>
                <a:cs typeface="Arial" panose="020B0604020202020204" pitchFamily="34" charset="0"/>
              </a:rPr>
              <a:t>The random access method is also called direct random access</a:t>
            </a:r>
          </a:p>
          <a:p>
            <a:pPr algn="just">
              <a:buFont typeface="Arial" panose="020B0604020202020204" pitchFamily="34" charset="0"/>
              <a:buChar char="•"/>
            </a:pPr>
            <a:r>
              <a:rPr lang="en-US" sz="2800" dirty="0">
                <a:solidFill>
                  <a:srgbClr val="222222"/>
                </a:solidFill>
                <a:latin typeface="Arial" panose="020B0604020202020204" pitchFamily="34" charset="0"/>
                <a:cs typeface="Arial" panose="020B0604020202020204" pitchFamily="34" charset="0"/>
              </a:rPr>
              <a:t>Three types of space allocation methods are:</a:t>
            </a:r>
          </a:p>
          <a:p>
            <a:pPr marL="742950" lvl="1" indent="-285750" algn="just">
              <a:buFont typeface="Arial" panose="020B0604020202020204" pitchFamily="34" charset="0"/>
              <a:buChar char="•"/>
            </a:pPr>
            <a:r>
              <a:rPr lang="en-US" sz="2800" dirty="0">
                <a:solidFill>
                  <a:srgbClr val="222222"/>
                </a:solidFill>
                <a:latin typeface="Arial" panose="020B0604020202020204" pitchFamily="34" charset="0"/>
                <a:cs typeface="Arial" panose="020B0604020202020204" pitchFamily="34" charset="0"/>
              </a:rPr>
              <a:t>Linked Allocation</a:t>
            </a:r>
          </a:p>
          <a:p>
            <a:pPr marL="742950" lvl="1" indent="-285750" algn="just">
              <a:buFont typeface="Arial" panose="020B0604020202020204" pitchFamily="34" charset="0"/>
              <a:buChar char="•"/>
            </a:pPr>
            <a:r>
              <a:rPr lang="en-US" sz="2800" dirty="0">
                <a:solidFill>
                  <a:srgbClr val="222222"/>
                </a:solidFill>
                <a:latin typeface="Arial" panose="020B0604020202020204" pitchFamily="34" charset="0"/>
                <a:cs typeface="Arial" panose="020B0604020202020204" pitchFamily="34" charset="0"/>
              </a:rPr>
              <a:t>Indexed Allocation</a:t>
            </a:r>
          </a:p>
          <a:p>
            <a:pPr marL="742950" lvl="1" indent="-285750" algn="just">
              <a:buFont typeface="Arial" panose="020B0604020202020204" pitchFamily="34" charset="0"/>
              <a:buChar char="•"/>
            </a:pPr>
            <a:r>
              <a:rPr lang="en-US" sz="2800" dirty="0">
                <a:solidFill>
                  <a:srgbClr val="222222"/>
                </a:solidFill>
                <a:latin typeface="Arial" panose="020B0604020202020204" pitchFamily="34" charset="0"/>
                <a:cs typeface="Arial" panose="020B0604020202020204" pitchFamily="34" charset="0"/>
              </a:rPr>
              <a:t>Contiguous Allocation</a:t>
            </a:r>
          </a:p>
          <a:p>
            <a:pPr algn="just">
              <a:buFont typeface="Arial" panose="020B0604020202020204" pitchFamily="34" charset="0"/>
              <a:buChar char="•"/>
            </a:pPr>
            <a:r>
              <a:rPr lang="en-US" sz="2800" dirty="0">
                <a:solidFill>
                  <a:srgbClr val="222222"/>
                </a:solidFill>
                <a:latin typeface="Arial" panose="020B0604020202020204" pitchFamily="34" charset="0"/>
                <a:cs typeface="Arial" panose="020B0604020202020204" pitchFamily="34" charset="0"/>
              </a:rPr>
              <a:t>Information about files is maintained by Directories</a:t>
            </a:r>
            <a:endParaRPr lang="en-US" sz="2800" b="0" i="0" dirty="0">
              <a:solidFill>
                <a:srgbClr val="222222"/>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97789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4099" name="object 5"/>
          <p:cNvGrpSpPr>
            <a:grpSpLocks/>
          </p:cNvGrpSpPr>
          <p:nvPr/>
        </p:nvGrpSpPr>
        <p:grpSpPr bwMode="auto">
          <a:xfrm>
            <a:off x="0" y="0"/>
            <a:ext cx="16217900" cy="9118600"/>
            <a:chOff x="0" y="0"/>
            <a:chExt cx="16217900" cy="9118600"/>
          </a:xfrm>
        </p:grpSpPr>
        <p:sp>
          <p:nvSpPr>
            <p:cNvPr id="4103"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4104"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4101" name="TextBox 12"/>
          <p:cNvSpPr txBox="1">
            <a:spLocks noChangeArrowheads="1"/>
          </p:cNvSpPr>
          <p:nvPr/>
        </p:nvSpPr>
        <p:spPr bwMode="auto">
          <a:xfrm>
            <a:off x="397608" y="156155"/>
            <a:ext cx="15468600" cy="646331"/>
          </a:xfrm>
          <a:prstGeom prst="rect">
            <a:avLst/>
          </a:prstGeom>
          <a:noFill/>
          <a:ln w="9525">
            <a:noFill/>
            <a:miter lim="800000"/>
            <a:headEnd/>
            <a:tailEnd/>
          </a:ln>
        </p:spPr>
        <p:txBody>
          <a:bodyPr wrap="square">
            <a:spAutoFit/>
          </a:bodyPr>
          <a:lstStyle/>
          <a:p>
            <a:r>
              <a:rPr lang="en-IN" sz="3600" b="1" dirty="0" smtClean="0"/>
              <a:t>File Directory</a:t>
            </a:r>
            <a:endParaRPr lang="en-US" sz="3600" b="1" dirty="0"/>
          </a:p>
        </p:txBody>
      </p:sp>
      <p:sp>
        <p:nvSpPr>
          <p:cNvPr id="11" name="Slide Number Placeholder 10"/>
          <p:cNvSpPr>
            <a:spLocks noGrp="1"/>
          </p:cNvSpPr>
          <p:nvPr>
            <p:ph type="sldNum" sz="quarter" idx="12"/>
          </p:nvPr>
        </p:nvSpPr>
        <p:spPr/>
        <p:txBody>
          <a:bodyPr/>
          <a:lstStyle/>
          <a:p>
            <a:pPr>
              <a:defRPr/>
            </a:pPr>
            <a:fld id="{1BB5D663-6BCF-42AE-B394-1863D8DE5BA1}" type="slidenum">
              <a:rPr lang="en-IN" smtClean="0"/>
              <a:pPr>
                <a:defRPr/>
              </a:pPr>
              <a:t>21</a:t>
            </a:fld>
            <a:endParaRPr lang="en-IN"/>
          </a:p>
        </p:txBody>
      </p:sp>
      <p:sp>
        <p:nvSpPr>
          <p:cNvPr id="9" name="Footer Placeholder 11"/>
          <p:cNvSpPr>
            <a:spLocks noGrp="1"/>
          </p:cNvSpPr>
          <p:nvPr>
            <p:ph type="ftr" sz="quarter" idx="10"/>
          </p:nvPr>
        </p:nvSpPr>
        <p:spPr>
          <a:xfrm>
            <a:off x="5513388" y="8610600"/>
            <a:ext cx="5191125" cy="292100"/>
          </a:xfrm>
        </p:spPr>
        <p:txBody>
          <a:bodyPr/>
          <a:lstStyle/>
          <a:p>
            <a:pPr>
              <a:defRPr/>
            </a:pPr>
            <a:r>
              <a:rPr lang="en-IN" smtClean="0"/>
              <a:t>Dr. Nilam Choudhary ,CSE, JECRC, JAIPUR</a:t>
            </a:r>
            <a:endParaRPr lang="en-IN" dirty="0"/>
          </a:p>
        </p:txBody>
      </p:sp>
      <p:sp>
        <p:nvSpPr>
          <p:cNvPr id="12" name="Rectangle 11"/>
          <p:cNvSpPr/>
          <p:nvPr/>
        </p:nvSpPr>
        <p:spPr>
          <a:xfrm>
            <a:off x="1036588" y="1130276"/>
            <a:ext cx="14644790" cy="6986528"/>
          </a:xfrm>
          <a:prstGeom prst="rect">
            <a:avLst/>
          </a:prstGeom>
        </p:spPr>
        <p:txBody>
          <a:bodyPr wrap="square">
            <a:spAutoFit/>
          </a:bodyPr>
          <a:lstStyle/>
          <a:p>
            <a:pPr algn="just"/>
            <a:r>
              <a:rPr lang="en-US" sz="2800" dirty="0" smtClean="0"/>
              <a:t>Collection of files is a file directory. The directory contains information about the files, including attributes, location and ownership. Much of this information, especially that is concerned with storage, is managed by the operating system. The directory is itself a file, accessible by various file management routines.</a:t>
            </a:r>
            <a:br>
              <a:rPr lang="en-US" sz="2800" dirty="0" smtClean="0"/>
            </a:br>
            <a:r>
              <a:rPr lang="en-US" sz="2800" dirty="0" smtClean="0"/>
              <a:t/>
            </a:r>
            <a:br>
              <a:rPr lang="en-US" sz="2800" dirty="0" smtClean="0"/>
            </a:br>
            <a:r>
              <a:rPr lang="en-US" sz="2800" b="1" dirty="0" smtClean="0"/>
              <a:t>Information contained in a device directory are:</a:t>
            </a:r>
          </a:p>
          <a:p>
            <a:pPr algn="just"/>
            <a:r>
              <a:rPr lang="en-US" sz="2800" dirty="0" smtClean="0"/>
              <a:t>Name</a:t>
            </a:r>
          </a:p>
          <a:p>
            <a:pPr algn="just"/>
            <a:r>
              <a:rPr lang="en-US" sz="2800" dirty="0" smtClean="0"/>
              <a:t>Type</a:t>
            </a:r>
          </a:p>
          <a:p>
            <a:pPr algn="just"/>
            <a:r>
              <a:rPr lang="en-US" sz="2800" dirty="0" smtClean="0"/>
              <a:t>Address</a:t>
            </a:r>
          </a:p>
          <a:p>
            <a:pPr algn="just"/>
            <a:r>
              <a:rPr lang="en-US" sz="2800" dirty="0" smtClean="0"/>
              <a:t>Current length</a:t>
            </a:r>
          </a:p>
          <a:p>
            <a:pPr algn="just"/>
            <a:r>
              <a:rPr lang="en-US" sz="2800" dirty="0" smtClean="0"/>
              <a:t>Maximum length</a:t>
            </a:r>
          </a:p>
          <a:p>
            <a:pPr algn="just"/>
            <a:r>
              <a:rPr lang="en-US" sz="2800" dirty="0" smtClean="0"/>
              <a:t>Date last accessed</a:t>
            </a:r>
          </a:p>
          <a:p>
            <a:pPr algn="just"/>
            <a:r>
              <a:rPr lang="en-US" sz="2800" dirty="0" smtClean="0"/>
              <a:t>Date last updated</a:t>
            </a:r>
          </a:p>
          <a:p>
            <a:pPr algn="just"/>
            <a:r>
              <a:rPr lang="en-US" sz="2800" dirty="0" smtClean="0"/>
              <a:t>Owner id</a:t>
            </a:r>
          </a:p>
          <a:p>
            <a:pPr algn="just"/>
            <a:r>
              <a:rPr lang="en-US" sz="2800" dirty="0" smtClean="0"/>
              <a:t>Protection information</a:t>
            </a:r>
          </a:p>
          <a:p>
            <a:endParaRPr lang="en-US"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4099" name="object 5"/>
          <p:cNvGrpSpPr>
            <a:grpSpLocks/>
          </p:cNvGrpSpPr>
          <p:nvPr/>
        </p:nvGrpSpPr>
        <p:grpSpPr bwMode="auto">
          <a:xfrm>
            <a:off x="95738" y="-25400"/>
            <a:ext cx="16217900" cy="9118600"/>
            <a:chOff x="0" y="0"/>
            <a:chExt cx="16217900" cy="9118600"/>
          </a:xfrm>
        </p:grpSpPr>
        <p:sp>
          <p:nvSpPr>
            <p:cNvPr id="4103"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4104"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4101" name="TextBox 12"/>
          <p:cNvSpPr txBox="1">
            <a:spLocks noChangeArrowheads="1"/>
          </p:cNvSpPr>
          <p:nvPr/>
        </p:nvSpPr>
        <p:spPr bwMode="auto">
          <a:xfrm>
            <a:off x="412750" y="4885"/>
            <a:ext cx="15468600" cy="646331"/>
          </a:xfrm>
          <a:prstGeom prst="rect">
            <a:avLst/>
          </a:prstGeom>
          <a:noFill/>
          <a:ln w="9525">
            <a:noFill/>
            <a:miter lim="800000"/>
            <a:headEnd/>
            <a:tailEnd/>
          </a:ln>
        </p:spPr>
        <p:txBody>
          <a:bodyPr wrap="square">
            <a:spAutoFit/>
          </a:bodyPr>
          <a:lstStyle/>
          <a:p>
            <a:r>
              <a:rPr lang="en-IN" sz="3600" b="1" dirty="0" smtClean="0"/>
              <a:t>Cont..</a:t>
            </a:r>
            <a:endParaRPr lang="en-US" sz="3600" b="1" dirty="0"/>
          </a:p>
        </p:txBody>
      </p:sp>
      <p:sp>
        <p:nvSpPr>
          <p:cNvPr id="11" name="Slide Number Placeholder 10"/>
          <p:cNvSpPr>
            <a:spLocks noGrp="1"/>
          </p:cNvSpPr>
          <p:nvPr>
            <p:ph type="sldNum" sz="quarter" idx="12"/>
          </p:nvPr>
        </p:nvSpPr>
        <p:spPr/>
        <p:txBody>
          <a:bodyPr/>
          <a:lstStyle/>
          <a:p>
            <a:pPr>
              <a:defRPr/>
            </a:pPr>
            <a:fld id="{1BB5D663-6BCF-42AE-B394-1863D8DE5BA1}" type="slidenum">
              <a:rPr lang="en-IN" smtClean="0"/>
              <a:pPr>
                <a:defRPr/>
              </a:pPr>
              <a:t>22</a:t>
            </a:fld>
            <a:endParaRPr lang="en-IN"/>
          </a:p>
        </p:txBody>
      </p:sp>
      <p:sp>
        <p:nvSpPr>
          <p:cNvPr id="9" name="Footer Placeholder 11"/>
          <p:cNvSpPr>
            <a:spLocks noGrp="1"/>
          </p:cNvSpPr>
          <p:nvPr>
            <p:ph type="ftr" sz="quarter" idx="10"/>
          </p:nvPr>
        </p:nvSpPr>
        <p:spPr>
          <a:xfrm>
            <a:off x="5513388" y="8610600"/>
            <a:ext cx="5191125" cy="292100"/>
          </a:xfrm>
        </p:spPr>
        <p:txBody>
          <a:bodyPr/>
          <a:lstStyle/>
          <a:p>
            <a:pPr>
              <a:defRPr/>
            </a:pPr>
            <a:r>
              <a:rPr lang="en-IN" smtClean="0"/>
              <a:t>Dr. Nilam Choudhary ,CSE, JECRC, JAIPUR</a:t>
            </a:r>
            <a:endParaRPr lang="en-IN" dirty="0"/>
          </a:p>
        </p:txBody>
      </p:sp>
      <p:sp>
        <p:nvSpPr>
          <p:cNvPr id="10" name="Rectangle 9"/>
          <p:cNvSpPr/>
          <p:nvPr/>
        </p:nvSpPr>
        <p:spPr>
          <a:xfrm>
            <a:off x="965150" y="844524"/>
            <a:ext cx="14001848" cy="7848302"/>
          </a:xfrm>
          <a:prstGeom prst="rect">
            <a:avLst/>
          </a:prstGeom>
        </p:spPr>
        <p:txBody>
          <a:bodyPr wrap="square">
            <a:spAutoFit/>
          </a:bodyPr>
          <a:lstStyle/>
          <a:p>
            <a:r>
              <a:rPr lang="en-US" sz="2800" b="1" dirty="0" smtClean="0"/>
              <a:t>Operation performed on directory are:</a:t>
            </a:r>
            <a:endParaRPr lang="en-US" sz="2800" dirty="0" smtClean="0"/>
          </a:p>
          <a:p>
            <a:r>
              <a:rPr lang="en-US" sz="2800" dirty="0" smtClean="0"/>
              <a:t>Search for a file</a:t>
            </a:r>
          </a:p>
          <a:p>
            <a:r>
              <a:rPr lang="en-US" sz="2800" dirty="0" smtClean="0"/>
              <a:t>Create a file</a:t>
            </a:r>
          </a:p>
          <a:p>
            <a:r>
              <a:rPr lang="en-US" sz="2800" dirty="0" smtClean="0"/>
              <a:t>Delete a file</a:t>
            </a:r>
          </a:p>
          <a:p>
            <a:r>
              <a:rPr lang="en-US" sz="2800" dirty="0" smtClean="0"/>
              <a:t>List a directory</a:t>
            </a:r>
          </a:p>
          <a:p>
            <a:r>
              <a:rPr lang="en-US" sz="2800" dirty="0" smtClean="0"/>
              <a:t>Rename a file</a:t>
            </a:r>
          </a:p>
          <a:p>
            <a:r>
              <a:rPr lang="en-US" sz="2800" dirty="0" smtClean="0"/>
              <a:t>Traverse the file system</a:t>
            </a:r>
          </a:p>
          <a:p>
            <a:endParaRPr lang="en-IN" sz="2800" dirty="0" smtClean="0"/>
          </a:p>
          <a:p>
            <a:r>
              <a:rPr lang="en-US" sz="2800" b="1" dirty="0" smtClean="0"/>
              <a:t>Advantages of maintaining directories are:</a:t>
            </a:r>
          </a:p>
          <a:p>
            <a:endParaRPr lang="en-US" sz="2800" dirty="0" smtClean="0"/>
          </a:p>
          <a:p>
            <a:r>
              <a:rPr lang="en-US" sz="2800" b="1" dirty="0" smtClean="0"/>
              <a:t>Efficiency:</a:t>
            </a:r>
            <a:r>
              <a:rPr lang="en-US" sz="2800" dirty="0" smtClean="0"/>
              <a:t> A file can be located more quickly.</a:t>
            </a:r>
          </a:p>
          <a:p>
            <a:endParaRPr lang="en-US" sz="2800" dirty="0" smtClean="0"/>
          </a:p>
          <a:p>
            <a:r>
              <a:rPr lang="en-US" sz="2800" b="1" dirty="0" smtClean="0"/>
              <a:t>Naming:</a:t>
            </a:r>
            <a:r>
              <a:rPr lang="en-US" sz="2800" dirty="0" smtClean="0"/>
              <a:t> It becomes convenient for users as two users can have same name for different files or may have different name for same file.</a:t>
            </a:r>
          </a:p>
          <a:p>
            <a:endParaRPr lang="en-US" sz="2800" dirty="0" smtClean="0"/>
          </a:p>
          <a:p>
            <a:r>
              <a:rPr lang="en-US" sz="2800" b="1" dirty="0" smtClean="0"/>
              <a:t>Grouping:</a:t>
            </a:r>
            <a:r>
              <a:rPr lang="en-US" sz="2800" dirty="0" smtClean="0"/>
              <a:t> Logical grouping of files can be done by properties e.g. all java programs, all games etc.</a:t>
            </a:r>
          </a:p>
          <a:p>
            <a:endParaRPr lang="en-US" sz="2800" dirty="0"/>
          </a:p>
        </p:txBody>
      </p:sp>
    </p:spTree>
    <p:extLst>
      <p:ext uri="{BB962C8B-B14F-4D97-AF65-F5344CB8AC3E}">
        <p14:creationId xmlns:p14="http://schemas.microsoft.com/office/powerpoint/2010/main" val="27621691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,CSE, JECRC, JAIPUR</a:t>
            </a:r>
            <a:endParaRPr lang="en-IN" dirty="0"/>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23</a:t>
            </a:fld>
            <a:endParaRPr lang="en-IN"/>
          </a:p>
        </p:txBody>
      </p:sp>
      <p:sp>
        <p:nvSpPr>
          <p:cNvPr id="10" name="Rectangle 9"/>
          <p:cNvSpPr/>
          <p:nvPr/>
        </p:nvSpPr>
        <p:spPr>
          <a:xfrm>
            <a:off x="939800" y="75288"/>
            <a:ext cx="9097842" cy="1200329"/>
          </a:xfrm>
          <a:prstGeom prst="rect">
            <a:avLst/>
          </a:prstGeom>
        </p:spPr>
        <p:txBody>
          <a:bodyPr wrap="square">
            <a:spAutoFit/>
          </a:bodyPr>
          <a:lstStyle/>
          <a:p>
            <a:r>
              <a:rPr lang="en-US" sz="3600" dirty="0" smtClean="0"/>
              <a:t>Structures of Directory in Operating System</a:t>
            </a:r>
          </a:p>
          <a:p>
            <a:endParaRPr lang="en-US" sz="3600" dirty="0"/>
          </a:p>
        </p:txBody>
      </p:sp>
      <p:sp>
        <p:nvSpPr>
          <p:cNvPr id="11" name="Rectangle 10"/>
          <p:cNvSpPr/>
          <p:nvPr/>
        </p:nvSpPr>
        <p:spPr>
          <a:xfrm>
            <a:off x="939800" y="825500"/>
            <a:ext cx="14630400" cy="954107"/>
          </a:xfrm>
          <a:prstGeom prst="rect">
            <a:avLst/>
          </a:prstGeom>
        </p:spPr>
        <p:txBody>
          <a:bodyPr wrap="square">
            <a:spAutoFit/>
          </a:bodyPr>
          <a:lstStyle/>
          <a:p>
            <a:r>
              <a:rPr lang="en-US" sz="2800" dirty="0" smtClean="0"/>
              <a:t>A </a:t>
            </a:r>
            <a:r>
              <a:rPr lang="en-US" sz="2800" b="1" dirty="0" smtClean="0"/>
              <a:t>directory</a:t>
            </a:r>
            <a:r>
              <a:rPr lang="en-US" sz="2800" dirty="0" smtClean="0"/>
              <a:t> is a container that is used to contain folders and file. It organizes files and folders into a hierarchical manner.</a:t>
            </a:r>
            <a:endParaRPr lang="en-US" sz="2800" dirty="0"/>
          </a:p>
        </p:txBody>
      </p:sp>
      <p:pic>
        <p:nvPicPr>
          <p:cNvPr id="15362" name="Picture 2" descr="https://media.geeksforgeeks.org/wp-content/uploads/111-11.png"/>
          <p:cNvPicPr>
            <a:picLocks noChangeAspect="1" noChangeArrowheads="1"/>
          </p:cNvPicPr>
          <p:nvPr/>
        </p:nvPicPr>
        <p:blipFill>
          <a:blip r:embed="rId3"/>
          <a:srcRect/>
          <a:stretch>
            <a:fillRect/>
          </a:stretch>
        </p:blipFill>
        <p:spPr bwMode="auto">
          <a:xfrm>
            <a:off x="3751232" y="2273283"/>
            <a:ext cx="10858576" cy="4897851"/>
          </a:xfrm>
          <a:prstGeom prst="rect">
            <a:avLst/>
          </a:prstGeom>
          <a:noFill/>
        </p:spPr>
      </p:pic>
    </p:spTree>
    <p:extLst>
      <p:ext uri="{BB962C8B-B14F-4D97-AF65-F5344CB8AC3E}">
        <p14:creationId xmlns:p14="http://schemas.microsoft.com/office/powerpoint/2010/main" val="4337871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4103"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4104"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4101" name="TextBox 12"/>
          <p:cNvSpPr txBox="1">
            <a:spLocks noChangeArrowheads="1"/>
          </p:cNvSpPr>
          <p:nvPr/>
        </p:nvSpPr>
        <p:spPr bwMode="auto">
          <a:xfrm>
            <a:off x="412750" y="4885"/>
            <a:ext cx="15468600" cy="646331"/>
          </a:xfrm>
          <a:prstGeom prst="rect">
            <a:avLst/>
          </a:prstGeom>
          <a:noFill/>
          <a:ln w="9525">
            <a:noFill/>
            <a:miter lim="800000"/>
            <a:headEnd/>
            <a:tailEnd/>
          </a:ln>
        </p:spPr>
        <p:txBody>
          <a:bodyPr wrap="square">
            <a:spAutoFit/>
          </a:bodyPr>
          <a:lstStyle/>
          <a:p>
            <a:r>
              <a:rPr lang="en-IN" sz="3600" b="1" dirty="0" smtClean="0"/>
              <a:t>Cont..</a:t>
            </a:r>
            <a:endParaRPr lang="en-US" sz="3600" b="1" dirty="0"/>
          </a:p>
        </p:txBody>
      </p:sp>
      <p:sp>
        <p:nvSpPr>
          <p:cNvPr id="11" name="Slide Number Placeholder 10"/>
          <p:cNvSpPr>
            <a:spLocks noGrp="1"/>
          </p:cNvSpPr>
          <p:nvPr>
            <p:ph type="sldNum" sz="quarter" idx="12"/>
          </p:nvPr>
        </p:nvSpPr>
        <p:spPr/>
        <p:txBody>
          <a:bodyPr/>
          <a:lstStyle/>
          <a:p>
            <a:pPr>
              <a:defRPr/>
            </a:pPr>
            <a:fld id="{1BB5D663-6BCF-42AE-B394-1863D8DE5BA1}" type="slidenum">
              <a:rPr lang="en-IN" smtClean="0"/>
              <a:pPr>
                <a:defRPr/>
              </a:pPr>
              <a:t>24</a:t>
            </a:fld>
            <a:endParaRPr lang="en-IN"/>
          </a:p>
        </p:txBody>
      </p:sp>
      <p:sp>
        <p:nvSpPr>
          <p:cNvPr id="9" name="Footer Placeholder 11"/>
          <p:cNvSpPr>
            <a:spLocks noGrp="1"/>
          </p:cNvSpPr>
          <p:nvPr>
            <p:ph type="ftr" sz="quarter" idx="10"/>
          </p:nvPr>
        </p:nvSpPr>
        <p:spPr>
          <a:xfrm>
            <a:off x="5513388" y="8610600"/>
            <a:ext cx="5191125" cy="292100"/>
          </a:xfrm>
        </p:spPr>
        <p:txBody>
          <a:bodyPr/>
          <a:lstStyle/>
          <a:p>
            <a:pPr>
              <a:defRPr/>
            </a:pPr>
            <a:r>
              <a:rPr lang="en-IN" smtClean="0"/>
              <a:t>Dr. Nilam Choudhary ,CSE, JECRC, JAIPUR</a:t>
            </a:r>
            <a:endParaRPr lang="en-IN" dirty="0"/>
          </a:p>
        </p:txBody>
      </p:sp>
      <p:sp>
        <p:nvSpPr>
          <p:cNvPr id="10" name="Rectangle 9"/>
          <p:cNvSpPr/>
          <p:nvPr/>
        </p:nvSpPr>
        <p:spPr>
          <a:xfrm>
            <a:off x="893712" y="987400"/>
            <a:ext cx="14144724" cy="2246769"/>
          </a:xfrm>
          <a:prstGeom prst="rect">
            <a:avLst/>
          </a:prstGeom>
        </p:spPr>
        <p:txBody>
          <a:bodyPr wrap="square">
            <a:spAutoFit/>
          </a:bodyPr>
          <a:lstStyle/>
          <a:p>
            <a:r>
              <a:rPr lang="en-US" sz="2800" b="1" dirty="0" smtClean="0"/>
              <a:t>SINGLE-LEVEL DIRECTORY</a:t>
            </a:r>
            <a:r>
              <a:rPr lang="en-US" sz="2800" dirty="0" smtClean="0"/>
              <a:t/>
            </a:r>
            <a:br>
              <a:rPr lang="en-US" sz="2800" dirty="0" smtClean="0"/>
            </a:br>
            <a:r>
              <a:rPr lang="en-US" sz="2800" dirty="0" smtClean="0"/>
              <a:t>In this a single directory is maintained for all the users.</a:t>
            </a:r>
          </a:p>
          <a:p>
            <a:endParaRPr lang="en-IN" sz="2800" dirty="0" smtClean="0"/>
          </a:p>
          <a:p>
            <a:r>
              <a:rPr lang="en-US" sz="2800" b="1" dirty="0" smtClean="0"/>
              <a:t>Naming problem:</a:t>
            </a:r>
            <a:r>
              <a:rPr lang="en-US" sz="2800" dirty="0" smtClean="0"/>
              <a:t> Users cannot have same name for two files.</a:t>
            </a:r>
          </a:p>
          <a:p>
            <a:r>
              <a:rPr lang="en-US" sz="2800" b="1" dirty="0" smtClean="0"/>
              <a:t>Grouping problem:</a:t>
            </a:r>
            <a:r>
              <a:rPr lang="en-US" sz="2800" dirty="0" smtClean="0"/>
              <a:t> Users cannot group files according to their need.</a:t>
            </a:r>
            <a:endParaRPr lang="en-US" sz="2800" dirty="0"/>
          </a:p>
        </p:txBody>
      </p:sp>
      <p:pic>
        <p:nvPicPr>
          <p:cNvPr id="21506" name="Picture 2" descr="https://media.geeksforgeeks.org/wp-content/uploads/directory.jpg"/>
          <p:cNvPicPr>
            <a:picLocks noChangeAspect="1" noChangeArrowheads="1"/>
          </p:cNvPicPr>
          <p:nvPr/>
        </p:nvPicPr>
        <p:blipFill>
          <a:blip r:embed="rId3"/>
          <a:srcRect/>
          <a:stretch>
            <a:fillRect/>
          </a:stretch>
        </p:blipFill>
        <p:spPr bwMode="auto">
          <a:xfrm>
            <a:off x="3679794" y="3987796"/>
            <a:ext cx="8858184" cy="3538660"/>
          </a:xfrm>
          <a:prstGeom prst="rect">
            <a:avLst/>
          </a:prstGeom>
          <a:noFill/>
        </p:spPr>
      </p:pic>
    </p:spTree>
    <p:extLst>
      <p:ext uri="{BB962C8B-B14F-4D97-AF65-F5344CB8AC3E}">
        <p14:creationId xmlns:p14="http://schemas.microsoft.com/office/powerpoint/2010/main" val="27621691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4103"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4104"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4101" name="TextBox 12"/>
          <p:cNvSpPr txBox="1">
            <a:spLocks noChangeArrowheads="1"/>
          </p:cNvSpPr>
          <p:nvPr/>
        </p:nvSpPr>
        <p:spPr bwMode="auto">
          <a:xfrm>
            <a:off x="412750" y="4885"/>
            <a:ext cx="15468600" cy="646331"/>
          </a:xfrm>
          <a:prstGeom prst="rect">
            <a:avLst/>
          </a:prstGeom>
          <a:noFill/>
          <a:ln w="9525">
            <a:noFill/>
            <a:miter lim="800000"/>
            <a:headEnd/>
            <a:tailEnd/>
          </a:ln>
        </p:spPr>
        <p:txBody>
          <a:bodyPr wrap="square">
            <a:spAutoFit/>
          </a:bodyPr>
          <a:lstStyle/>
          <a:p>
            <a:r>
              <a:rPr lang="en-IN" sz="3600" b="1" dirty="0" smtClean="0"/>
              <a:t>Cont..</a:t>
            </a:r>
            <a:endParaRPr lang="en-US" sz="3600" b="1" dirty="0"/>
          </a:p>
        </p:txBody>
      </p:sp>
      <p:sp>
        <p:nvSpPr>
          <p:cNvPr id="11" name="Slide Number Placeholder 10"/>
          <p:cNvSpPr>
            <a:spLocks noGrp="1"/>
          </p:cNvSpPr>
          <p:nvPr>
            <p:ph type="sldNum" sz="quarter" idx="12"/>
          </p:nvPr>
        </p:nvSpPr>
        <p:spPr/>
        <p:txBody>
          <a:bodyPr/>
          <a:lstStyle/>
          <a:p>
            <a:pPr>
              <a:defRPr/>
            </a:pPr>
            <a:fld id="{1BB5D663-6BCF-42AE-B394-1863D8DE5BA1}" type="slidenum">
              <a:rPr lang="en-IN" smtClean="0"/>
              <a:pPr>
                <a:defRPr/>
              </a:pPr>
              <a:t>25</a:t>
            </a:fld>
            <a:endParaRPr lang="en-IN"/>
          </a:p>
        </p:txBody>
      </p:sp>
      <p:sp>
        <p:nvSpPr>
          <p:cNvPr id="9" name="Footer Placeholder 11"/>
          <p:cNvSpPr>
            <a:spLocks noGrp="1"/>
          </p:cNvSpPr>
          <p:nvPr>
            <p:ph type="ftr" sz="quarter" idx="10"/>
          </p:nvPr>
        </p:nvSpPr>
        <p:spPr>
          <a:xfrm>
            <a:off x="5513388" y="8610600"/>
            <a:ext cx="5191125" cy="292100"/>
          </a:xfrm>
        </p:spPr>
        <p:txBody>
          <a:bodyPr/>
          <a:lstStyle/>
          <a:p>
            <a:pPr>
              <a:defRPr/>
            </a:pPr>
            <a:r>
              <a:rPr lang="en-IN" smtClean="0"/>
              <a:t>Dr. Nilam Choudhary ,CSE, JECRC, JAIPUR</a:t>
            </a:r>
            <a:endParaRPr lang="en-IN" dirty="0"/>
          </a:p>
        </p:txBody>
      </p:sp>
      <p:sp>
        <p:nvSpPr>
          <p:cNvPr id="10" name="Rectangle 9"/>
          <p:cNvSpPr/>
          <p:nvPr/>
        </p:nvSpPr>
        <p:spPr>
          <a:xfrm>
            <a:off x="893712" y="987400"/>
            <a:ext cx="14144724" cy="8279190"/>
          </a:xfrm>
          <a:prstGeom prst="rect">
            <a:avLst/>
          </a:prstGeom>
        </p:spPr>
        <p:txBody>
          <a:bodyPr wrap="square">
            <a:spAutoFit/>
          </a:bodyPr>
          <a:lstStyle/>
          <a:p>
            <a:r>
              <a:rPr lang="en-US" sz="2800" b="1" dirty="0" smtClean="0"/>
              <a:t>Single-level directory –</a:t>
            </a:r>
            <a:r>
              <a:rPr lang="en-US" sz="2800" dirty="0" smtClean="0"/>
              <a:t/>
            </a:r>
            <a:br>
              <a:rPr lang="en-US" sz="2800" dirty="0" smtClean="0"/>
            </a:br>
            <a:r>
              <a:rPr lang="en-US" sz="2800" dirty="0" smtClean="0"/>
              <a:t>Single level directory is simplest directory </a:t>
            </a:r>
            <a:r>
              <a:rPr lang="en-US" sz="2800" dirty="0" err="1" smtClean="0"/>
              <a:t>structure.In</a:t>
            </a:r>
            <a:r>
              <a:rPr lang="en-US" sz="2800" dirty="0" smtClean="0"/>
              <a:t> it all files are contained in same directory which make it easy to support and </a:t>
            </a:r>
            <a:r>
              <a:rPr lang="en-US" sz="2800" dirty="0" err="1" smtClean="0"/>
              <a:t>understand.A</a:t>
            </a:r>
            <a:r>
              <a:rPr lang="en-US" sz="2800" dirty="0" smtClean="0"/>
              <a:t> single level directory has a significant limitation, however, when the number of files increases or when the system has more than one user. Since all the files are in the same directory, they must have the unique name . if two users call their dataset test, then the unique name rule violated.</a:t>
            </a:r>
          </a:p>
          <a:p>
            <a:endParaRPr lang="en-IN" sz="2800" dirty="0" smtClean="0"/>
          </a:p>
          <a:p>
            <a:r>
              <a:rPr lang="en-US" sz="2800" b="1" dirty="0" smtClean="0"/>
              <a:t>Advantages:</a:t>
            </a:r>
            <a:endParaRPr lang="en-US" sz="2800" dirty="0" smtClean="0"/>
          </a:p>
          <a:p>
            <a:r>
              <a:rPr lang="en-US" sz="2800" dirty="0" smtClean="0"/>
              <a:t>Since it is a single directory, so its implementation is very easy.</a:t>
            </a:r>
          </a:p>
          <a:p>
            <a:r>
              <a:rPr lang="en-US" sz="2800" dirty="0" smtClean="0"/>
              <a:t>If the files are smaller in size, searching will become faster.</a:t>
            </a:r>
          </a:p>
          <a:p>
            <a:r>
              <a:rPr lang="en-US" sz="2800" dirty="0" smtClean="0"/>
              <a:t>The operations like file creation, searching, deletion, updating are very easy in such a directory structure.</a:t>
            </a:r>
            <a:endParaRPr lang="en-US" sz="2800" smtClean="0"/>
          </a:p>
          <a:p>
            <a:endParaRPr lang="en-US" sz="2800" dirty="0" smtClean="0"/>
          </a:p>
          <a:p>
            <a:r>
              <a:rPr lang="en-US" sz="2800" b="1" dirty="0" smtClean="0"/>
              <a:t>Disadvantages:</a:t>
            </a:r>
            <a:endParaRPr lang="en-US" sz="2800" dirty="0" smtClean="0"/>
          </a:p>
          <a:p>
            <a:r>
              <a:rPr lang="en-US" sz="2800" dirty="0" smtClean="0"/>
              <a:t>There may chance of name collision because two files can not have the same name.</a:t>
            </a:r>
          </a:p>
          <a:p>
            <a:r>
              <a:rPr lang="en-US" sz="2800" dirty="0" smtClean="0"/>
              <a:t>Searching will become time taking if the directory is large.</a:t>
            </a:r>
          </a:p>
          <a:p>
            <a:r>
              <a:rPr lang="en-US" sz="2800" dirty="0" smtClean="0"/>
              <a:t>In this can not group the same type of files together.</a:t>
            </a:r>
          </a:p>
          <a:p>
            <a:endParaRPr lang="en-US" sz="2800" dirty="0" smtClean="0"/>
          </a:p>
          <a:p>
            <a:endParaRPr lang="en-US" sz="2800" dirty="0"/>
          </a:p>
        </p:txBody>
      </p:sp>
    </p:spTree>
    <p:extLst>
      <p:ext uri="{BB962C8B-B14F-4D97-AF65-F5344CB8AC3E}">
        <p14:creationId xmlns:p14="http://schemas.microsoft.com/office/powerpoint/2010/main" val="27621691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4103"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4104"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4101" name="TextBox 12"/>
          <p:cNvSpPr txBox="1">
            <a:spLocks noChangeArrowheads="1"/>
          </p:cNvSpPr>
          <p:nvPr/>
        </p:nvSpPr>
        <p:spPr bwMode="auto">
          <a:xfrm>
            <a:off x="412750" y="4885"/>
            <a:ext cx="15468600" cy="646331"/>
          </a:xfrm>
          <a:prstGeom prst="rect">
            <a:avLst/>
          </a:prstGeom>
          <a:noFill/>
          <a:ln w="9525">
            <a:noFill/>
            <a:miter lim="800000"/>
            <a:headEnd/>
            <a:tailEnd/>
          </a:ln>
        </p:spPr>
        <p:txBody>
          <a:bodyPr wrap="square">
            <a:spAutoFit/>
          </a:bodyPr>
          <a:lstStyle/>
          <a:p>
            <a:r>
              <a:rPr lang="en-IN" sz="3600" b="1" dirty="0" smtClean="0"/>
              <a:t>Cont..</a:t>
            </a:r>
            <a:endParaRPr lang="en-US" sz="3600" b="1" dirty="0"/>
          </a:p>
        </p:txBody>
      </p:sp>
      <p:sp>
        <p:nvSpPr>
          <p:cNvPr id="11" name="Slide Number Placeholder 10"/>
          <p:cNvSpPr>
            <a:spLocks noGrp="1"/>
          </p:cNvSpPr>
          <p:nvPr>
            <p:ph type="sldNum" sz="quarter" idx="12"/>
          </p:nvPr>
        </p:nvSpPr>
        <p:spPr/>
        <p:txBody>
          <a:bodyPr/>
          <a:lstStyle/>
          <a:p>
            <a:pPr>
              <a:defRPr/>
            </a:pPr>
            <a:fld id="{1BB5D663-6BCF-42AE-B394-1863D8DE5BA1}" type="slidenum">
              <a:rPr lang="en-IN" smtClean="0"/>
              <a:pPr>
                <a:defRPr/>
              </a:pPr>
              <a:t>26</a:t>
            </a:fld>
            <a:endParaRPr lang="en-IN"/>
          </a:p>
        </p:txBody>
      </p:sp>
      <p:sp>
        <p:nvSpPr>
          <p:cNvPr id="9" name="Footer Placeholder 11"/>
          <p:cNvSpPr>
            <a:spLocks noGrp="1"/>
          </p:cNvSpPr>
          <p:nvPr>
            <p:ph type="ftr" sz="quarter" idx="10"/>
          </p:nvPr>
        </p:nvSpPr>
        <p:spPr>
          <a:xfrm>
            <a:off x="5513388" y="8610600"/>
            <a:ext cx="5191125" cy="292100"/>
          </a:xfrm>
        </p:spPr>
        <p:txBody>
          <a:bodyPr/>
          <a:lstStyle/>
          <a:p>
            <a:pPr>
              <a:defRPr/>
            </a:pPr>
            <a:r>
              <a:rPr lang="en-IN" smtClean="0"/>
              <a:t>Dr. Nilam Choudhary ,CSE, JECRC, JAIPUR</a:t>
            </a:r>
            <a:endParaRPr lang="en-IN" dirty="0"/>
          </a:p>
        </p:txBody>
      </p:sp>
      <p:sp>
        <p:nvSpPr>
          <p:cNvPr id="10" name="Rectangle 9"/>
          <p:cNvSpPr/>
          <p:nvPr/>
        </p:nvSpPr>
        <p:spPr>
          <a:xfrm>
            <a:off x="893712" y="987400"/>
            <a:ext cx="14144724" cy="2677656"/>
          </a:xfrm>
          <a:prstGeom prst="rect">
            <a:avLst/>
          </a:prstGeom>
        </p:spPr>
        <p:txBody>
          <a:bodyPr wrap="square">
            <a:spAutoFit/>
          </a:bodyPr>
          <a:lstStyle/>
          <a:p>
            <a:r>
              <a:rPr lang="en-US" sz="2800" b="1" dirty="0" smtClean="0"/>
              <a:t>TWO-LEVEL DIRECTORY</a:t>
            </a:r>
            <a:r>
              <a:rPr lang="en-US" sz="2800" dirty="0" smtClean="0"/>
              <a:t/>
            </a:r>
            <a:br>
              <a:rPr lang="en-US" sz="2800" dirty="0" smtClean="0"/>
            </a:br>
            <a:r>
              <a:rPr lang="en-US" sz="2800" dirty="0" smtClean="0"/>
              <a:t>In this separate directories for each user is maintained.</a:t>
            </a:r>
          </a:p>
          <a:p>
            <a:endParaRPr lang="en-US" sz="2800" dirty="0" smtClean="0"/>
          </a:p>
          <a:p>
            <a:r>
              <a:rPr lang="en-US" sz="2800" dirty="0" smtClean="0"/>
              <a:t>Path name: Due to two levels there is a path name for every file to locate that file.</a:t>
            </a:r>
          </a:p>
          <a:p>
            <a:r>
              <a:rPr lang="en-US" sz="2800" dirty="0" smtClean="0"/>
              <a:t>Now, we can have same file name for different user.</a:t>
            </a:r>
          </a:p>
          <a:p>
            <a:r>
              <a:rPr lang="en-US" sz="2800" dirty="0" smtClean="0"/>
              <a:t>Searching is efficient in this method.</a:t>
            </a:r>
            <a:endParaRPr lang="en-US" sz="2800" dirty="0"/>
          </a:p>
        </p:txBody>
      </p:sp>
      <p:pic>
        <p:nvPicPr>
          <p:cNvPr id="32770" name="Picture 2" descr="file_sys_6"/>
          <p:cNvPicPr>
            <a:picLocks noChangeAspect="1" noChangeArrowheads="1"/>
          </p:cNvPicPr>
          <p:nvPr/>
        </p:nvPicPr>
        <p:blipFill>
          <a:blip r:embed="rId3"/>
          <a:srcRect/>
          <a:stretch>
            <a:fillRect/>
          </a:stretch>
        </p:blipFill>
        <p:spPr bwMode="auto">
          <a:xfrm>
            <a:off x="3108290" y="4059234"/>
            <a:ext cx="8501122" cy="3443957"/>
          </a:xfrm>
          <a:prstGeom prst="rect">
            <a:avLst/>
          </a:prstGeom>
          <a:noFill/>
        </p:spPr>
      </p:pic>
    </p:spTree>
    <p:extLst>
      <p:ext uri="{BB962C8B-B14F-4D97-AF65-F5344CB8AC3E}">
        <p14:creationId xmlns:p14="http://schemas.microsoft.com/office/powerpoint/2010/main" val="27621691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4103"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4104"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4101" name="TextBox 12"/>
          <p:cNvSpPr txBox="1">
            <a:spLocks noChangeArrowheads="1"/>
          </p:cNvSpPr>
          <p:nvPr/>
        </p:nvSpPr>
        <p:spPr bwMode="auto">
          <a:xfrm>
            <a:off x="412750" y="4885"/>
            <a:ext cx="15468600" cy="646331"/>
          </a:xfrm>
          <a:prstGeom prst="rect">
            <a:avLst/>
          </a:prstGeom>
          <a:noFill/>
          <a:ln w="9525">
            <a:noFill/>
            <a:miter lim="800000"/>
            <a:headEnd/>
            <a:tailEnd/>
          </a:ln>
        </p:spPr>
        <p:txBody>
          <a:bodyPr wrap="square">
            <a:spAutoFit/>
          </a:bodyPr>
          <a:lstStyle/>
          <a:p>
            <a:r>
              <a:rPr lang="en-IN" sz="3600" b="1" dirty="0" smtClean="0"/>
              <a:t>Cont..</a:t>
            </a:r>
            <a:endParaRPr lang="en-US" sz="3600" b="1" dirty="0"/>
          </a:p>
        </p:txBody>
      </p:sp>
      <p:sp>
        <p:nvSpPr>
          <p:cNvPr id="11" name="Slide Number Placeholder 10"/>
          <p:cNvSpPr>
            <a:spLocks noGrp="1"/>
          </p:cNvSpPr>
          <p:nvPr>
            <p:ph type="sldNum" sz="quarter" idx="12"/>
          </p:nvPr>
        </p:nvSpPr>
        <p:spPr/>
        <p:txBody>
          <a:bodyPr/>
          <a:lstStyle/>
          <a:p>
            <a:pPr>
              <a:defRPr/>
            </a:pPr>
            <a:fld id="{1BB5D663-6BCF-42AE-B394-1863D8DE5BA1}" type="slidenum">
              <a:rPr lang="en-IN" smtClean="0"/>
              <a:pPr>
                <a:defRPr/>
              </a:pPr>
              <a:t>27</a:t>
            </a:fld>
            <a:endParaRPr lang="en-IN"/>
          </a:p>
        </p:txBody>
      </p:sp>
      <p:sp>
        <p:nvSpPr>
          <p:cNvPr id="9" name="Footer Placeholder 11"/>
          <p:cNvSpPr>
            <a:spLocks noGrp="1"/>
          </p:cNvSpPr>
          <p:nvPr>
            <p:ph type="ftr" sz="quarter" idx="10"/>
          </p:nvPr>
        </p:nvSpPr>
        <p:spPr>
          <a:xfrm>
            <a:off x="5513388" y="8610600"/>
            <a:ext cx="5191125" cy="292100"/>
          </a:xfrm>
        </p:spPr>
        <p:txBody>
          <a:bodyPr/>
          <a:lstStyle/>
          <a:p>
            <a:pPr>
              <a:defRPr/>
            </a:pPr>
            <a:r>
              <a:rPr lang="en-IN" smtClean="0"/>
              <a:t>Dr. Nilam Choudhary ,CSE, JECRC, JAIPUR</a:t>
            </a:r>
            <a:endParaRPr lang="en-IN" dirty="0"/>
          </a:p>
        </p:txBody>
      </p:sp>
      <p:sp>
        <p:nvSpPr>
          <p:cNvPr id="10" name="Rectangle 9"/>
          <p:cNvSpPr/>
          <p:nvPr/>
        </p:nvSpPr>
        <p:spPr>
          <a:xfrm>
            <a:off x="893712" y="987400"/>
            <a:ext cx="14144724" cy="3108543"/>
          </a:xfrm>
          <a:prstGeom prst="rect">
            <a:avLst/>
          </a:prstGeom>
        </p:spPr>
        <p:txBody>
          <a:bodyPr wrap="square">
            <a:spAutoFit/>
          </a:bodyPr>
          <a:lstStyle/>
          <a:p>
            <a:r>
              <a:rPr lang="en-US" sz="2800" dirty="0" smtClean="0"/>
              <a:t>As we have seen, a single level directory often leads to confusion of files names among different users. the solution to this problem is to create a separate directory for each </a:t>
            </a:r>
            <a:r>
              <a:rPr lang="en-US" sz="2800" dirty="0" err="1" smtClean="0"/>
              <a:t>user.In</a:t>
            </a:r>
            <a:r>
              <a:rPr lang="en-US" sz="2800" dirty="0" smtClean="0"/>
              <a:t> the two-level directory structure, each user has there own </a:t>
            </a:r>
            <a:r>
              <a:rPr lang="en-US" sz="2800" i="1" dirty="0" smtClean="0"/>
              <a:t>user files directory (UFD)</a:t>
            </a:r>
            <a:r>
              <a:rPr lang="en-US" sz="2800" dirty="0" smtClean="0"/>
              <a:t>. The UFDs has similar structures, but each lists only the files of a single user. system’s </a:t>
            </a:r>
            <a:r>
              <a:rPr lang="en-US" sz="2800" i="1" dirty="0" smtClean="0"/>
              <a:t>master file directory (MFD)</a:t>
            </a:r>
            <a:r>
              <a:rPr lang="en-US" sz="2800" dirty="0" smtClean="0"/>
              <a:t> is searches whenever a new user id=s logged in. The MFD is indexed by username or account number, and each entry points to the UFD for that user.</a:t>
            </a:r>
            <a:endParaRPr lang="en-US" sz="2800" dirty="0"/>
          </a:p>
        </p:txBody>
      </p:sp>
      <p:pic>
        <p:nvPicPr>
          <p:cNvPr id="1026" name="Picture 2" descr="https://media.geeksforgeeks.org/wp-content/uploads/222-2-1.png"/>
          <p:cNvPicPr>
            <a:picLocks noChangeAspect="1" noChangeArrowheads="1"/>
          </p:cNvPicPr>
          <p:nvPr/>
        </p:nvPicPr>
        <p:blipFill>
          <a:blip r:embed="rId3"/>
          <a:srcRect/>
          <a:stretch>
            <a:fillRect/>
          </a:stretch>
        </p:blipFill>
        <p:spPr bwMode="auto">
          <a:xfrm>
            <a:off x="4465612" y="4130672"/>
            <a:ext cx="6762750" cy="3114676"/>
          </a:xfrm>
          <a:prstGeom prst="rect">
            <a:avLst/>
          </a:prstGeom>
          <a:noFill/>
        </p:spPr>
      </p:pic>
    </p:spTree>
    <p:extLst>
      <p:ext uri="{BB962C8B-B14F-4D97-AF65-F5344CB8AC3E}">
        <p14:creationId xmlns:p14="http://schemas.microsoft.com/office/powerpoint/2010/main" val="27621691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4103"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4104"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4101" name="TextBox 12"/>
          <p:cNvSpPr txBox="1">
            <a:spLocks noChangeArrowheads="1"/>
          </p:cNvSpPr>
          <p:nvPr/>
        </p:nvSpPr>
        <p:spPr bwMode="auto">
          <a:xfrm>
            <a:off x="412750" y="4885"/>
            <a:ext cx="15468600" cy="646331"/>
          </a:xfrm>
          <a:prstGeom prst="rect">
            <a:avLst/>
          </a:prstGeom>
          <a:noFill/>
          <a:ln w="9525">
            <a:noFill/>
            <a:miter lim="800000"/>
            <a:headEnd/>
            <a:tailEnd/>
          </a:ln>
        </p:spPr>
        <p:txBody>
          <a:bodyPr wrap="square">
            <a:spAutoFit/>
          </a:bodyPr>
          <a:lstStyle/>
          <a:p>
            <a:r>
              <a:rPr lang="en-IN" sz="3600" b="1" dirty="0" smtClean="0"/>
              <a:t>Cont..</a:t>
            </a:r>
            <a:endParaRPr lang="en-US" sz="3600" b="1" dirty="0"/>
          </a:p>
        </p:txBody>
      </p:sp>
      <p:sp>
        <p:nvSpPr>
          <p:cNvPr id="11" name="Slide Number Placeholder 10"/>
          <p:cNvSpPr>
            <a:spLocks noGrp="1"/>
          </p:cNvSpPr>
          <p:nvPr>
            <p:ph type="sldNum" sz="quarter" idx="12"/>
          </p:nvPr>
        </p:nvSpPr>
        <p:spPr/>
        <p:txBody>
          <a:bodyPr/>
          <a:lstStyle/>
          <a:p>
            <a:pPr>
              <a:defRPr/>
            </a:pPr>
            <a:fld id="{1BB5D663-6BCF-42AE-B394-1863D8DE5BA1}" type="slidenum">
              <a:rPr lang="en-IN" smtClean="0"/>
              <a:pPr>
                <a:defRPr/>
              </a:pPr>
              <a:t>28</a:t>
            </a:fld>
            <a:endParaRPr lang="en-IN"/>
          </a:p>
        </p:txBody>
      </p:sp>
      <p:sp>
        <p:nvSpPr>
          <p:cNvPr id="9" name="Footer Placeholder 11"/>
          <p:cNvSpPr>
            <a:spLocks noGrp="1"/>
          </p:cNvSpPr>
          <p:nvPr>
            <p:ph type="ftr" sz="quarter" idx="10"/>
          </p:nvPr>
        </p:nvSpPr>
        <p:spPr>
          <a:xfrm>
            <a:off x="5513388" y="8610600"/>
            <a:ext cx="5191125" cy="292100"/>
          </a:xfrm>
        </p:spPr>
        <p:txBody>
          <a:bodyPr/>
          <a:lstStyle/>
          <a:p>
            <a:pPr>
              <a:defRPr/>
            </a:pPr>
            <a:r>
              <a:rPr lang="en-IN" smtClean="0"/>
              <a:t>Dr. Nilam Choudhary ,CSE, JECRC, JAIPUR</a:t>
            </a:r>
            <a:endParaRPr lang="en-IN" dirty="0"/>
          </a:p>
        </p:txBody>
      </p:sp>
      <p:sp>
        <p:nvSpPr>
          <p:cNvPr id="10" name="Rectangle 9"/>
          <p:cNvSpPr/>
          <p:nvPr/>
        </p:nvSpPr>
        <p:spPr>
          <a:xfrm>
            <a:off x="893712" y="987400"/>
            <a:ext cx="14144724" cy="4401205"/>
          </a:xfrm>
          <a:prstGeom prst="rect">
            <a:avLst/>
          </a:prstGeom>
        </p:spPr>
        <p:txBody>
          <a:bodyPr wrap="square">
            <a:spAutoFit/>
          </a:bodyPr>
          <a:lstStyle/>
          <a:p>
            <a:r>
              <a:rPr lang="en-US" sz="2800" b="1" dirty="0" smtClean="0"/>
              <a:t>Advantages:</a:t>
            </a:r>
            <a:endParaRPr lang="en-US" sz="2800" dirty="0" smtClean="0"/>
          </a:p>
          <a:p>
            <a:r>
              <a:rPr lang="en-US" sz="2800" dirty="0" smtClean="0"/>
              <a:t>We can give full path like /User-name/directory-name/.</a:t>
            </a:r>
          </a:p>
          <a:p>
            <a:r>
              <a:rPr lang="en-US" sz="2800" dirty="0" smtClean="0"/>
              <a:t>Different users can have same directory as well as file name.</a:t>
            </a:r>
          </a:p>
          <a:p>
            <a:r>
              <a:rPr lang="en-US" sz="2800" dirty="0" smtClean="0"/>
              <a:t>Searching of files become more easy due to path name and user-grouping.</a:t>
            </a:r>
          </a:p>
          <a:p>
            <a:endParaRPr lang="en-US" sz="2800" dirty="0" smtClean="0"/>
          </a:p>
          <a:p>
            <a:r>
              <a:rPr lang="en-US" sz="2800" b="1" dirty="0" smtClean="0"/>
              <a:t>Disadvantages:</a:t>
            </a:r>
          </a:p>
          <a:p>
            <a:r>
              <a:rPr lang="en-US" sz="2800" dirty="0" smtClean="0"/>
              <a:t>A user is not allowed to share files with other users.</a:t>
            </a:r>
          </a:p>
          <a:p>
            <a:r>
              <a:rPr lang="en-US" sz="2800" dirty="0" smtClean="0"/>
              <a:t>Still it not very scalable, two files of the same type cannot be grouped together in the same user.</a:t>
            </a:r>
          </a:p>
          <a:p>
            <a:endParaRPr lang="en-US" sz="2800" dirty="0"/>
          </a:p>
        </p:txBody>
      </p:sp>
    </p:spTree>
    <p:extLst>
      <p:ext uri="{BB962C8B-B14F-4D97-AF65-F5344CB8AC3E}">
        <p14:creationId xmlns:p14="http://schemas.microsoft.com/office/powerpoint/2010/main" val="27621691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4103"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4104"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4101" name="TextBox 12"/>
          <p:cNvSpPr txBox="1">
            <a:spLocks noChangeArrowheads="1"/>
          </p:cNvSpPr>
          <p:nvPr/>
        </p:nvSpPr>
        <p:spPr bwMode="auto">
          <a:xfrm>
            <a:off x="412750" y="4885"/>
            <a:ext cx="15468600" cy="646331"/>
          </a:xfrm>
          <a:prstGeom prst="rect">
            <a:avLst/>
          </a:prstGeom>
          <a:noFill/>
          <a:ln w="9525">
            <a:noFill/>
            <a:miter lim="800000"/>
            <a:headEnd/>
            <a:tailEnd/>
          </a:ln>
        </p:spPr>
        <p:txBody>
          <a:bodyPr wrap="square">
            <a:spAutoFit/>
          </a:bodyPr>
          <a:lstStyle/>
          <a:p>
            <a:r>
              <a:rPr lang="en-IN" sz="3600" b="1" dirty="0" smtClean="0"/>
              <a:t>Cont..</a:t>
            </a:r>
            <a:endParaRPr lang="en-US" sz="3600" b="1" dirty="0"/>
          </a:p>
        </p:txBody>
      </p:sp>
      <p:sp>
        <p:nvSpPr>
          <p:cNvPr id="11" name="Slide Number Placeholder 10"/>
          <p:cNvSpPr>
            <a:spLocks noGrp="1"/>
          </p:cNvSpPr>
          <p:nvPr>
            <p:ph type="sldNum" sz="quarter" idx="12"/>
          </p:nvPr>
        </p:nvSpPr>
        <p:spPr/>
        <p:txBody>
          <a:bodyPr/>
          <a:lstStyle/>
          <a:p>
            <a:pPr>
              <a:defRPr/>
            </a:pPr>
            <a:fld id="{1BB5D663-6BCF-42AE-B394-1863D8DE5BA1}" type="slidenum">
              <a:rPr lang="en-IN" smtClean="0"/>
              <a:pPr>
                <a:defRPr/>
              </a:pPr>
              <a:t>29</a:t>
            </a:fld>
            <a:endParaRPr lang="en-IN"/>
          </a:p>
        </p:txBody>
      </p:sp>
      <p:sp>
        <p:nvSpPr>
          <p:cNvPr id="9" name="Footer Placeholder 11"/>
          <p:cNvSpPr>
            <a:spLocks noGrp="1"/>
          </p:cNvSpPr>
          <p:nvPr>
            <p:ph type="ftr" sz="quarter" idx="10"/>
          </p:nvPr>
        </p:nvSpPr>
        <p:spPr>
          <a:xfrm>
            <a:off x="5513388" y="8610600"/>
            <a:ext cx="5191125" cy="292100"/>
          </a:xfrm>
        </p:spPr>
        <p:txBody>
          <a:bodyPr/>
          <a:lstStyle/>
          <a:p>
            <a:pPr>
              <a:defRPr/>
            </a:pPr>
            <a:r>
              <a:rPr lang="en-IN" smtClean="0"/>
              <a:t>Dr. Nilam Choudhary ,CSE, JECRC, JAIPUR</a:t>
            </a:r>
            <a:endParaRPr lang="en-IN" dirty="0"/>
          </a:p>
        </p:txBody>
      </p:sp>
      <p:sp>
        <p:nvSpPr>
          <p:cNvPr id="10" name="Rectangle 9"/>
          <p:cNvSpPr/>
          <p:nvPr/>
        </p:nvSpPr>
        <p:spPr>
          <a:xfrm>
            <a:off x="893712" y="987400"/>
            <a:ext cx="14144724" cy="2246769"/>
          </a:xfrm>
          <a:prstGeom prst="rect">
            <a:avLst/>
          </a:prstGeom>
        </p:spPr>
        <p:txBody>
          <a:bodyPr wrap="square">
            <a:spAutoFit/>
          </a:bodyPr>
          <a:lstStyle/>
          <a:p>
            <a:r>
              <a:rPr lang="en-US" sz="2800" b="1" dirty="0" smtClean="0"/>
              <a:t>TREE-STRUCTURED DIRECTORY :</a:t>
            </a:r>
          </a:p>
          <a:p>
            <a:r>
              <a:rPr lang="en-US" sz="2800" dirty="0" smtClean="0"/>
              <a:t/>
            </a:r>
            <a:br>
              <a:rPr lang="en-US" sz="2800" dirty="0" smtClean="0"/>
            </a:br>
            <a:r>
              <a:rPr lang="en-US" sz="2800" dirty="0" smtClean="0"/>
              <a:t>Directory is maintained in the form of a tree. </a:t>
            </a:r>
          </a:p>
          <a:p>
            <a:r>
              <a:rPr lang="en-US" sz="2800" dirty="0" smtClean="0"/>
              <a:t>Searching is efficient and also there is grouping capability.</a:t>
            </a:r>
          </a:p>
          <a:p>
            <a:r>
              <a:rPr lang="en-US" sz="2800" dirty="0" smtClean="0"/>
              <a:t>We have absolute or relative path name for a file.</a:t>
            </a:r>
            <a:endParaRPr lang="en-US" sz="2800" dirty="0"/>
          </a:p>
        </p:txBody>
      </p:sp>
      <p:pic>
        <p:nvPicPr>
          <p:cNvPr id="33796" name="Picture 4" descr="https://media.geeksforgeeks.org/wp-content/uploads/directory-tree-format.jpg"/>
          <p:cNvPicPr>
            <a:picLocks noChangeAspect="1" noChangeArrowheads="1"/>
          </p:cNvPicPr>
          <p:nvPr/>
        </p:nvPicPr>
        <p:blipFill>
          <a:blip r:embed="rId3"/>
          <a:srcRect/>
          <a:stretch>
            <a:fillRect/>
          </a:stretch>
        </p:blipFill>
        <p:spPr bwMode="auto">
          <a:xfrm>
            <a:off x="2965414" y="3916358"/>
            <a:ext cx="10072758" cy="3757454"/>
          </a:xfrm>
          <a:prstGeom prst="rect">
            <a:avLst/>
          </a:prstGeom>
          <a:noFill/>
        </p:spPr>
      </p:pic>
    </p:spTree>
    <p:extLst>
      <p:ext uri="{BB962C8B-B14F-4D97-AF65-F5344CB8AC3E}">
        <p14:creationId xmlns:p14="http://schemas.microsoft.com/office/powerpoint/2010/main" val="27621691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95738" y="-25400"/>
            <a:ext cx="16217900" cy="9118600"/>
            <a:chOff x="0" y="0"/>
            <a:chExt cx="16217900" cy="9118600"/>
          </a:xfrm>
        </p:grpSpPr>
        <p:sp>
          <p:nvSpPr>
            <p:cNvPr id="4103"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4104"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4101" name="TextBox 12"/>
          <p:cNvSpPr txBox="1">
            <a:spLocks noChangeArrowheads="1"/>
          </p:cNvSpPr>
          <p:nvPr/>
        </p:nvSpPr>
        <p:spPr bwMode="auto">
          <a:xfrm>
            <a:off x="412750" y="4885"/>
            <a:ext cx="15468600" cy="646331"/>
          </a:xfrm>
          <a:prstGeom prst="rect">
            <a:avLst/>
          </a:prstGeom>
          <a:noFill/>
          <a:ln w="9525">
            <a:noFill/>
            <a:miter lim="800000"/>
            <a:headEnd/>
            <a:tailEnd/>
          </a:ln>
        </p:spPr>
        <p:txBody>
          <a:bodyPr wrap="square">
            <a:spAutoFit/>
          </a:bodyPr>
          <a:lstStyle/>
          <a:p>
            <a:r>
              <a:rPr lang="en-IN" sz="3600" b="1" dirty="0" smtClean="0"/>
              <a:t>Introduction</a:t>
            </a:r>
            <a:endParaRPr lang="en-US" sz="3600" b="1" dirty="0"/>
          </a:p>
        </p:txBody>
      </p:sp>
      <p:sp>
        <p:nvSpPr>
          <p:cNvPr id="11" name="Slide Number Placeholder 10"/>
          <p:cNvSpPr>
            <a:spLocks noGrp="1"/>
          </p:cNvSpPr>
          <p:nvPr>
            <p:ph type="sldNum" sz="quarter" idx="12"/>
          </p:nvPr>
        </p:nvSpPr>
        <p:spPr/>
        <p:txBody>
          <a:bodyPr/>
          <a:lstStyle/>
          <a:p>
            <a:pPr>
              <a:defRPr/>
            </a:pPr>
            <a:fld id="{1BB5D663-6BCF-42AE-B394-1863D8DE5BA1}" type="slidenum">
              <a:rPr lang="en-IN" smtClean="0"/>
              <a:pPr>
                <a:defRPr/>
              </a:pPr>
              <a:t>3</a:t>
            </a:fld>
            <a:endParaRPr lang="en-IN"/>
          </a:p>
        </p:txBody>
      </p:sp>
      <p:sp>
        <p:nvSpPr>
          <p:cNvPr id="9" name="Footer Placeholder 11"/>
          <p:cNvSpPr>
            <a:spLocks noGrp="1"/>
          </p:cNvSpPr>
          <p:nvPr>
            <p:ph type="ftr" sz="quarter" idx="10"/>
          </p:nvPr>
        </p:nvSpPr>
        <p:spPr>
          <a:xfrm>
            <a:off x="5513388" y="8610600"/>
            <a:ext cx="5191125" cy="292100"/>
          </a:xfrm>
        </p:spPr>
        <p:txBody>
          <a:bodyPr/>
          <a:lstStyle/>
          <a:p>
            <a:pPr>
              <a:defRPr/>
            </a:pPr>
            <a:r>
              <a:rPr lang="en-IN" smtClean="0"/>
              <a:t>Dr. Nilam Choudhary ,CSE, JECRC, JAIPUR</a:t>
            </a:r>
            <a:endParaRPr lang="en-IN" dirty="0"/>
          </a:p>
        </p:txBody>
      </p:sp>
      <p:pic>
        <p:nvPicPr>
          <p:cNvPr id="2050" name="Picture 2" descr=" The File Manager&#10;◦ Keeps track of where files are stored&#10;◦ Determines how the files are stored&#10;◦ Follows operating sys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6350" y="1728540"/>
            <a:ext cx="11734800" cy="6031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21691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4103"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4104"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4101" name="TextBox 12"/>
          <p:cNvSpPr txBox="1">
            <a:spLocks noChangeArrowheads="1"/>
          </p:cNvSpPr>
          <p:nvPr/>
        </p:nvSpPr>
        <p:spPr bwMode="auto">
          <a:xfrm>
            <a:off x="412750" y="4885"/>
            <a:ext cx="15468600" cy="646331"/>
          </a:xfrm>
          <a:prstGeom prst="rect">
            <a:avLst/>
          </a:prstGeom>
          <a:noFill/>
          <a:ln w="9525">
            <a:noFill/>
            <a:miter lim="800000"/>
            <a:headEnd/>
            <a:tailEnd/>
          </a:ln>
        </p:spPr>
        <p:txBody>
          <a:bodyPr wrap="square">
            <a:spAutoFit/>
          </a:bodyPr>
          <a:lstStyle/>
          <a:p>
            <a:r>
              <a:rPr lang="en-IN" sz="3600" b="1" dirty="0" smtClean="0"/>
              <a:t>Cont..</a:t>
            </a:r>
            <a:endParaRPr lang="en-US" sz="3600" b="1" dirty="0"/>
          </a:p>
        </p:txBody>
      </p:sp>
      <p:sp>
        <p:nvSpPr>
          <p:cNvPr id="11" name="Slide Number Placeholder 10"/>
          <p:cNvSpPr>
            <a:spLocks noGrp="1"/>
          </p:cNvSpPr>
          <p:nvPr>
            <p:ph type="sldNum" sz="quarter" idx="12"/>
          </p:nvPr>
        </p:nvSpPr>
        <p:spPr/>
        <p:txBody>
          <a:bodyPr/>
          <a:lstStyle/>
          <a:p>
            <a:pPr>
              <a:defRPr/>
            </a:pPr>
            <a:fld id="{1BB5D663-6BCF-42AE-B394-1863D8DE5BA1}" type="slidenum">
              <a:rPr lang="en-IN" smtClean="0"/>
              <a:pPr>
                <a:defRPr/>
              </a:pPr>
              <a:t>30</a:t>
            </a:fld>
            <a:endParaRPr lang="en-IN"/>
          </a:p>
        </p:txBody>
      </p:sp>
      <p:sp>
        <p:nvSpPr>
          <p:cNvPr id="9" name="Footer Placeholder 11"/>
          <p:cNvSpPr>
            <a:spLocks noGrp="1"/>
          </p:cNvSpPr>
          <p:nvPr>
            <p:ph type="ftr" sz="quarter" idx="10"/>
          </p:nvPr>
        </p:nvSpPr>
        <p:spPr>
          <a:xfrm>
            <a:off x="5513388" y="8610600"/>
            <a:ext cx="5191125" cy="292100"/>
          </a:xfrm>
        </p:spPr>
        <p:txBody>
          <a:bodyPr/>
          <a:lstStyle/>
          <a:p>
            <a:pPr>
              <a:defRPr/>
            </a:pPr>
            <a:r>
              <a:rPr lang="en-IN" smtClean="0"/>
              <a:t>Dr. Nilam Choudhary ,CSE, JECRC, JAIPUR</a:t>
            </a:r>
            <a:endParaRPr lang="en-IN" dirty="0"/>
          </a:p>
        </p:txBody>
      </p:sp>
      <p:sp>
        <p:nvSpPr>
          <p:cNvPr id="10" name="Rectangle 9"/>
          <p:cNvSpPr/>
          <p:nvPr/>
        </p:nvSpPr>
        <p:spPr>
          <a:xfrm>
            <a:off x="893712" y="987400"/>
            <a:ext cx="14144724" cy="2677656"/>
          </a:xfrm>
          <a:prstGeom prst="rect">
            <a:avLst/>
          </a:prstGeom>
        </p:spPr>
        <p:txBody>
          <a:bodyPr wrap="square">
            <a:spAutoFit/>
          </a:bodyPr>
          <a:lstStyle/>
          <a:p>
            <a:r>
              <a:rPr lang="en-US" sz="2800" b="1" dirty="0" smtClean="0"/>
              <a:t>TREE-STRUCTURED DIRECTORY :</a:t>
            </a:r>
          </a:p>
          <a:p>
            <a:r>
              <a:rPr lang="en-US" sz="2800" dirty="0" smtClean="0"/>
              <a:t/>
            </a:r>
            <a:br>
              <a:rPr lang="en-US" sz="2800" dirty="0" smtClean="0"/>
            </a:br>
            <a:r>
              <a:rPr lang="en-US" sz="2800" dirty="0" smtClean="0"/>
              <a:t> Once we have seen a two-level directory as a tree of height 2, the natural generalization is to extend the directory structure to a tree of arbitrary height.</a:t>
            </a:r>
            <a:br>
              <a:rPr lang="en-US" sz="2800" dirty="0" smtClean="0"/>
            </a:br>
            <a:r>
              <a:rPr lang="en-US" sz="2800" dirty="0" smtClean="0"/>
              <a:t>This generalization allows the user to create there own subdirectories and to organize on their files accordingly.</a:t>
            </a:r>
            <a:endParaRPr lang="en-US" sz="2800" dirty="0"/>
          </a:p>
        </p:txBody>
      </p:sp>
      <p:pic>
        <p:nvPicPr>
          <p:cNvPr id="35842" name="Picture 2" descr="https://media.geeksforgeeks.org/wp-content/uploads/222-3-1.png"/>
          <p:cNvPicPr>
            <a:picLocks noChangeAspect="1" noChangeArrowheads="1"/>
          </p:cNvPicPr>
          <p:nvPr/>
        </p:nvPicPr>
        <p:blipFill>
          <a:blip r:embed="rId3"/>
          <a:srcRect/>
          <a:stretch>
            <a:fillRect/>
          </a:stretch>
        </p:blipFill>
        <p:spPr bwMode="auto">
          <a:xfrm>
            <a:off x="6465876" y="3201978"/>
            <a:ext cx="5038725" cy="5172075"/>
          </a:xfrm>
          <a:prstGeom prst="rect">
            <a:avLst/>
          </a:prstGeom>
          <a:noFill/>
        </p:spPr>
      </p:pic>
    </p:spTree>
    <p:extLst>
      <p:ext uri="{BB962C8B-B14F-4D97-AF65-F5344CB8AC3E}">
        <p14:creationId xmlns:p14="http://schemas.microsoft.com/office/powerpoint/2010/main" val="27621691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4103"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4104"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4101" name="TextBox 12"/>
          <p:cNvSpPr txBox="1">
            <a:spLocks noChangeArrowheads="1"/>
          </p:cNvSpPr>
          <p:nvPr/>
        </p:nvSpPr>
        <p:spPr bwMode="auto">
          <a:xfrm>
            <a:off x="412750" y="4885"/>
            <a:ext cx="15468600" cy="646331"/>
          </a:xfrm>
          <a:prstGeom prst="rect">
            <a:avLst/>
          </a:prstGeom>
          <a:noFill/>
          <a:ln w="9525">
            <a:noFill/>
            <a:miter lim="800000"/>
            <a:headEnd/>
            <a:tailEnd/>
          </a:ln>
        </p:spPr>
        <p:txBody>
          <a:bodyPr wrap="square">
            <a:spAutoFit/>
          </a:bodyPr>
          <a:lstStyle/>
          <a:p>
            <a:r>
              <a:rPr lang="en-IN" sz="3600" b="1" dirty="0" smtClean="0"/>
              <a:t>Cont..</a:t>
            </a:r>
            <a:endParaRPr lang="en-US" sz="3600" b="1" dirty="0"/>
          </a:p>
        </p:txBody>
      </p:sp>
      <p:sp>
        <p:nvSpPr>
          <p:cNvPr id="11" name="Slide Number Placeholder 10"/>
          <p:cNvSpPr>
            <a:spLocks noGrp="1"/>
          </p:cNvSpPr>
          <p:nvPr>
            <p:ph type="sldNum" sz="quarter" idx="12"/>
          </p:nvPr>
        </p:nvSpPr>
        <p:spPr/>
        <p:txBody>
          <a:bodyPr/>
          <a:lstStyle/>
          <a:p>
            <a:pPr>
              <a:defRPr/>
            </a:pPr>
            <a:fld id="{1BB5D663-6BCF-42AE-B394-1863D8DE5BA1}" type="slidenum">
              <a:rPr lang="en-IN" smtClean="0"/>
              <a:pPr>
                <a:defRPr/>
              </a:pPr>
              <a:t>31</a:t>
            </a:fld>
            <a:endParaRPr lang="en-IN"/>
          </a:p>
        </p:txBody>
      </p:sp>
      <p:sp>
        <p:nvSpPr>
          <p:cNvPr id="9" name="Footer Placeholder 11"/>
          <p:cNvSpPr>
            <a:spLocks noGrp="1"/>
          </p:cNvSpPr>
          <p:nvPr>
            <p:ph type="ftr" sz="quarter" idx="10"/>
          </p:nvPr>
        </p:nvSpPr>
        <p:spPr>
          <a:xfrm>
            <a:off x="5513388" y="8610600"/>
            <a:ext cx="5191125" cy="292100"/>
          </a:xfrm>
        </p:spPr>
        <p:txBody>
          <a:bodyPr/>
          <a:lstStyle/>
          <a:p>
            <a:pPr>
              <a:defRPr/>
            </a:pPr>
            <a:r>
              <a:rPr lang="en-IN" smtClean="0"/>
              <a:t>Dr. Nilam Choudhary ,CSE, JECRC, JAIPUR</a:t>
            </a:r>
            <a:endParaRPr lang="en-IN" dirty="0"/>
          </a:p>
        </p:txBody>
      </p:sp>
      <p:sp>
        <p:nvSpPr>
          <p:cNvPr id="10" name="Rectangle 9"/>
          <p:cNvSpPr/>
          <p:nvPr/>
        </p:nvSpPr>
        <p:spPr>
          <a:xfrm>
            <a:off x="893712" y="987400"/>
            <a:ext cx="14144724" cy="5693866"/>
          </a:xfrm>
          <a:prstGeom prst="rect">
            <a:avLst/>
          </a:prstGeom>
        </p:spPr>
        <p:txBody>
          <a:bodyPr wrap="square">
            <a:spAutoFit/>
          </a:bodyPr>
          <a:lstStyle/>
          <a:p>
            <a:r>
              <a:rPr lang="en-US" sz="2800" b="1" dirty="0" smtClean="0"/>
              <a:t>TREE-STRUCTURED DIRECTORY :</a:t>
            </a:r>
          </a:p>
          <a:p>
            <a:r>
              <a:rPr lang="en-US" sz="2800" dirty="0" smtClean="0"/>
              <a:t/>
            </a:r>
            <a:br>
              <a:rPr lang="en-US" sz="2800" dirty="0" smtClean="0"/>
            </a:br>
            <a:r>
              <a:rPr lang="en-US" sz="2800" dirty="0" smtClean="0"/>
              <a:t> A tree structure is the most common directory structure. The tree has a root directory, and every file in the system have a unique path.</a:t>
            </a:r>
          </a:p>
          <a:p>
            <a:r>
              <a:rPr lang="en-US" sz="2800" b="1" dirty="0" smtClean="0"/>
              <a:t>Advantages:</a:t>
            </a:r>
            <a:endParaRPr lang="en-US" sz="2800" dirty="0" smtClean="0"/>
          </a:p>
          <a:p>
            <a:r>
              <a:rPr lang="en-US" sz="2800" dirty="0" smtClean="0"/>
              <a:t>Very generalize, since full path name can be given.</a:t>
            </a:r>
          </a:p>
          <a:p>
            <a:r>
              <a:rPr lang="en-US" sz="2800" dirty="0" smtClean="0"/>
              <a:t>Very scalable, the probability of name collision is less.</a:t>
            </a:r>
          </a:p>
          <a:p>
            <a:r>
              <a:rPr lang="en-US" sz="2800" dirty="0" smtClean="0"/>
              <a:t>Searching becomes very easy, we can use both absolute path as well as relative.</a:t>
            </a:r>
          </a:p>
          <a:p>
            <a:r>
              <a:rPr lang="en-US" sz="2800" b="1" dirty="0" smtClean="0"/>
              <a:t>Disadvantages:</a:t>
            </a:r>
            <a:endParaRPr lang="en-US" sz="2800" dirty="0" smtClean="0"/>
          </a:p>
          <a:p>
            <a:r>
              <a:rPr lang="en-US" sz="2800" dirty="0" smtClean="0"/>
              <a:t>Every file does not fit into the hierarchical model, files may be saved into multiple directories.</a:t>
            </a:r>
          </a:p>
          <a:p>
            <a:r>
              <a:rPr lang="en-US" sz="2800" dirty="0" smtClean="0"/>
              <a:t>We can not share files.</a:t>
            </a:r>
          </a:p>
          <a:p>
            <a:r>
              <a:rPr lang="en-US" sz="2800" dirty="0" smtClean="0"/>
              <a:t>It is inefficient, because accessing a file may go under multiple directories.</a:t>
            </a:r>
            <a:endParaRPr lang="en-US" sz="2800" dirty="0"/>
          </a:p>
        </p:txBody>
      </p:sp>
    </p:spTree>
    <p:extLst>
      <p:ext uri="{BB962C8B-B14F-4D97-AF65-F5344CB8AC3E}">
        <p14:creationId xmlns:p14="http://schemas.microsoft.com/office/powerpoint/2010/main" val="27621691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4103"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4104"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4101" name="TextBox 12"/>
          <p:cNvSpPr txBox="1">
            <a:spLocks noChangeArrowheads="1"/>
          </p:cNvSpPr>
          <p:nvPr/>
        </p:nvSpPr>
        <p:spPr bwMode="auto">
          <a:xfrm>
            <a:off x="412750" y="4885"/>
            <a:ext cx="15468600" cy="646331"/>
          </a:xfrm>
          <a:prstGeom prst="rect">
            <a:avLst/>
          </a:prstGeom>
          <a:noFill/>
          <a:ln w="9525">
            <a:noFill/>
            <a:miter lim="800000"/>
            <a:headEnd/>
            <a:tailEnd/>
          </a:ln>
        </p:spPr>
        <p:txBody>
          <a:bodyPr wrap="square">
            <a:spAutoFit/>
          </a:bodyPr>
          <a:lstStyle/>
          <a:p>
            <a:r>
              <a:rPr lang="en-US" sz="3600" b="1" dirty="0" smtClean="0"/>
              <a:t>Acyclic graph directory –</a:t>
            </a:r>
          </a:p>
        </p:txBody>
      </p:sp>
      <p:sp>
        <p:nvSpPr>
          <p:cNvPr id="11" name="Slide Number Placeholder 10"/>
          <p:cNvSpPr>
            <a:spLocks noGrp="1"/>
          </p:cNvSpPr>
          <p:nvPr>
            <p:ph type="sldNum" sz="quarter" idx="12"/>
          </p:nvPr>
        </p:nvSpPr>
        <p:spPr/>
        <p:txBody>
          <a:bodyPr/>
          <a:lstStyle/>
          <a:p>
            <a:pPr>
              <a:defRPr/>
            </a:pPr>
            <a:fld id="{1BB5D663-6BCF-42AE-B394-1863D8DE5BA1}" type="slidenum">
              <a:rPr lang="en-IN" smtClean="0"/>
              <a:pPr>
                <a:defRPr/>
              </a:pPr>
              <a:t>32</a:t>
            </a:fld>
            <a:endParaRPr lang="en-IN"/>
          </a:p>
        </p:txBody>
      </p:sp>
      <p:sp>
        <p:nvSpPr>
          <p:cNvPr id="9" name="Footer Placeholder 11"/>
          <p:cNvSpPr>
            <a:spLocks noGrp="1"/>
          </p:cNvSpPr>
          <p:nvPr>
            <p:ph type="ftr" sz="quarter" idx="10"/>
          </p:nvPr>
        </p:nvSpPr>
        <p:spPr>
          <a:xfrm>
            <a:off x="5513388" y="8610600"/>
            <a:ext cx="5191125" cy="292100"/>
          </a:xfrm>
        </p:spPr>
        <p:txBody>
          <a:bodyPr/>
          <a:lstStyle/>
          <a:p>
            <a:pPr>
              <a:defRPr/>
            </a:pPr>
            <a:r>
              <a:rPr lang="en-IN" smtClean="0"/>
              <a:t>Dr. Nilam Choudhary ,CSE, JECRC, JAIPUR</a:t>
            </a:r>
            <a:endParaRPr lang="en-IN" dirty="0"/>
          </a:p>
        </p:txBody>
      </p:sp>
      <p:sp>
        <p:nvSpPr>
          <p:cNvPr id="10" name="Rectangle 9"/>
          <p:cNvSpPr/>
          <p:nvPr/>
        </p:nvSpPr>
        <p:spPr>
          <a:xfrm>
            <a:off x="893712" y="987400"/>
            <a:ext cx="9858444" cy="7417415"/>
          </a:xfrm>
          <a:prstGeom prst="rect">
            <a:avLst/>
          </a:prstGeom>
        </p:spPr>
        <p:txBody>
          <a:bodyPr wrap="square">
            <a:spAutoFit/>
          </a:bodyPr>
          <a:lstStyle/>
          <a:p>
            <a:pPr algn="just"/>
            <a:r>
              <a:rPr lang="en-US" sz="2800" dirty="0" smtClean="0"/>
              <a:t>An acyclic graph is a graph with no cycle and allows to share subdirectories and files. The same file or subdirectories may be in two different directories. It is a natural generalization of the tree-structured </a:t>
            </a:r>
            <a:r>
              <a:rPr lang="en-US" sz="2800" dirty="0" err="1" smtClean="0"/>
              <a:t>directory.It</a:t>
            </a:r>
            <a:r>
              <a:rPr lang="en-US" sz="2800" dirty="0" smtClean="0"/>
              <a:t> is used in the situation like when two programmers are working on a joint project and they need to access files.</a:t>
            </a:r>
          </a:p>
          <a:p>
            <a:pPr algn="just"/>
            <a:endParaRPr lang="en-US" sz="2800" dirty="0" smtClean="0"/>
          </a:p>
          <a:p>
            <a:pPr algn="just"/>
            <a:r>
              <a:rPr lang="en-US" sz="2800" dirty="0" smtClean="0"/>
              <a:t>The associated files are stored in a subdirectory, separating them from other projects and files of other programmers, since they are working on a joint project so they want the subdirectories to be into their own directories. The common subdirectories should be shared. So here we use Acyclic directories.</a:t>
            </a:r>
          </a:p>
          <a:p>
            <a:pPr algn="just"/>
            <a:endParaRPr lang="en-US" sz="2800" dirty="0" smtClean="0"/>
          </a:p>
          <a:p>
            <a:pPr algn="just"/>
            <a:r>
              <a:rPr lang="en-US" sz="2800" dirty="0" smtClean="0"/>
              <a:t>It is the point to note that shared file is not the same as copy file . If any programmer makes some changes in the subdirectory it will reflect in both subdirectories.</a:t>
            </a:r>
            <a:endParaRPr lang="en-US" sz="2800" dirty="0"/>
          </a:p>
        </p:txBody>
      </p:sp>
      <p:pic>
        <p:nvPicPr>
          <p:cNvPr id="37890" name="Picture 2" descr="https://media.geeksforgeeks.org/wp-content/uploads/222-4-1.png"/>
          <p:cNvPicPr>
            <a:picLocks noChangeAspect="1" noChangeArrowheads="1"/>
          </p:cNvPicPr>
          <p:nvPr/>
        </p:nvPicPr>
        <p:blipFill>
          <a:blip r:embed="rId3"/>
          <a:srcRect/>
          <a:stretch>
            <a:fillRect/>
          </a:stretch>
        </p:blipFill>
        <p:spPr bwMode="auto">
          <a:xfrm>
            <a:off x="11037908" y="1416028"/>
            <a:ext cx="4886325" cy="4229101"/>
          </a:xfrm>
          <a:prstGeom prst="rect">
            <a:avLst/>
          </a:prstGeom>
          <a:noFill/>
        </p:spPr>
      </p:pic>
    </p:spTree>
    <p:extLst>
      <p:ext uri="{BB962C8B-B14F-4D97-AF65-F5344CB8AC3E}">
        <p14:creationId xmlns:p14="http://schemas.microsoft.com/office/powerpoint/2010/main" val="27621691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4103"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4104"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4101" name="TextBox 12"/>
          <p:cNvSpPr txBox="1">
            <a:spLocks noChangeArrowheads="1"/>
          </p:cNvSpPr>
          <p:nvPr/>
        </p:nvSpPr>
        <p:spPr bwMode="auto">
          <a:xfrm>
            <a:off x="412750" y="4885"/>
            <a:ext cx="15468600" cy="646331"/>
          </a:xfrm>
          <a:prstGeom prst="rect">
            <a:avLst/>
          </a:prstGeom>
          <a:noFill/>
          <a:ln w="9525">
            <a:noFill/>
            <a:miter lim="800000"/>
            <a:headEnd/>
            <a:tailEnd/>
          </a:ln>
        </p:spPr>
        <p:txBody>
          <a:bodyPr wrap="square">
            <a:spAutoFit/>
          </a:bodyPr>
          <a:lstStyle/>
          <a:p>
            <a:r>
              <a:rPr lang="en-US" sz="3600" b="1" dirty="0" smtClean="0"/>
              <a:t>Acyclic graph directory –</a:t>
            </a:r>
          </a:p>
        </p:txBody>
      </p:sp>
      <p:sp>
        <p:nvSpPr>
          <p:cNvPr id="11" name="Slide Number Placeholder 10"/>
          <p:cNvSpPr>
            <a:spLocks noGrp="1"/>
          </p:cNvSpPr>
          <p:nvPr>
            <p:ph type="sldNum" sz="quarter" idx="12"/>
          </p:nvPr>
        </p:nvSpPr>
        <p:spPr/>
        <p:txBody>
          <a:bodyPr/>
          <a:lstStyle/>
          <a:p>
            <a:pPr>
              <a:defRPr/>
            </a:pPr>
            <a:fld id="{1BB5D663-6BCF-42AE-B394-1863D8DE5BA1}" type="slidenum">
              <a:rPr lang="en-IN" smtClean="0"/>
              <a:pPr>
                <a:defRPr/>
              </a:pPr>
              <a:t>33</a:t>
            </a:fld>
            <a:endParaRPr lang="en-IN"/>
          </a:p>
        </p:txBody>
      </p:sp>
      <p:sp>
        <p:nvSpPr>
          <p:cNvPr id="9" name="Footer Placeholder 11"/>
          <p:cNvSpPr>
            <a:spLocks noGrp="1"/>
          </p:cNvSpPr>
          <p:nvPr>
            <p:ph type="ftr" sz="quarter" idx="10"/>
          </p:nvPr>
        </p:nvSpPr>
        <p:spPr>
          <a:xfrm>
            <a:off x="5513388" y="8610600"/>
            <a:ext cx="5191125" cy="292100"/>
          </a:xfrm>
        </p:spPr>
        <p:txBody>
          <a:bodyPr/>
          <a:lstStyle/>
          <a:p>
            <a:pPr>
              <a:defRPr/>
            </a:pPr>
            <a:r>
              <a:rPr lang="en-IN" smtClean="0"/>
              <a:t>Dr. Nilam Choudhary ,CSE, JECRC, JAIPUR</a:t>
            </a:r>
            <a:endParaRPr lang="en-IN" dirty="0"/>
          </a:p>
        </p:txBody>
      </p:sp>
      <p:sp>
        <p:nvSpPr>
          <p:cNvPr id="10" name="Rectangle 9"/>
          <p:cNvSpPr/>
          <p:nvPr/>
        </p:nvSpPr>
        <p:spPr>
          <a:xfrm>
            <a:off x="893712" y="987400"/>
            <a:ext cx="9858444" cy="5262979"/>
          </a:xfrm>
          <a:prstGeom prst="rect">
            <a:avLst/>
          </a:prstGeom>
        </p:spPr>
        <p:txBody>
          <a:bodyPr wrap="square">
            <a:spAutoFit/>
          </a:bodyPr>
          <a:lstStyle/>
          <a:p>
            <a:r>
              <a:rPr lang="en-US" sz="2800" b="1" dirty="0" smtClean="0"/>
              <a:t>Advantages:</a:t>
            </a:r>
            <a:endParaRPr lang="en-US" sz="2800" dirty="0" smtClean="0"/>
          </a:p>
          <a:p>
            <a:r>
              <a:rPr lang="en-US" sz="2800" dirty="0" smtClean="0"/>
              <a:t>We can share files.</a:t>
            </a:r>
          </a:p>
          <a:p>
            <a:r>
              <a:rPr lang="en-US" sz="2800" dirty="0" smtClean="0"/>
              <a:t>Searching is easy due to different-different paths.</a:t>
            </a:r>
          </a:p>
          <a:p>
            <a:endParaRPr lang="en-US" sz="2800" dirty="0" smtClean="0"/>
          </a:p>
          <a:p>
            <a:r>
              <a:rPr lang="en-US" sz="2800" b="1" dirty="0" smtClean="0"/>
              <a:t>Disadvantages:</a:t>
            </a:r>
            <a:endParaRPr lang="en-US" sz="2800" dirty="0" smtClean="0"/>
          </a:p>
          <a:p>
            <a:r>
              <a:rPr lang="en-US" sz="2800" dirty="0" smtClean="0"/>
              <a:t>We share the files via linking, in case of deleting it may create the problem,</a:t>
            </a:r>
          </a:p>
          <a:p>
            <a:r>
              <a:rPr lang="en-US" sz="2800" dirty="0" smtClean="0"/>
              <a:t>If the link is </a:t>
            </a:r>
            <a:r>
              <a:rPr lang="en-US" sz="2800" dirty="0" err="1" smtClean="0"/>
              <a:t>softlink</a:t>
            </a:r>
            <a:r>
              <a:rPr lang="en-US" sz="2800" dirty="0" smtClean="0"/>
              <a:t> then after deleting the file we left with a dangling pointer.</a:t>
            </a:r>
          </a:p>
          <a:p>
            <a:r>
              <a:rPr lang="en-US" sz="2800" dirty="0" smtClean="0"/>
              <a:t>In case of </a:t>
            </a:r>
            <a:r>
              <a:rPr lang="en-US" sz="2800" dirty="0" err="1" smtClean="0"/>
              <a:t>hardlink</a:t>
            </a:r>
            <a:r>
              <a:rPr lang="en-US" sz="2800" dirty="0" smtClean="0"/>
              <a:t>, to delete a file we have to delete all the reference associated with it.</a:t>
            </a:r>
          </a:p>
          <a:p>
            <a:pPr algn="just"/>
            <a:endParaRPr lang="en-US" sz="2800" dirty="0"/>
          </a:p>
        </p:txBody>
      </p:sp>
    </p:spTree>
    <p:extLst>
      <p:ext uri="{BB962C8B-B14F-4D97-AF65-F5344CB8AC3E}">
        <p14:creationId xmlns:p14="http://schemas.microsoft.com/office/powerpoint/2010/main" val="27621691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4103"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4104"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4101" name="TextBox 12"/>
          <p:cNvSpPr txBox="1">
            <a:spLocks noChangeArrowheads="1"/>
          </p:cNvSpPr>
          <p:nvPr/>
        </p:nvSpPr>
        <p:spPr bwMode="auto">
          <a:xfrm>
            <a:off x="412750" y="4885"/>
            <a:ext cx="15468600" cy="646331"/>
          </a:xfrm>
          <a:prstGeom prst="rect">
            <a:avLst/>
          </a:prstGeom>
          <a:noFill/>
          <a:ln w="9525">
            <a:noFill/>
            <a:miter lim="800000"/>
            <a:headEnd/>
            <a:tailEnd/>
          </a:ln>
        </p:spPr>
        <p:txBody>
          <a:bodyPr wrap="square">
            <a:spAutoFit/>
          </a:bodyPr>
          <a:lstStyle/>
          <a:p>
            <a:r>
              <a:rPr lang="en-US" sz="3600" b="1" dirty="0" smtClean="0"/>
              <a:t>General graph directory structure –</a:t>
            </a:r>
          </a:p>
        </p:txBody>
      </p:sp>
      <p:sp>
        <p:nvSpPr>
          <p:cNvPr id="11" name="Slide Number Placeholder 10"/>
          <p:cNvSpPr>
            <a:spLocks noGrp="1"/>
          </p:cNvSpPr>
          <p:nvPr>
            <p:ph type="sldNum" sz="quarter" idx="12"/>
          </p:nvPr>
        </p:nvSpPr>
        <p:spPr/>
        <p:txBody>
          <a:bodyPr/>
          <a:lstStyle/>
          <a:p>
            <a:pPr>
              <a:defRPr/>
            </a:pPr>
            <a:fld id="{1BB5D663-6BCF-42AE-B394-1863D8DE5BA1}" type="slidenum">
              <a:rPr lang="en-IN" smtClean="0"/>
              <a:pPr>
                <a:defRPr/>
              </a:pPr>
              <a:t>34</a:t>
            </a:fld>
            <a:endParaRPr lang="en-IN"/>
          </a:p>
        </p:txBody>
      </p:sp>
      <p:sp>
        <p:nvSpPr>
          <p:cNvPr id="9" name="Footer Placeholder 11"/>
          <p:cNvSpPr>
            <a:spLocks noGrp="1"/>
          </p:cNvSpPr>
          <p:nvPr>
            <p:ph type="ftr" sz="quarter" idx="10"/>
          </p:nvPr>
        </p:nvSpPr>
        <p:spPr>
          <a:xfrm>
            <a:off x="5513388" y="8610600"/>
            <a:ext cx="5191125" cy="292100"/>
          </a:xfrm>
        </p:spPr>
        <p:txBody>
          <a:bodyPr/>
          <a:lstStyle/>
          <a:p>
            <a:pPr>
              <a:defRPr/>
            </a:pPr>
            <a:r>
              <a:rPr lang="en-IN" smtClean="0"/>
              <a:t>Dr. Nilam Choudhary ,CSE, JECRC, JAIPUR</a:t>
            </a:r>
            <a:endParaRPr lang="en-IN" dirty="0"/>
          </a:p>
        </p:txBody>
      </p:sp>
      <p:sp>
        <p:nvSpPr>
          <p:cNvPr id="10" name="Rectangle 9"/>
          <p:cNvSpPr/>
          <p:nvPr/>
        </p:nvSpPr>
        <p:spPr>
          <a:xfrm>
            <a:off x="893712" y="987400"/>
            <a:ext cx="7358114" cy="7848302"/>
          </a:xfrm>
          <a:prstGeom prst="rect">
            <a:avLst/>
          </a:prstGeom>
        </p:spPr>
        <p:txBody>
          <a:bodyPr wrap="square">
            <a:spAutoFit/>
          </a:bodyPr>
          <a:lstStyle/>
          <a:p>
            <a:r>
              <a:rPr lang="en-US" sz="2800" dirty="0" smtClean="0"/>
              <a:t>In general graph directory structure, cycles are allowed within a directory structure where multiple directories can be derived from more than one parent directory.</a:t>
            </a:r>
          </a:p>
          <a:p>
            <a:r>
              <a:rPr lang="en-US" sz="2800" dirty="0" smtClean="0"/>
              <a:t/>
            </a:r>
            <a:br>
              <a:rPr lang="en-US" sz="2800" dirty="0" smtClean="0"/>
            </a:br>
            <a:r>
              <a:rPr lang="en-US" sz="2800" dirty="0" smtClean="0"/>
              <a:t>The main problem with this kind of directory structure is to calculate total size or space that has been taken by the files and directories.</a:t>
            </a:r>
          </a:p>
          <a:p>
            <a:endParaRPr lang="en-US" sz="2800" dirty="0" smtClean="0"/>
          </a:p>
          <a:p>
            <a:r>
              <a:rPr lang="en-US" sz="2800" b="1" dirty="0" smtClean="0"/>
              <a:t>Advantages:</a:t>
            </a:r>
            <a:endParaRPr lang="en-US" sz="2800" dirty="0" smtClean="0"/>
          </a:p>
          <a:p>
            <a:r>
              <a:rPr lang="en-US" sz="2800" dirty="0" smtClean="0"/>
              <a:t>It allows cycles.</a:t>
            </a:r>
          </a:p>
          <a:p>
            <a:r>
              <a:rPr lang="en-US" sz="2800" dirty="0" smtClean="0"/>
              <a:t>It is more flexible than other directories structure.</a:t>
            </a:r>
          </a:p>
          <a:p>
            <a:r>
              <a:rPr lang="en-US" sz="2800" b="1" dirty="0" smtClean="0"/>
              <a:t>Disadvantages:</a:t>
            </a:r>
            <a:endParaRPr lang="en-US" sz="2800" dirty="0" smtClean="0"/>
          </a:p>
          <a:p>
            <a:r>
              <a:rPr lang="en-US" sz="2800" dirty="0" smtClean="0"/>
              <a:t>It is more costly than others.</a:t>
            </a:r>
          </a:p>
          <a:p>
            <a:r>
              <a:rPr lang="en-US" sz="2800" dirty="0" smtClean="0"/>
              <a:t>It needs garbage collection.</a:t>
            </a:r>
          </a:p>
          <a:p>
            <a:endParaRPr lang="en-US" sz="2800" dirty="0"/>
          </a:p>
        </p:txBody>
      </p:sp>
      <p:pic>
        <p:nvPicPr>
          <p:cNvPr id="39938" name="Picture 2" descr="https://media.geeksforgeeks.org/wp-content/uploads/333-5.png"/>
          <p:cNvPicPr>
            <a:picLocks noChangeAspect="1" noChangeArrowheads="1"/>
          </p:cNvPicPr>
          <p:nvPr/>
        </p:nvPicPr>
        <p:blipFill>
          <a:blip r:embed="rId3"/>
          <a:srcRect/>
          <a:stretch>
            <a:fillRect/>
          </a:stretch>
        </p:blipFill>
        <p:spPr bwMode="auto">
          <a:xfrm>
            <a:off x="8609016" y="1987532"/>
            <a:ext cx="7366717" cy="3224215"/>
          </a:xfrm>
          <a:prstGeom prst="rect">
            <a:avLst/>
          </a:prstGeom>
          <a:noFill/>
        </p:spPr>
      </p:pic>
    </p:spTree>
    <p:extLst>
      <p:ext uri="{BB962C8B-B14F-4D97-AF65-F5344CB8AC3E}">
        <p14:creationId xmlns:p14="http://schemas.microsoft.com/office/powerpoint/2010/main" val="27621691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4099" name="object 5"/>
          <p:cNvGrpSpPr>
            <a:grpSpLocks/>
          </p:cNvGrpSpPr>
          <p:nvPr/>
        </p:nvGrpSpPr>
        <p:grpSpPr bwMode="auto">
          <a:xfrm>
            <a:off x="0" y="0"/>
            <a:ext cx="16217900" cy="9118600"/>
            <a:chOff x="0" y="0"/>
            <a:chExt cx="16217900" cy="9118600"/>
          </a:xfrm>
        </p:grpSpPr>
        <p:sp>
          <p:nvSpPr>
            <p:cNvPr id="4103"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4104"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4101" name="TextBox 12"/>
          <p:cNvSpPr txBox="1">
            <a:spLocks noChangeArrowheads="1"/>
          </p:cNvSpPr>
          <p:nvPr/>
        </p:nvSpPr>
        <p:spPr bwMode="auto">
          <a:xfrm>
            <a:off x="412750" y="4885"/>
            <a:ext cx="15468600" cy="646331"/>
          </a:xfrm>
          <a:prstGeom prst="rect">
            <a:avLst/>
          </a:prstGeom>
          <a:noFill/>
          <a:ln w="9525">
            <a:noFill/>
            <a:miter lim="800000"/>
            <a:headEnd/>
            <a:tailEnd/>
          </a:ln>
        </p:spPr>
        <p:txBody>
          <a:bodyPr wrap="square">
            <a:spAutoFit/>
          </a:bodyPr>
          <a:lstStyle/>
          <a:p>
            <a:r>
              <a:rPr lang="en-US" sz="3600" b="1" dirty="0" smtClean="0"/>
              <a:t>FILE ALLOCATION METHODS</a:t>
            </a:r>
            <a:endParaRPr lang="en-US" sz="3600" b="1" dirty="0"/>
          </a:p>
        </p:txBody>
      </p:sp>
      <p:sp>
        <p:nvSpPr>
          <p:cNvPr id="11" name="Slide Number Placeholder 10"/>
          <p:cNvSpPr>
            <a:spLocks noGrp="1"/>
          </p:cNvSpPr>
          <p:nvPr>
            <p:ph type="sldNum" sz="quarter" idx="12"/>
          </p:nvPr>
        </p:nvSpPr>
        <p:spPr/>
        <p:txBody>
          <a:bodyPr/>
          <a:lstStyle/>
          <a:p>
            <a:pPr>
              <a:defRPr/>
            </a:pPr>
            <a:fld id="{1BB5D663-6BCF-42AE-B394-1863D8DE5BA1}" type="slidenum">
              <a:rPr lang="en-IN" smtClean="0"/>
              <a:pPr>
                <a:defRPr/>
              </a:pPr>
              <a:t>35</a:t>
            </a:fld>
            <a:endParaRPr lang="en-IN"/>
          </a:p>
        </p:txBody>
      </p:sp>
      <p:sp>
        <p:nvSpPr>
          <p:cNvPr id="9" name="Footer Placeholder 11"/>
          <p:cNvSpPr>
            <a:spLocks noGrp="1"/>
          </p:cNvSpPr>
          <p:nvPr>
            <p:ph type="ftr" sz="quarter" idx="10"/>
          </p:nvPr>
        </p:nvSpPr>
        <p:spPr>
          <a:xfrm>
            <a:off x="5513388" y="8610600"/>
            <a:ext cx="5191125" cy="292100"/>
          </a:xfrm>
        </p:spPr>
        <p:txBody>
          <a:bodyPr/>
          <a:lstStyle/>
          <a:p>
            <a:pPr>
              <a:defRPr/>
            </a:pPr>
            <a:r>
              <a:rPr lang="en-IN" smtClean="0"/>
              <a:t>Dr. Nilam Choudhary ,CSE, JECRC, JAIPUR</a:t>
            </a:r>
            <a:endParaRPr lang="en-IN" dirty="0"/>
          </a:p>
        </p:txBody>
      </p:sp>
      <p:sp>
        <p:nvSpPr>
          <p:cNvPr id="12" name="Rectangle 11"/>
          <p:cNvSpPr/>
          <p:nvPr/>
        </p:nvSpPr>
        <p:spPr>
          <a:xfrm>
            <a:off x="1108026" y="1201714"/>
            <a:ext cx="14001848" cy="5262979"/>
          </a:xfrm>
          <a:prstGeom prst="rect">
            <a:avLst/>
          </a:prstGeom>
        </p:spPr>
        <p:txBody>
          <a:bodyPr wrap="square">
            <a:spAutoFit/>
          </a:bodyPr>
          <a:lstStyle/>
          <a:p>
            <a:r>
              <a:rPr lang="en-US" sz="2800" dirty="0" smtClean="0"/>
              <a:t>The allocation methods define how the files are stored in the disk blocks. There are three main disk space or file allocation methods.</a:t>
            </a:r>
          </a:p>
          <a:p>
            <a:endParaRPr lang="en-US" sz="2800" dirty="0" smtClean="0"/>
          </a:p>
          <a:p>
            <a:r>
              <a:rPr lang="en-US" sz="2800" dirty="0" smtClean="0"/>
              <a:t>Contiguous Allocation</a:t>
            </a:r>
          </a:p>
          <a:p>
            <a:r>
              <a:rPr lang="en-US" sz="2800" dirty="0" smtClean="0"/>
              <a:t>Linked Allocation</a:t>
            </a:r>
          </a:p>
          <a:p>
            <a:r>
              <a:rPr lang="en-US" sz="2800" dirty="0" smtClean="0"/>
              <a:t>Indexed Allocation</a:t>
            </a:r>
          </a:p>
          <a:p>
            <a:endParaRPr lang="en-US" sz="2800" dirty="0" smtClean="0"/>
          </a:p>
          <a:p>
            <a:r>
              <a:rPr lang="en-US" sz="2800" dirty="0" smtClean="0"/>
              <a:t>The main idea behind these methods is to provide:</a:t>
            </a:r>
          </a:p>
          <a:p>
            <a:r>
              <a:rPr lang="en-US" sz="2800" dirty="0" smtClean="0"/>
              <a:t>Efficient disk space utilization.</a:t>
            </a:r>
          </a:p>
          <a:p>
            <a:r>
              <a:rPr lang="en-US" sz="2800" dirty="0" smtClean="0"/>
              <a:t>Fast access to the file blocks.</a:t>
            </a:r>
          </a:p>
          <a:p>
            <a:endParaRPr lang="en-US" sz="2800" dirty="0" smtClean="0"/>
          </a:p>
          <a:p>
            <a:r>
              <a:rPr lang="en-US" sz="2800" dirty="0" smtClean="0"/>
              <a:t>All the three methods have their own advantages and disadvantages as discussed</a:t>
            </a:r>
            <a:endParaRPr lang="en-US" sz="2800" dirty="0"/>
          </a:p>
        </p:txBody>
      </p:sp>
    </p:spTree>
    <p:extLst>
      <p:ext uri="{BB962C8B-B14F-4D97-AF65-F5344CB8AC3E}">
        <p14:creationId xmlns:p14="http://schemas.microsoft.com/office/powerpoint/2010/main" val="21423377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4103"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4104"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4101" name="TextBox 12"/>
          <p:cNvSpPr txBox="1">
            <a:spLocks noChangeArrowheads="1"/>
          </p:cNvSpPr>
          <p:nvPr/>
        </p:nvSpPr>
        <p:spPr bwMode="auto">
          <a:xfrm>
            <a:off x="412750" y="4885"/>
            <a:ext cx="15468600" cy="646331"/>
          </a:xfrm>
          <a:prstGeom prst="rect">
            <a:avLst/>
          </a:prstGeom>
          <a:noFill/>
          <a:ln w="9525">
            <a:noFill/>
            <a:miter lim="800000"/>
            <a:headEnd/>
            <a:tailEnd/>
          </a:ln>
        </p:spPr>
        <p:txBody>
          <a:bodyPr wrap="square">
            <a:spAutoFit/>
          </a:bodyPr>
          <a:lstStyle/>
          <a:p>
            <a:r>
              <a:rPr lang="en-US" sz="3600" b="1" dirty="0" smtClean="0"/>
              <a:t>FILE ALLOCATION METHODS</a:t>
            </a:r>
            <a:endParaRPr lang="en-US" sz="3600" b="1" dirty="0"/>
          </a:p>
        </p:txBody>
      </p:sp>
      <p:sp>
        <p:nvSpPr>
          <p:cNvPr id="11" name="Slide Number Placeholder 10"/>
          <p:cNvSpPr>
            <a:spLocks noGrp="1"/>
          </p:cNvSpPr>
          <p:nvPr>
            <p:ph type="sldNum" sz="quarter" idx="12"/>
          </p:nvPr>
        </p:nvSpPr>
        <p:spPr/>
        <p:txBody>
          <a:bodyPr/>
          <a:lstStyle/>
          <a:p>
            <a:pPr>
              <a:defRPr/>
            </a:pPr>
            <a:fld id="{1BB5D663-6BCF-42AE-B394-1863D8DE5BA1}" type="slidenum">
              <a:rPr lang="en-IN" smtClean="0"/>
              <a:pPr>
                <a:defRPr/>
              </a:pPr>
              <a:t>36</a:t>
            </a:fld>
            <a:endParaRPr lang="en-IN"/>
          </a:p>
        </p:txBody>
      </p:sp>
      <p:sp>
        <p:nvSpPr>
          <p:cNvPr id="9" name="Footer Placeholder 11"/>
          <p:cNvSpPr>
            <a:spLocks noGrp="1"/>
          </p:cNvSpPr>
          <p:nvPr>
            <p:ph type="ftr" sz="quarter" idx="10"/>
          </p:nvPr>
        </p:nvSpPr>
        <p:spPr>
          <a:xfrm>
            <a:off x="5513388" y="8610600"/>
            <a:ext cx="5191125" cy="292100"/>
          </a:xfrm>
        </p:spPr>
        <p:txBody>
          <a:bodyPr/>
          <a:lstStyle/>
          <a:p>
            <a:pPr>
              <a:defRPr/>
            </a:pPr>
            <a:r>
              <a:rPr lang="en-IN" smtClean="0"/>
              <a:t>Dr. Nilam Choudhary ,CSE, JECRC, JAIPUR</a:t>
            </a:r>
            <a:endParaRPr lang="en-IN" dirty="0"/>
          </a:p>
        </p:txBody>
      </p:sp>
      <p:sp>
        <p:nvSpPr>
          <p:cNvPr id="12" name="Rectangle 11"/>
          <p:cNvSpPr/>
          <p:nvPr/>
        </p:nvSpPr>
        <p:spPr>
          <a:xfrm>
            <a:off x="1108026" y="1201714"/>
            <a:ext cx="8108950" cy="6555641"/>
          </a:xfrm>
          <a:prstGeom prst="rect">
            <a:avLst/>
          </a:prstGeom>
        </p:spPr>
        <p:txBody>
          <a:bodyPr>
            <a:spAutoFit/>
          </a:bodyPr>
          <a:lstStyle/>
          <a:p>
            <a:r>
              <a:rPr lang="en-US" sz="2800" b="1" dirty="0" smtClean="0"/>
              <a:t>Continuous Allocation:</a:t>
            </a:r>
            <a:r>
              <a:rPr lang="en-US" sz="2800" dirty="0" smtClean="0"/>
              <a:t> A single continuous set of blocks is allocated to a file at the time of file creation. Thus, this is a pre-allocation strategy, using variable size portions. The file allocation table needs just a single entry for each file, showing the starting block and the length of the file. </a:t>
            </a:r>
          </a:p>
          <a:p>
            <a:endParaRPr lang="en-US" sz="2800" dirty="0" smtClean="0"/>
          </a:p>
          <a:p>
            <a:r>
              <a:rPr lang="en-US" sz="2800" dirty="0" smtClean="0"/>
              <a:t>This method is best from the point of view of the individual sequential file. Multiple blocks can be read in at a time to improve I/O performance for sequential processing. It is also easy to retrieve a single block. For example, if a file starts at block b, and the </a:t>
            </a:r>
            <a:r>
              <a:rPr lang="en-US" sz="2800" dirty="0" err="1" smtClean="0"/>
              <a:t>ith</a:t>
            </a:r>
            <a:r>
              <a:rPr lang="en-US" sz="2800" dirty="0" smtClean="0"/>
              <a:t> block of the file is wanted, its location on secondary storage is simply b+i-1.</a:t>
            </a:r>
            <a:endParaRPr lang="en-US" sz="2800" dirty="0"/>
          </a:p>
        </p:txBody>
      </p:sp>
      <p:pic>
        <p:nvPicPr>
          <p:cNvPr id="20484" name="Picture 4" descr="https://media.geeksforgeeks.org/wp-content/uploads/directory-file-allocation.jpg"/>
          <p:cNvPicPr>
            <a:picLocks noChangeAspect="1" noChangeArrowheads="1"/>
          </p:cNvPicPr>
          <p:nvPr/>
        </p:nvPicPr>
        <p:blipFill>
          <a:blip r:embed="rId3"/>
          <a:srcRect/>
          <a:stretch>
            <a:fillRect/>
          </a:stretch>
        </p:blipFill>
        <p:spPr bwMode="auto">
          <a:xfrm>
            <a:off x="10323528" y="344458"/>
            <a:ext cx="3886200" cy="7458076"/>
          </a:xfrm>
          <a:prstGeom prst="rect">
            <a:avLst/>
          </a:prstGeom>
          <a:noFill/>
        </p:spPr>
      </p:pic>
    </p:spTree>
    <p:extLst>
      <p:ext uri="{BB962C8B-B14F-4D97-AF65-F5344CB8AC3E}">
        <p14:creationId xmlns:p14="http://schemas.microsoft.com/office/powerpoint/2010/main" val="21423377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6147" name="object 5"/>
          <p:cNvGrpSpPr>
            <a:grpSpLocks/>
          </p:cNvGrpSpPr>
          <p:nvPr/>
        </p:nvGrpSpPr>
        <p:grpSpPr bwMode="auto">
          <a:xfrm>
            <a:off x="0" y="0"/>
            <a:ext cx="16217900" cy="91186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,CSE, JECRC, JAIPUR</a:t>
            </a:r>
            <a:endParaRPr lang="en-IN" dirty="0"/>
          </a:p>
        </p:txBody>
      </p:sp>
      <p:sp>
        <p:nvSpPr>
          <p:cNvPr id="6149" name="TextBox 12"/>
          <p:cNvSpPr txBox="1">
            <a:spLocks noChangeArrowheads="1"/>
          </p:cNvSpPr>
          <p:nvPr/>
        </p:nvSpPr>
        <p:spPr bwMode="auto">
          <a:xfrm>
            <a:off x="1157288" y="-56351"/>
            <a:ext cx="14249400" cy="646331"/>
          </a:xfrm>
          <a:prstGeom prst="rect">
            <a:avLst/>
          </a:prstGeom>
          <a:noFill/>
          <a:ln w="9525">
            <a:noFill/>
            <a:miter lim="800000"/>
            <a:headEnd/>
            <a:tailEnd/>
          </a:ln>
        </p:spPr>
        <p:txBody>
          <a:bodyPr wrap="square">
            <a:spAutoFit/>
          </a:bodyPr>
          <a:lstStyle/>
          <a:p>
            <a:r>
              <a:rPr lang="en-IN" sz="3600" b="1" dirty="0" smtClean="0"/>
              <a:t>Cont..</a:t>
            </a:r>
            <a:endParaRPr lang="en-US" sz="3600" dirty="0"/>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37</a:t>
            </a:fld>
            <a:endParaRPr lang="en-IN"/>
          </a:p>
        </p:txBody>
      </p:sp>
      <p:sp>
        <p:nvSpPr>
          <p:cNvPr id="2" name="Rectangle 1"/>
          <p:cNvSpPr/>
          <p:nvPr/>
        </p:nvSpPr>
        <p:spPr>
          <a:xfrm>
            <a:off x="1177314" y="875960"/>
            <a:ext cx="14475435" cy="6124754"/>
          </a:xfrm>
          <a:prstGeom prst="rect">
            <a:avLst/>
          </a:prstGeom>
        </p:spPr>
        <p:txBody>
          <a:bodyPr wrap="square">
            <a:spAutoFit/>
          </a:bodyPr>
          <a:lstStyle/>
          <a:p>
            <a:r>
              <a:rPr lang="en-US" sz="2800" dirty="0" smtClean="0"/>
              <a:t>The directory entry for a file with contiguous allocation contains</a:t>
            </a:r>
          </a:p>
          <a:p>
            <a:r>
              <a:rPr lang="en-US" sz="2800" dirty="0" smtClean="0"/>
              <a:t>Address of starting block</a:t>
            </a:r>
          </a:p>
          <a:p>
            <a:r>
              <a:rPr lang="en-US" sz="2800" dirty="0" smtClean="0"/>
              <a:t>Length of the allocated portion.</a:t>
            </a:r>
          </a:p>
          <a:p>
            <a:endParaRPr lang="en-US" sz="2800" b="1" dirty="0" smtClean="0"/>
          </a:p>
          <a:p>
            <a:r>
              <a:rPr lang="en-US" sz="2800" b="1" dirty="0" smtClean="0"/>
              <a:t>Advantages:</a:t>
            </a:r>
            <a:endParaRPr lang="en-US" sz="2800" dirty="0" smtClean="0"/>
          </a:p>
          <a:p>
            <a:r>
              <a:rPr lang="en-US" sz="2800" dirty="0" smtClean="0"/>
              <a:t>Both the Sequential and Direct Accesses are supported by this. </a:t>
            </a:r>
          </a:p>
          <a:p>
            <a:endParaRPr lang="en-US" sz="2800" dirty="0" smtClean="0"/>
          </a:p>
          <a:p>
            <a:r>
              <a:rPr lang="en-US" sz="2800" dirty="0" smtClean="0"/>
              <a:t>For direct access, the address of the </a:t>
            </a:r>
            <a:r>
              <a:rPr lang="en-US" sz="2800" dirty="0" err="1" smtClean="0"/>
              <a:t>kth</a:t>
            </a:r>
            <a:r>
              <a:rPr lang="en-US" sz="2800" dirty="0" smtClean="0"/>
              <a:t> block of the file which starts at block b can easily be obtained as (</a:t>
            </a:r>
            <a:r>
              <a:rPr lang="en-US" sz="2800" dirty="0" err="1" smtClean="0"/>
              <a:t>b+k</a:t>
            </a:r>
            <a:r>
              <a:rPr lang="en-US" sz="2800" dirty="0" smtClean="0"/>
              <a:t>).</a:t>
            </a:r>
          </a:p>
          <a:p>
            <a:endParaRPr lang="en-US" sz="2800" dirty="0" smtClean="0"/>
          </a:p>
          <a:p>
            <a:r>
              <a:rPr lang="en-US" sz="2800" dirty="0" smtClean="0"/>
              <a:t>This is extremely fast since the number of seeks are minimal because of contiguous allocation of file blocks.</a:t>
            </a:r>
          </a:p>
          <a:p>
            <a:r>
              <a:rPr lang="en-US" sz="2800" dirty="0" smtClean="0"/>
              <a:t/>
            </a:r>
            <a:br>
              <a:rPr lang="en-US" sz="2800" dirty="0" smtClean="0"/>
            </a:br>
            <a:endParaRPr lang="en-US" sz="28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3" name="object 5"/>
          <p:cNvGrpSpPr>
            <a:grpSpLocks/>
          </p:cNvGrpSpPr>
          <p:nvPr/>
        </p:nvGrpSpPr>
        <p:grpSpPr bwMode="auto">
          <a:xfrm>
            <a:off x="0" y="0"/>
            <a:ext cx="16217900" cy="91186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,CSE, JECRC, JAIPUR</a:t>
            </a:r>
            <a:endParaRPr lang="en-IN" dirty="0"/>
          </a:p>
        </p:txBody>
      </p:sp>
      <p:sp>
        <p:nvSpPr>
          <p:cNvPr id="6149" name="TextBox 12"/>
          <p:cNvSpPr txBox="1">
            <a:spLocks noChangeArrowheads="1"/>
          </p:cNvSpPr>
          <p:nvPr/>
        </p:nvSpPr>
        <p:spPr bwMode="auto">
          <a:xfrm>
            <a:off x="1157288" y="-56351"/>
            <a:ext cx="14249400" cy="646331"/>
          </a:xfrm>
          <a:prstGeom prst="rect">
            <a:avLst/>
          </a:prstGeom>
          <a:noFill/>
          <a:ln w="9525">
            <a:noFill/>
            <a:miter lim="800000"/>
            <a:headEnd/>
            <a:tailEnd/>
          </a:ln>
        </p:spPr>
        <p:txBody>
          <a:bodyPr wrap="square">
            <a:spAutoFit/>
          </a:bodyPr>
          <a:lstStyle/>
          <a:p>
            <a:r>
              <a:rPr lang="en-IN" sz="3600" b="1" dirty="0" smtClean="0"/>
              <a:t>Cont..</a:t>
            </a:r>
            <a:endParaRPr lang="en-US" sz="3600" dirty="0"/>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38</a:t>
            </a:fld>
            <a:endParaRPr lang="en-IN"/>
          </a:p>
        </p:txBody>
      </p:sp>
      <p:sp>
        <p:nvSpPr>
          <p:cNvPr id="2" name="Rectangle 1"/>
          <p:cNvSpPr/>
          <p:nvPr/>
        </p:nvSpPr>
        <p:spPr>
          <a:xfrm>
            <a:off x="1177314" y="875960"/>
            <a:ext cx="14475435" cy="3970318"/>
          </a:xfrm>
          <a:prstGeom prst="rect">
            <a:avLst/>
          </a:prstGeom>
        </p:spPr>
        <p:txBody>
          <a:bodyPr wrap="square">
            <a:spAutoFit/>
          </a:bodyPr>
          <a:lstStyle/>
          <a:p>
            <a:r>
              <a:rPr lang="en-US" sz="2800" b="1" dirty="0" smtClean="0"/>
              <a:t>Disadvantage</a:t>
            </a:r>
          </a:p>
          <a:p>
            <a:endParaRPr lang="en-US" sz="2800" dirty="0" smtClean="0"/>
          </a:p>
          <a:p>
            <a:r>
              <a:rPr lang="en-US" sz="2800" dirty="0" smtClean="0"/>
              <a:t>External fragmentation will occur, making it difficult to find contiguous blocks of space of sufficient length. </a:t>
            </a:r>
          </a:p>
          <a:p>
            <a:endParaRPr lang="en-US" sz="2800" dirty="0" smtClean="0"/>
          </a:p>
          <a:p>
            <a:r>
              <a:rPr lang="en-US" sz="2800" dirty="0" smtClean="0"/>
              <a:t>Compaction algorithm will be necessary to free up additional space on disk.</a:t>
            </a:r>
          </a:p>
          <a:p>
            <a:endParaRPr lang="en-US" sz="2800" dirty="0" smtClean="0"/>
          </a:p>
          <a:p>
            <a:r>
              <a:rPr lang="en-US" sz="2800" dirty="0" smtClean="0"/>
              <a:t>Also, with pre-allocation, it is necessary to declare the size of the file at the time of creation.</a:t>
            </a:r>
            <a:endParaRPr lang="en-US" sz="28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6147" name="object 5"/>
          <p:cNvGrpSpPr>
            <a:grpSpLocks/>
          </p:cNvGrpSpPr>
          <p:nvPr/>
        </p:nvGrpSpPr>
        <p:grpSpPr bwMode="auto">
          <a:xfrm>
            <a:off x="0" y="0"/>
            <a:ext cx="16217900" cy="91186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,CSE, JECRC, JAIPUR</a:t>
            </a:r>
            <a:endParaRPr lang="en-IN" dirty="0"/>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39</a:t>
            </a:fld>
            <a:endParaRPr lang="en-IN"/>
          </a:p>
        </p:txBody>
      </p:sp>
      <p:sp>
        <p:nvSpPr>
          <p:cNvPr id="10" name="Rectangle 9"/>
          <p:cNvSpPr/>
          <p:nvPr/>
        </p:nvSpPr>
        <p:spPr>
          <a:xfrm>
            <a:off x="869950" y="596900"/>
            <a:ext cx="12025346" cy="646331"/>
          </a:xfrm>
          <a:prstGeom prst="rect">
            <a:avLst/>
          </a:prstGeom>
        </p:spPr>
        <p:txBody>
          <a:bodyPr wrap="square">
            <a:spAutoFit/>
          </a:bodyPr>
          <a:lstStyle/>
          <a:p>
            <a:r>
              <a:rPr lang="en-US" sz="3600" b="1" dirty="0" smtClean="0"/>
              <a:t>Linked Allocation(Non-contiguous allocation) :</a:t>
            </a:r>
            <a:endParaRPr lang="en-US" sz="3600" b="1" dirty="0"/>
          </a:p>
        </p:txBody>
      </p:sp>
      <p:sp>
        <p:nvSpPr>
          <p:cNvPr id="11" name="Rectangle 10"/>
          <p:cNvSpPr/>
          <p:nvPr/>
        </p:nvSpPr>
        <p:spPr>
          <a:xfrm>
            <a:off x="1022350" y="1587500"/>
            <a:ext cx="7800980" cy="6986528"/>
          </a:xfrm>
          <a:prstGeom prst="rect">
            <a:avLst/>
          </a:prstGeom>
        </p:spPr>
        <p:txBody>
          <a:bodyPr wrap="square">
            <a:spAutoFit/>
          </a:bodyPr>
          <a:lstStyle/>
          <a:p>
            <a:r>
              <a:rPr lang="en-US" sz="2800" dirty="0" smtClean="0"/>
              <a:t> Allocation is on an individual block basis. Each block contains a pointer to the next block in the chain. Again the file table needs just a single entry for each file, showing the starting block and the length of the file. Although pre-allocation is possible, it is more common simply to allocate blocks as needed. Any free block can be added to the chain. The blocks need not be continuous. Increase in file size is always possible if free disk block is available. There is no external fragmentation because only one block at a time is needed but there can be internal fragmentation but it exists only in the last disk block of file.</a:t>
            </a:r>
            <a:br>
              <a:rPr lang="en-US" sz="2800" dirty="0" smtClean="0"/>
            </a:br>
            <a:r>
              <a:rPr lang="en-US" sz="2800" dirty="0" smtClean="0"/>
              <a:t/>
            </a:r>
            <a:br>
              <a:rPr lang="en-US" sz="2800" dirty="0" smtClean="0"/>
            </a:br>
            <a:endParaRPr lang="en-US" sz="2800" dirty="0"/>
          </a:p>
        </p:txBody>
      </p:sp>
      <p:sp>
        <p:nvSpPr>
          <p:cNvPr id="18434" name="AutoShape 2" descr="https://media.geeksforgeeks.org/wp-content/uploads/linkedListAllocation.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8436" name="Picture 4" descr="https://media.geeksforgeeks.org/wp-content/uploads/linkedListAllocation.jpg"/>
          <p:cNvPicPr>
            <a:picLocks noChangeAspect="1" noChangeArrowheads="1"/>
          </p:cNvPicPr>
          <p:nvPr/>
        </p:nvPicPr>
        <p:blipFill>
          <a:blip r:embed="rId3"/>
          <a:srcRect/>
          <a:stretch>
            <a:fillRect/>
          </a:stretch>
        </p:blipFill>
        <p:spPr bwMode="auto">
          <a:xfrm>
            <a:off x="9323396" y="2273284"/>
            <a:ext cx="5353050" cy="4114801"/>
          </a:xfrm>
          <a:prstGeom prst="rect">
            <a:avLst/>
          </a:prstGeom>
          <a:noFill/>
        </p:spPr>
      </p:pic>
    </p:spTree>
    <p:extLst>
      <p:ext uri="{BB962C8B-B14F-4D97-AF65-F5344CB8AC3E}">
        <p14:creationId xmlns:p14="http://schemas.microsoft.com/office/powerpoint/2010/main" val="4337871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4103"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4104"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4101" name="TextBox 12"/>
          <p:cNvSpPr txBox="1">
            <a:spLocks noChangeArrowheads="1"/>
          </p:cNvSpPr>
          <p:nvPr/>
        </p:nvSpPr>
        <p:spPr bwMode="auto">
          <a:xfrm>
            <a:off x="412750" y="4885"/>
            <a:ext cx="15468600" cy="646331"/>
          </a:xfrm>
          <a:prstGeom prst="rect">
            <a:avLst/>
          </a:prstGeom>
          <a:noFill/>
          <a:ln w="9525">
            <a:noFill/>
            <a:miter lim="800000"/>
            <a:headEnd/>
            <a:tailEnd/>
          </a:ln>
        </p:spPr>
        <p:txBody>
          <a:bodyPr wrap="square">
            <a:spAutoFit/>
          </a:bodyPr>
          <a:lstStyle/>
          <a:p>
            <a:r>
              <a:rPr lang="en-IN" sz="3600" b="1" dirty="0" smtClean="0"/>
              <a:t>Cont..</a:t>
            </a:r>
            <a:endParaRPr lang="en-US" sz="3600" b="1" dirty="0"/>
          </a:p>
        </p:txBody>
      </p:sp>
      <p:sp>
        <p:nvSpPr>
          <p:cNvPr id="11" name="Slide Number Placeholder 10"/>
          <p:cNvSpPr>
            <a:spLocks noGrp="1"/>
          </p:cNvSpPr>
          <p:nvPr>
            <p:ph type="sldNum" sz="quarter" idx="12"/>
          </p:nvPr>
        </p:nvSpPr>
        <p:spPr/>
        <p:txBody>
          <a:bodyPr/>
          <a:lstStyle/>
          <a:p>
            <a:pPr>
              <a:defRPr/>
            </a:pPr>
            <a:fld id="{1BB5D663-6BCF-42AE-B394-1863D8DE5BA1}" type="slidenum">
              <a:rPr lang="en-IN" smtClean="0"/>
              <a:pPr>
                <a:defRPr/>
              </a:pPr>
              <a:t>4</a:t>
            </a:fld>
            <a:endParaRPr lang="en-IN"/>
          </a:p>
        </p:txBody>
      </p:sp>
      <p:sp>
        <p:nvSpPr>
          <p:cNvPr id="9" name="Footer Placeholder 11"/>
          <p:cNvSpPr>
            <a:spLocks noGrp="1"/>
          </p:cNvSpPr>
          <p:nvPr>
            <p:ph type="ftr" sz="quarter" idx="10"/>
          </p:nvPr>
        </p:nvSpPr>
        <p:spPr>
          <a:xfrm>
            <a:off x="5513388" y="8610600"/>
            <a:ext cx="5191125" cy="292100"/>
          </a:xfrm>
        </p:spPr>
        <p:txBody>
          <a:bodyPr/>
          <a:lstStyle/>
          <a:p>
            <a:pPr>
              <a:defRPr/>
            </a:pPr>
            <a:r>
              <a:rPr lang="en-IN" smtClean="0"/>
              <a:t>Dr. Nilam Choudhary ,CSE, JECRC, JAIPUR</a:t>
            </a:r>
            <a:endParaRPr lang="en-IN" dirty="0"/>
          </a:p>
        </p:txBody>
      </p:sp>
      <p:pic>
        <p:nvPicPr>
          <p:cNvPr id="3074" name="Picture 2" descr=" The full filename includes path information:&#10; C:WINDOWSsystem32MakeABackup.bat&#10;Filename extensionpath&#10;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5350" y="1654540"/>
            <a:ext cx="12706350" cy="5876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21691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,CSE, JECRC, JAIPUR</a:t>
            </a:r>
            <a:endParaRPr lang="en-IN" dirty="0"/>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40</a:t>
            </a:fld>
            <a:endParaRPr lang="en-IN"/>
          </a:p>
        </p:txBody>
      </p:sp>
      <p:sp>
        <p:nvSpPr>
          <p:cNvPr id="10" name="Rectangle 9"/>
          <p:cNvSpPr/>
          <p:nvPr/>
        </p:nvSpPr>
        <p:spPr>
          <a:xfrm>
            <a:off x="869950" y="596900"/>
            <a:ext cx="12025346" cy="646331"/>
          </a:xfrm>
          <a:prstGeom prst="rect">
            <a:avLst/>
          </a:prstGeom>
        </p:spPr>
        <p:txBody>
          <a:bodyPr wrap="square">
            <a:spAutoFit/>
          </a:bodyPr>
          <a:lstStyle/>
          <a:p>
            <a:r>
              <a:rPr lang="en-US" sz="3600" b="1" dirty="0" smtClean="0"/>
              <a:t>Linked Allocation(Non-contiguous allocation) :</a:t>
            </a:r>
            <a:endParaRPr lang="en-US" sz="3600" b="1" dirty="0"/>
          </a:p>
        </p:txBody>
      </p:sp>
      <p:sp>
        <p:nvSpPr>
          <p:cNvPr id="11" name="Rectangle 10"/>
          <p:cNvSpPr/>
          <p:nvPr/>
        </p:nvSpPr>
        <p:spPr>
          <a:xfrm>
            <a:off x="1022350" y="1201714"/>
            <a:ext cx="14630400" cy="7631729"/>
          </a:xfrm>
          <a:prstGeom prst="rect">
            <a:avLst/>
          </a:prstGeom>
        </p:spPr>
        <p:txBody>
          <a:bodyPr wrap="square">
            <a:spAutoFit/>
          </a:bodyPr>
          <a:lstStyle/>
          <a:p>
            <a:r>
              <a:rPr lang="en-US" sz="2800" dirty="0" smtClean="0"/>
              <a:t> </a:t>
            </a:r>
            <a:r>
              <a:rPr lang="en-US" sz="2800" b="1" dirty="0" smtClean="0"/>
              <a:t>Advantages:</a:t>
            </a:r>
            <a:endParaRPr lang="en-US" sz="2800" dirty="0" smtClean="0"/>
          </a:p>
          <a:p>
            <a:r>
              <a:rPr lang="en-US" sz="2800" dirty="0" smtClean="0"/>
              <a:t>This is very flexible in terms of file size. File size can be increased easily since the system does not have to look for a contiguous chunk of memory.</a:t>
            </a:r>
          </a:p>
          <a:p>
            <a:r>
              <a:rPr lang="en-US" sz="2800" dirty="0" smtClean="0"/>
              <a:t>This method does not suffer from external fragmentation. This makes it relatively better in terms of memory utilization.</a:t>
            </a:r>
          </a:p>
          <a:p>
            <a:endParaRPr lang="en-US" sz="2800" dirty="0" smtClean="0"/>
          </a:p>
          <a:p>
            <a:r>
              <a:rPr lang="en-US" sz="2800" b="1" dirty="0" smtClean="0"/>
              <a:t>Disadvantages:</a:t>
            </a:r>
            <a:endParaRPr lang="en-US" sz="2800" dirty="0" smtClean="0"/>
          </a:p>
          <a:p>
            <a:r>
              <a:rPr lang="en-US" sz="2800" dirty="0" smtClean="0"/>
              <a:t>Because the file blocks are distributed randomly on the disk, a large number of seeks are needed to access every block individually. This makes linked allocation slower.</a:t>
            </a:r>
          </a:p>
          <a:p>
            <a:r>
              <a:rPr lang="en-US" sz="2800" dirty="0" smtClean="0"/>
              <a:t>It does not support random or direct access. We can not directly access the blocks of a file. A block k of a file can be accessed by traversing k blocks sequentially (sequential access ) from the starting block of the file via block pointers.</a:t>
            </a:r>
          </a:p>
          <a:p>
            <a:r>
              <a:rPr lang="en-US" sz="2800" dirty="0" smtClean="0"/>
              <a:t>Pointers required in the linked allocation incur some extra overhead.</a:t>
            </a:r>
          </a:p>
          <a:p>
            <a:r>
              <a:rPr lang="en-US" sz="2800" dirty="0" smtClean="0"/>
              <a:t>Internal fragmentation exists in last disk block of file.</a:t>
            </a:r>
          </a:p>
          <a:p>
            <a:r>
              <a:rPr lang="en-US" sz="2800" dirty="0" smtClean="0"/>
              <a:t>There is an overhead of maintaining the pointer in every disk block.</a:t>
            </a:r>
          </a:p>
          <a:p>
            <a:r>
              <a:rPr lang="en-US" sz="2800" dirty="0" smtClean="0"/>
              <a:t>If the pointer of any disk block is lost, the file will be truncated.</a:t>
            </a:r>
          </a:p>
          <a:p>
            <a:r>
              <a:rPr lang="en-US" sz="2800" dirty="0" smtClean="0"/>
              <a:t>It supports only the </a:t>
            </a:r>
            <a:r>
              <a:rPr lang="en-US" sz="2800" dirty="0" err="1" smtClean="0"/>
              <a:t>sequencial</a:t>
            </a:r>
            <a:r>
              <a:rPr lang="en-US" sz="2800" dirty="0" smtClean="0"/>
              <a:t> access of files.</a:t>
            </a:r>
            <a:endParaRPr lang="en-US" sz="2800" dirty="0"/>
          </a:p>
        </p:txBody>
      </p:sp>
    </p:spTree>
    <p:extLst>
      <p:ext uri="{BB962C8B-B14F-4D97-AF65-F5344CB8AC3E}">
        <p14:creationId xmlns:p14="http://schemas.microsoft.com/office/powerpoint/2010/main" val="4337871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,CSE, JECRC, JAIPUR</a:t>
            </a:r>
            <a:endParaRPr lang="en-IN" dirty="0"/>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41</a:t>
            </a:fld>
            <a:endParaRPr lang="en-IN"/>
          </a:p>
        </p:txBody>
      </p:sp>
      <p:sp>
        <p:nvSpPr>
          <p:cNvPr id="10" name="Rectangle 9"/>
          <p:cNvSpPr/>
          <p:nvPr/>
        </p:nvSpPr>
        <p:spPr>
          <a:xfrm>
            <a:off x="869950" y="596900"/>
            <a:ext cx="9097842" cy="646331"/>
          </a:xfrm>
          <a:prstGeom prst="rect">
            <a:avLst/>
          </a:prstGeom>
        </p:spPr>
        <p:txBody>
          <a:bodyPr wrap="square">
            <a:spAutoFit/>
          </a:bodyPr>
          <a:lstStyle/>
          <a:p>
            <a:r>
              <a:rPr lang="en-US" sz="3600" b="1" dirty="0" smtClean="0"/>
              <a:t>Indexed Allocation</a:t>
            </a:r>
            <a:endParaRPr lang="en-US" sz="3600" b="1" dirty="0"/>
          </a:p>
        </p:txBody>
      </p:sp>
      <p:sp>
        <p:nvSpPr>
          <p:cNvPr id="11" name="Rectangle 10"/>
          <p:cNvSpPr/>
          <p:nvPr/>
        </p:nvSpPr>
        <p:spPr>
          <a:xfrm>
            <a:off x="1022350" y="1587500"/>
            <a:ext cx="7872418" cy="6555641"/>
          </a:xfrm>
          <a:prstGeom prst="rect">
            <a:avLst/>
          </a:prstGeom>
        </p:spPr>
        <p:txBody>
          <a:bodyPr wrap="square">
            <a:spAutoFit/>
          </a:bodyPr>
          <a:lstStyle/>
          <a:p>
            <a:pPr algn="just"/>
            <a:r>
              <a:rPr lang="en-US" sz="2800" dirty="0" smtClean="0"/>
              <a:t>It addresses many of the problems of contiguous and chained allocation. In this case, the file allocation table contains a separate one-level index for each file. </a:t>
            </a:r>
          </a:p>
          <a:p>
            <a:pPr algn="just"/>
            <a:endParaRPr lang="en-US" sz="2800" dirty="0" smtClean="0"/>
          </a:p>
          <a:p>
            <a:pPr algn="just"/>
            <a:r>
              <a:rPr lang="en-US" sz="2800" dirty="0" smtClean="0"/>
              <a:t>The index has one entry for each block allocated to the file. Allocation may be on the basis of fixed-size blocks or variable-sized blocks. </a:t>
            </a:r>
          </a:p>
          <a:p>
            <a:pPr algn="just"/>
            <a:endParaRPr lang="en-US" sz="2800" dirty="0" smtClean="0"/>
          </a:p>
          <a:p>
            <a:pPr algn="just"/>
            <a:r>
              <a:rPr lang="en-US" sz="2800" dirty="0" smtClean="0"/>
              <a:t>Allocation by blocks eliminates external fragmentation, whereas allocation by variable-size blocks improves locality. This allocation technique supports both sequential and direct access to the file and thus is the most popular form of file allocation.</a:t>
            </a:r>
            <a:endParaRPr lang="en-US" sz="2800" dirty="0"/>
          </a:p>
        </p:txBody>
      </p:sp>
      <p:pic>
        <p:nvPicPr>
          <p:cNvPr id="17410" name="Picture 2" descr="https://media.geeksforgeeks.org/wp-content/uploads/directory-indexing.jpg"/>
          <p:cNvPicPr>
            <a:picLocks noChangeAspect="1" noChangeArrowheads="1"/>
          </p:cNvPicPr>
          <p:nvPr/>
        </p:nvPicPr>
        <p:blipFill>
          <a:blip r:embed="rId3"/>
          <a:srcRect/>
          <a:stretch>
            <a:fillRect/>
          </a:stretch>
        </p:blipFill>
        <p:spPr bwMode="auto">
          <a:xfrm>
            <a:off x="9966338" y="415896"/>
            <a:ext cx="5248275" cy="7343776"/>
          </a:xfrm>
          <a:prstGeom prst="rect">
            <a:avLst/>
          </a:prstGeom>
          <a:noFill/>
        </p:spPr>
      </p:pic>
    </p:spTree>
    <p:extLst>
      <p:ext uri="{BB962C8B-B14F-4D97-AF65-F5344CB8AC3E}">
        <p14:creationId xmlns:p14="http://schemas.microsoft.com/office/powerpoint/2010/main" val="4337871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,CSE, JECRC, JAIPUR</a:t>
            </a:r>
            <a:endParaRPr lang="en-IN" dirty="0"/>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42</a:t>
            </a:fld>
            <a:endParaRPr lang="en-IN"/>
          </a:p>
        </p:txBody>
      </p:sp>
      <p:sp>
        <p:nvSpPr>
          <p:cNvPr id="10" name="Rectangle 9"/>
          <p:cNvSpPr/>
          <p:nvPr/>
        </p:nvSpPr>
        <p:spPr>
          <a:xfrm>
            <a:off x="869950" y="596900"/>
            <a:ext cx="9097842" cy="646331"/>
          </a:xfrm>
          <a:prstGeom prst="rect">
            <a:avLst/>
          </a:prstGeom>
        </p:spPr>
        <p:txBody>
          <a:bodyPr wrap="square">
            <a:spAutoFit/>
          </a:bodyPr>
          <a:lstStyle/>
          <a:p>
            <a:r>
              <a:rPr lang="en-US" sz="3600" b="1" dirty="0" smtClean="0"/>
              <a:t>Indexed Allocation</a:t>
            </a:r>
            <a:endParaRPr lang="en-US" sz="3600" b="1" dirty="0"/>
          </a:p>
        </p:txBody>
      </p:sp>
      <p:sp>
        <p:nvSpPr>
          <p:cNvPr id="11" name="Rectangle 10"/>
          <p:cNvSpPr/>
          <p:nvPr/>
        </p:nvSpPr>
        <p:spPr>
          <a:xfrm>
            <a:off x="1022350" y="1587500"/>
            <a:ext cx="14301838" cy="4401205"/>
          </a:xfrm>
          <a:prstGeom prst="rect">
            <a:avLst/>
          </a:prstGeom>
        </p:spPr>
        <p:txBody>
          <a:bodyPr wrap="square">
            <a:spAutoFit/>
          </a:bodyPr>
          <a:lstStyle/>
          <a:p>
            <a:r>
              <a:rPr lang="en-US" sz="2800" b="1" dirty="0" smtClean="0"/>
              <a:t>Advantages:</a:t>
            </a:r>
            <a:endParaRPr lang="en-US" sz="2800" dirty="0" smtClean="0"/>
          </a:p>
          <a:p>
            <a:r>
              <a:rPr lang="en-US" sz="2800" dirty="0" smtClean="0"/>
              <a:t>This supports direct access to the blocks occupied by the file and therefore provides fast access to the file blocks.</a:t>
            </a:r>
          </a:p>
          <a:p>
            <a:r>
              <a:rPr lang="en-US" sz="2800" dirty="0" smtClean="0"/>
              <a:t>It overcomes the problem of external fragmentation.</a:t>
            </a:r>
          </a:p>
          <a:p>
            <a:endParaRPr lang="en-US" sz="2800" dirty="0" smtClean="0"/>
          </a:p>
          <a:p>
            <a:r>
              <a:rPr lang="en-US" sz="2800" b="1" dirty="0" smtClean="0"/>
              <a:t>Disadvantages:</a:t>
            </a:r>
            <a:endParaRPr lang="en-US" sz="2800" dirty="0" smtClean="0"/>
          </a:p>
          <a:p>
            <a:r>
              <a:rPr lang="en-US" sz="2800" dirty="0" smtClean="0"/>
              <a:t>The pointer overhead for indexed allocation is greater than linked allocation.</a:t>
            </a:r>
          </a:p>
          <a:p>
            <a:r>
              <a:rPr lang="en-US" sz="2800" dirty="0" smtClean="0"/>
              <a:t>For very small files, say files that expand only 2-3 blocks, the indexed allocation would keep one entire block (index block) for the pointers which is inefficient in terms of memory utilization. However, in linked allocation we lose the space of only 1 pointer per block.</a:t>
            </a:r>
            <a:endParaRPr lang="en-US" sz="2800" dirty="0"/>
          </a:p>
        </p:txBody>
      </p:sp>
    </p:spTree>
    <p:extLst>
      <p:ext uri="{BB962C8B-B14F-4D97-AF65-F5344CB8AC3E}">
        <p14:creationId xmlns:p14="http://schemas.microsoft.com/office/powerpoint/2010/main" val="4337871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,CSE, JECRC, JAIPUR</a:t>
            </a:r>
            <a:endParaRPr lang="en-IN" dirty="0"/>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43</a:t>
            </a:fld>
            <a:endParaRPr lang="en-IN"/>
          </a:p>
        </p:txBody>
      </p:sp>
      <p:sp>
        <p:nvSpPr>
          <p:cNvPr id="10" name="Rectangle 9"/>
          <p:cNvSpPr/>
          <p:nvPr/>
        </p:nvSpPr>
        <p:spPr>
          <a:xfrm>
            <a:off x="869950" y="596900"/>
            <a:ext cx="9097842" cy="646331"/>
          </a:xfrm>
          <a:prstGeom prst="rect">
            <a:avLst/>
          </a:prstGeom>
        </p:spPr>
        <p:txBody>
          <a:bodyPr wrap="square">
            <a:spAutoFit/>
          </a:bodyPr>
          <a:lstStyle/>
          <a:p>
            <a:r>
              <a:rPr lang="en-US" sz="3600" b="1" dirty="0" smtClean="0"/>
              <a:t>Cont..</a:t>
            </a:r>
            <a:endParaRPr lang="en-US" sz="3600" b="1" dirty="0"/>
          </a:p>
        </p:txBody>
      </p:sp>
      <p:sp>
        <p:nvSpPr>
          <p:cNvPr id="11" name="Rectangle 10"/>
          <p:cNvSpPr/>
          <p:nvPr/>
        </p:nvSpPr>
        <p:spPr>
          <a:xfrm>
            <a:off x="1022350" y="1587500"/>
            <a:ext cx="14301838" cy="6555641"/>
          </a:xfrm>
          <a:prstGeom prst="rect">
            <a:avLst/>
          </a:prstGeom>
        </p:spPr>
        <p:txBody>
          <a:bodyPr wrap="square">
            <a:spAutoFit/>
          </a:bodyPr>
          <a:lstStyle/>
          <a:p>
            <a:r>
              <a:rPr lang="en-US" sz="2800" dirty="0" smtClean="0"/>
              <a:t>For files that are very large, single index block may not be able to hold all the pointers.</a:t>
            </a:r>
            <a:br>
              <a:rPr lang="en-US" sz="2800" dirty="0" smtClean="0"/>
            </a:br>
            <a:r>
              <a:rPr lang="en-US" sz="2800" dirty="0" smtClean="0"/>
              <a:t>Following mechanisms can be used to resolve this:</a:t>
            </a:r>
          </a:p>
          <a:p>
            <a:endParaRPr lang="en-US" sz="2800" dirty="0" smtClean="0"/>
          </a:p>
          <a:p>
            <a:r>
              <a:rPr lang="en-US" sz="2800" b="1" dirty="0" smtClean="0"/>
              <a:t>Linked scheme:</a:t>
            </a:r>
            <a:r>
              <a:rPr lang="en-US" sz="2800" dirty="0" smtClean="0"/>
              <a:t> This scheme links two or more index blocks together for holding the pointers. Every index block would then contain a pointer or the address to the next index block.</a:t>
            </a:r>
          </a:p>
          <a:p>
            <a:endParaRPr lang="en-US" sz="2800" dirty="0" smtClean="0"/>
          </a:p>
          <a:p>
            <a:r>
              <a:rPr lang="en-US" sz="2800" b="1" dirty="0" smtClean="0"/>
              <a:t>Multilevel index:</a:t>
            </a:r>
            <a:r>
              <a:rPr lang="en-US" sz="2800" dirty="0" smtClean="0"/>
              <a:t> In this policy, a first level index block is used to point to the second level index blocks which </a:t>
            </a:r>
            <a:r>
              <a:rPr lang="en-US" sz="2800" dirty="0" err="1" smtClean="0"/>
              <a:t>inturn</a:t>
            </a:r>
            <a:r>
              <a:rPr lang="en-US" sz="2800" dirty="0" smtClean="0"/>
              <a:t> points to the disk blocks occupied by the file. This can be extended to 3 or more levels depending on the maximum file size.</a:t>
            </a:r>
            <a:endParaRPr lang="en-US" sz="2800" smtClean="0"/>
          </a:p>
          <a:p>
            <a:endParaRPr lang="en-US" sz="2800" dirty="0" smtClean="0"/>
          </a:p>
          <a:p>
            <a:r>
              <a:rPr lang="en-US" sz="2800" b="1" dirty="0" smtClean="0"/>
              <a:t>Combined Scheme:</a:t>
            </a:r>
            <a:r>
              <a:rPr lang="en-US" sz="2800" dirty="0" smtClean="0"/>
              <a:t> In this scheme, a special block called the </a:t>
            </a:r>
            <a:r>
              <a:rPr lang="en-US" sz="2800" b="1" dirty="0" err="1" smtClean="0"/>
              <a:t>Inode</a:t>
            </a:r>
            <a:r>
              <a:rPr lang="en-US" sz="2800" b="1" dirty="0" smtClean="0"/>
              <a:t> (information Node)</a:t>
            </a:r>
            <a:r>
              <a:rPr lang="en-US" sz="2800" dirty="0" smtClean="0"/>
              <a:t> contains all the information about the file such as the name, size, authority, etc and the remaining space of </a:t>
            </a:r>
            <a:r>
              <a:rPr lang="en-US" sz="2800" dirty="0" err="1" smtClean="0"/>
              <a:t>Inode</a:t>
            </a:r>
            <a:r>
              <a:rPr lang="en-US" sz="2800" dirty="0" smtClean="0"/>
              <a:t> is used to store the Disk Block addresses which contain the actual file</a:t>
            </a:r>
            <a:endParaRPr lang="en-US" sz="2800" dirty="0"/>
          </a:p>
        </p:txBody>
      </p:sp>
    </p:spTree>
    <p:extLst>
      <p:ext uri="{BB962C8B-B14F-4D97-AF65-F5344CB8AC3E}">
        <p14:creationId xmlns:p14="http://schemas.microsoft.com/office/powerpoint/2010/main" val="4337871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,CSE, JECRC, JAIPUR</a:t>
            </a:r>
            <a:endParaRPr lang="en-IN" dirty="0"/>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44</a:t>
            </a:fld>
            <a:endParaRPr lang="en-IN"/>
          </a:p>
        </p:txBody>
      </p:sp>
      <p:sp>
        <p:nvSpPr>
          <p:cNvPr id="10" name="Rectangle 9"/>
          <p:cNvSpPr/>
          <p:nvPr/>
        </p:nvSpPr>
        <p:spPr>
          <a:xfrm>
            <a:off x="893712" y="201582"/>
            <a:ext cx="6810372" cy="646331"/>
          </a:xfrm>
          <a:prstGeom prst="rect">
            <a:avLst/>
          </a:prstGeom>
        </p:spPr>
        <p:txBody>
          <a:bodyPr wrap="square">
            <a:spAutoFit/>
          </a:bodyPr>
          <a:lstStyle/>
          <a:p>
            <a:r>
              <a:rPr lang="en-US" sz="3600" b="1" dirty="0" smtClean="0"/>
              <a:t>Disk Free Space Management</a:t>
            </a:r>
            <a:endParaRPr lang="en-US" sz="3600" dirty="0"/>
          </a:p>
        </p:txBody>
      </p:sp>
      <p:sp>
        <p:nvSpPr>
          <p:cNvPr id="11" name="Rectangle 10"/>
          <p:cNvSpPr/>
          <p:nvPr/>
        </p:nvSpPr>
        <p:spPr>
          <a:xfrm>
            <a:off x="965150" y="1201714"/>
            <a:ext cx="14630400" cy="7417415"/>
          </a:xfrm>
          <a:prstGeom prst="rect">
            <a:avLst/>
          </a:prstGeom>
        </p:spPr>
        <p:txBody>
          <a:bodyPr wrap="square">
            <a:spAutoFit/>
          </a:bodyPr>
          <a:lstStyle/>
          <a:p>
            <a:r>
              <a:rPr lang="en-US" sz="2800" dirty="0" smtClean="0"/>
              <a:t>Just as the space that is allocated to files must be managed ,so the space that is not currently allocated to any file must be managed. To perform any of the file allocation </a:t>
            </a:r>
            <a:r>
              <a:rPr lang="en-US" sz="2800" dirty="0" err="1" smtClean="0"/>
              <a:t>techniques,it</a:t>
            </a:r>
            <a:r>
              <a:rPr lang="en-US" sz="2800" dirty="0" smtClean="0"/>
              <a:t> is necessary to know what blocks on the disk are available. Thus we need a disk allocation table in addition to a file allocation </a:t>
            </a:r>
            <a:r>
              <a:rPr lang="en-US" sz="2800" dirty="0" err="1" smtClean="0"/>
              <a:t>table.The</a:t>
            </a:r>
            <a:r>
              <a:rPr lang="en-US" sz="2800" dirty="0" smtClean="0"/>
              <a:t> following are the approaches used for free space management.</a:t>
            </a:r>
          </a:p>
          <a:p>
            <a:endParaRPr lang="en-US" sz="2800" b="1" dirty="0" smtClean="0"/>
          </a:p>
          <a:p>
            <a:r>
              <a:rPr lang="en-US" sz="2800" b="1" dirty="0" smtClean="0"/>
              <a:t>Bit Tables</a:t>
            </a:r>
            <a:r>
              <a:rPr lang="en-US" sz="2800" dirty="0" smtClean="0"/>
              <a:t> : This method uses a vector containing one bit for each block on the disk. Each entry for a 0 corresponds to a free block and each 1 corresponds to a block in use.</a:t>
            </a:r>
            <a:br>
              <a:rPr lang="en-US" sz="2800" dirty="0" smtClean="0"/>
            </a:br>
            <a:r>
              <a:rPr lang="en-US" sz="2800" dirty="0" smtClean="0"/>
              <a:t>For example: 00011010111100110001In this vector every bit correspond to a particular block and 0 implies that, that particular block is free and 1 implies that the block is already occupied. A bit table has the advantage that it is relatively easy to find one or a contiguous group of free blocks. </a:t>
            </a:r>
          </a:p>
          <a:p>
            <a:r>
              <a:rPr lang="en-IN" sz="2800" dirty="0" smtClean="0"/>
              <a:t>Advantages</a:t>
            </a:r>
            <a:endParaRPr lang="en-US" sz="2800" dirty="0" smtClean="0"/>
          </a:p>
          <a:p>
            <a:r>
              <a:rPr lang="en-US" sz="2800" dirty="0" smtClean="0"/>
              <a:t>a bit table works well with any of the file allocation methods. </a:t>
            </a:r>
          </a:p>
          <a:p>
            <a:r>
              <a:rPr lang="en-US" sz="2800" dirty="0" smtClean="0"/>
              <a:t>Another advantage is that it is as small as possible.</a:t>
            </a:r>
          </a:p>
          <a:p>
            <a:r>
              <a:rPr lang="en-US" sz="2800" dirty="0" smtClean="0"/>
              <a:t/>
            </a:r>
            <a:br>
              <a:rPr lang="en-US" sz="2800" dirty="0" smtClean="0"/>
            </a:br>
            <a:endParaRPr lang="en-US" sz="2800" dirty="0"/>
          </a:p>
        </p:txBody>
      </p:sp>
    </p:spTree>
    <p:extLst>
      <p:ext uri="{BB962C8B-B14F-4D97-AF65-F5344CB8AC3E}">
        <p14:creationId xmlns:p14="http://schemas.microsoft.com/office/powerpoint/2010/main" val="43378713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,CSE, JECRC, JAIPUR</a:t>
            </a:r>
            <a:endParaRPr lang="en-IN" dirty="0"/>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45</a:t>
            </a:fld>
            <a:endParaRPr lang="en-IN"/>
          </a:p>
        </p:txBody>
      </p:sp>
      <p:sp>
        <p:nvSpPr>
          <p:cNvPr id="10" name="Rectangle 9"/>
          <p:cNvSpPr/>
          <p:nvPr/>
        </p:nvSpPr>
        <p:spPr>
          <a:xfrm>
            <a:off x="869950" y="596900"/>
            <a:ext cx="9097842" cy="646331"/>
          </a:xfrm>
          <a:prstGeom prst="rect">
            <a:avLst/>
          </a:prstGeom>
        </p:spPr>
        <p:txBody>
          <a:bodyPr wrap="square">
            <a:spAutoFit/>
          </a:bodyPr>
          <a:lstStyle/>
          <a:p>
            <a:r>
              <a:rPr lang="en-US" sz="3600" b="1" dirty="0" smtClean="0"/>
              <a:t>Disk Free Space Management</a:t>
            </a:r>
            <a:endParaRPr lang="en-US" sz="3600" dirty="0"/>
          </a:p>
        </p:txBody>
      </p:sp>
      <p:sp>
        <p:nvSpPr>
          <p:cNvPr id="11" name="Rectangle 10"/>
          <p:cNvSpPr/>
          <p:nvPr/>
        </p:nvSpPr>
        <p:spPr>
          <a:xfrm>
            <a:off x="1022350" y="1587500"/>
            <a:ext cx="14630400" cy="1815882"/>
          </a:xfrm>
          <a:prstGeom prst="rect">
            <a:avLst/>
          </a:prstGeom>
        </p:spPr>
        <p:txBody>
          <a:bodyPr wrap="square">
            <a:spAutoFit/>
          </a:bodyPr>
          <a:lstStyle/>
          <a:p>
            <a:r>
              <a:rPr lang="en-US" sz="2800" b="1" dirty="0" smtClean="0"/>
              <a:t>Free Block List</a:t>
            </a:r>
            <a:r>
              <a:rPr lang="en-US" sz="2800" dirty="0" smtClean="0"/>
              <a:t> : In this method, each block is assigned a number sequentially and the list of the numbers of all free blocks is maintained in a reserved block of the disk.</a:t>
            </a:r>
          </a:p>
          <a:p>
            <a:r>
              <a:rPr lang="en-US" sz="2800" dirty="0" smtClean="0"/>
              <a:t/>
            </a:r>
            <a:br>
              <a:rPr lang="en-US" sz="2800" dirty="0" smtClean="0"/>
            </a:br>
            <a:endParaRPr lang="en-US" sz="2800" dirty="0"/>
          </a:p>
        </p:txBody>
      </p:sp>
      <p:pic>
        <p:nvPicPr>
          <p:cNvPr id="34818" name="Picture 2" descr="file_sys_10"/>
          <p:cNvPicPr>
            <a:picLocks noChangeAspect="1" noChangeArrowheads="1"/>
          </p:cNvPicPr>
          <p:nvPr/>
        </p:nvPicPr>
        <p:blipFill>
          <a:blip r:embed="rId3"/>
          <a:srcRect/>
          <a:stretch>
            <a:fillRect/>
          </a:stretch>
        </p:blipFill>
        <p:spPr bwMode="auto">
          <a:xfrm>
            <a:off x="4965678" y="3130540"/>
            <a:ext cx="4371975" cy="4152901"/>
          </a:xfrm>
          <a:prstGeom prst="rect">
            <a:avLst/>
          </a:prstGeom>
          <a:noFill/>
        </p:spPr>
      </p:pic>
    </p:spTree>
    <p:extLst>
      <p:ext uri="{BB962C8B-B14F-4D97-AF65-F5344CB8AC3E}">
        <p14:creationId xmlns:p14="http://schemas.microsoft.com/office/powerpoint/2010/main" val="4337871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8199"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8200"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,CSE, JECRC, JAIPUR</a:t>
            </a:r>
            <a:endParaRPr lang="en-IN" dirty="0"/>
          </a:p>
        </p:txBody>
      </p:sp>
      <p:sp>
        <p:nvSpPr>
          <p:cNvPr id="8197" name="TextBox 12"/>
          <p:cNvSpPr txBox="1">
            <a:spLocks noChangeArrowheads="1"/>
          </p:cNvSpPr>
          <p:nvPr/>
        </p:nvSpPr>
        <p:spPr bwMode="auto">
          <a:xfrm>
            <a:off x="1250950" y="1054100"/>
            <a:ext cx="14249400" cy="830263"/>
          </a:xfrm>
          <a:prstGeom prst="rect">
            <a:avLst/>
          </a:prstGeom>
          <a:noFill/>
          <a:ln w="9525">
            <a:noFill/>
            <a:miter lim="800000"/>
            <a:headEnd/>
            <a:tailEnd/>
          </a:ln>
        </p:spPr>
        <p:txBody>
          <a:bodyPr>
            <a:spAutoFit/>
          </a:bodyPr>
          <a:lstStyle/>
          <a:p>
            <a:r>
              <a:rPr lang="en-US" sz="4800" dirty="0" smtClean="0"/>
              <a:t>REFERENCES</a:t>
            </a:r>
            <a:endParaRPr lang="en-IN" sz="4800" dirty="0"/>
          </a:p>
        </p:txBody>
      </p:sp>
      <p:sp>
        <p:nvSpPr>
          <p:cNvPr id="8" name="Slide Number Placeholder 7"/>
          <p:cNvSpPr>
            <a:spLocks noGrp="1"/>
          </p:cNvSpPr>
          <p:nvPr>
            <p:ph type="sldNum" sz="quarter" idx="12"/>
          </p:nvPr>
        </p:nvSpPr>
        <p:spPr/>
        <p:txBody>
          <a:bodyPr/>
          <a:lstStyle/>
          <a:p>
            <a:pPr>
              <a:defRPr/>
            </a:pPr>
            <a:fld id="{BFA8C646-BD31-4803-B16A-579A9DF19BF3}" type="slidenum">
              <a:rPr lang="en-IN" smtClean="0"/>
              <a:pPr>
                <a:defRPr/>
              </a:pPr>
              <a:t>46</a:t>
            </a:fld>
            <a:endParaRPr lang="en-IN"/>
          </a:p>
        </p:txBody>
      </p:sp>
      <p:sp>
        <p:nvSpPr>
          <p:cNvPr id="9" name="Rectangle 8"/>
          <p:cNvSpPr/>
          <p:nvPr/>
        </p:nvSpPr>
        <p:spPr>
          <a:xfrm>
            <a:off x="1555750" y="2120900"/>
            <a:ext cx="13715999" cy="2554545"/>
          </a:xfrm>
          <a:prstGeom prst="rect">
            <a:avLst/>
          </a:prstGeom>
        </p:spPr>
        <p:txBody>
          <a:bodyPr wrap="square">
            <a:spAutoFit/>
          </a:bodyPr>
          <a:lstStyle/>
          <a:p>
            <a:pPr marL="514350" indent="-514350">
              <a:buFont typeface="+mj-lt"/>
              <a:buAutoNum type="arabicPeriod"/>
            </a:pPr>
            <a:endParaRPr lang="en-US" sz="3200" b="1" dirty="0" smtClean="0"/>
          </a:p>
          <a:p>
            <a:pPr marL="514350" indent="-514350">
              <a:buFont typeface="+mj-lt"/>
              <a:buAutoNum type="arabicPeriod"/>
            </a:pPr>
            <a:endParaRPr lang="en-US" sz="3200" b="1" dirty="0" smtClean="0"/>
          </a:p>
          <a:p>
            <a:pPr marL="514350" indent="-514350">
              <a:buFont typeface="+mj-lt"/>
              <a:buAutoNum type="arabicPeriod"/>
            </a:pPr>
            <a:endParaRPr lang="en-US" sz="3200" b="1" dirty="0" smtClean="0"/>
          </a:p>
          <a:p>
            <a:pPr marL="514350" indent="-514350">
              <a:buFont typeface="+mj-lt"/>
              <a:buAutoNum type="arabicPeriod"/>
            </a:pPr>
            <a:endParaRPr lang="en-US" sz="3200" b="1" dirty="0" smtClean="0"/>
          </a:p>
          <a:p>
            <a:pPr marL="514350" indent="-514350"/>
            <a:endParaRPr lang="en-US" sz="3200" dirty="0"/>
          </a:p>
        </p:txBody>
      </p:sp>
      <p:sp>
        <p:nvSpPr>
          <p:cNvPr id="10" name="Rectangle 9"/>
          <p:cNvSpPr/>
          <p:nvPr/>
        </p:nvSpPr>
        <p:spPr>
          <a:xfrm>
            <a:off x="1631950" y="2120900"/>
            <a:ext cx="12801600" cy="5847755"/>
          </a:xfrm>
          <a:prstGeom prst="rect">
            <a:avLst/>
          </a:prstGeom>
        </p:spPr>
        <p:txBody>
          <a:bodyPr wrap="square">
            <a:spAutoFit/>
          </a:bodyPr>
          <a:lstStyle/>
          <a:p>
            <a:r>
              <a:rPr lang="en-US" dirty="0" smtClean="0"/>
              <a:t>Text/Reference Books: </a:t>
            </a:r>
          </a:p>
          <a:p>
            <a:endParaRPr lang="en-US" dirty="0" smtClean="0"/>
          </a:p>
          <a:p>
            <a:pPr marL="457200" indent="-457200">
              <a:buAutoNum type="arabicPeriod"/>
            </a:pPr>
            <a:r>
              <a:rPr lang="en-US" sz="2800" dirty="0" smtClean="0"/>
              <a:t>A. </a:t>
            </a:r>
            <a:r>
              <a:rPr lang="en-US" sz="2800" dirty="0" err="1" smtClean="0"/>
              <a:t>Silberschatz</a:t>
            </a:r>
            <a:r>
              <a:rPr lang="en-US" sz="2800" dirty="0" smtClean="0"/>
              <a:t> and Peter B Galvin: Operating System Principals, Wiley India Pvt. Ltd. </a:t>
            </a:r>
          </a:p>
          <a:p>
            <a:pPr marL="457200" indent="-457200">
              <a:buAutoNum type="arabicPeriod"/>
            </a:pPr>
            <a:endParaRPr lang="en-US" sz="2800" dirty="0" smtClean="0"/>
          </a:p>
          <a:p>
            <a:pPr marL="457200" indent="-457200">
              <a:buAutoNum type="arabicPeriod"/>
            </a:pPr>
            <a:r>
              <a:rPr lang="en-US" sz="2800" dirty="0" err="1" smtClean="0"/>
              <a:t>Achyut</a:t>
            </a:r>
            <a:r>
              <a:rPr lang="en-US" sz="2800" dirty="0" smtClean="0"/>
              <a:t> S </a:t>
            </a:r>
            <a:r>
              <a:rPr lang="en-US" sz="2800" dirty="0" err="1" smtClean="0"/>
              <a:t>Godbole</a:t>
            </a:r>
            <a:r>
              <a:rPr lang="en-US" sz="2800" dirty="0" smtClean="0"/>
              <a:t>: Operating Systems, Tata McGraw Hill </a:t>
            </a:r>
          </a:p>
          <a:p>
            <a:pPr marL="457200" indent="-457200">
              <a:buAutoNum type="arabicPeriod"/>
            </a:pPr>
            <a:endParaRPr lang="en-US" sz="2800" dirty="0" smtClean="0"/>
          </a:p>
          <a:p>
            <a:pPr marL="457200" indent="-457200">
              <a:buAutoNum type="arabicPeriod"/>
            </a:pPr>
            <a:r>
              <a:rPr lang="en-US" sz="2800" dirty="0" err="1" smtClean="0"/>
              <a:t>Tanenbaum</a:t>
            </a:r>
            <a:r>
              <a:rPr lang="en-US" sz="2800" dirty="0" smtClean="0"/>
              <a:t>: Modern Operating System, Prentice Hall. </a:t>
            </a:r>
          </a:p>
          <a:p>
            <a:pPr marL="457200" indent="-457200">
              <a:buAutoNum type="arabicPeriod"/>
            </a:pPr>
            <a:endParaRPr lang="en-US" sz="2800" dirty="0" smtClean="0"/>
          </a:p>
          <a:p>
            <a:pPr marL="457200" indent="-457200">
              <a:buAutoNum type="arabicPeriod"/>
            </a:pPr>
            <a:r>
              <a:rPr lang="en-US" sz="2800" dirty="0" smtClean="0"/>
              <a:t>DM </a:t>
            </a:r>
            <a:r>
              <a:rPr lang="en-US" sz="2800" dirty="0" err="1" smtClean="0"/>
              <a:t>Dhamdhere</a:t>
            </a:r>
            <a:r>
              <a:rPr lang="en-US" sz="2800" dirty="0" smtClean="0"/>
              <a:t>: Operating Systems – A Concepts Based Approach, Tata McGraw Hill 5. </a:t>
            </a:r>
          </a:p>
          <a:p>
            <a:pPr marL="457200" indent="-457200">
              <a:buAutoNum type="arabicPeriod"/>
            </a:pPr>
            <a:endParaRPr lang="en-US" sz="2800" dirty="0" smtClean="0"/>
          </a:p>
          <a:p>
            <a:pPr marL="457200" indent="-457200">
              <a:buAutoNum type="arabicPeriod"/>
            </a:pPr>
            <a:r>
              <a:rPr lang="en-US" sz="2800" dirty="0" smtClean="0"/>
              <a:t>Charles </a:t>
            </a:r>
            <a:r>
              <a:rPr lang="en-US" sz="2800" dirty="0" err="1" smtClean="0"/>
              <a:t>Crowly</a:t>
            </a:r>
            <a:r>
              <a:rPr lang="en-US" sz="2800" dirty="0" smtClean="0"/>
              <a:t>: Operating System A Design – Oriented Approach, Tata McGraw Hill.</a:t>
            </a:r>
            <a:endParaRPr lang="en-US" sz="28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218" name="object 2"/>
          <p:cNvGrpSpPr>
            <a:grpSpLocks/>
          </p:cNvGrpSpPr>
          <p:nvPr/>
        </p:nvGrpSpPr>
        <p:grpSpPr bwMode="auto">
          <a:xfrm>
            <a:off x="44450" y="-12700"/>
            <a:ext cx="16217900" cy="9118600"/>
            <a:chOff x="88900" y="0"/>
            <a:chExt cx="16217900" cy="9118600"/>
          </a:xfrm>
        </p:grpSpPr>
        <p:sp>
          <p:nvSpPr>
            <p:cNvPr id="9222" name="object 3"/>
            <p:cNvSpPr>
              <a:spLocks noChangeArrowheads="1"/>
            </p:cNvSpPr>
            <p:nvPr/>
          </p:nvSpPr>
          <p:spPr bwMode="auto">
            <a:xfrm>
              <a:off x="14998700" y="8890000"/>
              <a:ext cx="228600" cy="22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9223" name="object 4"/>
            <p:cNvSpPr>
              <a:spLocks noChangeArrowheads="1"/>
            </p:cNvSpPr>
            <p:nvPr/>
          </p:nvSpPr>
          <p:spPr bwMode="auto">
            <a:xfrm>
              <a:off x="88900" y="0"/>
              <a:ext cx="16217900" cy="9118600"/>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grpSp>
      <p:pic>
        <p:nvPicPr>
          <p:cNvPr id="9219" name="Picture 6"/>
          <p:cNvPicPr>
            <a:picLocks noChangeAspect="1" noChangeArrowheads="1"/>
          </p:cNvPicPr>
          <p:nvPr/>
        </p:nvPicPr>
        <p:blipFill>
          <a:blip r:embed="rId4"/>
          <a:srcRect/>
          <a:stretch>
            <a:fillRect/>
          </a:stretch>
        </p:blipFill>
        <p:spPr bwMode="auto">
          <a:xfrm>
            <a:off x="0" y="0"/>
            <a:ext cx="16230600" cy="9118600"/>
          </a:xfrm>
          <a:prstGeom prst="rect">
            <a:avLst/>
          </a:prstGeom>
          <a:noFill/>
          <a:ln w="9525">
            <a:noFill/>
            <a:miter lim="800000"/>
            <a:headEnd/>
            <a:tailEnd/>
          </a:ln>
        </p:spPr>
      </p:pic>
      <p:sp>
        <p:nvSpPr>
          <p:cNvPr id="8" name="Footer Placeholder 20"/>
          <p:cNvSpPr>
            <a:spLocks noGrp="1"/>
          </p:cNvSpPr>
          <p:nvPr>
            <p:ph type="ftr" sz="quarter" idx="10"/>
          </p:nvPr>
        </p:nvSpPr>
        <p:spPr>
          <a:xfrm>
            <a:off x="5518150" y="8521700"/>
            <a:ext cx="5191125" cy="292100"/>
          </a:xfrm>
        </p:spPr>
        <p:txBody>
          <a:bodyPr/>
          <a:lstStyle/>
          <a:p>
            <a:pPr>
              <a:defRPr/>
            </a:pPr>
            <a:r>
              <a:rPr lang="en-IN" smtClean="0"/>
              <a:t>Dr. Nilam Choudhary ,CSE, JECRC, JAIPUR</a:t>
            </a:r>
            <a:endParaRPr lang="en-IN" dirty="0"/>
          </a:p>
        </p:txBody>
      </p:sp>
      <p:sp>
        <p:nvSpPr>
          <p:cNvPr id="9" name="Slide Number Placeholder 8"/>
          <p:cNvSpPr>
            <a:spLocks noGrp="1"/>
          </p:cNvSpPr>
          <p:nvPr>
            <p:ph type="sldNum" sz="quarter" idx="12"/>
          </p:nvPr>
        </p:nvSpPr>
        <p:spPr/>
        <p:txBody>
          <a:bodyPr/>
          <a:lstStyle/>
          <a:p>
            <a:pPr>
              <a:defRPr/>
            </a:pPr>
            <a:fld id="{B5C9ECF4-B155-48F9-A641-862C6171185B}" type="slidenum">
              <a:rPr lang="en-IN" smtClean="0"/>
              <a:pPr>
                <a:defRPr/>
              </a:pPr>
              <a:t>47</a:t>
            </a:fld>
            <a:endParaRPr lang="en-IN"/>
          </a:p>
        </p:txBody>
      </p:sp>
      <p:pic>
        <p:nvPicPr>
          <p:cNvPr id="1026" name="Picture 2"/>
          <p:cNvPicPr>
            <a:picLocks noChangeAspect="1" noChangeArrowheads="1"/>
          </p:cNvPicPr>
          <p:nvPr/>
        </p:nvPicPr>
        <p:blipFill>
          <a:blip r:embed="rId5"/>
          <a:srcRect/>
          <a:stretch>
            <a:fillRect/>
          </a:stretch>
        </p:blipFill>
        <p:spPr bwMode="auto">
          <a:xfrm>
            <a:off x="0" y="0"/>
            <a:ext cx="16249650" cy="9118599"/>
          </a:xfrm>
          <a:prstGeom prst="rect">
            <a:avLst/>
          </a:prstGeom>
          <a:noFill/>
          <a:ln w="9525">
            <a:noFill/>
            <a:miter lim="800000"/>
            <a:headEnd/>
            <a:tailEnd/>
          </a:ln>
          <a:effectLst/>
        </p:spPr>
      </p:pic>
      <p:sp>
        <p:nvSpPr>
          <p:cNvPr id="10" name="Footer Placeholder 20"/>
          <p:cNvSpPr txBox="1">
            <a:spLocks/>
          </p:cNvSpPr>
          <p:nvPr/>
        </p:nvSpPr>
        <p:spPr>
          <a:xfrm>
            <a:off x="5670550" y="8674100"/>
            <a:ext cx="6553200" cy="292388"/>
          </a:xfrm>
          <a:prstGeom prst="rect">
            <a:avLst/>
          </a:prstGeom>
        </p:spPr>
        <p:txBody>
          <a:bodyPr wrap="square" lIns="0" tIns="0" rIns="0" bIns="0">
            <a:spAutoFit/>
          </a:bodyPr>
          <a:lstStyle/>
          <a:p>
            <a:pPr>
              <a:defRPr/>
            </a:pPr>
            <a:r>
              <a:rPr lang="en-IN" dirty="0" err="1" smtClean="0">
                <a:latin typeface="+mn-lt"/>
              </a:rPr>
              <a:t>B.Umamaheswari</a:t>
            </a:r>
            <a:r>
              <a:rPr lang="en-IN" dirty="0" smtClean="0">
                <a:latin typeface="+mn-lt"/>
              </a:rPr>
              <a:t> (Asst. Prof, CSE) , JECRC, JAIPUR</a:t>
            </a:r>
            <a:endParaRPr lang="en-IN" dirty="0">
              <a:latin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3" name="object 5"/>
          <p:cNvGrpSpPr>
            <a:grpSpLocks/>
          </p:cNvGrpSpPr>
          <p:nvPr/>
        </p:nvGrpSpPr>
        <p:grpSpPr bwMode="auto">
          <a:xfrm>
            <a:off x="0" y="0"/>
            <a:ext cx="16217900" cy="9118600"/>
            <a:chOff x="0" y="0"/>
            <a:chExt cx="16217900" cy="9118600"/>
          </a:xfrm>
        </p:grpSpPr>
        <p:sp>
          <p:nvSpPr>
            <p:cNvPr id="4103"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4104"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4101" name="TextBox 12"/>
          <p:cNvSpPr txBox="1">
            <a:spLocks noChangeArrowheads="1"/>
          </p:cNvSpPr>
          <p:nvPr/>
        </p:nvSpPr>
        <p:spPr bwMode="auto">
          <a:xfrm>
            <a:off x="412750" y="4885"/>
            <a:ext cx="15468600" cy="646331"/>
          </a:xfrm>
          <a:prstGeom prst="rect">
            <a:avLst/>
          </a:prstGeom>
          <a:noFill/>
          <a:ln w="9525">
            <a:noFill/>
            <a:miter lim="800000"/>
            <a:headEnd/>
            <a:tailEnd/>
          </a:ln>
        </p:spPr>
        <p:txBody>
          <a:bodyPr wrap="square">
            <a:spAutoFit/>
          </a:bodyPr>
          <a:lstStyle/>
          <a:p>
            <a:r>
              <a:rPr lang="en-US" sz="3600" dirty="0" smtClean="0"/>
              <a:t>Cont..</a:t>
            </a:r>
            <a:endParaRPr lang="en-US" sz="3600" b="1" dirty="0"/>
          </a:p>
        </p:txBody>
      </p:sp>
      <p:sp>
        <p:nvSpPr>
          <p:cNvPr id="11" name="Slide Number Placeholder 10"/>
          <p:cNvSpPr>
            <a:spLocks noGrp="1"/>
          </p:cNvSpPr>
          <p:nvPr>
            <p:ph type="sldNum" sz="quarter" idx="12"/>
          </p:nvPr>
        </p:nvSpPr>
        <p:spPr/>
        <p:txBody>
          <a:bodyPr/>
          <a:lstStyle/>
          <a:p>
            <a:pPr>
              <a:defRPr/>
            </a:pPr>
            <a:fld id="{1BB5D663-6BCF-42AE-B394-1863D8DE5BA1}" type="slidenum">
              <a:rPr lang="en-IN" smtClean="0"/>
              <a:pPr>
                <a:defRPr/>
              </a:pPr>
              <a:t>5</a:t>
            </a:fld>
            <a:endParaRPr lang="en-IN"/>
          </a:p>
        </p:txBody>
      </p:sp>
      <p:sp>
        <p:nvSpPr>
          <p:cNvPr id="9" name="Footer Placeholder 11"/>
          <p:cNvSpPr>
            <a:spLocks noGrp="1"/>
          </p:cNvSpPr>
          <p:nvPr>
            <p:ph type="ftr" sz="quarter" idx="10"/>
          </p:nvPr>
        </p:nvSpPr>
        <p:spPr>
          <a:xfrm>
            <a:off x="5513388" y="8610600"/>
            <a:ext cx="5191125" cy="292100"/>
          </a:xfrm>
        </p:spPr>
        <p:txBody>
          <a:bodyPr/>
          <a:lstStyle/>
          <a:p>
            <a:pPr>
              <a:defRPr/>
            </a:pPr>
            <a:r>
              <a:rPr lang="en-IN" smtClean="0"/>
              <a:t>Dr. Nilam Choudhary ,CSE, JECRC, JAIPUR</a:t>
            </a:r>
            <a:endParaRPr lang="en-IN" dirty="0"/>
          </a:p>
        </p:txBody>
      </p:sp>
      <p:pic>
        <p:nvPicPr>
          <p:cNvPr id="2" name="Picture 2" descr=" If I am in the following folder:&#10; C:WINDOWSsystem32BackupFolder&#10; Then the address of the file is:&#10; ..MakeABackup.bat&#10;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3950" y="1690686"/>
            <a:ext cx="12268200" cy="5611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3377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3" name="object 5"/>
          <p:cNvGrpSpPr>
            <a:grpSpLocks/>
          </p:cNvGrpSpPr>
          <p:nvPr/>
        </p:nvGrpSpPr>
        <p:grpSpPr bwMode="auto">
          <a:xfrm>
            <a:off x="0" y="0"/>
            <a:ext cx="16217900" cy="91186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,CSE, JECRC, JAIPUR</a:t>
            </a:r>
            <a:endParaRPr lang="en-IN" dirty="0"/>
          </a:p>
        </p:txBody>
      </p:sp>
      <p:sp>
        <p:nvSpPr>
          <p:cNvPr id="6149" name="TextBox 12"/>
          <p:cNvSpPr txBox="1">
            <a:spLocks noChangeArrowheads="1"/>
          </p:cNvSpPr>
          <p:nvPr/>
        </p:nvSpPr>
        <p:spPr bwMode="auto">
          <a:xfrm>
            <a:off x="1157288" y="-56351"/>
            <a:ext cx="14249400" cy="646331"/>
          </a:xfrm>
          <a:prstGeom prst="rect">
            <a:avLst/>
          </a:prstGeom>
          <a:noFill/>
          <a:ln w="9525">
            <a:noFill/>
            <a:miter lim="800000"/>
            <a:headEnd/>
            <a:tailEnd/>
          </a:ln>
        </p:spPr>
        <p:txBody>
          <a:bodyPr wrap="square">
            <a:spAutoFit/>
          </a:bodyPr>
          <a:lstStyle/>
          <a:p>
            <a:r>
              <a:rPr lang="en-IN" sz="3600" b="1" dirty="0" smtClean="0"/>
              <a:t>Cont..</a:t>
            </a:r>
            <a:endParaRPr lang="en-US" sz="3600" dirty="0"/>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6</a:t>
            </a:fld>
            <a:endParaRPr lang="en-IN"/>
          </a:p>
        </p:txBody>
      </p:sp>
      <p:sp>
        <p:nvSpPr>
          <p:cNvPr id="2" name="Rectangle 1"/>
          <p:cNvSpPr/>
          <p:nvPr/>
        </p:nvSpPr>
        <p:spPr>
          <a:xfrm>
            <a:off x="1177314" y="875960"/>
            <a:ext cx="14475435" cy="3970318"/>
          </a:xfrm>
          <a:prstGeom prst="rect">
            <a:avLst/>
          </a:prstGeom>
        </p:spPr>
        <p:txBody>
          <a:bodyPr wrap="square">
            <a:spAutoFit/>
          </a:bodyPr>
          <a:lstStyle/>
          <a:p>
            <a:pPr algn="just"/>
            <a:r>
              <a:rPr lang="en-US" sz="2800" b="1" dirty="0">
                <a:solidFill>
                  <a:srgbClr val="222222"/>
                </a:solidFill>
                <a:latin typeface="Arial" panose="020B0604020202020204" pitchFamily="34" charset="0"/>
                <a:cs typeface="Arial" panose="020B0604020202020204" pitchFamily="34" charset="0"/>
              </a:rPr>
              <a:t>What is File System?</a:t>
            </a:r>
          </a:p>
          <a:p>
            <a:pPr algn="just"/>
            <a:r>
              <a:rPr lang="en-US" sz="2800" dirty="0">
                <a:solidFill>
                  <a:srgbClr val="222222"/>
                </a:solidFill>
                <a:latin typeface="Arial" panose="020B0604020202020204" pitchFamily="34" charset="0"/>
                <a:cs typeface="Arial" panose="020B0604020202020204" pitchFamily="34" charset="0"/>
              </a:rPr>
              <a:t>A file is a collection of correlated information which is recorded on secondary or non-volatile storage like magnetic disks, optical disks, and tapes. It is a method of data collection that is used as a medium for giving input and receiving output from that program</a:t>
            </a:r>
            <a:r>
              <a:rPr lang="en-US" sz="2800" dirty="0" smtClean="0">
                <a:solidFill>
                  <a:srgbClr val="222222"/>
                </a:solidFill>
                <a:latin typeface="Arial" panose="020B0604020202020204" pitchFamily="34" charset="0"/>
                <a:cs typeface="Arial" panose="020B0604020202020204" pitchFamily="34" charset="0"/>
              </a:rPr>
              <a:t>.</a:t>
            </a:r>
          </a:p>
          <a:p>
            <a:pPr algn="just"/>
            <a:endParaRPr lang="en-US" sz="2800" dirty="0">
              <a:solidFill>
                <a:srgbClr val="222222"/>
              </a:solidFill>
              <a:latin typeface="Arial" panose="020B0604020202020204" pitchFamily="34" charset="0"/>
              <a:cs typeface="Arial" panose="020B0604020202020204" pitchFamily="34" charset="0"/>
            </a:endParaRPr>
          </a:p>
          <a:p>
            <a:pPr algn="just"/>
            <a:r>
              <a:rPr lang="en-US" sz="2800" dirty="0">
                <a:solidFill>
                  <a:srgbClr val="222222"/>
                </a:solidFill>
                <a:latin typeface="Arial" panose="020B0604020202020204" pitchFamily="34" charset="0"/>
                <a:cs typeface="Arial" panose="020B0604020202020204" pitchFamily="34" charset="0"/>
              </a:rPr>
              <a:t>In general, a file is a sequence of bits, bytes, or records whose meaning is defined by the file creator and user. Every File has a logical location where they are located for storage and retrieval.</a:t>
            </a:r>
            <a:endParaRPr lang="en-US" sz="2800" b="0" i="0" dirty="0">
              <a:solidFill>
                <a:srgbClr val="222222"/>
              </a:solidFill>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,CSE, JECRC, JAIPUR</a:t>
            </a:r>
            <a:endParaRPr lang="en-IN" dirty="0"/>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7</a:t>
            </a:fld>
            <a:endParaRPr lang="en-IN"/>
          </a:p>
        </p:txBody>
      </p:sp>
      <p:sp>
        <p:nvSpPr>
          <p:cNvPr id="10" name="Rectangle 9"/>
          <p:cNvSpPr/>
          <p:nvPr/>
        </p:nvSpPr>
        <p:spPr>
          <a:xfrm>
            <a:off x="869950" y="596900"/>
            <a:ext cx="9097842" cy="646331"/>
          </a:xfrm>
          <a:prstGeom prst="rect">
            <a:avLst/>
          </a:prstGeom>
        </p:spPr>
        <p:txBody>
          <a:bodyPr wrap="square">
            <a:spAutoFit/>
          </a:bodyPr>
          <a:lstStyle/>
          <a:p>
            <a:r>
              <a:rPr lang="en-US" sz="3600" b="1" dirty="0"/>
              <a:t>Objective of File management System</a:t>
            </a:r>
          </a:p>
        </p:txBody>
      </p:sp>
      <p:sp>
        <p:nvSpPr>
          <p:cNvPr id="11" name="Rectangle 10"/>
          <p:cNvSpPr/>
          <p:nvPr/>
        </p:nvSpPr>
        <p:spPr>
          <a:xfrm>
            <a:off x="1022350" y="1587500"/>
            <a:ext cx="14630400" cy="3970318"/>
          </a:xfrm>
          <a:prstGeom prst="rect">
            <a:avLst/>
          </a:prstGeom>
        </p:spPr>
        <p:txBody>
          <a:bodyPr wrap="square">
            <a:spAutoFit/>
          </a:bodyPr>
          <a:lstStyle/>
          <a:p>
            <a:pPr algn="just"/>
            <a:r>
              <a:rPr lang="en-US" sz="2800" dirty="0" smtClean="0"/>
              <a:t>Here </a:t>
            </a:r>
            <a:r>
              <a:rPr lang="en-US" sz="2800" dirty="0"/>
              <a:t>are the main objectives of the file management system</a:t>
            </a:r>
            <a:r>
              <a:rPr lang="en-US" sz="2800" dirty="0" smtClean="0"/>
              <a:t>:</a:t>
            </a:r>
          </a:p>
          <a:p>
            <a:pPr algn="just"/>
            <a:endParaRPr lang="en-US" sz="2800" dirty="0"/>
          </a:p>
          <a:p>
            <a:pPr algn="just"/>
            <a:r>
              <a:rPr lang="en-US" sz="2800" dirty="0"/>
              <a:t>It provides I/O support for a variety of storage device types</a:t>
            </a:r>
            <a:r>
              <a:rPr lang="en-US" sz="2800" dirty="0" smtClean="0"/>
              <a:t>.</a:t>
            </a:r>
          </a:p>
          <a:p>
            <a:pPr algn="just"/>
            <a:endParaRPr lang="en-US" sz="2800" dirty="0"/>
          </a:p>
          <a:p>
            <a:pPr algn="just"/>
            <a:r>
              <a:rPr lang="en-US" sz="2800" dirty="0"/>
              <a:t>Minimizes the chances of lost or destroyed </a:t>
            </a:r>
            <a:r>
              <a:rPr lang="en-US" sz="2800" dirty="0" smtClean="0"/>
              <a:t>data</a:t>
            </a:r>
          </a:p>
          <a:p>
            <a:pPr algn="just"/>
            <a:endParaRPr lang="en-US" sz="2800" dirty="0"/>
          </a:p>
          <a:p>
            <a:pPr algn="just"/>
            <a:r>
              <a:rPr lang="en-US" sz="2800" dirty="0"/>
              <a:t>Helps OS to standardized I/O interface routines for user processes</a:t>
            </a:r>
            <a:r>
              <a:rPr lang="en-US" sz="2800" dirty="0" smtClean="0"/>
              <a:t>.</a:t>
            </a:r>
          </a:p>
          <a:p>
            <a:pPr algn="just"/>
            <a:endParaRPr lang="en-US" sz="2800" dirty="0"/>
          </a:p>
          <a:p>
            <a:pPr algn="just"/>
            <a:r>
              <a:rPr lang="en-US" sz="2800" dirty="0"/>
              <a:t>It provides I/O support for multiple users in a multiuser systems environment.</a:t>
            </a:r>
          </a:p>
        </p:txBody>
      </p:sp>
    </p:spTree>
    <p:extLst>
      <p:ext uri="{BB962C8B-B14F-4D97-AF65-F5344CB8AC3E}">
        <p14:creationId xmlns:p14="http://schemas.microsoft.com/office/powerpoint/2010/main" val="433787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,CSE, JECRC, JAIPUR</a:t>
            </a:r>
            <a:endParaRPr lang="en-IN" dirty="0"/>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8</a:t>
            </a:fld>
            <a:endParaRPr lang="en-IN"/>
          </a:p>
        </p:txBody>
      </p:sp>
      <p:sp>
        <p:nvSpPr>
          <p:cNvPr id="10" name="Rectangle 9"/>
          <p:cNvSpPr/>
          <p:nvPr/>
        </p:nvSpPr>
        <p:spPr>
          <a:xfrm>
            <a:off x="869950" y="596900"/>
            <a:ext cx="9097842" cy="646331"/>
          </a:xfrm>
          <a:prstGeom prst="rect">
            <a:avLst/>
          </a:prstGeom>
        </p:spPr>
        <p:txBody>
          <a:bodyPr wrap="square">
            <a:spAutoFit/>
          </a:bodyPr>
          <a:lstStyle/>
          <a:p>
            <a:r>
              <a:rPr lang="en-US" sz="3600" b="1" dirty="0"/>
              <a:t>Properties of a File System</a:t>
            </a:r>
          </a:p>
        </p:txBody>
      </p:sp>
      <p:sp>
        <p:nvSpPr>
          <p:cNvPr id="11" name="Rectangle 10"/>
          <p:cNvSpPr/>
          <p:nvPr/>
        </p:nvSpPr>
        <p:spPr>
          <a:xfrm>
            <a:off x="1022350" y="1587500"/>
            <a:ext cx="14630400" cy="4401205"/>
          </a:xfrm>
          <a:prstGeom prst="rect">
            <a:avLst/>
          </a:prstGeom>
        </p:spPr>
        <p:txBody>
          <a:bodyPr wrap="square">
            <a:spAutoFit/>
          </a:bodyPr>
          <a:lstStyle/>
          <a:p>
            <a:pPr algn="just"/>
            <a:r>
              <a:rPr lang="en-US" sz="2800" dirty="0"/>
              <a:t>Here, are important properties of a file system</a:t>
            </a:r>
            <a:r>
              <a:rPr lang="en-US" sz="2800" dirty="0" smtClean="0"/>
              <a:t>:</a:t>
            </a:r>
          </a:p>
          <a:p>
            <a:pPr algn="just"/>
            <a:endParaRPr lang="en-US" sz="2800" dirty="0"/>
          </a:p>
          <a:p>
            <a:pPr algn="just"/>
            <a:r>
              <a:rPr lang="en-US" sz="2800" dirty="0"/>
              <a:t>Files are stored on disk or other storage and do not disappear when a user logs off</a:t>
            </a:r>
            <a:r>
              <a:rPr lang="en-US" sz="2800" dirty="0" smtClean="0"/>
              <a:t>.</a:t>
            </a:r>
          </a:p>
          <a:p>
            <a:pPr algn="just"/>
            <a:endParaRPr lang="en-US" sz="2800" dirty="0"/>
          </a:p>
          <a:p>
            <a:pPr algn="just"/>
            <a:r>
              <a:rPr lang="en-US" sz="2800" dirty="0"/>
              <a:t>Files have names and are associated with access permission that permits controlled sharing</a:t>
            </a:r>
            <a:r>
              <a:rPr lang="en-US" sz="2800" dirty="0" smtClean="0"/>
              <a:t>.</a:t>
            </a:r>
          </a:p>
          <a:p>
            <a:pPr algn="just"/>
            <a:endParaRPr lang="en-US" sz="2800" dirty="0"/>
          </a:p>
          <a:p>
            <a:pPr algn="just"/>
            <a:r>
              <a:rPr lang="en-US" sz="2800" dirty="0"/>
              <a:t>Files could be arranged </a:t>
            </a:r>
            <a:r>
              <a:rPr lang="en-US" sz="2800" dirty="0" smtClean="0"/>
              <a:t>or </a:t>
            </a:r>
            <a:r>
              <a:rPr lang="en-US" sz="2800" dirty="0"/>
              <a:t>more complex structures to reflect the relationship between them.</a:t>
            </a:r>
          </a:p>
          <a:p>
            <a:endParaRPr lang="en-US" sz="2800" dirty="0"/>
          </a:p>
        </p:txBody>
      </p:sp>
    </p:spTree>
    <p:extLst>
      <p:ext uri="{BB962C8B-B14F-4D97-AF65-F5344CB8AC3E}">
        <p14:creationId xmlns:p14="http://schemas.microsoft.com/office/powerpoint/2010/main" val="4337871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2" name="Footer Placeholder 11"/>
          <p:cNvSpPr>
            <a:spLocks noGrp="1"/>
          </p:cNvSpPr>
          <p:nvPr>
            <p:ph type="ftr" sz="quarter" idx="10"/>
          </p:nvPr>
        </p:nvSpPr>
        <p:spPr/>
        <p:txBody>
          <a:bodyPr/>
          <a:lstStyle/>
          <a:p>
            <a:pPr>
              <a:defRPr/>
            </a:pPr>
            <a:r>
              <a:rPr lang="en-IN" smtClean="0"/>
              <a:t>Dr. Nilam Choudhary ,CSE, JECRC, JAIPUR</a:t>
            </a:r>
            <a:endParaRPr lang="en-IN" dirty="0"/>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9</a:t>
            </a:fld>
            <a:endParaRPr lang="en-IN"/>
          </a:p>
        </p:txBody>
      </p:sp>
      <p:sp>
        <p:nvSpPr>
          <p:cNvPr id="10" name="Rectangle 9"/>
          <p:cNvSpPr/>
          <p:nvPr/>
        </p:nvSpPr>
        <p:spPr>
          <a:xfrm>
            <a:off x="869950" y="596900"/>
            <a:ext cx="9097842" cy="646331"/>
          </a:xfrm>
          <a:prstGeom prst="rect">
            <a:avLst/>
          </a:prstGeom>
        </p:spPr>
        <p:txBody>
          <a:bodyPr wrap="square">
            <a:spAutoFit/>
          </a:bodyPr>
          <a:lstStyle/>
          <a:p>
            <a:r>
              <a:rPr lang="en-IN" sz="3600" b="1" dirty="0"/>
              <a:t>File </a:t>
            </a:r>
            <a:r>
              <a:rPr lang="en-IN" sz="3600" b="1" dirty="0" smtClean="0"/>
              <a:t>structure</a:t>
            </a:r>
            <a:endParaRPr lang="en-US" sz="3600" dirty="0"/>
          </a:p>
        </p:txBody>
      </p:sp>
      <p:sp>
        <p:nvSpPr>
          <p:cNvPr id="11" name="Rectangle 10"/>
          <p:cNvSpPr/>
          <p:nvPr/>
        </p:nvSpPr>
        <p:spPr>
          <a:xfrm>
            <a:off x="1022350" y="1587500"/>
            <a:ext cx="14630400" cy="4401205"/>
          </a:xfrm>
          <a:prstGeom prst="rect">
            <a:avLst/>
          </a:prstGeom>
        </p:spPr>
        <p:txBody>
          <a:bodyPr wrap="square">
            <a:spAutoFit/>
          </a:bodyPr>
          <a:lstStyle/>
          <a:p>
            <a:r>
              <a:rPr lang="en-US" sz="2800" dirty="0"/>
              <a:t>A File Structure needs to be predefined format in such a way that an operating system understands . It has an exclusively defined structure, which is based on its type</a:t>
            </a:r>
            <a:r>
              <a:rPr lang="en-US" sz="2800" dirty="0" smtClean="0"/>
              <a:t>.</a:t>
            </a:r>
          </a:p>
          <a:p>
            <a:endParaRPr lang="en-US" sz="2800" dirty="0"/>
          </a:p>
          <a:p>
            <a:r>
              <a:rPr lang="en-US" sz="2800" dirty="0"/>
              <a:t>Three types of files structure in OS</a:t>
            </a:r>
            <a:r>
              <a:rPr lang="en-US" sz="2800" dirty="0" smtClean="0"/>
              <a:t>:</a:t>
            </a:r>
          </a:p>
          <a:p>
            <a:endParaRPr lang="en-US" sz="2800" dirty="0"/>
          </a:p>
          <a:p>
            <a:r>
              <a:rPr lang="en-US" sz="2800" dirty="0"/>
              <a:t>A text file: It is a series of characters that is organized in lines</a:t>
            </a:r>
            <a:r>
              <a:rPr lang="en-US" sz="2800" dirty="0" smtClean="0"/>
              <a:t>.</a:t>
            </a:r>
          </a:p>
          <a:p>
            <a:endParaRPr lang="en-US" sz="2800" dirty="0"/>
          </a:p>
          <a:p>
            <a:r>
              <a:rPr lang="en-US" sz="2800" dirty="0"/>
              <a:t>An object file: It is a series of bytes that is organized into blocks</a:t>
            </a:r>
            <a:r>
              <a:rPr lang="en-US" sz="2800" dirty="0" smtClean="0"/>
              <a:t>.</a:t>
            </a:r>
          </a:p>
          <a:p>
            <a:endParaRPr lang="en-US" sz="2800" dirty="0"/>
          </a:p>
          <a:p>
            <a:r>
              <a:rPr lang="en-US" sz="2800" dirty="0"/>
              <a:t>A source file: It is a series of functions and processes.</a:t>
            </a:r>
          </a:p>
        </p:txBody>
      </p:sp>
    </p:spTree>
    <p:extLst>
      <p:ext uri="{BB962C8B-B14F-4D97-AF65-F5344CB8AC3E}">
        <p14:creationId xmlns:p14="http://schemas.microsoft.com/office/powerpoint/2010/main" val="4337871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5500</TotalTime>
  <Words>3027</Words>
  <Application>Microsoft Office PowerPoint</Application>
  <PresentationFormat>Custom</PresentationFormat>
  <Paragraphs>513</Paragraphs>
  <Slides>47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Arial Black</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KAPILGYANPEETH</dc:title>
  <dc:creator>harsh bathija</dc:creator>
  <cp:lastModifiedBy>CP03PC18</cp:lastModifiedBy>
  <cp:revision>183</cp:revision>
  <dcterms:created xsi:type="dcterms:W3CDTF">2020-05-30T11:11:36Z</dcterms:created>
  <dcterms:modified xsi:type="dcterms:W3CDTF">2020-12-29T08:32:11Z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2020-05-30T00:00:00Z</vt:filetime>
  </property>
</Properties>
</file>