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67" r:id="rId3"/>
    <p:sldId id="293" r:id="rId4"/>
    <p:sldId id="294" r:id="rId5"/>
    <p:sldId id="292" r:id="rId6"/>
    <p:sldId id="286" r:id="rId7"/>
    <p:sldId id="287" r:id="rId8"/>
    <p:sldId id="269" r:id="rId9"/>
    <p:sldId id="288" r:id="rId10"/>
    <p:sldId id="291" r:id="rId11"/>
    <p:sldId id="276" r:id="rId12"/>
    <p:sldId id="289" r:id="rId13"/>
    <p:sldId id="278" r:id="rId14"/>
    <p:sldId id="273" r:id="rId15"/>
    <p:sldId id="295" r:id="rId16"/>
    <p:sldId id="297" r:id="rId17"/>
    <p:sldId id="296"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55" d="100"/>
          <a:sy n="55" d="100"/>
        </p:scale>
        <p:origin x="64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12/29/2020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13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31</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44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Dr. Nilam Choudhary,CSE , JECRC, JAIPUR</a:t>
            </a:r>
            <a:endParaRPr/>
          </a:p>
        </p:txBody>
      </p:sp>
      <p:sp>
        <p:nvSpPr>
          <p:cNvPr id="5" name="Holder 5"/>
          <p:cNvSpPr>
            <a:spLocks noGrp="1"/>
          </p:cNvSpPr>
          <p:nvPr>
            <p:ph type="dt" sz="half" idx="11"/>
          </p:nvPr>
        </p:nvSpPr>
        <p:spPr/>
        <p:txBody>
          <a:bodyPr/>
          <a:lstStyle>
            <a:lvl1pPr>
              <a:defRPr/>
            </a:lvl1pPr>
          </a:lstStyle>
          <a:p>
            <a:pPr>
              <a:defRPr/>
            </a:pPr>
            <a:fld id="{9BBB6995-34C1-4631-BE91-7FAED4E6154D}" type="datetime1">
              <a:rPr lang="en-US" smtClean="0"/>
              <a:t>12/29/2020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Dr. Nilam Choudhary,CSE , JECRC, JAIPUR</a:t>
            </a:r>
            <a:endParaRPr/>
          </a:p>
        </p:txBody>
      </p:sp>
      <p:sp>
        <p:nvSpPr>
          <p:cNvPr id="5" name="Holder 5"/>
          <p:cNvSpPr>
            <a:spLocks noGrp="1"/>
          </p:cNvSpPr>
          <p:nvPr>
            <p:ph type="dt" sz="half" idx="11"/>
          </p:nvPr>
        </p:nvSpPr>
        <p:spPr/>
        <p:txBody>
          <a:bodyPr/>
          <a:lstStyle>
            <a:lvl1pPr>
              <a:defRPr/>
            </a:lvl1pPr>
          </a:lstStyle>
          <a:p>
            <a:pPr>
              <a:defRPr/>
            </a:pPr>
            <a:fld id="{2276184B-1EB0-41E8-9D8A-FAF85F55E916}" type="datetime1">
              <a:rPr lang="en-US" smtClean="0"/>
              <a:t>12/29/2020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Dr. Nilam Choudhary,CSE , JECRC, JAIPUR</a:t>
            </a:r>
            <a:endParaRPr/>
          </a:p>
        </p:txBody>
      </p:sp>
      <p:sp>
        <p:nvSpPr>
          <p:cNvPr id="6" name="Holder 5"/>
          <p:cNvSpPr>
            <a:spLocks noGrp="1"/>
          </p:cNvSpPr>
          <p:nvPr>
            <p:ph type="dt" sz="half" idx="11"/>
          </p:nvPr>
        </p:nvSpPr>
        <p:spPr/>
        <p:txBody>
          <a:bodyPr/>
          <a:lstStyle>
            <a:lvl1pPr>
              <a:defRPr/>
            </a:lvl1pPr>
          </a:lstStyle>
          <a:p>
            <a:pPr>
              <a:defRPr/>
            </a:pPr>
            <a:fld id="{B897464F-FDCB-4E1C-85C5-03A918A8FDD2}" type="datetime1">
              <a:rPr lang="en-US" smtClean="0"/>
              <a:t>12/29/2020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Dr. Nilam Choudhary,CSE , JECRC, JAIPUR</a:t>
            </a:r>
            <a:endParaRPr/>
          </a:p>
        </p:txBody>
      </p:sp>
      <p:sp>
        <p:nvSpPr>
          <p:cNvPr id="4" name="Holder 5"/>
          <p:cNvSpPr>
            <a:spLocks noGrp="1"/>
          </p:cNvSpPr>
          <p:nvPr>
            <p:ph type="dt" sz="half" idx="11"/>
          </p:nvPr>
        </p:nvSpPr>
        <p:spPr/>
        <p:txBody>
          <a:bodyPr/>
          <a:lstStyle>
            <a:lvl1pPr>
              <a:defRPr/>
            </a:lvl1pPr>
          </a:lstStyle>
          <a:p>
            <a:pPr>
              <a:defRPr/>
            </a:pPr>
            <a:fld id="{26BF629A-1457-4281-A777-48C39314CB74}" type="datetime1">
              <a:rPr lang="en-US" smtClean="0"/>
              <a:t>12/29/2020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Dr. Nilam Choudhary,CSE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F668E8A1-6060-4FB5-B852-3FE072ADC891}" type="datetime1">
              <a:rPr lang="en-US" smtClean="0"/>
              <a:t>12/29/2020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Dr. Nilam Choudhary,CSE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54F1FA44-0DEF-4F92-8997-7F24562ACF6D}" type="datetime1">
              <a:rPr lang="en-US" smtClean="0"/>
              <a:t>12/29/2020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31"/>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III year &amp; V </a:t>
            </a:r>
            <a:r>
              <a:rPr lang="en-US" sz="3600" dirty="0" err="1" smtClean="0">
                <a:latin typeface="Times New Roman" pitchFamily="18" charset="0"/>
                <a:cs typeface="Times New Roman" pitchFamily="18" charset="0"/>
              </a:rPr>
              <a:t>Sem</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Operating System</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Topic : </a:t>
            </a:r>
            <a:r>
              <a:rPr lang="en-US" sz="3600" dirty="0" err="1" smtClean="0">
                <a:latin typeface="Times New Roman" pitchFamily="18" charset="0"/>
                <a:cs typeface="Times New Roman" pitchFamily="18" charset="0"/>
              </a:rPr>
              <a:t>DeadLock</a:t>
            </a:r>
            <a:r>
              <a:rPr lang="en-US" sz="360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UNIT 3)</a:t>
            </a:r>
          </a:p>
          <a:p>
            <a:r>
              <a:rPr lang="en-US" sz="3600" dirty="0" smtClean="0">
                <a:latin typeface="Times New Roman" pitchFamily="18" charset="0"/>
                <a:cs typeface="Times New Roman" pitchFamily="18" charset="0"/>
              </a:rPr>
              <a:t>Presented </a:t>
            </a:r>
            <a:r>
              <a:rPr lang="en-US" sz="3600" dirty="0">
                <a:latin typeface="Times New Roman" pitchFamily="18" charset="0"/>
                <a:cs typeface="Times New Roman" pitchFamily="18" charset="0"/>
              </a:rPr>
              <a:t>by – </a:t>
            </a:r>
            <a:r>
              <a:rPr lang="en-US" sz="3600" dirty="0" smtClean="0">
                <a:latin typeface="Times New Roman" pitchFamily="18" charset="0"/>
                <a:cs typeface="Times New Roman" pitchFamily="18" charset="0"/>
              </a:rPr>
              <a:t>Dr. </a:t>
            </a:r>
            <a:r>
              <a:rPr lang="en-US" sz="3600" dirty="0" err="1" smtClean="0">
                <a:latin typeface="Times New Roman" pitchFamily="18" charset="0"/>
                <a:cs typeface="Times New Roman" pitchFamily="18" charset="0"/>
              </a:rPr>
              <a:t>Nilam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Choudhary</a:t>
            </a:r>
            <a:r>
              <a:rPr lang="en-US" sz="3600" dirty="0" smtClean="0">
                <a:latin typeface="Times New Roman" pitchFamily="18" charset="0"/>
                <a:cs typeface="Times New Roman" pitchFamily="18" charset="0"/>
              </a:rPr>
              <a:t>, Associate Professor, CSE</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292388"/>
          </a:xfrm>
        </p:spPr>
        <p:txBody>
          <a:bodyPr/>
          <a:lstStyle/>
          <a:p>
            <a:pPr>
              <a:defRPr/>
            </a:pPr>
            <a:r>
              <a:rPr lang="en-IN" dirty="0" err="1" smtClean="0"/>
              <a:t>Dr.</a:t>
            </a:r>
            <a:r>
              <a:rPr lang="en-IN" dirty="0" smtClean="0"/>
              <a:t> </a:t>
            </a:r>
            <a:r>
              <a:rPr lang="en-IN" dirty="0" err="1" smtClean="0"/>
              <a:t>Nilam</a:t>
            </a:r>
            <a:r>
              <a:rPr lang="en-IN" dirty="0" smtClean="0"/>
              <a:t> </a:t>
            </a:r>
            <a:r>
              <a:rPr lang="en-IN" dirty="0" err="1" smtClean="0"/>
              <a:t>Choudhary,CSE</a:t>
            </a:r>
            <a:r>
              <a:rPr lang="en-IN" dirty="0" smtClean="0"/>
              <a:t> , JECRC, JAIPUR</a:t>
            </a:r>
            <a:endParaRPr lang="en-IN" dirty="0"/>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US" sz="3600" dirty="0"/>
              <a:t>There are 4 conditions necessary for the occurrence of a deadlock.</a:t>
            </a:r>
            <a:endParaRPr lang="en-IN" sz="3600" b="1" dirty="0" smtClean="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10</a:t>
            </a:fld>
            <a:endParaRPr lang="en-IN"/>
          </a:p>
        </p:txBody>
      </p:sp>
      <p:sp>
        <p:nvSpPr>
          <p:cNvPr id="2" name="Rectangle 1"/>
          <p:cNvSpPr/>
          <p:nvPr/>
        </p:nvSpPr>
        <p:spPr>
          <a:xfrm>
            <a:off x="1157288" y="612205"/>
            <a:ext cx="14079538" cy="3539430"/>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4.Circular </a:t>
            </a:r>
            <a:r>
              <a:rPr lang="en-US" sz="2800" b="1" dirty="0">
                <a:latin typeface="Arial" panose="020B0604020202020204" pitchFamily="34" charset="0"/>
                <a:cs typeface="Arial" panose="020B0604020202020204" pitchFamily="34" charset="0"/>
              </a:rPr>
              <a:t>Wait:</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When the two people refuses to retreat and wait for each other to retreat, so that they can complete their task, it is called circular wait. It is the last condition for the deadlock to occur</a:t>
            </a:r>
            <a:r>
              <a:rPr lang="en-US" sz="2800" dirty="0" smtClean="0">
                <a:latin typeface="Arial" panose="020B0604020202020204" pitchFamily="34" charset="0"/>
                <a:cs typeface="Arial" panose="020B0604020202020204" pitchFamily="34" charset="0"/>
              </a:rPr>
              <a:t>.</a:t>
            </a:r>
          </a:p>
          <a:p>
            <a:endParaRPr lang="en-US" sz="2800" b="0" i="0" dirty="0">
              <a:effectLst/>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Note</a:t>
            </a:r>
          </a:p>
          <a:p>
            <a:r>
              <a:rPr lang="en-US" sz="2800" dirty="0"/>
              <a:t>All the 4 conditions are necessary for the deadlock to occur. If any one is prevented or resolved, the deadlock is resolved.</a:t>
            </a:r>
            <a:endParaRPr lang="en-US" sz="2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623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wrap="square">
            <a:spAutoFit/>
          </a:bodyPr>
          <a:lstStyle/>
          <a:p>
            <a:r>
              <a:rPr lang="en-US" sz="4000" b="1"/>
              <a:t>Coffman Conditions</a:t>
            </a:r>
            <a:endParaRPr lang="en-US" sz="40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sp>
        <p:nvSpPr>
          <p:cNvPr id="11" name="Rectangle 10"/>
          <p:cNvSpPr/>
          <p:nvPr/>
        </p:nvSpPr>
        <p:spPr>
          <a:xfrm>
            <a:off x="1327150" y="1054100"/>
            <a:ext cx="14097000" cy="3847207"/>
          </a:xfrm>
          <a:prstGeom prst="rect">
            <a:avLst/>
          </a:prstGeom>
        </p:spPr>
        <p:txBody>
          <a:bodyPr wrap="square">
            <a:spAutoFit/>
          </a:bodyPr>
          <a:lstStyle/>
          <a:p>
            <a:r>
              <a:rPr lang="en-US" sz="2800" dirty="0" smtClean="0"/>
              <a:t>A </a:t>
            </a:r>
            <a:r>
              <a:rPr lang="en-US" sz="2800" dirty="0"/>
              <a:t>deadlock occurs if the four Coffman conditions hold true. But these conditions are not mutually exclusive.</a:t>
            </a:r>
          </a:p>
          <a:p>
            <a:r>
              <a:rPr lang="en-US" sz="2800" dirty="0"/>
              <a:t>The Coffman conditions are given as follows −</a:t>
            </a:r>
          </a:p>
          <a:p>
            <a:endParaRPr lang="en-US" sz="2800" b="1" dirty="0" smtClean="0"/>
          </a:p>
          <a:p>
            <a:r>
              <a:rPr lang="en-US" sz="2800" b="1" dirty="0" smtClean="0"/>
              <a:t>Mutual Exclusion</a:t>
            </a:r>
          </a:p>
          <a:p>
            <a:r>
              <a:rPr lang="en-US" sz="2800" dirty="0" smtClean="0"/>
              <a:t>There </a:t>
            </a:r>
            <a:r>
              <a:rPr lang="en-US" sz="2800" dirty="0"/>
              <a:t>should be a resource that can only be held by one process at a time. In the diagram below, there is a single instance of Resource 1 and it is held by Process 1 only.</a:t>
            </a:r>
          </a:p>
          <a:p>
            <a:r>
              <a:rPr lang="en-US" sz="2400" dirty="0"/>
              <a:t/>
            </a:r>
            <a:br>
              <a:rPr lang="en-US" sz="2400" dirty="0"/>
            </a:br>
            <a:endParaRPr lang="en-IN" sz="2400" dirty="0"/>
          </a:p>
        </p:txBody>
      </p:sp>
      <p:pic>
        <p:nvPicPr>
          <p:cNvPr id="3074" name="Picture 2" descr="Mutual Exc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350" y="5414639"/>
            <a:ext cx="9321424" cy="1735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0"/>
            <a:ext cx="14249400" cy="707886"/>
          </a:xfrm>
          <a:prstGeom prst="rect">
            <a:avLst/>
          </a:prstGeom>
          <a:noFill/>
          <a:ln w="9525">
            <a:noFill/>
            <a:miter lim="800000"/>
            <a:headEnd/>
            <a:tailEnd/>
          </a:ln>
        </p:spPr>
        <p:txBody>
          <a:bodyPr wrap="square">
            <a:spAutoFit/>
          </a:bodyPr>
          <a:lstStyle/>
          <a:p>
            <a:r>
              <a:rPr lang="en-IN" sz="4000" b="1" dirty="0" smtClean="0"/>
              <a:t>Cont..</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sp>
        <p:nvSpPr>
          <p:cNvPr id="4" name="Rectangle 3"/>
          <p:cNvSpPr/>
          <p:nvPr/>
        </p:nvSpPr>
        <p:spPr>
          <a:xfrm>
            <a:off x="2089150" y="858947"/>
            <a:ext cx="13411200" cy="2246769"/>
          </a:xfrm>
          <a:prstGeom prst="rect">
            <a:avLst/>
          </a:prstGeom>
        </p:spPr>
        <p:txBody>
          <a:bodyPr wrap="square">
            <a:spAutoFit/>
          </a:bodyPr>
          <a:lstStyle/>
          <a:p>
            <a:pPr algn="just"/>
            <a:r>
              <a:rPr lang="en-US" sz="2800" b="1" dirty="0">
                <a:solidFill>
                  <a:srgbClr val="000000"/>
                </a:solidFill>
                <a:latin typeface="Arial" panose="020B0604020202020204" pitchFamily="34" charset="0"/>
              </a:rPr>
              <a:t>Hold and </a:t>
            </a:r>
            <a:r>
              <a:rPr lang="en-US" sz="2800" b="1" dirty="0" smtClean="0">
                <a:solidFill>
                  <a:srgbClr val="000000"/>
                </a:solidFill>
                <a:latin typeface="Arial" panose="020B0604020202020204" pitchFamily="34" charset="0"/>
              </a:rPr>
              <a:t>Wait: </a:t>
            </a:r>
          </a:p>
          <a:p>
            <a:pPr algn="just"/>
            <a:r>
              <a:rPr lang="en-US" sz="2800" dirty="0" smtClean="0">
                <a:solidFill>
                  <a:srgbClr val="000000"/>
                </a:solidFill>
                <a:latin typeface="Arial" panose="020B0604020202020204" pitchFamily="34" charset="0"/>
              </a:rPr>
              <a:t>A </a:t>
            </a:r>
            <a:r>
              <a:rPr lang="en-US" sz="2800" dirty="0">
                <a:solidFill>
                  <a:srgbClr val="000000"/>
                </a:solidFill>
                <a:latin typeface="Arial" panose="020B0604020202020204" pitchFamily="34" charset="0"/>
              </a:rPr>
              <a:t>process can hold multiple resources and still request more resources from other processes which are holding them. In the diagram given below, Process 2 holds Resource 2 and Resource 3 and is requesting the Resource 1 which is held by Process 1.</a:t>
            </a:r>
            <a:endParaRPr lang="en-US" sz="2800" b="0" i="0" dirty="0">
              <a:solidFill>
                <a:srgbClr val="000000"/>
              </a:solidFill>
              <a:effectLst/>
              <a:latin typeface="Arial" panose="020B0604020202020204" pitchFamily="34" charset="0"/>
            </a:endParaRPr>
          </a:p>
        </p:txBody>
      </p:sp>
      <p:pic>
        <p:nvPicPr>
          <p:cNvPr id="4098" name="Picture 2" descr="Hold and W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2891209"/>
            <a:ext cx="8763000" cy="2430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1"/>
            <a:ext cx="14249400" cy="830997"/>
          </a:xfrm>
          <a:prstGeom prst="rect">
            <a:avLst/>
          </a:prstGeom>
          <a:noFill/>
          <a:ln w="9525">
            <a:noFill/>
            <a:miter lim="800000"/>
            <a:headEnd/>
            <a:tailEnd/>
          </a:ln>
        </p:spPr>
        <p:txBody>
          <a:bodyPr wrap="square">
            <a:spAutoFit/>
          </a:bodyPr>
          <a:lstStyle/>
          <a:p>
            <a:r>
              <a:rPr lang="en-US" sz="4800" dirty="0" smtClean="0"/>
              <a:t>Cont..</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sp>
        <p:nvSpPr>
          <p:cNvPr id="3" name="Rectangle 2"/>
          <p:cNvSpPr/>
          <p:nvPr/>
        </p:nvSpPr>
        <p:spPr>
          <a:xfrm>
            <a:off x="939800" y="887415"/>
            <a:ext cx="14255750" cy="2246769"/>
          </a:xfrm>
          <a:prstGeom prst="rect">
            <a:avLst/>
          </a:prstGeom>
        </p:spPr>
        <p:txBody>
          <a:bodyPr wrap="square">
            <a:spAutoFit/>
          </a:bodyPr>
          <a:lstStyle/>
          <a:p>
            <a:pPr algn="just"/>
            <a:r>
              <a:rPr lang="en-US" sz="2800" b="1" dirty="0">
                <a:solidFill>
                  <a:srgbClr val="000000"/>
                </a:solidFill>
                <a:latin typeface="Arial" panose="020B0604020202020204" pitchFamily="34" charset="0"/>
              </a:rPr>
              <a:t>No </a:t>
            </a:r>
            <a:r>
              <a:rPr lang="en-US" sz="2800" b="1" dirty="0" smtClean="0">
                <a:solidFill>
                  <a:srgbClr val="000000"/>
                </a:solidFill>
                <a:latin typeface="Arial" panose="020B0604020202020204" pitchFamily="34" charset="0"/>
              </a:rPr>
              <a:t>Preemption</a:t>
            </a:r>
          </a:p>
          <a:p>
            <a:pPr algn="just"/>
            <a:r>
              <a:rPr lang="en-US" sz="2800" dirty="0" smtClean="0">
                <a:solidFill>
                  <a:srgbClr val="000000"/>
                </a:solidFill>
                <a:latin typeface="Arial" panose="020B0604020202020204" pitchFamily="34" charset="0"/>
              </a:rPr>
              <a:t>A </a:t>
            </a:r>
            <a:r>
              <a:rPr lang="en-US" sz="2800" dirty="0">
                <a:solidFill>
                  <a:srgbClr val="000000"/>
                </a:solidFill>
                <a:latin typeface="Arial" panose="020B0604020202020204" pitchFamily="34" charset="0"/>
              </a:rPr>
              <a:t>resource cannot be preempted from a process by force. A process can only release a resource voluntarily. In the diagram below, Process 2 cannot preempt Resource 1 from Process 1. It will only be released when Process 1 relinquishes it voluntarily after its execution is complete.</a:t>
            </a:r>
            <a:endParaRPr lang="en-US" sz="2800" b="0" i="0" dirty="0">
              <a:solidFill>
                <a:srgbClr val="000000"/>
              </a:solidFill>
              <a:effectLst/>
              <a:latin typeface="Arial" panose="020B0604020202020204" pitchFamily="34" charset="0"/>
            </a:endParaRPr>
          </a:p>
        </p:txBody>
      </p:sp>
      <p:pic>
        <p:nvPicPr>
          <p:cNvPr id="5122" name="Picture 2" descr="&gt;No preem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169" y="3997176"/>
            <a:ext cx="11870995" cy="2586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US" sz="3600" dirty="0" smtClean="0"/>
              <a:t>Cont..</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sp>
        <p:nvSpPr>
          <p:cNvPr id="16385" name="Rectangle 1"/>
          <p:cNvSpPr>
            <a:spLocks noChangeArrowheads="1"/>
          </p:cNvSpPr>
          <p:nvPr/>
        </p:nvSpPr>
        <p:spPr bwMode="auto">
          <a:xfrm>
            <a:off x="1479550" y="884456"/>
            <a:ext cx="13030200" cy="3908762"/>
          </a:xfrm>
          <a:prstGeom prst="rect">
            <a:avLst/>
          </a:prstGeom>
          <a:solidFill>
            <a:srgbClr val="F7F7F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a:t>Circular </a:t>
            </a:r>
            <a:r>
              <a:rPr lang="en-US" sz="2800" b="1" dirty="0" smtClean="0"/>
              <a:t>Wait</a:t>
            </a:r>
          </a:p>
          <a:p>
            <a:pPr algn="just"/>
            <a:endParaRPr lang="en-US" sz="2800" b="1" dirty="0"/>
          </a:p>
          <a:p>
            <a:pPr algn="just"/>
            <a:r>
              <a:rPr lang="en-US" sz="2800" dirty="0" smtClean="0"/>
              <a:t>A </a:t>
            </a:r>
            <a:r>
              <a:rPr lang="en-US" sz="2800" dirty="0"/>
              <a:t>process is waiting for the resource held by the second process, which is waiting for the resource held by the third process and so on, till the last process is waiting for a resource held by the first process. This forms a circular chain. For example: Process 1 is allocated Resource2 and it is requesting Resource 1. Similarly, Process 2 is allocated Resource 1 and it is requesting Resource 2. This forms a circular wait loop.</a:t>
            </a:r>
          </a:p>
          <a:p>
            <a:pPr algn="just"/>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descr="Circular W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4527213"/>
            <a:ext cx="9601200" cy="3829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IN" sz="3600" b="1" dirty="0"/>
              <a:t>Resource-Allocation Graph</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sp>
        <p:nvSpPr>
          <p:cNvPr id="3" name="Rectangle 2"/>
          <p:cNvSpPr/>
          <p:nvPr/>
        </p:nvSpPr>
        <p:spPr>
          <a:xfrm>
            <a:off x="939800" y="843669"/>
            <a:ext cx="11360149" cy="6986528"/>
          </a:xfrm>
          <a:prstGeom prst="rect">
            <a:avLst/>
          </a:prstGeom>
        </p:spPr>
        <p:txBody>
          <a:bodyPr wrap="square">
            <a:spAutoFit/>
          </a:bodyPr>
          <a:lstStyle/>
          <a:p>
            <a:pPr algn="just">
              <a:buFont typeface="Arial" panose="020B0604020202020204" pitchFamily="34" charset="0"/>
              <a:buChar char="•"/>
            </a:pPr>
            <a:r>
              <a:rPr lang="en-US" sz="2800" dirty="0">
                <a:solidFill>
                  <a:srgbClr val="000000"/>
                </a:solidFill>
                <a:latin typeface="Times New Roman" panose="02020603050405020304" pitchFamily="18" charset="0"/>
              </a:rPr>
              <a:t>In some cases deadlocks can be understood more clearly through the use of </a:t>
            </a:r>
            <a:r>
              <a:rPr lang="en-US" sz="2800" b="1" dirty="0">
                <a:solidFill>
                  <a:srgbClr val="000000"/>
                </a:solidFill>
                <a:latin typeface="Times New Roman" panose="02020603050405020304" pitchFamily="18" charset="0"/>
              </a:rPr>
              <a:t>Resource-Allocation Graphs</a:t>
            </a:r>
            <a:r>
              <a:rPr lang="en-US" sz="2800" dirty="0">
                <a:solidFill>
                  <a:srgbClr val="000000"/>
                </a:solidFill>
                <a:latin typeface="Times New Roman" panose="02020603050405020304" pitchFamily="18" charset="0"/>
              </a:rPr>
              <a:t>, having the following </a:t>
            </a:r>
            <a:r>
              <a:rPr lang="en-US" sz="2800" dirty="0" err="1">
                <a:solidFill>
                  <a:srgbClr val="000000"/>
                </a:solidFill>
                <a:latin typeface="Times New Roman" panose="02020603050405020304" pitchFamily="18" charset="0"/>
              </a:rPr>
              <a:t>properties:A</a:t>
            </a:r>
            <a:r>
              <a:rPr lang="en-US" sz="2800" dirty="0">
                <a:solidFill>
                  <a:srgbClr val="000000"/>
                </a:solidFill>
                <a:latin typeface="Times New Roman" panose="02020603050405020304" pitchFamily="18" charset="0"/>
              </a:rPr>
              <a:t> set of resource categories, { R1, R2, R3, . . ., RN }, which appear as square nodes on the graph. Dots inside the resource nodes indicate specific instances of the resource. ( E.g. two dots might represent two laser printers. )</a:t>
            </a:r>
          </a:p>
          <a:p>
            <a:pPr algn="just">
              <a:buFont typeface="Arial" panose="020B0604020202020204" pitchFamily="34" charset="0"/>
              <a:buChar char="•"/>
            </a:pPr>
            <a:r>
              <a:rPr lang="en-US" sz="2800" dirty="0">
                <a:solidFill>
                  <a:srgbClr val="000000"/>
                </a:solidFill>
                <a:latin typeface="Times New Roman" panose="02020603050405020304" pitchFamily="18" charset="0"/>
              </a:rPr>
              <a:t>A set of processes, { P1, P2, P3, . . ., PN }</a:t>
            </a:r>
          </a:p>
          <a:p>
            <a:pPr algn="just">
              <a:buFont typeface="Arial" panose="020B0604020202020204" pitchFamily="34" charset="0"/>
              <a:buChar char="•"/>
            </a:pPr>
            <a:r>
              <a:rPr lang="en-US" sz="2800" b="1" dirty="0">
                <a:solidFill>
                  <a:srgbClr val="000000"/>
                </a:solidFill>
                <a:latin typeface="Times New Roman" panose="02020603050405020304" pitchFamily="18" charset="0"/>
              </a:rPr>
              <a:t>Request Edges - </a:t>
            </a:r>
            <a:r>
              <a:rPr lang="en-US" sz="2800" dirty="0">
                <a:solidFill>
                  <a:srgbClr val="000000"/>
                </a:solidFill>
                <a:latin typeface="Times New Roman" panose="02020603050405020304" pitchFamily="18" charset="0"/>
              </a:rPr>
              <a:t>A set of directed arcs from Pi to </a:t>
            </a:r>
            <a:r>
              <a:rPr lang="en-US" sz="2800" dirty="0" err="1">
                <a:solidFill>
                  <a:srgbClr val="000000"/>
                </a:solidFill>
                <a:latin typeface="Times New Roman" panose="02020603050405020304" pitchFamily="18" charset="0"/>
              </a:rPr>
              <a:t>Rj</a:t>
            </a:r>
            <a:r>
              <a:rPr lang="en-US" sz="2800" dirty="0">
                <a:solidFill>
                  <a:srgbClr val="000000"/>
                </a:solidFill>
                <a:latin typeface="Times New Roman" panose="02020603050405020304" pitchFamily="18" charset="0"/>
              </a:rPr>
              <a:t>, indicating that process Pi has requested </a:t>
            </a:r>
            <a:r>
              <a:rPr lang="en-US" sz="2800" dirty="0" err="1">
                <a:solidFill>
                  <a:srgbClr val="000000"/>
                </a:solidFill>
                <a:latin typeface="Times New Roman" panose="02020603050405020304" pitchFamily="18" charset="0"/>
              </a:rPr>
              <a:t>Rj</a:t>
            </a:r>
            <a:r>
              <a:rPr lang="en-US" sz="2800" dirty="0">
                <a:solidFill>
                  <a:srgbClr val="000000"/>
                </a:solidFill>
                <a:latin typeface="Times New Roman" panose="02020603050405020304" pitchFamily="18" charset="0"/>
              </a:rPr>
              <a:t>, and is currently waiting for that resource to become available.</a:t>
            </a:r>
          </a:p>
          <a:p>
            <a:pPr algn="just">
              <a:buFont typeface="Arial" panose="020B0604020202020204" pitchFamily="34" charset="0"/>
              <a:buChar char="•"/>
            </a:pPr>
            <a:r>
              <a:rPr lang="en-US" sz="2800" b="1" dirty="0">
                <a:solidFill>
                  <a:srgbClr val="000000"/>
                </a:solidFill>
                <a:latin typeface="Times New Roman" panose="02020603050405020304" pitchFamily="18" charset="0"/>
              </a:rPr>
              <a:t>Assignment Edges - </a:t>
            </a:r>
            <a:r>
              <a:rPr lang="en-US" sz="2800" dirty="0">
                <a:solidFill>
                  <a:srgbClr val="000000"/>
                </a:solidFill>
                <a:latin typeface="Times New Roman" panose="02020603050405020304" pitchFamily="18" charset="0"/>
              </a:rPr>
              <a:t>A set of directed arcs from </a:t>
            </a:r>
            <a:r>
              <a:rPr lang="en-US" sz="2800" dirty="0" err="1">
                <a:solidFill>
                  <a:srgbClr val="000000"/>
                </a:solidFill>
                <a:latin typeface="Times New Roman" panose="02020603050405020304" pitchFamily="18" charset="0"/>
              </a:rPr>
              <a:t>Rj</a:t>
            </a:r>
            <a:r>
              <a:rPr lang="en-US" sz="2800" dirty="0">
                <a:solidFill>
                  <a:srgbClr val="000000"/>
                </a:solidFill>
                <a:latin typeface="Times New Roman" panose="02020603050405020304" pitchFamily="18" charset="0"/>
              </a:rPr>
              <a:t> to Pi indicating that resource </a:t>
            </a:r>
            <a:r>
              <a:rPr lang="en-US" sz="2800" dirty="0" err="1">
                <a:solidFill>
                  <a:srgbClr val="000000"/>
                </a:solidFill>
                <a:latin typeface="Times New Roman" panose="02020603050405020304" pitchFamily="18" charset="0"/>
              </a:rPr>
              <a:t>Rj</a:t>
            </a:r>
            <a:r>
              <a:rPr lang="en-US" sz="2800" dirty="0">
                <a:solidFill>
                  <a:srgbClr val="000000"/>
                </a:solidFill>
                <a:latin typeface="Times New Roman" panose="02020603050405020304" pitchFamily="18" charset="0"/>
              </a:rPr>
              <a:t> has been allocated to process Pi, and that Pi is currently holding resource </a:t>
            </a:r>
            <a:r>
              <a:rPr lang="en-US" sz="2800" dirty="0" err="1">
                <a:solidFill>
                  <a:srgbClr val="000000"/>
                </a:solidFill>
                <a:latin typeface="Times New Roman" panose="02020603050405020304" pitchFamily="18" charset="0"/>
              </a:rPr>
              <a:t>Rj</a:t>
            </a:r>
            <a:r>
              <a:rPr lang="en-US" sz="2800" dirty="0">
                <a:solidFill>
                  <a:srgbClr val="000000"/>
                </a:solidFill>
                <a:latin typeface="Times New Roman" panose="02020603050405020304" pitchFamily="18" charset="0"/>
              </a:rPr>
              <a:t>.</a:t>
            </a:r>
          </a:p>
          <a:p>
            <a:pPr algn="just">
              <a:buFont typeface="Arial" panose="020B0604020202020204" pitchFamily="34" charset="0"/>
              <a:buChar char="•"/>
            </a:pPr>
            <a:r>
              <a:rPr lang="en-US" sz="2800" dirty="0">
                <a:solidFill>
                  <a:srgbClr val="000000"/>
                </a:solidFill>
                <a:latin typeface="Times New Roman" panose="02020603050405020304" pitchFamily="18" charset="0"/>
              </a:rPr>
              <a:t>Note that a </a:t>
            </a:r>
            <a:r>
              <a:rPr lang="en-US" sz="2800" b="1" dirty="0">
                <a:solidFill>
                  <a:srgbClr val="000000"/>
                </a:solidFill>
                <a:latin typeface="Times New Roman" panose="02020603050405020304" pitchFamily="18" charset="0"/>
              </a:rPr>
              <a:t>request edge</a:t>
            </a:r>
            <a:r>
              <a:rPr lang="en-US" sz="2800" dirty="0">
                <a:solidFill>
                  <a:srgbClr val="000000"/>
                </a:solidFill>
                <a:latin typeface="Times New Roman" panose="02020603050405020304" pitchFamily="18" charset="0"/>
              </a:rPr>
              <a:t> can be converted into an </a:t>
            </a:r>
            <a:r>
              <a:rPr lang="en-US" sz="2800" b="1" dirty="0">
                <a:solidFill>
                  <a:srgbClr val="000000"/>
                </a:solidFill>
                <a:latin typeface="Times New Roman" panose="02020603050405020304" pitchFamily="18" charset="0"/>
              </a:rPr>
              <a:t>assignment edge</a:t>
            </a:r>
            <a:r>
              <a:rPr lang="en-US" sz="2800" dirty="0">
                <a:solidFill>
                  <a:srgbClr val="000000"/>
                </a:solidFill>
                <a:latin typeface="Times New Roman" panose="02020603050405020304" pitchFamily="18" charset="0"/>
              </a:rPr>
              <a:t> by reversing the direction of the arc when the request is granted. ( However note also that request edges point to the category box, whereas assignment edges emanate from a particular instance dot within the box. </a:t>
            </a:r>
          </a:p>
        </p:txBody>
      </p:sp>
      <p:pic>
        <p:nvPicPr>
          <p:cNvPr id="4" name="Picture 2" descr="https://www.cs.uic.edu/~jbell/CourseNotes/OperatingSystems/images/Chapter7/7_01_ResourceAllo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550" y="1968500"/>
            <a:ext cx="2590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73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IN" sz="3600" b="1" dirty="0"/>
              <a:t>Resource-Allocation </a:t>
            </a:r>
            <a:r>
              <a:rPr lang="en-IN" sz="3600" b="1" dirty="0" smtClean="0"/>
              <a:t>Graph(RAG)</a:t>
            </a:r>
            <a:endParaRPr lang="en-IN" sz="36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sp>
        <p:nvSpPr>
          <p:cNvPr id="6" name="Rectangle 5"/>
          <p:cNvSpPr/>
          <p:nvPr/>
        </p:nvSpPr>
        <p:spPr>
          <a:xfrm>
            <a:off x="793750" y="1112323"/>
            <a:ext cx="15240000" cy="5693866"/>
          </a:xfrm>
          <a:prstGeom prst="rect">
            <a:avLst/>
          </a:prstGeom>
        </p:spPr>
        <p:txBody>
          <a:bodyPr wrap="square">
            <a:spAutoFit/>
          </a:bodyPr>
          <a:lstStyle/>
          <a:p>
            <a:pPr algn="just"/>
            <a:r>
              <a:rPr lang="en-US" dirty="0">
                <a:latin typeface="Roboto"/>
              </a:rPr>
              <a:t> </a:t>
            </a:r>
            <a:r>
              <a:rPr lang="en-US" sz="2800" dirty="0" smtClean="0">
                <a:latin typeface="Roboto"/>
              </a:rPr>
              <a:t>Resource Allocation Graph (RAG) is </a:t>
            </a:r>
            <a:r>
              <a:rPr lang="en-US" sz="2800" dirty="0">
                <a:latin typeface="Roboto"/>
              </a:rPr>
              <a:t>the state of the system in terms of </a:t>
            </a:r>
            <a:r>
              <a:rPr lang="en-US" sz="2800" b="1" dirty="0">
                <a:latin typeface="Roboto"/>
              </a:rPr>
              <a:t>processes and resources</a:t>
            </a:r>
            <a:r>
              <a:rPr lang="en-US" sz="2800" dirty="0">
                <a:latin typeface="Roboto"/>
              </a:rPr>
              <a:t>. </a:t>
            </a:r>
            <a:endParaRPr lang="en-US" sz="2800" dirty="0" smtClean="0">
              <a:latin typeface="Roboto"/>
            </a:endParaRPr>
          </a:p>
          <a:p>
            <a:pPr algn="just"/>
            <a:endParaRPr lang="en-US" sz="2800" dirty="0">
              <a:latin typeface="Roboto"/>
            </a:endParaRPr>
          </a:p>
          <a:p>
            <a:pPr algn="just"/>
            <a:r>
              <a:rPr lang="en-US" sz="2800" dirty="0" smtClean="0">
                <a:latin typeface="Roboto"/>
              </a:rPr>
              <a:t>Like </a:t>
            </a:r>
            <a:r>
              <a:rPr lang="en-US" sz="2800" dirty="0">
                <a:latin typeface="Roboto"/>
              </a:rPr>
              <a:t>how many resources are available, how many are allocated and what is the request of each process. Everything can be represented in terms of the diagram. </a:t>
            </a:r>
            <a:endParaRPr lang="en-US" sz="2800" dirty="0" smtClean="0">
              <a:latin typeface="Roboto"/>
            </a:endParaRPr>
          </a:p>
          <a:p>
            <a:pPr algn="just"/>
            <a:endParaRPr lang="en-US" sz="2800" dirty="0">
              <a:latin typeface="Roboto"/>
            </a:endParaRPr>
          </a:p>
          <a:p>
            <a:pPr algn="just"/>
            <a:r>
              <a:rPr lang="en-US" sz="2800" dirty="0" smtClean="0">
                <a:latin typeface="Roboto"/>
              </a:rPr>
              <a:t>One </a:t>
            </a:r>
            <a:r>
              <a:rPr lang="en-US" sz="2800" dirty="0">
                <a:latin typeface="Roboto"/>
              </a:rPr>
              <a:t>of the advantages of having a diagram is, sometimes it is possible to see a deadlock directly by using RAG, but then you might not be able to know that by looking at the table. </a:t>
            </a:r>
            <a:endParaRPr lang="en-US" sz="2800" dirty="0" smtClean="0">
              <a:latin typeface="Roboto"/>
            </a:endParaRPr>
          </a:p>
          <a:p>
            <a:pPr algn="just"/>
            <a:endParaRPr lang="en-US" sz="2800" dirty="0">
              <a:latin typeface="Roboto"/>
            </a:endParaRPr>
          </a:p>
          <a:p>
            <a:pPr algn="just"/>
            <a:r>
              <a:rPr lang="en-US" sz="2800" dirty="0" smtClean="0">
                <a:latin typeface="Roboto"/>
              </a:rPr>
              <a:t>But </a:t>
            </a:r>
            <a:r>
              <a:rPr lang="en-US" sz="2800" dirty="0">
                <a:latin typeface="Roboto"/>
              </a:rPr>
              <a:t>the tables are better if the system contains lots of process and resource and Graph is better if the system contains less number of process and resource</a:t>
            </a:r>
            <a:r>
              <a:rPr lang="en-US" sz="2800" dirty="0" smtClean="0">
                <a:latin typeface="Roboto"/>
              </a:rPr>
              <a:t>. </a:t>
            </a:r>
          </a:p>
          <a:p>
            <a:pPr algn="just"/>
            <a:endParaRPr lang="en-US" sz="2800" dirty="0">
              <a:latin typeface="Roboto"/>
            </a:endParaRPr>
          </a:p>
          <a:p>
            <a:pPr algn="just"/>
            <a:r>
              <a:rPr lang="en-US" sz="2800" dirty="0" smtClean="0"/>
              <a:t>Any </a:t>
            </a:r>
            <a:r>
              <a:rPr lang="en-US" sz="2800" dirty="0"/>
              <a:t>graph contains vertices and edges. So RAG also contains vertices and edges. </a:t>
            </a:r>
            <a:endParaRPr lang="en-IN" dirty="0"/>
          </a:p>
        </p:txBody>
      </p:sp>
    </p:spTree>
    <p:extLst>
      <p:ext uri="{BB962C8B-B14F-4D97-AF65-F5344CB8AC3E}">
        <p14:creationId xmlns:p14="http://schemas.microsoft.com/office/powerpoint/2010/main" val="825917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IN" sz="3600" b="1" dirty="0"/>
              <a:t>Resource-Allocation </a:t>
            </a:r>
            <a:r>
              <a:rPr lang="en-IN" sz="3600" b="1" dirty="0" smtClean="0"/>
              <a:t>Graph Cont..</a:t>
            </a:r>
            <a:endParaRPr lang="en-IN" sz="36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sp>
        <p:nvSpPr>
          <p:cNvPr id="3" name="Rectangle 2"/>
          <p:cNvSpPr/>
          <p:nvPr/>
        </p:nvSpPr>
        <p:spPr>
          <a:xfrm>
            <a:off x="939801" y="862231"/>
            <a:ext cx="8693149" cy="6555641"/>
          </a:xfrm>
          <a:prstGeom prst="rect">
            <a:avLst/>
          </a:prstGeom>
        </p:spPr>
        <p:txBody>
          <a:bodyPr wrap="square">
            <a:spAutoFit/>
          </a:bodyPr>
          <a:lstStyle/>
          <a:p>
            <a:pPr algn="just"/>
            <a:r>
              <a:rPr lang="en-US" sz="2800" dirty="0"/>
              <a:t>In RAG vertices are two type –</a:t>
            </a:r>
          </a:p>
          <a:p>
            <a:pPr marL="514350" indent="-514350">
              <a:buAutoNum type="arabicPeriod"/>
            </a:pPr>
            <a:r>
              <a:rPr lang="en-US" sz="2800" b="1" dirty="0" smtClean="0"/>
              <a:t>Process </a:t>
            </a:r>
            <a:r>
              <a:rPr lang="en-US" sz="2800" b="1" dirty="0"/>
              <a:t>vertex –</a:t>
            </a:r>
            <a:r>
              <a:rPr lang="en-US" sz="2800" dirty="0"/>
              <a:t> Every process will be represented as a process </a:t>
            </a:r>
            <a:r>
              <a:rPr lang="en-US" sz="2800" dirty="0" err="1"/>
              <a:t>vertex.Generally</a:t>
            </a:r>
            <a:r>
              <a:rPr lang="en-US" sz="2800" dirty="0"/>
              <a:t>, the process will be represented with a circle</a:t>
            </a:r>
            <a:r>
              <a:rPr lang="en-US" sz="2800" dirty="0" smtClean="0"/>
              <a:t>.</a:t>
            </a:r>
          </a:p>
          <a:p>
            <a:pPr marL="514350" indent="-514350">
              <a:buAutoNum type="arabicPeriod"/>
            </a:pPr>
            <a:r>
              <a:rPr lang="en-US" sz="2800" b="1" dirty="0" smtClean="0"/>
              <a:t>Resource </a:t>
            </a:r>
            <a:r>
              <a:rPr lang="en-US" sz="2800" b="1" dirty="0"/>
              <a:t>vertex –</a:t>
            </a:r>
            <a:r>
              <a:rPr lang="en-US" sz="2800" dirty="0"/>
              <a:t> Every resource will be represented as a resource vertex. It is also two type –</a:t>
            </a:r>
          </a:p>
          <a:p>
            <a:endParaRPr lang="en-US" sz="2800" b="1" dirty="0" smtClean="0"/>
          </a:p>
          <a:p>
            <a:r>
              <a:rPr lang="en-US" sz="2800" b="1" dirty="0" smtClean="0"/>
              <a:t>Single </a:t>
            </a:r>
            <a:r>
              <a:rPr lang="en-US" sz="2800" b="1" dirty="0"/>
              <a:t>instance type resource –</a:t>
            </a:r>
            <a:r>
              <a:rPr lang="en-US" sz="2800" dirty="0"/>
              <a:t> It represents as a box, inside the box, there will be one dot</a:t>
            </a:r>
            <a:r>
              <a:rPr lang="en-US" sz="2800" dirty="0" smtClean="0"/>
              <a:t>. So </a:t>
            </a:r>
            <a:r>
              <a:rPr lang="en-US" sz="2800" dirty="0"/>
              <a:t>the number of dots indicate how many instances are present of each resource type.</a:t>
            </a:r>
          </a:p>
          <a:p>
            <a:r>
              <a:rPr lang="en-US" sz="2800" b="1" dirty="0"/>
              <a:t>Multi-resource instance type resource –</a:t>
            </a:r>
            <a:r>
              <a:rPr lang="en-US" sz="2800" dirty="0"/>
              <a:t> It also represents as a box, inside the box, there will be many dots present.</a:t>
            </a:r>
          </a:p>
        </p:txBody>
      </p:sp>
      <p:pic>
        <p:nvPicPr>
          <p:cNvPr id="1026" name="Picture 2" descr="https://media.geeksforgeeks.org/wp-content/uploads/Prjjj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350" y="2643882"/>
            <a:ext cx="5919787" cy="383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600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IN" sz="3600" b="1" dirty="0"/>
              <a:t>Resource-Allocation </a:t>
            </a:r>
            <a:r>
              <a:rPr lang="en-IN" sz="3600" b="1" dirty="0" smtClean="0"/>
              <a:t>Graph Cont..</a:t>
            </a:r>
            <a:endParaRPr lang="en-IN" sz="36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sp>
        <p:nvSpPr>
          <p:cNvPr id="3" name="Rectangle 2"/>
          <p:cNvSpPr/>
          <p:nvPr/>
        </p:nvSpPr>
        <p:spPr>
          <a:xfrm>
            <a:off x="939801" y="862231"/>
            <a:ext cx="8693149" cy="569386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Now coming to the edges of </a:t>
            </a:r>
            <a:r>
              <a:rPr lang="en-US" sz="2800" dirty="0" err="1">
                <a:latin typeface="Arial" panose="020B0604020202020204" pitchFamily="34" charset="0"/>
                <a:cs typeface="Arial" panose="020B0604020202020204" pitchFamily="34" charset="0"/>
              </a:rPr>
              <a:t>RAG.There</a:t>
            </a:r>
            <a:r>
              <a:rPr lang="en-US" sz="2800" dirty="0">
                <a:latin typeface="Arial" panose="020B0604020202020204" pitchFamily="34" charset="0"/>
                <a:cs typeface="Arial" panose="020B0604020202020204" pitchFamily="34" charset="0"/>
              </a:rPr>
              <a:t> are two types of edges in RAG </a:t>
            </a: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1. Assign Edge – </a:t>
            </a:r>
            <a:r>
              <a:rPr lang="en-US" sz="2800" dirty="0">
                <a:latin typeface="Arial" panose="020B0604020202020204" pitchFamily="34" charset="0"/>
                <a:cs typeface="Arial" panose="020B0604020202020204" pitchFamily="34" charset="0"/>
              </a:rPr>
              <a:t>If you already assign a resource to a process then it is called Assign edge.</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2. Request Edge – </a:t>
            </a:r>
            <a:r>
              <a:rPr lang="en-US" sz="2800" dirty="0">
                <a:latin typeface="Arial" panose="020B0604020202020204" pitchFamily="34" charset="0"/>
                <a:cs typeface="Arial" panose="020B0604020202020204" pitchFamily="34" charset="0"/>
              </a:rPr>
              <a:t>It means in future the process might want some resource to complete the execution, that is called request edge.</a:t>
            </a:r>
          </a:p>
          <a:p>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b="1"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So, if a process is using a resource, an arrow is drawn from the resource node to the process node. If a process is requesting a resource, an arrow is drawn from the process node to the resource node.</a:t>
            </a:r>
          </a:p>
        </p:txBody>
      </p:sp>
      <p:pic>
        <p:nvPicPr>
          <p:cNvPr id="1028" name="Picture 4" descr="https://media.geeksforgeeks.org/wp-content/uploads/Slide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550" y="1632604"/>
            <a:ext cx="5638800" cy="415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536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IN" sz="3600" b="1" dirty="0"/>
              <a:t>Example 1 (Single instances RAG) –</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sp>
        <p:nvSpPr>
          <p:cNvPr id="3" name="Rectangle 2"/>
          <p:cNvSpPr/>
          <p:nvPr/>
        </p:nvSpPr>
        <p:spPr>
          <a:xfrm>
            <a:off x="939801" y="862231"/>
            <a:ext cx="8693149" cy="3108543"/>
          </a:xfrm>
          <a:prstGeom prst="rect">
            <a:avLst/>
          </a:prstGeom>
        </p:spPr>
        <p:txBody>
          <a:bodyPr wrap="square">
            <a:spAutoFit/>
          </a:bodyPr>
          <a:lstStyle/>
          <a:p>
            <a:r>
              <a:rPr lang="en-US" sz="2800" dirty="0"/>
              <a:t>If there is a cycle in the Resource Allocation Graph and each resource in the cycle provides only one instance, then the processes will be in deadlock. For example, if process P1 holds resource R1, process P2 holds resource R2 and process P1 is waiting for R2 and process P2 is waiting for R1, then process P1 and process P2 will be in deadlock.</a:t>
            </a:r>
            <a:endParaRPr lang="en-US" sz="2800" dirty="0">
              <a:latin typeface="Arial" panose="020B0604020202020204" pitchFamily="34" charset="0"/>
              <a:cs typeface="Arial" panose="020B0604020202020204" pitchFamily="34" charset="0"/>
            </a:endParaRPr>
          </a:p>
        </p:txBody>
      </p:sp>
      <p:pic>
        <p:nvPicPr>
          <p:cNvPr id="2050" name="Picture 2" descr="https://media.geeksforgeeks.org/wp-content/uploads/Sli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021" y="862231"/>
            <a:ext cx="6124575" cy="34450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dia.geeksforgeeks.org/wp-content/uploads/Presentatio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3638" y="4948410"/>
            <a:ext cx="6234289" cy="3140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3300" y="4948410"/>
            <a:ext cx="8383465" cy="3108543"/>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Here’s another example, that shows Processes P1 and P2 acquiring resources R1 and R2 while process P3 is waiting to acquire both resources. In this example, there is no deadlock because there is no circular dependency.</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So cycle in single-instance resource type is the sufficient condition for deadlock.</a:t>
            </a:r>
            <a:endParaRPr lang="en-I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30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1200329"/>
          </a:xfrm>
          <a:prstGeom prst="rect">
            <a:avLst/>
          </a:prstGeom>
          <a:noFill/>
          <a:ln w="9525">
            <a:noFill/>
            <a:miter lim="800000"/>
            <a:headEnd/>
            <a:tailEnd/>
          </a:ln>
        </p:spPr>
        <p:txBody>
          <a:bodyPr wrap="square">
            <a:spAutoFit/>
          </a:bodyPr>
          <a:lstStyle/>
          <a:p>
            <a:r>
              <a:rPr lang="en-IN" sz="3600" b="1" dirty="0"/>
              <a:t>System Model</a:t>
            </a:r>
          </a:p>
          <a:p>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946150" y="977900"/>
            <a:ext cx="14941550" cy="6555641"/>
          </a:xfrm>
          <a:prstGeom prst="rect">
            <a:avLst/>
          </a:prstGeom>
        </p:spPr>
        <p:txBody>
          <a:bodyPr wrap="square">
            <a:spAutoFit/>
          </a:bodyPr>
          <a:lstStyle/>
          <a:p>
            <a:pPr algn="just"/>
            <a:r>
              <a:rPr lang="en-US" sz="2800" dirty="0"/>
              <a:t>For the purposes of deadlock discussion, a system can be modeled as a collection of limited resources, which can be partitioned into different categories, to be allocated to a number of processes, each having different needs</a:t>
            </a:r>
            <a:r>
              <a:rPr lang="en-US" sz="2800" dirty="0" smtClean="0"/>
              <a:t>.</a:t>
            </a:r>
          </a:p>
          <a:p>
            <a:pPr algn="just"/>
            <a:endParaRPr lang="en-US" sz="2800" dirty="0"/>
          </a:p>
          <a:p>
            <a:pPr algn="just"/>
            <a:r>
              <a:rPr lang="en-US" sz="2800" dirty="0"/>
              <a:t>Resource categories may include memory, printers, CPUs, open files, tape drives, CD-ROMS, etc</a:t>
            </a:r>
            <a:r>
              <a:rPr lang="en-US" sz="2800" dirty="0" smtClean="0"/>
              <a:t>.</a:t>
            </a:r>
          </a:p>
          <a:p>
            <a:pPr algn="just"/>
            <a:endParaRPr lang="en-US" sz="2800" dirty="0"/>
          </a:p>
          <a:p>
            <a:pPr algn="just"/>
            <a:r>
              <a:rPr lang="en-US" sz="2800" dirty="0"/>
              <a:t>By definition, all the resources within a category are equivalent, and a request of this category can be equally satisfied by any one of the resources in that category. </a:t>
            </a:r>
            <a:endParaRPr lang="en-US" sz="2800" dirty="0" smtClean="0"/>
          </a:p>
          <a:p>
            <a:pPr algn="just"/>
            <a:endParaRPr lang="en-US" sz="2800" dirty="0"/>
          </a:p>
          <a:p>
            <a:pPr algn="just"/>
            <a:r>
              <a:rPr lang="en-US" sz="2800" dirty="0" smtClean="0"/>
              <a:t>If </a:t>
            </a:r>
            <a:r>
              <a:rPr lang="en-US" sz="2800" dirty="0"/>
              <a:t>this is not the case ( i.e. if there is some difference between the resources within a category ), then that category needs to be further divided into separate categories. For example, "printers" may need to be separated into "laser printers" and "color inkjet printers".</a:t>
            </a:r>
          </a:p>
          <a:p>
            <a:pPr algn="just"/>
            <a:endParaRPr lang="en-US" sz="2800" dirty="0" smtClean="0"/>
          </a:p>
          <a:p>
            <a:pPr algn="just"/>
            <a:r>
              <a:rPr lang="en-US" sz="2800" dirty="0" smtClean="0"/>
              <a:t>Some </a:t>
            </a:r>
            <a:r>
              <a:rPr lang="en-US" sz="2800" dirty="0"/>
              <a:t>categories may have a single resource.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646331"/>
          </a:xfrm>
          <a:prstGeom prst="rect">
            <a:avLst/>
          </a:prstGeom>
          <a:noFill/>
          <a:ln w="9525">
            <a:noFill/>
            <a:miter lim="800000"/>
            <a:headEnd/>
            <a:tailEnd/>
          </a:ln>
        </p:spPr>
        <p:txBody>
          <a:bodyPr wrap="square">
            <a:spAutoFit/>
          </a:bodyPr>
          <a:lstStyle/>
          <a:p>
            <a:r>
              <a:rPr lang="en-US" sz="3600" b="1" dirty="0" smtClean="0"/>
              <a:t>Example 2 (Multi-instances RAG) –</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20</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1784350" y="6083300"/>
            <a:ext cx="13487400" cy="1200329"/>
          </a:xfrm>
          <a:prstGeom prst="rect">
            <a:avLst/>
          </a:prstGeom>
        </p:spPr>
        <p:txBody>
          <a:bodyPr wrap="square">
            <a:spAutoFit/>
          </a:bodyPr>
          <a:lstStyle/>
          <a:p>
            <a:pPr algn="just"/>
            <a:r>
              <a:rPr lang="en-US" sz="2400" dirty="0" smtClean="0"/>
              <a:t>From the above example, it is not possible to say the RAG is in a safe state or in an unsafe state.So to see the state of this RAG, let’s construct the allocation matrix and request matrix.</a:t>
            </a:r>
          </a:p>
          <a:p>
            <a:pPr algn="just"/>
            <a:endParaRPr lang="en-US" sz="2400" dirty="0" smtClean="0"/>
          </a:p>
        </p:txBody>
      </p:sp>
      <p:pic>
        <p:nvPicPr>
          <p:cNvPr id="18434" name="Picture 2" descr="https://media.geeksforgeeks.org/wp-content/uploads/Slide2.jpg"/>
          <p:cNvPicPr>
            <a:picLocks noChangeAspect="1" noChangeArrowheads="1"/>
          </p:cNvPicPr>
          <p:nvPr/>
        </p:nvPicPr>
        <p:blipFill>
          <a:blip r:embed="rId3"/>
          <a:srcRect/>
          <a:stretch>
            <a:fillRect/>
          </a:stretch>
        </p:blipFill>
        <p:spPr bwMode="auto">
          <a:xfrm>
            <a:off x="869950" y="977900"/>
            <a:ext cx="12877800" cy="49244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Multi-instances RAG</a:t>
            </a:r>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21</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pic>
        <p:nvPicPr>
          <p:cNvPr id="17410" name="Picture 2" descr="https://media.geeksforgeeks.org/wp-content/uploads/sli-1.jpg"/>
          <p:cNvPicPr>
            <a:picLocks noChangeAspect="1" noChangeArrowheads="1"/>
          </p:cNvPicPr>
          <p:nvPr/>
        </p:nvPicPr>
        <p:blipFill>
          <a:blip r:embed="rId3"/>
          <a:srcRect/>
          <a:stretch>
            <a:fillRect/>
          </a:stretch>
        </p:blipFill>
        <p:spPr bwMode="auto">
          <a:xfrm>
            <a:off x="2012950" y="977900"/>
            <a:ext cx="9001125" cy="4114800"/>
          </a:xfrm>
          <a:prstGeom prst="rect">
            <a:avLst/>
          </a:prstGeom>
          <a:noFill/>
        </p:spPr>
      </p:pic>
      <p:sp>
        <p:nvSpPr>
          <p:cNvPr id="13" name="Rectangle 12"/>
          <p:cNvSpPr/>
          <p:nvPr/>
        </p:nvSpPr>
        <p:spPr>
          <a:xfrm>
            <a:off x="1022350" y="4025900"/>
            <a:ext cx="14478000" cy="3970318"/>
          </a:xfrm>
          <a:prstGeom prst="rect">
            <a:avLst/>
          </a:prstGeom>
        </p:spPr>
        <p:txBody>
          <a:bodyPr wrap="square">
            <a:spAutoFit/>
          </a:bodyPr>
          <a:lstStyle/>
          <a:p>
            <a:endParaRPr lang="en-US" sz="2800" dirty="0" smtClean="0"/>
          </a:p>
          <a:p>
            <a:r>
              <a:rPr lang="en-US" sz="2800" dirty="0" smtClean="0"/>
              <a:t>The total number of processes are three; P1, P2 &amp; P3 and the total number of resources are two; R1 &amp; R2.</a:t>
            </a:r>
          </a:p>
          <a:p>
            <a:endParaRPr lang="en-US" sz="2800" b="1" dirty="0" smtClean="0"/>
          </a:p>
          <a:p>
            <a:r>
              <a:rPr lang="en-US" sz="2800" b="1" dirty="0" smtClean="0"/>
              <a:t>Allocation matrix –</a:t>
            </a:r>
            <a:endParaRPr lang="en-US" sz="2800" dirty="0" smtClean="0"/>
          </a:p>
          <a:p>
            <a:r>
              <a:rPr lang="en-US" sz="2800" dirty="0" smtClean="0"/>
              <a:t>For constructing the allocation matrix, just go to the resources and see to which process it is allocated.</a:t>
            </a:r>
          </a:p>
          <a:p>
            <a:r>
              <a:rPr lang="en-US" sz="2800" dirty="0" smtClean="0"/>
              <a:t>R1 is allocated to P1, therefore write 1 in allocation matrix and similarly, R2 is allocated to P2 as well as P3 and for the remaining element just write 0.</a:t>
            </a:r>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Multi-instances RAG</a:t>
            </a:r>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3" name="Rectangle 12"/>
          <p:cNvSpPr/>
          <p:nvPr/>
        </p:nvSpPr>
        <p:spPr>
          <a:xfrm>
            <a:off x="1022350" y="825500"/>
            <a:ext cx="14478000" cy="2677656"/>
          </a:xfrm>
          <a:prstGeom prst="rect">
            <a:avLst/>
          </a:prstGeom>
        </p:spPr>
        <p:txBody>
          <a:bodyPr wrap="square">
            <a:spAutoFit/>
          </a:bodyPr>
          <a:lstStyle/>
          <a:p>
            <a:r>
              <a:rPr lang="en-US" sz="2800" b="1" dirty="0" smtClean="0"/>
              <a:t>Request matrix –</a:t>
            </a:r>
            <a:endParaRPr lang="en-US" sz="2800" dirty="0" smtClean="0"/>
          </a:p>
          <a:p>
            <a:r>
              <a:rPr lang="en-US" sz="2800" dirty="0" smtClean="0"/>
              <a:t>In order to find out the request matrix, you have to go to the process and see the outgoing edges.</a:t>
            </a:r>
          </a:p>
          <a:p>
            <a:r>
              <a:rPr lang="en-US" sz="2800" dirty="0" smtClean="0"/>
              <a:t>P1 is requesting resource R2, so write 1 in the matrix and similarly, P2 requesting R1 and for the remaining element write 0.</a:t>
            </a:r>
          </a:p>
          <a:p>
            <a:r>
              <a:rPr lang="en-US" sz="2800" dirty="0" smtClean="0"/>
              <a:t>So now available resource is = (0, 0).</a:t>
            </a:r>
            <a:endParaRPr lang="en-US" sz="2800" dirty="0"/>
          </a:p>
        </p:txBody>
      </p:sp>
      <p:pic>
        <p:nvPicPr>
          <p:cNvPr id="27650" name="Picture 2" descr="hgh-1"/>
          <p:cNvPicPr>
            <a:picLocks noChangeAspect="1" noChangeArrowheads="1"/>
          </p:cNvPicPr>
          <p:nvPr/>
        </p:nvPicPr>
        <p:blipFill>
          <a:blip r:embed="rId3"/>
          <a:srcRect/>
          <a:stretch>
            <a:fillRect/>
          </a:stretch>
        </p:blipFill>
        <p:spPr bwMode="auto">
          <a:xfrm>
            <a:off x="1327150" y="4025901"/>
            <a:ext cx="13335000" cy="3657600"/>
          </a:xfrm>
          <a:prstGeom prst="rect">
            <a:avLst/>
          </a:prstGeom>
          <a:noFill/>
        </p:spPr>
      </p:pic>
      <p:sp>
        <p:nvSpPr>
          <p:cNvPr id="12" name="Rectangle 11"/>
          <p:cNvSpPr/>
          <p:nvPr/>
        </p:nvSpPr>
        <p:spPr>
          <a:xfrm>
            <a:off x="1174750" y="3721100"/>
            <a:ext cx="6324600" cy="523220"/>
          </a:xfrm>
          <a:prstGeom prst="rect">
            <a:avLst/>
          </a:prstGeom>
        </p:spPr>
        <p:txBody>
          <a:bodyPr wrap="square">
            <a:spAutoFit/>
          </a:bodyPr>
          <a:lstStyle/>
          <a:p>
            <a:r>
              <a:rPr lang="en-US" sz="2800" b="1" dirty="0" smtClean="0"/>
              <a:t>Checking deadlock (safe or not) –</a:t>
            </a:r>
            <a:endParaRPr lang="en-US" sz="2800" dirty="0"/>
          </a:p>
        </p:txBody>
      </p:sp>
      <p:sp>
        <p:nvSpPr>
          <p:cNvPr id="14" name="Rectangle 13"/>
          <p:cNvSpPr/>
          <p:nvPr/>
        </p:nvSpPr>
        <p:spPr>
          <a:xfrm>
            <a:off x="6051550" y="6921500"/>
            <a:ext cx="9906000" cy="1384995"/>
          </a:xfrm>
          <a:prstGeom prst="rect">
            <a:avLst/>
          </a:prstGeom>
        </p:spPr>
        <p:txBody>
          <a:bodyPr wrap="square">
            <a:spAutoFit/>
          </a:bodyPr>
          <a:lstStyle/>
          <a:p>
            <a:r>
              <a:rPr lang="en-US" sz="2800" dirty="0" smtClean="0"/>
              <a:t>So, there is no deadlock in this RAG. Even though there is a cycle, still there is no deadlock. Therefore in multi-instance resource cycle is not sufficient condition for deadlock</a:t>
            </a:r>
            <a:r>
              <a:rPr lang="en-US" dirty="0" smtClean="0"/>
              <a:t>.</a:t>
            </a:r>
            <a:endParaRPr lang="en-US"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23</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pic>
        <p:nvPicPr>
          <p:cNvPr id="16386" name="Picture 2" descr="https://media.geeksforgeeks.org/wp-content/uploads/Slide3.jpg"/>
          <p:cNvPicPr>
            <a:picLocks noChangeAspect="1" noChangeArrowheads="1"/>
          </p:cNvPicPr>
          <p:nvPr/>
        </p:nvPicPr>
        <p:blipFill>
          <a:blip r:embed="rId3"/>
          <a:srcRect/>
          <a:stretch>
            <a:fillRect/>
          </a:stretch>
        </p:blipFill>
        <p:spPr bwMode="auto">
          <a:xfrm>
            <a:off x="1479550" y="1054100"/>
            <a:ext cx="8212666" cy="4876799"/>
          </a:xfrm>
          <a:prstGeom prst="rect">
            <a:avLst/>
          </a:prstGeom>
          <a:noFill/>
        </p:spPr>
      </p:pic>
      <p:sp>
        <p:nvSpPr>
          <p:cNvPr id="13" name="Rectangle 12"/>
          <p:cNvSpPr/>
          <p:nvPr/>
        </p:nvSpPr>
        <p:spPr>
          <a:xfrm>
            <a:off x="1250950" y="5930900"/>
            <a:ext cx="14020800" cy="1384995"/>
          </a:xfrm>
          <a:prstGeom prst="rect">
            <a:avLst/>
          </a:prstGeom>
        </p:spPr>
        <p:txBody>
          <a:bodyPr wrap="square">
            <a:spAutoFit/>
          </a:bodyPr>
          <a:lstStyle/>
          <a:p>
            <a:r>
              <a:rPr lang="en-US" sz="2800" dirty="0" smtClean="0"/>
              <a:t>Above example is the same as the previous example except that, the process P3 requesting for resource R1.</a:t>
            </a:r>
            <a:br>
              <a:rPr lang="en-US" sz="2800" dirty="0" smtClean="0"/>
            </a:br>
            <a:r>
              <a:rPr lang="en-US" sz="2800" dirty="0" smtClean="0"/>
              <a:t>So the table becomes as shown in below.</a:t>
            </a:r>
            <a:endParaRPr lang="en-US" sz="2800" dirty="0"/>
          </a:p>
        </p:txBody>
      </p:sp>
    </p:spTree>
    <p:extLst>
      <p:ext uri="{BB962C8B-B14F-4D97-AF65-F5344CB8AC3E}">
        <p14:creationId xmlns:p14="http://schemas.microsoft.com/office/powerpoint/2010/main" val="2142337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IN" sz="3600" b="1" dirty="0" smtClean="0"/>
              <a:t>Cont..</a:t>
            </a:r>
            <a:endParaRPr lang="en-US" sz="36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24</a:t>
            </a:fld>
            <a:endParaRPr lang="en-IN"/>
          </a:p>
        </p:txBody>
      </p:sp>
      <p:pic>
        <p:nvPicPr>
          <p:cNvPr id="15362" name="Picture 2" descr="https://media.geeksforgeeks.org/wp-content/uploads/vg-1.jpg"/>
          <p:cNvPicPr>
            <a:picLocks noChangeAspect="1" noChangeArrowheads="1"/>
          </p:cNvPicPr>
          <p:nvPr/>
        </p:nvPicPr>
        <p:blipFill>
          <a:blip r:embed="rId3"/>
          <a:srcRect/>
          <a:stretch>
            <a:fillRect/>
          </a:stretch>
        </p:blipFill>
        <p:spPr bwMode="auto">
          <a:xfrm>
            <a:off x="1327150" y="444500"/>
            <a:ext cx="10134600" cy="5700713"/>
          </a:xfrm>
          <a:prstGeom prst="rect">
            <a:avLst/>
          </a:prstGeom>
          <a:noFill/>
        </p:spPr>
      </p:pic>
      <p:sp>
        <p:nvSpPr>
          <p:cNvPr id="11" name="Rectangle 10"/>
          <p:cNvSpPr/>
          <p:nvPr/>
        </p:nvSpPr>
        <p:spPr>
          <a:xfrm>
            <a:off x="1936750" y="5016500"/>
            <a:ext cx="13868400" cy="3693319"/>
          </a:xfrm>
          <a:prstGeom prst="rect">
            <a:avLst/>
          </a:prstGeom>
        </p:spPr>
        <p:txBody>
          <a:bodyPr wrap="square">
            <a:spAutoFit/>
          </a:bodyPr>
          <a:lstStyle/>
          <a:p>
            <a:pPr algn="just"/>
            <a:r>
              <a:rPr lang="en-US" sz="2800" dirty="0" smtClean="0"/>
              <a:t>So the Available resource is = (0, 0), but requirement are (0, 1), (1, 0) and (1, 0).So you can’t fulfill any one requirement. Therefore, it is in deadlock.</a:t>
            </a:r>
          </a:p>
          <a:p>
            <a:pPr algn="just"/>
            <a:endParaRPr lang="en-US" sz="2800" dirty="0" smtClean="0"/>
          </a:p>
          <a:p>
            <a:pPr algn="just"/>
            <a:r>
              <a:rPr lang="en-US" sz="2800" dirty="0" smtClean="0"/>
              <a:t>Therefore, every cycle in a multi-instance resource type graph is not a deadlock, if there has to be a deadlock, there has to be a cycle. So, in case of RAG with multi-instance resource type, the cycle is a necessary condition for deadlock, but not sufficient.</a:t>
            </a:r>
          </a:p>
          <a:p>
            <a:r>
              <a:rPr lang="en-US" dirty="0" smtClean="0"/>
              <a:t/>
            </a:r>
            <a:br>
              <a:rPr lang="en-US" dirty="0" smtClean="0"/>
            </a:br>
            <a:endParaRPr lang="en-US" dirty="0"/>
          </a:p>
        </p:txBody>
      </p:sp>
      <p:sp>
        <p:nvSpPr>
          <p:cNvPr id="13" name="Rectangle 12"/>
          <p:cNvSpPr/>
          <p:nvPr/>
        </p:nvSpPr>
        <p:spPr>
          <a:xfrm>
            <a:off x="12299950" y="292100"/>
            <a:ext cx="1510350" cy="400110"/>
          </a:xfrm>
          <a:prstGeom prst="rect">
            <a:avLst/>
          </a:prstGeom>
        </p:spPr>
        <p:txBody>
          <a:bodyPr wrap="none">
            <a:spAutoFit/>
          </a:bodyPr>
          <a:lstStyle/>
          <a:p>
            <a:r>
              <a:rPr lang="en-US" altLang="en-US" sz="2000" dirty="0" smtClean="0"/>
              <a:t>Basic Facts</a:t>
            </a:r>
            <a:endParaRPr lang="en-US" sz="2000" dirty="0"/>
          </a:p>
        </p:txBody>
      </p:sp>
      <p:sp>
        <p:nvSpPr>
          <p:cNvPr id="14" name="Rectangle 13"/>
          <p:cNvSpPr/>
          <p:nvPr/>
        </p:nvSpPr>
        <p:spPr>
          <a:xfrm>
            <a:off x="9861550" y="825500"/>
            <a:ext cx="6019800" cy="3108543"/>
          </a:xfrm>
          <a:prstGeom prst="rect">
            <a:avLst/>
          </a:prstGeom>
        </p:spPr>
        <p:txBody>
          <a:bodyPr wrap="square">
            <a:spAutoFit/>
          </a:bodyPr>
          <a:lstStyle/>
          <a:p>
            <a:r>
              <a:rPr lang="en-US" altLang="en-US" sz="2800" dirty="0" smtClean="0"/>
              <a:t>If graph contains no cycles </a:t>
            </a:r>
            <a:r>
              <a:rPr lang="en-US" altLang="en-US" sz="2800" dirty="0" smtClean="0">
                <a:sym typeface="Symbol" pitchFamily="18" charset="2"/>
              </a:rPr>
              <a:t> no deadlock</a:t>
            </a:r>
          </a:p>
          <a:p>
            <a:r>
              <a:rPr lang="en-US" altLang="en-US" sz="2800" dirty="0" smtClean="0">
                <a:sym typeface="Symbol" pitchFamily="18" charset="2"/>
              </a:rPr>
              <a:t>If graph contains a cycle </a:t>
            </a:r>
          </a:p>
          <a:p>
            <a:pPr lvl="1"/>
            <a:r>
              <a:rPr lang="en-US" altLang="en-US" sz="2800" dirty="0" smtClean="0">
                <a:sym typeface="Symbol" pitchFamily="18" charset="2"/>
              </a:rPr>
              <a:t>if only one instance per resource type, then deadlock</a:t>
            </a:r>
          </a:p>
          <a:p>
            <a:pPr lvl="1"/>
            <a:r>
              <a:rPr lang="en-US" altLang="en-US" sz="2800" dirty="0" smtClean="0">
                <a:sym typeface="Symbol" pitchFamily="18" charset="2"/>
              </a:rPr>
              <a:t>if several instances per resource type, possibility of deadlock</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25</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dirty="0" smtClean="0"/>
              <a:t>Strategies for handling Deadlock</a:t>
            </a:r>
            <a:endParaRPr lang="en-US" sz="3600" dirty="0"/>
          </a:p>
        </p:txBody>
      </p:sp>
      <p:sp>
        <p:nvSpPr>
          <p:cNvPr id="11" name="Rectangle 10"/>
          <p:cNvSpPr/>
          <p:nvPr/>
        </p:nvSpPr>
        <p:spPr>
          <a:xfrm>
            <a:off x="1022350" y="1587500"/>
            <a:ext cx="14630400" cy="3539430"/>
          </a:xfrm>
          <a:prstGeom prst="rect">
            <a:avLst/>
          </a:prstGeom>
        </p:spPr>
        <p:txBody>
          <a:bodyPr wrap="square">
            <a:spAutoFit/>
          </a:bodyPr>
          <a:lstStyle/>
          <a:p>
            <a:r>
              <a:rPr lang="en-US" altLang="en-US" sz="2800" dirty="0" smtClean="0"/>
              <a:t>Ensure that the system will </a:t>
            </a:r>
            <a:r>
              <a:rPr lang="en-US" altLang="en-US" sz="2800" i="1" dirty="0" smtClean="0"/>
              <a:t>never</a:t>
            </a:r>
            <a:r>
              <a:rPr lang="en-US" altLang="en-US" sz="2800" dirty="0" smtClean="0"/>
              <a:t> enter a deadlock state:</a:t>
            </a:r>
          </a:p>
          <a:p>
            <a:pPr lvl="1"/>
            <a:r>
              <a:rPr lang="en-US" altLang="en-US" sz="2800" dirty="0" smtClean="0"/>
              <a:t>Deadlock prevention</a:t>
            </a:r>
          </a:p>
          <a:p>
            <a:pPr lvl="1"/>
            <a:r>
              <a:rPr lang="en-US" altLang="en-US" sz="2800" dirty="0" smtClean="0"/>
              <a:t>Deadlock avoidance</a:t>
            </a:r>
          </a:p>
          <a:p>
            <a:endParaRPr lang="en-US" altLang="en-US" sz="2800" dirty="0" smtClean="0"/>
          </a:p>
          <a:p>
            <a:r>
              <a:rPr lang="en-US" altLang="en-US" sz="2800" dirty="0" smtClean="0"/>
              <a:t>Allow the system to enter a deadlock state and then recover</a:t>
            </a:r>
          </a:p>
          <a:p>
            <a:endParaRPr lang="en-US" altLang="en-US" sz="2800" dirty="0" smtClean="0"/>
          </a:p>
          <a:p>
            <a:r>
              <a:rPr lang="en-US" altLang="en-US" sz="2800" dirty="0" smtClean="0"/>
              <a:t>Ignore the problem and pretend that deadlocks never occur in the system; used by most operating systems, including UNIX</a:t>
            </a:r>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26</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dirty="0" smtClean="0"/>
              <a:t>Strategies for handling Deadlock Cont..</a:t>
            </a:r>
            <a:endParaRPr lang="en-US" sz="3600" dirty="0"/>
          </a:p>
        </p:txBody>
      </p:sp>
      <p:sp>
        <p:nvSpPr>
          <p:cNvPr id="11" name="Rectangle 10"/>
          <p:cNvSpPr/>
          <p:nvPr/>
        </p:nvSpPr>
        <p:spPr>
          <a:xfrm>
            <a:off x="1022350" y="1587500"/>
            <a:ext cx="14630400" cy="6986528"/>
          </a:xfrm>
          <a:prstGeom prst="rect">
            <a:avLst/>
          </a:prstGeom>
        </p:spPr>
        <p:txBody>
          <a:bodyPr wrap="square">
            <a:spAutoFit/>
          </a:bodyPr>
          <a:lstStyle/>
          <a:p>
            <a:r>
              <a:rPr lang="en-US" sz="2800" dirty="0" smtClean="0"/>
              <a:t>Deadlock Ignorance</a:t>
            </a:r>
          </a:p>
          <a:p>
            <a:endParaRPr lang="en-US" sz="2800" dirty="0" smtClean="0"/>
          </a:p>
          <a:p>
            <a:r>
              <a:rPr lang="en-US" sz="2800" dirty="0" smtClean="0"/>
              <a:t>Deadlock Ignorance is the most widely used approach among all the mechanism. This is being used by many operating systems mainly for end user uses. In this approach, the Operating system assumes that deadlock never occurs. It simply ignores deadlock. This approach is best suitable for a single end user system where User uses the system only for browsing and all other normal stuff.</a:t>
            </a:r>
          </a:p>
          <a:p>
            <a:endParaRPr lang="en-US" sz="2800" dirty="0" smtClean="0"/>
          </a:p>
          <a:p>
            <a:r>
              <a:rPr lang="en-US" sz="2800" dirty="0" smtClean="0"/>
              <a:t>There is always a tradeoff between Correctness and performance. The operating systems like Windows and Linux mainly focus upon performance. However, the performance of the system decreases if it uses deadlock handling mechanism all the time if deadlock happens 1 out of 100 times then it is completely unnecessary to use the deadlock handling mechanism all the time.</a:t>
            </a:r>
          </a:p>
          <a:p>
            <a:endParaRPr lang="en-US" sz="2800" dirty="0" smtClean="0"/>
          </a:p>
          <a:p>
            <a:r>
              <a:rPr lang="en-US" sz="2800" dirty="0" smtClean="0"/>
              <a:t>In these types of systems, the user has to simply restart the computer in the case of deadlock. Windows and Linux are mainly using this approach.</a:t>
            </a:r>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27</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dirty="0" smtClean="0"/>
              <a:t>Strategies for handling Deadlock Cont..</a:t>
            </a:r>
            <a:endParaRPr lang="en-US" sz="3600" dirty="0"/>
          </a:p>
        </p:txBody>
      </p:sp>
      <p:sp>
        <p:nvSpPr>
          <p:cNvPr id="11" name="Rectangle 10"/>
          <p:cNvSpPr/>
          <p:nvPr/>
        </p:nvSpPr>
        <p:spPr>
          <a:xfrm>
            <a:off x="1022350" y="1587500"/>
            <a:ext cx="14630400" cy="3539430"/>
          </a:xfrm>
          <a:prstGeom prst="rect">
            <a:avLst/>
          </a:prstGeom>
        </p:spPr>
        <p:txBody>
          <a:bodyPr wrap="square">
            <a:spAutoFit/>
          </a:bodyPr>
          <a:lstStyle/>
          <a:p>
            <a:r>
              <a:rPr lang="en-US" sz="2800" dirty="0" smtClean="0"/>
              <a:t>Deadlock prevention</a:t>
            </a:r>
          </a:p>
          <a:p>
            <a:endParaRPr lang="en-US" sz="2800" dirty="0" smtClean="0"/>
          </a:p>
          <a:p>
            <a:r>
              <a:rPr lang="en-US" sz="2800" dirty="0" smtClean="0"/>
              <a:t>Deadlock happens only when Mutual Exclusion, hold and wait, No preemption and circular wait holds simultaneously. If it is possible to violate one of the four conditions at any time then the deadlock can never occur in the system.</a:t>
            </a:r>
          </a:p>
          <a:p>
            <a:endParaRPr lang="en-US" sz="2800" dirty="0" smtClean="0"/>
          </a:p>
          <a:p>
            <a:r>
              <a:rPr lang="en-US" sz="2800" dirty="0" smtClean="0"/>
              <a:t>The idea behind the approach is very simple that we have to fail one of the four conditions but there can be a big argument on its physical implementation in the system.</a:t>
            </a:r>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28</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dirty="0" smtClean="0"/>
              <a:t>Strategies for handling Deadlock Cont..</a:t>
            </a:r>
            <a:endParaRPr lang="en-US" sz="3600" dirty="0"/>
          </a:p>
        </p:txBody>
      </p:sp>
      <p:sp>
        <p:nvSpPr>
          <p:cNvPr id="11" name="Rectangle 10"/>
          <p:cNvSpPr/>
          <p:nvPr/>
        </p:nvSpPr>
        <p:spPr>
          <a:xfrm>
            <a:off x="1022350" y="1587500"/>
            <a:ext cx="14630400" cy="5262979"/>
          </a:xfrm>
          <a:prstGeom prst="rect">
            <a:avLst/>
          </a:prstGeom>
        </p:spPr>
        <p:txBody>
          <a:bodyPr wrap="square">
            <a:spAutoFit/>
          </a:bodyPr>
          <a:lstStyle/>
          <a:p>
            <a:r>
              <a:rPr lang="en-US" sz="2800" dirty="0" smtClean="0"/>
              <a:t>Deadlock avoidance</a:t>
            </a:r>
          </a:p>
          <a:p>
            <a:endParaRPr lang="en-US" sz="2800" dirty="0" smtClean="0"/>
          </a:p>
          <a:p>
            <a:r>
              <a:rPr lang="en-US" sz="2800" dirty="0" smtClean="0"/>
              <a:t>In deadlock avoidance, the operating system checks whether the system is in safe state or in unsafe state at every step which the operating system performs. The process continues until the system is in safe state. Once the system moves to unsafe state, the OS has to backtrack one step. In simple words, The OS reviews each allocation so that the allocation doesn't cause the deadlock in the system.</a:t>
            </a:r>
          </a:p>
          <a:p>
            <a:endParaRPr lang="en-US" sz="2800" dirty="0" smtClean="0"/>
          </a:p>
          <a:p>
            <a:r>
              <a:rPr lang="en-US" sz="2800" dirty="0" smtClean="0"/>
              <a:t>Deadlock detection and recovery</a:t>
            </a:r>
          </a:p>
          <a:p>
            <a:r>
              <a:rPr lang="en-US" sz="2800" dirty="0" smtClean="0"/>
              <a:t>This approach let the processes fall in deadlock and then periodically check whether deadlock occur in the system or not. If it occurs then it applies some of the recovery methods to the system to get rid of deadlock.</a:t>
            </a:r>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wrap="square">
            <a:spAutoFit/>
          </a:bodyPr>
          <a:lstStyle/>
          <a:p>
            <a:r>
              <a:rPr lang="en-US" altLang="en-US" sz="4000" dirty="0" smtClean="0"/>
              <a:t>Deadlock Prevention</a:t>
            </a:r>
            <a:endParaRPr lang="en-IN" sz="40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29</a:t>
            </a:fld>
            <a:endParaRPr lang="en-IN"/>
          </a:p>
        </p:txBody>
      </p:sp>
      <p:sp>
        <p:nvSpPr>
          <p:cNvPr id="11" name="Rectangle 10"/>
          <p:cNvSpPr/>
          <p:nvPr/>
        </p:nvSpPr>
        <p:spPr>
          <a:xfrm>
            <a:off x="1327150" y="1206500"/>
            <a:ext cx="14097000" cy="523220"/>
          </a:xfrm>
          <a:prstGeom prst="rect">
            <a:avLst/>
          </a:prstGeom>
        </p:spPr>
        <p:txBody>
          <a:bodyPr wrap="square">
            <a:spAutoFit/>
          </a:bodyPr>
          <a:lstStyle/>
          <a:p>
            <a:pPr algn="just">
              <a:spcBef>
                <a:spcPct val="50000"/>
              </a:spcBef>
            </a:pPr>
            <a:r>
              <a:rPr lang="en-US" altLang="en-US" sz="2800" dirty="0" smtClean="0">
                <a:latin typeface="Times New Roman" pitchFamily="18" charset="0"/>
                <a:cs typeface="Times New Roman" pitchFamily="18" charset="0"/>
              </a:rPr>
              <a:t>Restrain the ways request can be made</a:t>
            </a:r>
            <a:endParaRPr lang="en-US" altLang="en-US" sz="2800" dirty="0">
              <a:latin typeface="Times New Roman" pitchFamily="18" charset="0"/>
              <a:cs typeface="Times New Roman" pitchFamily="18" charset="0"/>
            </a:endParaRPr>
          </a:p>
        </p:txBody>
      </p:sp>
      <p:sp>
        <p:nvSpPr>
          <p:cNvPr id="10" name="Rectangle 9"/>
          <p:cNvSpPr/>
          <p:nvPr/>
        </p:nvSpPr>
        <p:spPr>
          <a:xfrm>
            <a:off x="1403350" y="2197100"/>
            <a:ext cx="11963400" cy="4832092"/>
          </a:xfrm>
          <a:prstGeom prst="rect">
            <a:avLst/>
          </a:prstGeom>
        </p:spPr>
        <p:txBody>
          <a:bodyPr wrap="square">
            <a:spAutoFit/>
          </a:bodyPr>
          <a:lstStyle/>
          <a:p>
            <a:r>
              <a:rPr lang="en-US" altLang="en-US" sz="2800" b="1" dirty="0" smtClean="0"/>
              <a:t>Mutual Exclusion</a:t>
            </a:r>
            <a:r>
              <a:rPr lang="en-US" altLang="en-US" sz="2800" dirty="0" smtClean="0"/>
              <a:t> – not required for sharable resources (e.g., read-only files); must hold for non-sharable resources</a:t>
            </a:r>
          </a:p>
          <a:p>
            <a:endParaRPr lang="en-US" altLang="en-US" sz="2800" dirty="0" smtClean="0"/>
          </a:p>
          <a:p>
            <a:r>
              <a:rPr lang="en-US" altLang="en-US" sz="2800" b="1" dirty="0" smtClean="0"/>
              <a:t>Hold and Wait</a:t>
            </a:r>
            <a:r>
              <a:rPr lang="en-US" altLang="en-US" sz="2800" dirty="0" smtClean="0"/>
              <a:t> – must guarantee that whenever a process requests a resource, it does not hold any other resources</a:t>
            </a:r>
          </a:p>
          <a:p>
            <a:pPr lvl="1"/>
            <a:endParaRPr lang="en-US" altLang="en-US" sz="2800" dirty="0" smtClean="0"/>
          </a:p>
          <a:p>
            <a:pPr lvl="1"/>
            <a:r>
              <a:rPr lang="en-US" altLang="en-US" sz="2800" dirty="0" smtClean="0"/>
              <a:t>Require process to request and be allocated all its resources before it begins execution, or allow process to request resources only when the process has none allocated to it.</a:t>
            </a:r>
          </a:p>
          <a:p>
            <a:pPr lvl="1"/>
            <a:endParaRPr lang="en-US" altLang="en-US" sz="2800" dirty="0" smtClean="0"/>
          </a:p>
          <a:p>
            <a:pPr lvl="1"/>
            <a:r>
              <a:rPr lang="en-US" altLang="en-US" sz="2800" dirty="0" smtClean="0"/>
              <a:t>Low resource utilization; starvation possible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1200329"/>
          </a:xfrm>
          <a:prstGeom prst="rect">
            <a:avLst/>
          </a:prstGeom>
          <a:noFill/>
          <a:ln w="9525">
            <a:noFill/>
            <a:miter lim="800000"/>
            <a:headEnd/>
            <a:tailEnd/>
          </a:ln>
        </p:spPr>
        <p:txBody>
          <a:bodyPr wrap="square">
            <a:spAutoFit/>
          </a:bodyPr>
          <a:lstStyle/>
          <a:p>
            <a:r>
              <a:rPr lang="en-IN" sz="3600" b="1" dirty="0"/>
              <a:t>System </a:t>
            </a:r>
            <a:r>
              <a:rPr lang="en-IN" sz="3600" b="1" dirty="0" smtClean="0"/>
              <a:t>Model Cont..</a:t>
            </a:r>
            <a:endParaRPr lang="en-IN" sz="3600" b="1" dirty="0"/>
          </a:p>
          <a:p>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946150" y="977900"/>
            <a:ext cx="14941550" cy="4832092"/>
          </a:xfrm>
          <a:prstGeom prst="rect">
            <a:avLst/>
          </a:prstGeom>
        </p:spPr>
        <p:txBody>
          <a:bodyPr wrap="square">
            <a:spAutoFit/>
          </a:bodyPr>
          <a:lstStyle/>
          <a:p>
            <a:pPr algn="just"/>
            <a:r>
              <a:rPr lang="en-US" sz="2800" dirty="0"/>
              <a:t>In normal operation a process must request a resource before using it, and release it when it is done, in the following sequence</a:t>
            </a:r>
            <a:r>
              <a:rPr lang="en-US" sz="2800" dirty="0" smtClean="0"/>
              <a:t>:</a:t>
            </a:r>
          </a:p>
          <a:p>
            <a:pPr algn="just"/>
            <a:endParaRPr lang="en-US" sz="2800" dirty="0"/>
          </a:p>
          <a:p>
            <a:pPr lvl="1" algn="just"/>
            <a:r>
              <a:rPr lang="en-US" sz="2800" dirty="0"/>
              <a:t>Request - If the request cannot be immediately granted, then the process must wait until the resource(s) it needs become available. For example the system calls open( ), </a:t>
            </a:r>
            <a:r>
              <a:rPr lang="en-US" sz="2800" dirty="0" err="1"/>
              <a:t>malloc</a:t>
            </a:r>
            <a:r>
              <a:rPr lang="en-US" sz="2800" dirty="0"/>
              <a:t>( ), new( ), and request( ).</a:t>
            </a:r>
          </a:p>
          <a:p>
            <a:pPr lvl="1" algn="just"/>
            <a:endParaRPr lang="en-US" sz="2800" dirty="0" smtClean="0"/>
          </a:p>
          <a:p>
            <a:pPr lvl="1" algn="just"/>
            <a:r>
              <a:rPr lang="en-US" sz="2800" dirty="0" smtClean="0"/>
              <a:t>Use </a:t>
            </a:r>
            <a:r>
              <a:rPr lang="en-US" sz="2800" dirty="0"/>
              <a:t>- The process uses the resource, e.g. prints to the printer or reads from the file.</a:t>
            </a:r>
          </a:p>
          <a:p>
            <a:pPr lvl="1" algn="just"/>
            <a:endParaRPr lang="en-US" sz="2800" dirty="0" smtClean="0"/>
          </a:p>
          <a:p>
            <a:pPr lvl="1" algn="just"/>
            <a:r>
              <a:rPr lang="en-US" sz="2800" dirty="0" smtClean="0"/>
              <a:t>Release </a:t>
            </a:r>
            <a:r>
              <a:rPr lang="en-US" sz="2800" dirty="0"/>
              <a:t>- The process relinquishes the resource. so that it becomes available for other processes. For example, close( ), free( ), delete( ), and release( </a:t>
            </a:r>
            <a:r>
              <a:rPr lang="en-US" sz="2800" dirty="0" smtClean="0"/>
              <a:t>).</a:t>
            </a:r>
            <a:endParaRPr lang="en-US" sz="2800" dirty="0"/>
          </a:p>
        </p:txBody>
      </p:sp>
    </p:spTree>
    <p:extLst>
      <p:ext uri="{BB962C8B-B14F-4D97-AF65-F5344CB8AC3E}">
        <p14:creationId xmlns:p14="http://schemas.microsoft.com/office/powerpoint/2010/main" val="321014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1"/>
            <a:ext cx="14249400" cy="830997"/>
          </a:xfrm>
          <a:prstGeom prst="rect">
            <a:avLst/>
          </a:prstGeom>
          <a:noFill/>
          <a:ln w="9525">
            <a:noFill/>
            <a:miter lim="800000"/>
            <a:headEnd/>
            <a:tailEnd/>
          </a:ln>
        </p:spPr>
        <p:txBody>
          <a:bodyPr wrap="square">
            <a:spAutoFit/>
          </a:bodyPr>
          <a:lstStyle/>
          <a:p>
            <a:r>
              <a:rPr lang="en-US" altLang="en-US" sz="4800" dirty="0" smtClean="0"/>
              <a:t>Deadlock Prevention (Cont.)</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30</a:t>
            </a:fld>
            <a:endParaRPr lang="en-IN"/>
          </a:p>
        </p:txBody>
      </p:sp>
      <p:sp>
        <p:nvSpPr>
          <p:cNvPr id="9" name="Rectangle 8"/>
          <p:cNvSpPr/>
          <p:nvPr/>
        </p:nvSpPr>
        <p:spPr>
          <a:xfrm>
            <a:off x="1250950" y="1054100"/>
            <a:ext cx="14097000" cy="6124754"/>
          </a:xfrm>
          <a:prstGeom prst="rect">
            <a:avLst/>
          </a:prstGeom>
        </p:spPr>
        <p:txBody>
          <a:bodyPr wrap="square">
            <a:spAutoFit/>
          </a:bodyPr>
          <a:lstStyle/>
          <a:p>
            <a:r>
              <a:rPr lang="en-US" altLang="en-US" sz="2800" b="1" dirty="0" smtClean="0"/>
              <a:t>No Preemption</a:t>
            </a:r>
            <a:r>
              <a:rPr lang="en-US" altLang="en-US" sz="2800" dirty="0" smtClean="0"/>
              <a:t> –</a:t>
            </a:r>
          </a:p>
          <a:p>
            <a:pPr lvl="1"/>
            <a:r>
              <a:rPr lang="en-US" altLang="en-US" sz="2800" dirty="0" smtClean="0"/>
              <a:t>If a process that is holding some resources requests another resource that cannot be immediately allocated to it, then all resources currently being held are released</a:t>
            </a:r>
          </a:p>
          <a:p>
            <a:pPr lvl="1"/>
            <a:endParaRPr lang="en-US" altLang="en-US" sz="2800" dirty="0" smtClean="0"/>
          </a:p>
          <a:p>
            <a:pPr lvl="1"/>
            <a:r>
              <a:rPr lang="en-US" altLang="en-US" sz="2800" dirty="0" smtClean="0"/>
              <a:t>Preempted resources are added to the list of resources for which the process is waiting</a:t>
            </a:r>
          </a:p>
          <a:p>
            <a:pPr lvl="1"/>
            <a:endParaRPr lang="en-US" altLang="en-US" sz="2800" dirty="0" smtClean="0"/>
          </a:p>
          <a:p>
            <a:pPr lvl="1"/>
            <a:r>
              <a:rPr lang="en-US" altLang="en-US" sz="2800" dirty="0" smtClean="0"/>
              <a:t>Process will be restarted only when it can regain its old resources, as well as the new ones that it is requesting</a:t>
            </a:r>
          </a:p>
          <a:p>
            <a:endParaRPr lang="en-US" altLang="en-US" sz="2800" b="1" dirty="0" smtClean="0"/>
          </a:p>
          <a:p>
            <a:r>
              <a:rPr lang="en-US" altLang="en-US" sz="2800" b="1" dirty="0" smtClean="0"/>
              <a:t>Circular Wait</a:t>
            </a:r>
            <a:r>
              <a:rPr lang="en-US" altLang="en-US" sz="2800" dirty="0" smtClean="0"/>
              <a:t> – impose a total ordering of all resource types, and require that each process requests resources in an increasing order of enumeration</a:t>
            </a:r>
          </a:p>
          <a:p>
            <a:pPr lvl="1"/>
            <a:endParaRPr lang="en-US" altLang="en-US" sz="2800" dirty="0" smtClean="0"/>
          </a:p>
          <a:p>
            <a:endParaRPr lang="en-IN"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1"/>
            <a:ext cx="14249400" cy="830997"/>
          </a:xfrm>
          <a:prstGeom prst="rect">
            <a:avLst/>
          </a:prstGeom>
          <a:noFill/>
          <a:ln w="9525">
            <a:noFill/>
            <a:miter lim="800000"/>
            <a:headEnd/>
            <a:tailEnd/>
          </a:ln>
        </p:spPr>
        <p:txBody>
          <a:bodyPr wrap="square">
            <a:spAutoFit/>
          </a:bodyPr>
          <a:lstStyle/>
          <a:p>
            <a:r>
              <a:rPr lang="en-US" sz="4800" dirty="0" smtClean="0"/>
              <a:t>Handling Deadlock</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31</a:t>
            </a:fld>
            <a:endParaRPr lang="en-IN"/>
          </a:p>
        </p:txBody>
      </p:sp>
      <p:sp>
        <p:nvSpPr>
          <p:cNvPr id="9" name="Rectangle 8"/>
          <p:cNvSpPr/>
          <p:nvPr/>
        </p:nvSpPr>
        <p:spPr>
          <a:xfrm>
            <a:off x="1250950" y="1054100"/>
            <a:ext cx="14097000" cy="6124754"/>
          </a:xfrm>
          <a:prstGeom prst="rect">
            <a:avLst/>
          </a:prstGeom>
        </p:spPr>
        <p:txBody>
          <a:bodyPr wrap="square">
            <a:spAutoFit/>
          </a:bodyPr>
          <a:lstStyle/>
          <a:p>
            <a:r>
              <a:rPr lang="en-US" sz="2800" dirty="0" smtClean="0"/>
              <a:t>The above points focus on preventing deadlocks. But what to do once a deadlock has </a:t>
            </a:r>
            <a:r>
              <a:rPr lang="en-US" sz="2800" dirty="0" err="1" smtClean="0"/>
              <a:t>occured</a:t>
            </a:r>
            <a:r>
              <a:rPr lang="en-US" sz="2800" dirty="0" smtClean="0"/>
              <a:t>. </a:t>
            </a:r>
          </a:p>
          <a:p>
            <a:endParaRPr lang="en-US" sz="2800" dirty="0" smtClean="0"/>
          </a:p>
          <a:p>
            <a:r>
              <a:rPr lang="en-US" sz="2800" dirty="0" smtClean="0"/>
              <a:t>Following three strategies can be used to remove deadlock after its occurrence.</a:t>
            </a:r>
          </a:p>
          <a:p>
            <a:endParaRPr lang="en-US" sz="2800" b="1" dirty="0" smtClean="0"/>
          </a:p>
          <a:p>
            <a:r>
              <a:rPr lang="en-US" sz="2800" b="1" dirty="0" err="1" smtClean="0"/>
              <a:t>Preemption</a:t>
            </a:r>
            <a:r>
              <a:rPr lang="en-US" sz="2800" dirty="0" err="1" smtClean="0"/>
              <a:t>We</a:t>
            </a:r>
            <a:r>
              <a:rPr lang="en-US" sz="2800" dirty="0" smtClean="0"/>
              <a:t> can take a resource from one process and give it to other. This will resolve the deadlock situation, but sometimes it does causes problems.</a:t>
            </a:r>
          </a:p>
          <a:p>
            <a:endParaRPr lang="en-US" sz="2800" b="1" dirty="0" smtClean="0"/>
          </a:p>
          <a:p>
            <a:r>
              <a:rPr lang="en-US" sz="2800" b="1" dirty="0" err="1" smtClean="0"/>
              <a:t>Rollback</a:t>
            </a:r>
            <a:r>
              <a:rPr lang="en-US" sz="2800" dirty="0" err="1" smtClean="0"/>
              <a:t>In</a:t>
            </a:r>
            <a:r>
              <a:rPr lang="en-US" sz="2800" dirty="0" smtClean="0"/>
              <a:t> situations where deadlock is a real possibility, the system can periodically make a record of the state of each process and when deadlock occurs, roll everything back to the last checkpoint, and restart, but allocating resources differently so that deadlock does not occur.</a:t>
            </a:r>
          </a:p>
          <a:p>
            <a:endParaRPr lang="en-US" sz="2800" b="1" dirty="0" smtClean="0"/>
          </a:p>
          <a:p>
            <a:r>
              <a:rPr lang="en-US" sz="2800" b="1" dirty="0" smtClean="0"/>
              <a:t>Kill one or more </a:t>
            </a:r>
            <a:r>
              <a:rPr lang="en-US" sz="2800" b="1" dirty="0" err="1" smtClean="0"/>
              <a:t>processes</a:t>
            </a:r>
            <a:r>
              <a:rPr lang="en-US" sz="2800" dirty="0" err="1" smtClean="0"/>
              <a:t>This</a:t>
            </a:r>
            <a:r>
              <a:rPr lang="en-US" sz="2800" dirty="0" smtClean="0"/>
              <a:t> is the simplest way, but it works.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US" sz="3600" dirty="0" smtClean="0"/>
              <a:t>What is a </a:t>
            </a:r>
            <a:r>
              <a:rPr lang="en-US" sz="3600" dirty="0" err="1" smtClean="0"/>
              <a:t>Livelock</a:t>
            </a:r>
            <a:r>
              <a:rPr lang="en-US" sz="3600" dirty="0" smtClean="0"/>
              <a:t>?</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32</a:t>
            </a:fld>
            <a:endParaRPr lang="en-IN"/>
          </a:p>
        </p:txBody>
      </p:sp>
      <p:sp>
        <p:nvSpPr>
          <p:cNvPr id="11" name="Rectangle 10"/>
          <p:cNvSpPr/>
          <p:nvPr/>
        </p:nvSpPr>
        <p:spPr>
          <a:xfrm>
            <a:off x="1174750" y="1206500"/>
            <a:ext cx="14325600" cy="4832092"/>
          </a:xfrm>
          <a:prstGeom prst="rect">
            <a:avLst/>
          </a:prstGeom>
        </p:spPr>
        <p:txBody>
          <a:bodyPr wrap="square">
            <a:spAutoFit/>
          </a:bodyPr>
          <a:lstStyle/>
          <a:p>
            <a:r>
              <a:rPr lang="en-US" sz="2800" dirty="0" smtClean="0"/>
              <a:t>There is a variant of deadlock called </a:t>
            </a:r>
            <a:r>
              <a:rPr lang="en-US" sz="2800" dirty="0" err="1" smtClean="0"/>
              <a:t>livelock</a:t>
            </a:r>
            <a:r>
              <a:rPr lang="en-US" sz="2800" dirty="0" smtClean="0"/>
              <a:t>.</a:t>
            </a:r>
          </a:p>
          <a:p>
            <a:endParaRPr lang="en-US" sz="2800" dirty="0" smtClean="0"/>
          </a:p>
          <a:p>
            <a:r>
              <a:rPr lang="en-US" sz="2800" dirty="0" smtClean="0"/>
              <a:t>This is a situation in which two or more processes continuously change their state in response to changes in the other process(</a:t>
            </a:r>
            <a:r>
              <a:rPr lang="en-US" sz="2800" dirty="0" err="1" smtClean="0"/>
              <a:t>es</a:t>
            </a:r>
            <a:r>
              <a:rPr lang="en-US" sz="2800" dirty="0" smtClean="0"/>
              <a:t>) without doing any useful work. </a:t>
            </a:r>
          </a:p>
          <a:p>
            <a:endParaRPr lang="en-US" sz="2800" dirty="0" smtClean="0"/>
          </a:p>
          <a:p>
            <a:r>
              <a:rPr lang="en-US" sz="2800" dirty="0" smtClean="0"/>
              <a:t>This is similar to deadlock in that no progress is made but differs in that neither process is blocked or waiting for anything.</a:t>
            </a:r>
          </a:p>
          <a:p>
            <a:endParaRPr lang="en-US" sz="2800" dirty="0" smtClean="0"/>
          </a:p>
          <a:p>
            <a:r>
              <a:rPr lang="en-US" sz="2800" dirty="0" smtClean="0"/>
              <a:t>A human example of </a:t>
            </a:r>
            <a:r>
              <a:rPr lang="en-US" sz="2800" dirty="0" err="1" smtClean="0"/>
              <a:t>livelock</a:t>
            </a:r>
            <a:r>
              <a:rPr lang="en-US" sz="2800" dirty="0" smtClean="0"/>
              <a:t> would be two people who meet face-to-face in a corridor and each moves aside to let the other pass, but they end up swaying from side to side without making any progress because they always move the same way at the same time.</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US" altLang="en-US" sz="3600" dirty="0" smtClean="0"/>
              <a:t>Deadlock Avoidance</a:t>
            </a:r>
            <a:endParaRPr lang="en-US" sz="3600" dirty="0" smtClean="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33</a:t>
            </a:fld>
            <a:endParaRPr lang="en-IN"/>
          </a:p>
        </p:txBody>
      </p:sp>
      <p:sp>
        <p:nvSpPr>
          <p:cNvPr id="16385" name="Rectangle 1"/>
          <p:cNvSpPr>
            <a:spLocks noChangeArrowheads="1"/>
          </p:cNvSpPr>
          <p:nvPr/>
        </p:nvSpPr>
        <p:spPr bwMode="auto">
          <a:xfrm>
            <a:off x="1708150" y="1036480"/>
            <a:ext cx="13030200" cy="954107"/>
          </a:xfrm>
          <a:prstGeom prst="rect">
            <a:avLst/>
          </a:prstGeom>
          <a:solidFill>
            <a:srgbClr val="F7F7F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Bef>
                <a:spcPct val="50000"/>
              </a:spcBef>
            </a:pPr>
            <a:r>
              <a:rPr lang="en-US" altLang="en-US" sz="2800" dirty="0" smtClean="0">
                <a:latin typeface="Arial" pitchFamily="34" charset="0"/>
                <a:cs typeface="Arial" pitchFamily="34" charset="0"/>
              </a:rPr>
              <a:t>Requires that the system has some additional </a:t>
            </a:r>
            <a:r>
              <a:rPr lang="en-US" altLang="en-US" sz="2800" b="1" dirty="0" smtClean="0">
                <a:latin typeface="Arial" pitchFamily="34" charset="0"/>
                <a:cs typeface="Arial" pitchFamily="34" charset="0"/>
              </a:rPr>
              <a:t>a priori </a:t>
            </a:r>
            <a:r>
              <a:rPr lang="en-US" altLang="en-US" sz="2800" dirty="0" smtClean="0">
                <a:latin typeface="Arial" pitchFamily="34" charset="0"/>
                <a:cs typeface="Arial" pitchFamily="34" charset="0"/>
              </a:rPr>
              <a:t>information </a:t>
            </a:r>
            <a:br>
              <a:rPr lang="en-US" altLang="en-US" sz="2800" dirty="0" smtClean="0">
                <a:latin typeface="Arial" pitchFamily="34" charset="0"/>
                <a:cs typeface="Arial" pitchFamily="34" charset="0"/>
              </a:rPr>
            </a:br>
            <a:r>
              <a:rPr lang="en-US" altLang="en-US" sz="2800" dirty="0" smtClean="0">
                <a:latin typeface="Arial" pitchFamily="34" charset="0"/>
                <a:cs typeface="Arial" pitchFamily="34" charset="0"/>
              </a:rPr>
              <a:t>available</a:t>
            </a:r>
            <a:endParaRPr lang="en-US" altLang="en-US" sz="2800" dirty="0">
              <a:latin typeface="Arial" pitchFamily="34" charset="0"/>
              <a:cs typeface="Arial" pitchFamily="34" charset="0"/>
            </a:endParaRPr>
          </a:p>
        </p:txBody>
      </p:sp>
      <p:sp>
        <p:nvSpPr>
          <p:cNvPr id="10" name="Rectangle 9"/>
          <p:cNvSpPr/>
          <p:nvPr/>
        </p:nvSpPr>
        <p:spPr>
          <a:xfrm>
            <a:off x="1784350" y="2425700"/>
            <a:ext cx="14020800" cy="3539430"/>
          </a:xfrm>
          <a:prstGeom prst="rect">
            <a:avLst/>
          </a:prstGeom>
        </p:spPr>
        <p:txBody>
          <a:bodyPr wrap="square">
            <a:spAutoFit/>
          </a:bodyPr>
          <a:lstStyle/>
          <a:p>
            <a:pPr algn="just"/>
            <a:r>
              <a:rPr lang="en-US" altLang="en-US" sz="2800" dirty="0" smtClean="0"/>
              <a:t>Simplest and most useful model requires that each process declare the </a:t>
            </a:r>
            <a:r>
              <a:rPr lang="en-US" altLang="en-US" sz="2800" b="1" i="1" dirty="0" smtClean="0"/>
              <a:t>maximum number</a:t>
            </a:r>
            <a:r>
              <a:rPr lang="en-US" altLang="en-US" sz="2800" b="1" dirty="0" smtClean="0"/>
              <a:t> </a:t>
            </a:r>
            <a:r>
              <a:rPr lang="en-US" altLang="en-US" sz="2800" dirty="0" smtClean="0"/>
              <a:t>of resources of each type that it may need</a:t>
            </a:r>
          </a:p>
          <a:p>
            <a:pPr algn="just"/>
            <a:endParaRPr lang="en-US" altLang="en-US" sz="2800" dirty="0" smtClean="0"/>
          </a:p>
          <a:p>
            <a:pPr algn="just"/>
            <a:r>
              <a:rPr lang="en-US" altLang="en-US" sz="2800" dirty="0" smtClean="0"/>
              <a:t>The deadlock-avoidance algorithm dynamically examines the resource-allocation state to ensure that there can never be a circular-wait condition</a:t>
            </a:r>
          </a:p>
          <a:p>
            <a:pPr algn="just"/>
            <a:endParaRPr lang="en-US" altLang="en-US" sz="2800" dirty="0" smtClean="0"/>
          </a:p>
          <a:p>
            <a:pPr algn="just"/>
            <a:r>
              <a:rPr lang="en-US" altLang="en-US" sz="2800" dirty="0" smtClean="0"/>
              <a:t>Resource-allocation </a:t>
            </a:r>
            <a:r>
              <a:rPr lang="en-US" altLang="en-US" sz="2800" i="1" dirty="0" smtClean="0"/>
              <a:t>state</a:t>
            </a:r>
            <a:r>
              <a:rPr lang="en-US" altLang="en-US" sz="2800" dirty="0" smtClean="0"/>
              <a:t> is defined by the number of available and allocated resources, and the maximum demands of the processes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174750" y="215900"/>
            <a:ext cx="14249400" cy="646331"/>
          </a:xfrm>
          <a:prstGeom prst="rect">
            <a:avLst/>
          </a:prstGeom>
          <a:noFill/>
          <a:ln w="9525">
            <a:noFill/>
            <a:miter lim="800000"/>
            <a:headEnd/>
            <a:tailEnd/>
          </a:ln>
        </p:spPr>
        <p:txBody>
          <a:bodyPr>
            <a:spAutoFit/>
          </a:bodyPr>
          <a:lstStyle/>
          <a:p>
            <a:r>
              <a:rPr lang="en-US" sz="3600" b="1" dirty="0" smtClean="0"/>
              <a:t>Safe State</a:t>
            </a:r>
            <a:endParaRPr lang="en-US" sz="36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34</a:t>
            </a:fld>
            <a:endParaRPr lang="en-IN"/>
          </a:p>
        </p:txBody>
      </p:sp>
      <p:sp>
        <p:nvSpPr>
          <p:cNvPr id="11" name="Rectangle 10"/>
          <p:cNvSpPr/>
          <p:nvPr/>
        </p:nvSpPr>
        <p:spPr>
          <a:xfrm>
            <a:off x="1403350" y="1054100"/>
            <a:ext cx="13944600" cy="7355860"/>
          </a:xfrm>
          <a:prstGeom prst="rect">
            <a:avLst/>
          </a:prstGeom>
        </p:spPr>
        <p:txBody>
          <a:bodyPr wrap="square">
            <a:spAutoFit/>
          </a:bodyPr>
          <a:lstStyle/>
          <a:p>
            <a:endParaRPr lang="en-IN" sz="2800" dirty="0" smtClean="0"/>
          </a:p>
          <a:p>
            <a:r>
              <a:rPr lang="en-US" altLang="en-US" sz="2800" dirty="0" smtClean="0"/>
              <a:t>When a process requests an available resource, system must decide if immediate allocation leaves the system in a safe state</a:t>
            </a:r>
          </a:p>
          <a:p>
            <a:endParaRPr lang="en-US" altLang="en-US" sz="2800" dirty="0" smtClean="0"/>
          </a:p>
          <a:p>
            <a:r>
              <a:rPr lang="en-US" altLang="en-US" sz="2800" dirty="0" smtClean="0"/>
              <a:t>System is in </a:t>
            </a:r>
            <a:r>
              <a:rPr lang="en-US" altLang="en-US" sz="2800" b="1" dirty="0" smtClean="0">
                <a:solidFill>
                  <a:srgbClr val="3366FF"/>
                </a:solidFill>
              </a:rPr>
              <a:t>safe state</a:t>
            </a:r>
            <a:r>
              <a:rPr lang="en-US" altLang="en-US" sz="2800" dirty="0" smtClean="0">
                <a:solidFill>
                  <a:srgbClr val="3366FF"/>
                </a:solidFill>
              </a:rPr>
              <a:t> </a:t>
            </a:r>
            <a:r>
              <a:rPr lang="en-US" altLang="en-US" sz="2800" dirty="0" smtClean="0"/>
              <a:t>if there exists a sequence &lt;</a:t>
            </a:r>
            <a:r>
              <a:rPr lang="en-US" altLang="en-US" sz="2800" i="1" dirty="0" smtClean="0"/>
              <a:t>P</a:t>
            </a:r>
            <a:r>
              <a:rPr lang="en-US" altLang="en-US" sz="2800" i="1" baseline="-25000" dirty="0" smtClean="0"/>
              <a:t>1</a:t>
            </a:r>
            <a:r>
              <a:rPr lang="en-US" altLang="en-US" sz="2800" i="1" dirty="0" smtClean="0"/>
              <a:t>, P</a:t>
            </a:r>
            <a:r>
              <a:rPr lang="en-US" altLang="en-US" sz="2800" i="1" baseline="-25000" dirty="0" smtClean="0"/>
              <a:t>2</a:t>
            </a:r>
            <a:r>
              <a:rPr lang="en-US" altLang="en-US" sz="2800" i="1" dirty="0" smtClean="0"/>
              <a:t>, …, </a:t>
            </a:r>
            <a:r>
              <a:rPr lang="en-US" altLang="en-US" sz="2800" i="1" dirty="0" err="1" smtClean="0"/>
              <a:t>P</a:t>
            </a:r>
            <a:r>
              <a:rPr lang="en-US" altLang="en-US" sz="2800" i="1" baseline="-25000" dirty="0" err="1" smtClean="0"/>
              <a:t>n</a:t>
            </a:r>
            <a:r>
              <a:rPr lang="en-US" altLang="en-US" sz="2800" dirty="0" smtClean="0"/>
              <a:t>&gt; of ALL the  processes  in the systems such that  for each P</a:t>
            </a:r>
            <a:r>
              <a:rPr lang="en-US" altLang="en-US" sz="2800" baseline="-25000" dirty="0" smtClean="0"/>
              <a:t>i</a:t>
            </a:r>
            <a:r>
              <a:rPr lang="en-US" altLang="en-US" sz="2800" dirty="0" smtClean="0"/>
              <a:t>, the resources that P</a:t>
            </a:r>
            <a:r>
              <a:rPr lang="en-US" altLang="en-US" sz="2800" baseline="-25000" dirty="0" smtClean="0"/>
              <a:t>i </a:t>
            </a:r>
            <a:r>
              <a:rPr lang="en-US" altLang="en-US" sz="2800" dirty="0" smtClean="0"/>
              <a:t>can still request can be satisfied by currently available resources + resources held by all the </a:t>
            </a:r>
            <a:r>
              <a:rPr lang="en-US" altLang="en-US" sz="2800" i="1" dirty="0" err="1" smtClean="0"/>
              <a:t>P</a:t>
            </a:r>
            <a:r>
              <a:rPr lang="en-US" altLang="en-US" sz="2800" i="1" baseline="-25000" dirty="0" err="1" smtClean="0"/>
              <a:t>j</a:t>
            </a:r>
            <a:r>
              <a:rPr lang="en-US" altLang="en-US" sz="2800" dirty="0" smtClean="0"/>
              <a:t>, with</a:t>
            </a:r>
            <a:r>
              <a:rPr lang="en-US" altLang="en-US" sz="2800" i="1" dirty="0" smtClean="0"/>
              <a:t> j </a:t>
            </a:r>
            <a:r>
              <a:rPr lang="en-US" altLang="en-US" sz="2800" dirty="0" smtClean="0"/>
              <a:t>&lt; </a:t>
            </a:r>
            <a:r>
              <a:rPr lang="en-US" altLang="en-US" sz="2800" i="1" dirty="0" smtClean="0"/>
              <a:t>I</a:t>
            </a:r>
            <a:endParaRPr lang="en-US" altLang="en-US" sz="2800" dirty="0" smtClean="0"/>
          </a:p>
          <a:p>
            <a:endParaRPr lang="en-US" altLang="en-US" sz="2800" dirty="0" smtClean="0"/>
          </a:p>
          <a:p>
            <a:r>
              <a:rPr lang="en-US" altLang="en-US" sz="2800" dirty="0" smtClean="0"/>
              <a:t>That is:</a:t>
            </a:r>
          </a:p>
          <a:p>
            <a:pPr lvl="1"/>
            <a:r>
              <a:rPr lang="en-US" altLang="en-US" sz="2800" dirty="0" smtClean="0"/>
              <a:t>If P</a:t>
            </a:r>
            <a:r>
              <a:rPr lang="en-US" altLang="en-US" sz="2800" baseline="-25000" dirty="0" smtClean="0"/>
              <a:t>i</a:t>
            </a:r>
            <a:r>
              <a:rPr lang="en-US" altLang="en-US" sz="2800" dirty="0" smtClean="0"/>
              <a:t> resource needs are not immediately available, then </a:t>
            </a:r>
            <a:r>
              <a:rPr lang="en-US" altLang="en-US" sz="2800" i="1" dirty="0" smtClean="0"/>
              <a:t>P</a:t>
            </a:r>
            <a:r>
              <a:rPr lang="en-US" altLang="en-US" sz="2800" i="1" baseline="-25000" dirty="0" smtClean="0"/>
              <a:t>i</a:t>
            </a:r>
            <a:r>
              <a:rPr lang="en-US" altLang="en-US" sz="2800" dirty="0" smtClean="0"/>
              <a:t> can wait until all </a:t>
            </a:r>
            <a:r>
              <a:rPr lang="en-US" altLang="en-US" sz="2800" i="1" dirty="0" err="1" smtClean="0"/>
              <a:t>P</a:t>
            </a:r>
            <a:r>
              <a:rPr lang="en-US" altLang="en-US" sz="2800" i="1" baseline="-25000" dirty="0" err="1" smtClean="0"/>
              <a:t>j</a:t>
            </a:r>
            <a:r>
              <a:rPr lang="en-US" altLang="en-US" sz="2800" i="1" dirty="0" smtClean="0"/>
              <a:t> </a:t>
            </a:r>
            <a:r>
              <a:rPr lang="en-US" altLang="en-US" sz="2800" dirty="0" smtClean="0"/>
              <a:t>have finished</a:t>
            </a:r>
          </a:p>
          <a:p>
            <a:pPr lvl="1"/>
            <a:endParaRPr lang="en-US" altLang="en-US" sz="2800" dirty="0" smtClean="0"/>
          </a:p>
          <a:p>
            <a:pPr lvl="1"/>
            <a:r>
              <a:rPr lang="en-US" altLang="en-US" sz="2800" dirty="0" smtClean="0"/>
              <a:t>When </a:t>
            </a:r>
            <a:r>
              <a:rPr lang="en-US" altLang="en-US" sz="2800" i="1" dirty="0" err="1" smtClean="0"/>
              <a:t>P</a:t>
            </a:r>
            <a:r>
              <a:rPr lang="en-US" altLang="en-US" sz="2800" i="1" baseline="-25000" dirty="0" err="1" smtClean="0"/>
              <a:t>j</a:t>
            </a:r>
            <a:r>
              <a:rPr lang="en-US" altLang="en-US" sz="2800" dirty="0" smtClean="0"/>
              <a:t> is finished, </a:t>
            </a:r>
            <a:r>
              <a:rPr lang="en-US" altLang="en-US" sz="2800" i="1" dirty="0" smtClean="0"/>
              <a:t>P</a:t>
            </a:r>
            <a:r>
              <a:rPr lang="en-US" altLang="en-US" sz="2800" i="1" baseline="-25000" dirty="0" smtClean="0"/>
              <a:t>i</a:t>
            </a:r>
            <a:r>
              <a:rPr lang="en-US" altLang="en-US" sz="2800" dirty="0" smtClean="0"/>
              <a:t> can obtain needed resources, execute, return allocated resources, and terminate</a:t>
            </a:r>
          </a:p>
          <a:p>
            <a:pPr lvl="1"/>
            <a:endParaRPr lang="en-US" altLang="en-US" sz="2800" dirty="0" smtClean="0"/>
          </a:p>
          <a:p>
            <a:pPr lvl="1"/>
            <a:r>
              <a:rPr lang="en-US" altLang="en-US" sz="2800" dirty="0" smtClean="0"/>
              <a:t>When </a:t>
            </a:r>
            <a:r>
              <a:rPr lang="en-US" altLang="en-US" sz="2800" i="1" dirty="0" smtClean="0"/>
              <a:t>P</a:t>
            </a:r>
            <a:r>
              <a:rPr lang="en-US" altLang="en-US" sz="2800" i="1" baseline="-25000" dirty="0" smtClean="0"/>
              <a:t>i</a:t>
            </a:r>
            <a:r>
              <a:rPr lang="en-US" altLang="en-US" sz="2800" dirty="0" smtClean="0"/>
              <a:t> terminates, </a:t>
            </a:r>
            <a:r>
              <a:rPr lang="en-US" altLang="en-US" sz="2800" i="1" dirty="0" smtClean="0"/>
              <a:t>P</a:t>
            </a:r>
            <a:r>
              <a:rPr lang="en-US" altLang="en-US" sz="2800" i="1" baseline="-25000" dirty="0" smtClean="0"/>
              <a:t>i </a:t>
            </a:r>
            <a:r>
              <a:rPr lang="en-US" altLang="en-US" sz="2800" baseline="-25000" dirty="0" smtClean="0"/>
              <a:t>+1</a:t>
            </a:r>
            <a:r>
              <a:rPr lang="en-US" altLang="en-US" sz="2800" dirty="0" smtClean="0"/>
              <a:t> can obtain its needed resources, and so on </a:t>
            </a:r>
          </a:p>
          <a:p>
            <a:pPr algn="just"/>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1054100"/>
            <a:ext cx="3200400" cy="938719"/>
          </a:xfrm>
          <a:prstGeom prst="rect">
            <a:avLst/>
          </a:prstGeom>
          <a:noFill/>
          <a:ln w="9525">
            <a:noFill/>
            <a:miter lim="800000"/>
            <a:headEnd/>
            <a:tailEnd/>
          </a:ln>
        </p:spPr>
        <p:txBody>
          <a:bodyPr wrap="square">
            <a:spAutoFit/>
          </a:bodyPr>
          <a:lstStyle/>
          <a:p>
            <a:endParaRPr lang="en-IN" dirty="0"/>
          </a:p>
          <a:p>
            <a:r>
              <a:rPr lang="en-US" altLang="en-US" sz="3600" dirty="0" smtClean="0"/>
              <a:t>Basic Facts</a:t>
            </a:r>
            <a:endParaRPr lang="en-US" sz="36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35</a:t>
            </a:fld>
            <a:endParaRPr lang="en-IN"/>
          </a:p>
        </p:txBody>
      </p:sp>
      <p:sp>
        <p:nvSpPr>
          <p:cNvPr id="9" name="Rectangle 8"/>
          <p:cNvSpPr/>
          <p:nvPr/>
        </p:nvSpPr>
        <p:spPr>
          <a:xfrm>
            <a:off x="1479551" y="2120900"/>
            <a:ext cx="6172200" cy="4124206"/>
          </a:xfrm>
          <a:prstGeom prst="rect">
            <a:avLst/>
          </a:prstGeom>
        </p:spPr>
        <p:txBody>
          <a:bodyPr wrap="square">
            <a:spAutoFit/>
          </a:bodyPr>
          <a:lstStyle/>
          <a:p>
            <a:endParaRPr lang="en-IN" dirty="0"/>
          </a:p>
          <a:p>
            <a:endParaRPr lang="en-IN" dirty="0"/>
          </a:p>
          <a:p>
            <a:r>
              <a:rPr lang="en-US" altLang="en-US" sz="2800" dirty="0" smtClean="0"/>
              <a:t>If a system is in safe state </a:t>
            </a:r>
            <a:r>
              <a:rPr lang="en-US" altLang="en-US" sz="2800" dirty="0" smtClean="0">
                <a:sym typeface="Symbol" pitchFamily="18" charset="2"/>
              </a:rPr>
              <a:t> no deadlocks</a:t>
            </a:r>
            <a:br>
              <a:rPr lang="en-US" altLang="en-US" sz="2800" dirty="0" smtClean="0">
                <a:sym typeface="Symbol" pitchFamily="18" charset="2"/>
              </a:rPr>
            </a:br>
            <a:endParaRPr lang="en-US" altLang="en-US" sz="2800" dirty="0" smtClean="0">
              <a:sym typeface="Symbol" pitchFamily="18" charset="2"/>
            </a:endParaRPr>
          </a:p>
          <a:p>
            <a:r>
              <a:rPr lang="en-US" altLang="en-US" sz="2800" dirty="0" smtClean="0">
                <a:sym typeface="Symbol" pitchFamily="18" charset="2"/>
              </a:rPr>
              <a:t>If a system is in unsafe state  possibility of deadlock</a:t>
            </a:r>
            <a:br>
              <a:rPr lang="en-US" altLang="en-US" sz="2800" dirty="0" smtClean="0">
                <a:sym typeface="Symbol" pitchFamily="18" charset="2"/>
              </a:rPr>
            </a:br>
            <a:endParaRPr lang="en-US" altLang="en-US" sz="2800" dirty="0" smtClean="0">
              <a:sym typeface="Symbol" pitchFamily="18" charset="2"/>
            </a:endParaRPr>
          </a:p>
          <a:p>
            <a:r>
              <a:rPr lang="en-US" altLang="en-US" sz="2800" dirty="0" smtClean="0">
                <a:sym typeface="Symbol" pitchFamily="18" charset="2"/>
              </a:rPr>
              <a:t>Avoidance  ensure that a system will never enter an unsafe state.</a:t>
            </a:r>
          </a:p>
        </p:txBody>
      </p:sp>
      <p:sp>
        <p:nvSpPr>
          <p:cNvPr id="10" name="Rectangle 9"/>
          <p:cNvSpPr/>
          <p:nvPr/>
        </p:nvSpPr>
        <p:spPr>
          <a:xfrm>
            <a:off x="9328150" y="1358900"/>
            <a:ext cx="6365845" cy="646331"/>
          </a:xfrm>
          <a:prstGeom prst="rect">
            <a:avLst/>
          </a:prstGeom>
        </p:spPr>
        <p:txBody>
          <a:bodyPr wrap="none">
            <a:spAutoFit/>
          </a:bodyPr>
          <a:lstStyle/>
          <a:p>
            <a:r>
              <a:rPr lang="en-US" altLang="en-US" sz="3600" dirty="0" smtClean="0"/>
              <a:t>Safe, Unsafe, Deadlock State </a:t>
            </a:r>
            <a:endParaRPr lang="en-US" sz="3600" b="1" dirty="0" smtClean="0"/>
          </a:p>
        </p:txBody>
      </p:sp>
      <p:pic>
        <p:nvPicPr>
          <p:cNvPr id="11" name="Picture 4"/>
          <p:cNvPicPr>
            <a:picLocks noChangeAspect="1" noChangeArrowheads="1"/>
          </p:cNvPicPr>
          <p:nvPr/>
        </p:nvPicPr>
        <p:blipFill>
          <a:blip r:embed="rId3"/>
          <a:srcRect l="13437" t="1572" r="13683" b="2194"/>
          <a:stretch>
            <a:fillRect/>
          </a:stretch>
        </p:blipFill>
        <p:spPr bwMode="auto">
          <a:xfrm>
            <a:off x="10166350" y="2730500"/>
            <a:ext cx="4022725" cy="3983038"/>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36</a:t>
            </a:fld>
            <a:endParaRPr lang="en-IN"/>
          </a:p>
        </p:txBody>
      </p:sp>
      <p:sp>
        <p:nvSpPr>
          <p:cNvPr id="14" name="Rectangle 13"/>
          <p:cNvSpPr/>
          <p:nvPr/>
        </p:nvSpPr>
        <p:spPr>
          <a:xfrm>
            <a:off x="641350" y="368300"/>
            <a:ext cx="4613635" cy="646331"/>
          </a:xfrm>
          <a:prstGeom prst="rect">
            <a:avLst/>
          </a:prstGeom>
        </p:spPr>
        <p:txBody>
          <a:bodyPr wrap="none">
            <a:spAutoFit/>
          </a:bodyPr>
          <a:lstStyle/>
          <a:p>
            <a:r>
              <a:rPr lang="en-US" altLang="en-US" sz="3600" dirty="0" smtClean="0"/>
              <a:t>Avoidance Algorithms</a:t>
            </a:r>
            <a:endParaRPr lang="en-US" sz="3600" dirty="0"/>
          </a:p>
        </p:txBody>
      </p:sp>
      <p:sp>
        <p:nvSpPr>
          <p:cNvPr id="15" name="Rectangle 14"/>
          <p:cNvSpPr/>
          <p:nvPr/>
        </p:nvSpPr>
        <p:spPr>
          <a:xfrm>
            <a:off x="793750" y="1587500"/>
            <a:ext cx="8108950" cy="2246769"/>
          </a:xfrm>
          <a:prstGeom prst="rect">
            <a:avLst/>
          </a:prstGeom>
        </p:spPr>
        <p:txBody>
          <a:bodyPr>
            <a:spAutoFit/>
          </a:bodyPr>
          <a:lstStyle/>
          <a:p>
            <a:r>
              <a:rPr lang="en-US" altLang="en-US" sz="2800" dirty="0" smtClean="0"/>
              <a:t>Single instance of a resource type</a:t>
            </a:r>
          </a:p>
          <a:p>
            <a:pPr lvl="1"/>
            <a:r>
              <a:rPr lang="en-US" altLang="en-US" sz="2800" dirty="0" smtClean="0"/>
              <a:t>Use a resource-allocation graph</a:t>
            </a:r>
          </a:p>
          <a:p>
            <a:pPr lvl="1">
              <a:buFont typeface="Monotype Sorts" pitchFamily="-84" charset="2"/>
              <a:buNone/>
            </a:pPr>
            <a:endParaRPr lang="en-US" altLang="en-US" sz="2800" dirty="0" smtClean="0"/>
          </a:p>
          <a:p>
            <a:r>
              <a:rPr lang="en-US" altLang="en-US" sz="2800" dirty="0" smtClean="0"/>
              <a:t>Multiple instances of a resource type</a:t>
            </a:r>
          </a:p>
          <a:p>
            <a:pPr lvl="1"/>
            <a:r>
              <a:rPr lang="en-US" altLang="en-US" sz="2800" dirty="0" smtClean="0"/>
              <a:t> Use the banker</a:t>
            </a:r>
            <a:r>
              <a:rPr lang="ja-JP" altLang="en-US" sz="2800" smtClean="0"/>
              <a:t>’</a:t>
            </a:r>
            <a:r>
              <a:rPr lang="en-US" altLang="ja-JP" sz="2800" dirty="0" smtClean="0"/>
              <a:t>s algorithm</a:t>
            </a:r>
            <a:endParaRPr lang="en-US"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646331"/>
          </a:xfrm>
          <a:prstGeom prst="rect">
            <a:avLst/>
          </a:prstGeom>
          <a:noFill/>
          <a:ln w="9525">
            <a:noFill/>
            <a:miter lim="800000"/>
            <a:headEnd/>
            <a:tailEnd/>
          </a:ln>
        </p:spPr>
        <p:txBody>
          <a:bodyPr wrap="square">
            <a:spAutoFit/>
          </a:bodyPr>
          <a:lstStyle/>
          <a:p>
            <a:r>
              <a:rPr lang="en-US" sz="3600" b="1" dirty="0" smtClean="0"/>
              <a:t>What is Banker's Algorithm?</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37</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946150" y="1054100"/>
            <a:ext cx="14941550" cy="6494085"/>
          </a:xfrm>
          <a:prstGeom prst="rect">
            <a:avLst/>
          </a:prstGeom>
        </p:spPr>
        <p:txBody>
          <a:bodyPr wrap="square">
            <a:spAutoFit/>
          </a:bodyPr>
          <a:lstStyle/>
          <a:p>
            <a:r>
              <a:rPr lang="en-US" sz="2800" b="1" dirty="0" smtClean="0"/>
              <a:t>Banker's Algorithm</a:t>
            </a:r>
            <a:r>
              <a:rPr lang="en-US" sz="2800" dirty="0" smtClean="0"/>
              <a:t> is used majorly in the banking system to avoid deadlock. It helps you to identify whether a loan will be given or not.</a:t>
            </a:r>
          </a:p>
          <a:p>
            <a:r>
              <a:rPr lang="en-US" sz="2800" dirty="0" smtClean="0"/>
              <a:t>This algorithm is used to test for safely simulating the allocation for determining the maximum amount available for all resources. It also checks for all the possible activities before determining whether allocation should be continued or not.</a:t>
            </a:r>
          </a:p>
          <a:p>
            <a:endParaRPr lang="en-US" sz="2800" dirty="0" smtClean="0"/>
          </a:p>
          <a:p>
            <a:r>
              <a:rPr lang="en-US" sz="2800" dirty="0" smtClean="0"/>
              <a:t>For example, there are X number of account holders of a specific bank, and the total amount of money of their accounts is G.</a:t>
            </a:r>
          </a:p>
          <a:p>
            <a:r>
              <a:rPr lang="en-US" sz="2800" dirty="0" smtClean="0"/>
              <a:t>When the bank processes a car loan, the software system subtracts the amount of loan granted for purchasing a car from the total money ( G+ Fixed deposit + Monthly Income Scheme + Gold, etc.) that the bank has.</a:t>
            </a:r>
          </a:p>
          <a:p>
            <a:r>
              <a:rPr lang="en-US" sz="2800" dirty="0" smtClean="0"/>
              <a:t>It also checks that the difference is more than or not G. It only processes the car loan when the bank has sufficient money even if all account holders withdraw the money G simultaneously.</a:t>
            </a:r>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Banker's Algorithm Notations</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38</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3" name="Rectangle 12"/>
          <p:cNvSpPr/>
          <p:nvPr/>
        </p:nvSpPr>
        <p:spPr>
          <a:xfrm>
            <a:off x="1054100" y="839410"/>
            <a:ext cx="15163800" cy="6986528"/>
          </a:xfrm>
          <a:prstGeom prst="rect">
            <a:avLst/>
          </a:prstGeom>
        </p:spPr>
        <p:txBody>
          <a:bodyPr wrap="square">
            <a:spAutoFit/>
          </a:bodyPr>
          <a:lstStyle/>
          <a:p>
            <a:r>
              <a:rPr lang="en-US" sz="2800" dirty="0" smtClean="0"/>
              <a:t>Let </a:t>
            </a:r>
            <a:r>
              <a:rPr lang="en-US" sz="2800" b="1" dirty="0" smtClean="0"/>
              <a:t>‘n’ </a:t>
            </a:r>
            <a:r>
              <a:rPr lang="en-US" sz="2800" dirty="0" smtClean="0"/>
              <a:t>be the number of processes in the system and </a:t>
            </a:r>
            <a:r>
              <a:rPr lang="en-US" sz="2800" b="1" dirty="0" smtClean="0"/>
              <a:t>‘m’ </a:t>
            </a:r>
            <a:r>
              <a:rPr lang="en-US" sz="2800" dirty="0" smtClean="0"/>
              <a:t>be the number of resources types.</a:t>
            </a:r>
          </a:p>
          <a:p>
            <a:endParaRPr lang="en-US" sz="2800" dirty="0" smtClean="0"/>
          </a:p>
          <a:p>
            <a:r>
              <a:rPr lang="en-US" sz="2800" b="1" dirty="0" smtClean="0"/>
              <a:t>Available : </a:t>
            </a:r>
            <a:endParaRPr lang="en-US" sz="2800" dirty="0" smtClean="0"/>
          </a:p>
          <a:p>
            <a:r>
              <a:rPr lang="en-US" sz="2800" dirty="0" smtClean="0"/>
              <a:t>It is a 1-d array of size </a:t>
            </a:r>
            <a:r>
              <a:rPr lang="en-US" sz="2800" b="1" dirty="0" smtClean="0"/>
              <a:t>‘m’</a:t>
            </a:r>
            <a:r>
              <a:rPr lang="en-US" sz="2800" dirty="0" smtClean="0"/>
              <a:t> indicating the number of available resources of each type.</a:t>
            </a:r>
          </a:p>
          <a:p>
            <a:r>
              <a:rPr lang="en-US" sz="2800" dirty="0" smtClean="0"/>
              <a:t>Available[ j ] = k means there are </a:t>
            </a:r>
            <a:r>
              <a:rPr lang="en-US" sz="2800" b="1" dirty="0" smtClean="0"/>
              <a:t>‘k’</a:t>
            </a:r>
            <a:r>
              <a:rPr lang="en-US" sz="2800" dirty="0" smtClean="0"/>
              <a:t> instances of resource type </a:t>
            </a:r>
            <a:r>
              <a:rPr lang="en-US" sz="2800" b="1" dirty="0" err="1" smtClean="0"/>
              <a:t>R</a:t>
            </a:r>
            <a:r>
              <a:rPr lang="en-US" sz="2800" b="1" baseline="-25000" dirty="0" err="1" smtClean="0"/>
              <a:t>j</a:t>
            </a:r>
            <a:endParaRPr lang="en-US" sz="2800" b="1" baseline="-25000" dirty="0" smtClean="0"/>
          </a:p>
          <a:p>
            <a:endParaRPr lang="en-US" sz="2800" dirty="0" smtClean="0"/>
          </a:p>
          <a:p>
            <a:r>
              <a:rPr lang="en-US" sz="2800" b="1" dirty="0" smtClean="0"/>
              <a:t>Max :</a:t>
            </a:r>
            <a:endParaRPr lang="en-US" sz="2800" dirty="0" smtClean="0"/>
          </a:p>
          <a:p>
            <a:r>
              <a:rPr lang="en-US" sz="2800" dirty="0" smtClean="0"/>
              <a:t>It is a 2-d array of size ‘</a:t>
            </a:r>
            <a:r>
              <a:rPr lang="en-US" sz="2800" b="1" dirty="0" smtClean="0"/>
              <a:t>n*m’ </a:t>
            </a:r>
            <a:r>
              <a:rPr lang="en-US" sz="2800" dirty="0" smtClean="0"/>
              <a:t>that defines the maximum demand of each process in a system.</a:t>
            </a:r>
          </a:p>
          <a:p>
            <a:r>
              <a:rPr lang="en-US" sz="2800" dirty="0" smtClean="0"/>
              <a:t>Max[ </a:t>
            </a:r>
            <a:r>
              <a:rPr lang="en-US" sz="2800" dirty="0" err="1" smtClean="0"/>
              <a:t>i</a:t>
            </a:r>
            <a:r>
              <a:rPr lang="en-US" sz="2800" dirty="0" smtClean="0"/>
              <a:t>, j ] = k means process </a:t>
            </a:r>
            <a:r>
              <a:rPr lang="en-US" sz="2800" b="1" dirty="0" smtClean="0"/>
              <a:t>P</a:t>
            </a:r>
            <a:r>
              <a:rPr lang="en-US" sz="2800" b="1" baseline="-25000" dirty="0" smtClean="0"/>
              <a:t>i</a:t>
            </a:r>
            <a:r>
              <a:rPr lang="en-US" sz="2800" dirty="0" smtClean="0"/>
              <a:t> may request at most </a:t>
            </a:r>
            <a:r>
              <a:rPr lang="en-US" sz="2800" b="1" dirty="0" smtClean="0"/>
              <a:t>‘k’</a:t>
            </a:r>
            <a:r>
              <a:rPr lang="en-US" sz="2800" dirty="0" smtClean="0"/>
              <a:t> instances of resource type </a:t>
            </a:r>
            <a:r>
              <a:rPr lang="en-US" sz="2800" b="1" dirty="0" err="1" smtClean="0"/>
              <a:t>R</a:t>
            </a:r>
            <a:r>
              <a:rPr lang="en-US" sz="2800" b="1" baseline="-25000" dirty="0" err="1" smtClean="0"/>
              <a:t>j</a:t>
            </a:r>
            <a:r>
              <a:rPr lang="en-US" sz="2800" b="1" baseline="-25000" dirty="0" smtClean="0"/>
              <a:t>.</a:t>
            </a:r>
          </a:p>
          <a:p>
            <a:endParaRPr lang="en-US" sz="2800" dirty="0" smtClean="0"/>
          </a:p>
          <a:p>
            <a:r>
              <a:rPr lang="en-US" sz="2800" b="1" dirty="0" smtClean="0"/>
              <a:t>Allocation :</a:t>
            </a:r>
            <a:endParaRPr lang="en-US" sz="2800" dirty="0" smtClean="0"/>
          </a:p>
          <a:p>
            <a:r>
              <a:rPr lang="en-US" sz="2800" dirty="0" smtClean="0"/>
              <a:t>It is a 2-d array of size</a:t>
            </a:r>
            <a:r>
              <a:rPr lang="en-US" sz="2800" b="1" dirty="0" smtClean="0"/>
              <a:t> ‘n*m’ </a:t>
            </a:r>
            <a:r>
              <a:rPr lang="en-US" sz="2800" dirty="0" smtClean="0"/>
              <a:t>that defines the number of resources of each type currently allocated to each process.</a:t>
            </a:r>
          </a:p>
          <a:p>
            <a:r>
              <a:rPr lang="en-US" sz="2800" dirty="0" smtClean="0"/>
              <a:t>Allocation[ </a:t>
            </a:r>
            <a:r>
              <a:rPr lang="en-US" sz="2800" dirty="0" err="1" smtClean="0"/>
              <a:t>i</a:t>
            </a:r>
            <a:r>
              <a:rPr lang="en-US" sz="2800" dirty="0" smtClean="0"/>
              <a:t>, j ] = k means process </a:t>
            </a:r>
            <a:r>
              <a:rPr lang="en-US" sz="2800" b="1" dirty="0" smtClean="0"/>
              <a:t>P</a:t>
            </a:r>
            <a:r>
              <a:rPr lang="en-US" sz="2800" b="1" baseline="-25000" dirty="0" smtClean="0"/>
              <a:t>i</a:t>
            </a:r>
            <a:r>
              <a:rPr lang="en-US" sz="2800" dirty="0" smtClean="0"/>
              <a:t> is currently allocated </a:t>
            </a:r>
            <a:r>
              <a:rPr lang="en-US" sz="2800" b="1" dirty="0" smtClean="0"/>
              <a:t>‘k’</a:t>
            </a:r>
            <a:r>
              <a:rPr lang="en-US" sz="2800" dirty="0" smtClean="0"/>
              <a:t> instances of resource type </a:t>
            </a:r>
            <a:r>
              <a:rPr lang="en-US" sz="2800" b="1" dirty="0" err="1" smtClean="0"/>
              <a:t>R</a:t>
            </a:r>
            <a:r>
              <a:rPr lang="en-US" sz="2800" b="1" baseline="-25000" dirty="0" err="1" smtClean="0"/>
              <a:t>j</a:t>
            </a:r>
            <a:endParaRPr lang="en-US" sz="2800" dirty="0" smtClean="0"/>
          </a:p>
          <a:p>
            <a:r>
              <a:rPr lang="en-US" sz="2800" dirty="0" smtClean="0"/>
              <a:t/>
            </a:r>
            <a:br>
              <a:rPr lang="en-US" sz="2800" dirty="0" smtClean="0"/>
            </a:br>
            <a:endParaRPr lang="en-US" sz="2800"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Banker's Algorithm Notations 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39</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3" name="Rectangle 12"/>
          <p:cNvSpPr/>
          <p:nvPr/>
        </p:nvSpPr>
        <p:spPr>
          <a:xfrm>
            <a:off x="1054100" y="839410"/>
            <a:ext cx="15163800" cy="4832092"/>
          </a:xfrm>
          <a:prstGeom prst="rect">
            <a:avLst/>
          </a:prstGeom>
        </p:spPr>
        <p:txBody>
          <a:bodyPr wrap="square">
            <a:spAutoFit/>
          </a:bodyPr>
          <a:lstStyle/>
          <a:p>
            <a:r>
              <a:rPr lang="en-US" sz="2800" dirty="0" smtClean="0"/>
              <a:t> It is a 2-d array of size </a:t>
            </a:r>
            <a:r>
              <a:rPr lang="en-US" sz="2800" b="1" dirty="0" smtClean="0"/>
              <a:t>‘n*m’</a:t>
            </a:r>
            <a:r>
              <a:rPr lang="en-US" sz="2800" dirty="0" smtClean="0"/>
              <a:t> that indicates the remaining resource need of each process.</a:t>
            </a:r>
          </a:p>
          <a:p>
            <a:r>
              <a:rPr lang="en-US" sz="2800" dirty="0" smtClean="0"/>
              <a:t>Need [ </a:t>
            </a:r>
            <a:r>
              <a:rPr lang="en-US" sz="2800" dirty="0" err="1" smtClean="0"/>
              <a:t>i</a:t>
            </a:r>
            <a:r>
              <a:rPr lang="en-US" sz="2800" dirty="0" smtClean="0"/>
              <a:t>,   j ] = k means process </a:t>
            </a:r>
            <a:r>
              <a:rPr lang="en-US" sz="2800" b="1" dirty="0" smtClean="0"/>
              <a:t>P</a:t>
            </a:r>
            <a:r>
              <a:rPr lang="en-US" sz="2800" b="1" baseline="-25000" dirty="0" smtClean="0"/>
              <a:t>i</a:t>
            </a:r>
            <a:r>
              <a:rPr lang="en-US" sz="2800" dirty="0" smtClean="0"/>
              <a:t> currently need </a:t>
            </a:r>
            <a:r>
              <a:rPr lang="en-US" sz="2800" b="1" dirty="0" smtClean="0"/>
              <a:t>‘k’</a:t>
            </a:r>
            <a:r>
              <a:rPr lang="en-US" sz="2800" dirty="0" smtClean="0"/>
              <a:t> instances of resource type </a:t>
            </a:r>
            <a:r>
              <a:rPr lang="en-US" sz="2800" b="1" dirty="0" err="1" smtClean="0"/>
              <a:t>R</a:t>
            </a:r>
            <a:r>
              <a:rPr lang="en-US" sz="2800" b="1" baseline="-25000" dirty="0" err="1" smtClean="0"/>
              <a:t>j</a:t>
            </a:r>
            <a:endParaRPr lang="en-US" sz="2800" dirty="0" smtClean="0"/>
          </a:p>
          <a:p>
            <a:r>
              <a:rPr lang="en-US" sz="2800" dirty="0" smtClean="0"/>
              <a:t>for its execution.</a:t>
            </a:r>
          </a:p>
          <a:p>
            <a:r>
              <a:rPr lang="en-US" sz="2800" dirty="0" smtClean="0"/>
              <a:t>Need [ </a:t>
            </a:r>
            <a:r>
              <a:rPr lang="en-US" sz="2800" dirty="0" err="1" smtClean="0"/>
              <a:t>i</a:t>
            </a:r>
            <a:r>
              <a:rPr lang="en-US" sz="2800" dirty="0" smtClean="0"/>
              <a:t>,   j ] = Max [ </a:t>
            </a:r>
            <a:r>
              <a:rPr lang="en-US" sz="2800" dirty="0" err="1" smtClean="0"/>
              <a:t>i</a:t>
            </a:r>
            <a:r>
              <a:rPr lang="en-US" sz="2800" dirty="0" smtClean="0"/>
              <a:t>,   j ] – Allocation [ </a:t>
            </a:r>
            <a:r>
              <a:rPr lang="en-US" sz="2800" dirty="0" err="1" smtClean="0"/>
              <a:t>i</a:t>
            </a:r>
            <a:r>
              <a:rPr lang="en-US" sz="2800" dirty="0" smtClean="0"/>
              <a:t>,   j ]</a:t>
            </a:r>
          </a:p>
          <a:p>
            <a:endParaRPr lang="en-US" sz="2800" dirty="0" smtClean="0"/>
          </a:p>
          <a:p>
            <a:r>
              <a:rPr lang="en-US" sz="2800" dirty="0" err="1" smtClean="0"/>
              <a:t>Allocation</a:t>
            </a:r>
            <a:r>
              <a:rPr lang="en-US" sz="2800" baseline="-25000" dirty="0" err="1" smtClean="0"/>
              <a:t>i</a:t>
            </a:r>
            <a:r>
              <a:rPr lang="en-US" sz="2800" dirty="0" smtClean="0"/>
              <a:t> specifies the resources currently allocated to process P</a:t>
            </a:r>
            <a:r>
              <a:rPr lang="en-US" sz="2800" baseline="-25000" dirty="0" smtClean="0"/>
              <a:t>i</a:t>
            </a:r>
            <a:r>
              <a:rPr lang="en-US" sz="2800" dirty="0" smtClean="0"/>
              <a:t> and </a:t>
            </a:r>
            <a:r>
              <a:rPr lang="en-US" sz="2800" dirty="0" err="1" smtClean="0"/>
              <a:t>Need</a:t>
            </a:r>
            <a:r>
              <a:rPr lang="en-US" sz="2800" baseline="-25000" dirty="0" err="1" smtClean="0"/>
              <a:t>i</a:t>
            </a:r>
            <a:r>
              <a:rPr lang="en-US" sz="2800" dirty="0" smtClean="0"/>
              <a:t> specifies the additional resources that process P</a:t>
            </a:r>
            <a:r>
              <a:rPr lang="en-US" sz="2800" baseline="-25000" dirty="0" smtClean="0"/>
              <a:t>i</a:t>
            </a:r>
            <a:r>
              <a:rPr lang="en-US" sz="2800" dirty="0" smtClean="0"/>
              <a:t> may still request to complete its task.</a:t>
            </a:r>
          </a:p>
          <a:p>
            <a:endParaRPr lang="en-US" sz="2800" dirty="0" smtClean="0"/>
          </a:p>
          <a:p>
            <a:r>
              <a:rPr lang="en-US" sz="2800" dirty="0" smtClean="0"/>
              <a:t>Banker’s algorithm consists of Safety algorithm and Resource request algorithm</a:t>
            </a:r>
          </a:p>
          <a:p>
            <a:r>
              <a:rPr lang="en-US" sz="2800" dirty="0" smtClean="0"/>
              <a:t/>
            </a:r>
            <a:br>
              <a:rPr lang="en-US" sz="2800" dirty="0" smtClean="0"/>
            </a:br>
            <a:endParaRPr lang="en-US" sz="2800"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1200329"/>
          </a:xfrm>
          <a:prstGeom prst="rect">
            <a:avLst/>
          </a:prstGeom>
          <a:noFill/>
          <a:ln w="9525">
            <a:noFill/>
            <a:miter lim="800000"/>
            <a:headEnd/>
            <a:tailEnd/>
          </a:ln>
        </p:spPr>
        <p:txBody>
          <a:bodyPr wrap="square">
            <a:spAutoFit/>
          </a:bodyPr>
          <a:lstStyle/>
          <a:p>
            <a:r>
              <a:rPr lang="en-IN" sz="3600" b="1" dirty="0"/>
              <a:t>System </a:t>
            </a:r>
            <a:r>
              <a:rPr lang="en-IN" sz="3600" b="1" dirty="0" smtClean="0"/>
              <a:t>Model Cont..</a:t>
            </a:r>
            <a:endParaRPr lang="en-IN" sz="3600" b="1" dirty="0"/>
          </a:p>
          <a:p>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946150" y="977900"/>
            <a:ext cx="14941550" cy="4401205"/>
          </a:xfrm>
          <a:prstGeom prst="rect">
            <a:avLst/>
          </a:prstGeom>
        </p:spPr>
        <p:txBody>
          <a:bodyPr wrap="square">
            <a:spAutoFit/>
          </a:bodyPr>
          <a:lstStyle/>
          <a:p>
            <a:pPr algn="just"/>
            <a:r>
              <a:rPr lang="en-US" sz="2800" dirty="0"/>
              <a:t>For all kernel-managed resources, the kernel keeps track of what resources are free and which are allocated, to which process they are allocated, and a queue of processes waiting for this resource to become available. </a:t>
            </a:r>
            <a:endParaRPr lang="en-US" sz="2800" dirty="0" smtClean="0"/>
          </a:p>
          <a:p>
            <a:pPr algn="just"/>
            <a:endParaRPr lang="en-US" sz="2800" dirty="0"/>
          </a:p>
          <a:p>
            <a:pPr algn="just"/>
            <a:r>
              <a:rPr lang="en-US" sz="2800" dirty="0" smtClean="0"/>
              <a:t>Application-managed </a:t>
            </a:r>
            <a:r>
              <a:rPr lang="en-US" sz="2800" dirty="0"/>
              <a:t>resources can be controlled using </a:t>
            </a:r>
            <a:r>
              <a:rPr lang="en-US" sz="2800" dirty="0" err="1"/>
              <a:t>mutexes</a:t>
            </a:r>
            <a:r>
              <a:rPr lang="en-US" sz="2800" dirty="0"/>
              <a:t> or wait( ) and signal( ) calls, ( i.e. binary or counting semaphores. )</a:t>
            </a:r>
          </a:p>
          <a:p>
            <a:pPr algn="just"/>
            <a:endParaRPr lang="en-US" sz="2800" dirty="0" smtClean="0"/>
          </a:p>
          <a:p>
            <a:pPr algn="just"/>
            <a:r>
              <a:rPr lang="en-US" sz="2800" dirty="0" smtClean="0"/>
              <a:t>A </a:t>
            </a:r>
            <a:r>
              <a:rPr lang="en-US" sz="2800" dirty="0"/>
              <a:t>set of processes is deadlocked when every process in the set is waiting for a resource that is currently allocated to another process in the set ( and which can only be released when that other waiting process makes progress. )</a:t>
            </a:r>
          </a:p>
        </p:txBody>
      </p:sp>
    </p:spTree>
    <p:extLst>
      <p:ext uri="{BB962C8B-B14F-4D97-AF65-F5344CB8AC3E}">
        <p14:creationId xmlns:p14="http://schemas.microsoft.com/office/powerpoint/2010/main" val="873143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1200329"/>
          </a:xfrm>
          <a:prstGeom prst="rect">
            <a:avLst/>
          </a:prstGeom>
          <a:noFill/>
          <a:ln w="9525">
            <a:noFill/>
            <a:miter lim="800000"/>
            <a:headEnd/>
            <a:tailEnd/>
          </a:ln>
        </p:spPr>
        <p:txBody>
          <a:bodyPr wrap="square">
            <a:spAutoFit/>
          </a:bodyPr>
          <a:lstStyle/>
          <a:p>
            <a:r>
              <a:rPr lang="en-US" sz="3600" b="1" dirty="0" smtClean="0"/>
              <a:t>Safety Algorithm</a:t>
            </a:r>
            <a:r>
              <a:rPr lang="en-US" sz="3600" dirty="0" smtClean="0"/>
              <a:t/>
            </a:r>
            <a:br>
              <a:rPr lang="en-US" sz="3600" dirty="0" smtClean="0"/>
            </a:b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40</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912935" y="673441"/>
            <a:ext cx="14941550" cy="6124754"/>
          </a:xfrm>
          <a:prstGeom prst="rect">
            <a:avLst/>
          </a:prstGeom>
        </p:spPr>
        <p:txBody>
          <a:bodyPr wrap="square">
            <a:spAutoFit/>
          </a:bodyPr>
          <a:lstStyle/>
          <a:p>
            <a:r>
              <a:rPr lang="en-US" sz="2800" dirty="0" smtClean="0"/>
              <a:t>The algorithm for finding out whether or not a system is in a safe state can be described as follows:</a:t>
            </a:r>
          </a:p>
          <a:p>
            <a:r>
              <a:rPr lang="en-US" sz="2800" dirty="0" smtClean="0"/>
              <a:t>1) Let Work and Finish be vectors of length ‘m’ and ‘n’ respectively.</a:t>
            </a:r>
            <a:br>
              <a:rPr lang="en-US" sz="2800" dirty="0" smtClean="0"/>
            </a:br>
            <a:r>
              <a:rPr lang="en-US" sz="2800" dirty="0" smtClean="0"/>
              <a:t>Initialize: Work = Available</a:t>
            </a:r>
            <a:br>
              <a:rPr lang="en-US" sz="2800" dirty="0" smtClean="0"/>
            </a:br>
            <a:r>
              <a:rPr lang="en-US" sz="2800" dirty="0" smtClean="0"/>
              <a:t>Finish[</a:t>
            </a:r>
            <a:r>
              <a:rPr lang="en-US" sz="2800" dirty="0" err="1" smtClean="0"/>
              <a:t>i</a:t>
            </a:r>
            <a:r>
              <a:rPr lang="en-US" sz="2800" dirty="0" smtClean="0"/>
              <a:t>] = false; for </a:t>
            </a:r>
            <a:r>
              <a:rPr lang="en-US" sz="2800" dirty="0" err="1" smtClean="0"/>
              <a:t>i</a:t>
            </a:r>
            <a:r>
              <a:rPr lang="en-US" sz="2800" dirty="0" smtClean="0"/>
              <a:t>=1, 2, 3, 4….n</a:t>
            </a:r>
          </a:p>
          <a:p>
            <a:r>
              <a:rPr lang="en-US" sz="2800" dirty="0" smtClean="0"/>
              <a:t>2) Find an </a:t>
            </a:r>
            <a:r>
              <a:rPr lang="en-US" sz="2800" dirty="0" err="1" smtClean="0"/>
              <a:t>i</a:t>
            </a:r>
            <a:r>
              <a:rPr lang="en-US" sz="2800" dirty="0" smtClean="0"/>
              <a:t> such that both</a:t>
            </a:r>
            <a:br>
              <a:rPr lang="en-US" sz="2800" dirty="0" smtClean="0"/>
            </a:br>
            <a:r>
              <a:rPr lang="en-US" sz="2800" dirty="0" smtClean="0"/>
              <a:t>a) Finish[</a:t>
            </a:r>
            <a:r>
              <a:rPr lang="en-US" sz="2800" dirty="0" err="1" smtClean="0"/>
              <a:t>i</a:t>
            </a:r>
            <a:r>
              <a:rPr lang="en-US" sz="2800" dirty="0" smtClean="0"/>
              <a:t>] = false</a:t>
            </a:r>
            <a:br>
              <a:rPr lang="en-US" sz="2800" dirty="0" smtClean="0"/>
            </a:br>
            <a:r>
              <a:rPr lang="en-US" sz="2800" dirty="0" smtClean="0"/>
              <a:t>b) </a:t>
            </a:r>
            <a:r>
              <a:rPr lang="en-US" sz="2800" dirty="0" err="1" smtClean="0"/>
              <a:t>Need</a:t>
            </a:r>
            <a:r>
              <a:rPr lang="en-US" sz="2800" baseline="-25000" dirty="0" err="1" smtClean="0"/>
              <a:t>i</a:t>
            </a:r>
            <a:r>
              <a:rPr lang="en-US" sz="2800" dirty="0" smtClean="0"/>
              <a:t> &lt;= Work</a:t>
            </a:r>
            <a:br>
              <a:rPr lang="en-US" sz="2800" dirty="0" smtClean="0"/>
            </a:br>
            <a:r>
              <a:rPr lang="en-US" sz="2800" dirty="0" smtClean="0"/>
              <a:t>if no such </a:t>
            </a:r>
            <a:r>
              <a:rPr lang="en-US" sz="2800" dirty="0" err="1" smtClean="0"/>
              <a:t>i</a:t>
            </a:r>
            <a:r>
              <a:rPr lang="en-US" sz="2800" dirty="0" smtClean="0"/>
              <a:t> exists </a:t>
            </a:r>
            <a:r>
              <a:rPr lang="en-US" sz="2800" dirty="0" err="1" smtClean="0"/>
              <a:t>goto</a:t>
            </a:r>
            <a:r>
              <a:rPr lang="en-US" sz="2800" dirty="0" smtClean="0"/>
              <a:t> step (4)</a:t>
            </a:r>
          </a:p>
          <a:p>
            <a:r>
              <a:rPr lang="en-US" sz="2800" dirty="0" smtClean="0"/>
              <a:t>3) Work = Work + Allocation[</a:t>
            </a:r>
            <a:r>
              <a:rPr lang="en-US" sz="2800" dirty="0" err="1" smtClean="0"/>
              <a:t>i</a:t>
            </a:r>
            <a:r>
              <a:rPr lang="en-US" sz="2800" dirty="0" smtClean="0"/>
              <a:t>]</a:t>
            </a:r>
            <a:br>
              <a:rPr lang="en-US" sz="2800" dirty="0" smtClean="0"/>
            </a:br>
            <a:r>
              <a:rPr lang="en-US" sz="2800" dirty="0" smtClean="0"/>
              <a:t>Finish[</a:t>
            </a:r>
            <a:r>
              <a:rPr lang="en-US" sz="2800" dirty="0" err="1" smtClean="0"/>
              <a:t>i</a:t>
            </a:r>
            <a:r>
              <a:rPr lang="en-US" sz="2800" dirty="0" smtClean="0"/>
              <a:t>] = true</a:t>
            </a:r>
            <a:br>
              <a:rPr lang="en-US" sz="2800" dirty="0" smtClean="0"/>
            </a:br>
            <a:r>
              <a:rPr lang="en-US" sz="2800" dirty="0" err="1" smtClean="0"/>
              <a:t>goto</a:t>
            </a:r>
            <a:r>
              <a:rPr lang="en-US" sz="2800" dirty="0" smtClean="0"/>
              <a:t> step (2)</a:t>
            </a:r>
          </a:p>
          <a:p>
            <a:r>
              <a:rPr lang="en-US" sz="2800" dirty="0" smtClean="0"/>
              <a:t>4) if Finish [</a:t>
            </a:r>
            <a:r>
              <a:rPr lang="en-US" sz="2800" dirty="0" err="1" smtClean="0"/>
              <a:t>i</a:t>
            </a:r>
            <a:r>
              <a:rPr lang="en-US" sz="2800" dirty="0" smtClean="0"/>
              <a:t>] = true for all </a:t>
            </a:r>
            <a:r>
              <a:rPr lang="en-US" sz="2800" dirty="0" err="1" smtClean="0"/>
              <a:t>i</a:t>
            </a:r>
            <a:r>
              <a:rPr lang="en-US" sz="2800" dirty="0" smtClean="0"/>
              <a:t/>
            </a:r>
            <a:br>
              <a:rPr lang="en-US" sz="2800" dirty="0" smtClean="0"/>
            </a:br>
            <a:r>
              <a:rPr lang="en-US" sz="2800" dirty="0" smtClean="0"/>
              <a:t>then the system is in a safe state</a:t>
            </a:r>
            <a:endParaRPr lang="en-US" sz="2800" dirty="0"/>
          </a:p>
        </p:txBody>
      </p:sp>
    </p:spTree>
    <p:extLst>
      <p:ext uri="{BB962C8B-B14F-4D97-AF65-F5344CB8AC3E}">
        <p14:creationId xmlns:p14="http://schemas.microsoft.com/office/powerpoint/2010/main" val="2142337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US" sz="3600" b="1" dirty="0" smtClean="0"/>
              <a:t>Resource-Request Algorithm</a:t>
            </a:r>
            <a:endParaRPr lang="en-US" sz="36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41</a:t>
            </a:fld>
            <a:endParaRPr lang="en-IN"/>
          </a:p>
        </p:txBody>
      </p:sp>
      <p:sp>
        <p:nvSpPr>
          <p:cNvPr id="9" name="Rectangle 8"/>
          <p:cNvSpPr/>
          <p:nvPr/>
        </p:nvSpPr>
        <p:spPr>
          <a:xfrm>
            <a:off x="1271588" y="351496"/>
            <a:ext cx="14020800" cy="7355860"/>
          </a:xfrm>
          <a:prstGeom prst="rect">
            <a:avLst/>
          </a:prstGeom>
        </p:spPr>
        <p:txBody>
          <a:bodyPr wrap="square">
            <a:spAutoFit/>
          </a:bodyPr>
          <a:lstStyle/>
          <a:p>
            <a:pPr algn="just"/>
            <a:endParaRPr lang="en-US" sz="2400" dirty="0" smtClean="0"/>
          </a:p>
          <a:p>
            <a:r>
              <a:rPr lang="en-US" sz="2800" dirty="0" smtClean="0"/>
              <a:t>Let </a:t>
            </a:r>
            <a:r>
              <a:rPr lang="en-US" sz="2800" dirty="0" err="1" smtClean="0"/>
              <a:t>Request</a:t>
            </a:r>
            <a:r>
              <a:rPr lang="en-US" sz="2800" baseline="-25000" dirty="0" err="1" smtClean="0"/>
              <a:t>i</a:t>
            </a:r>
            <a:r>
              <a:rPr lang="en-US" sz="2800" dirty="0" smtClean="0"/>
              <a:t> be the request array for process P</a:t>
            </a:r>
            <a:r>
              <a:rPr lang="en-US" sz="2800" baseline="-25000" dirty="0" smtClean="0"/>
              <a:t>i</a:t>
            </a:r>
            <a:r>
              <a:rPr lang="en-US" sz="2800" dirty="0" smtClean="0"/>
              <a:t>. </a:t>
            </a:r>
            <a:r>
              <a:rPr lang="en-US" sz="2800" dirty="0" err="1" smtClean="0"/>
              <a:t>Request</a:t>
            </a:r>
            <a:r>
              <a:rPr lang="en-US" sz="2800" baseline="-25000" dirty="0" err="1" smtClean="0"/>
              <a:t>i</a:t>
            </a:r>
            <a:r>
              <a:rPr lang="en-US" sz="2800" baseline="-25000" dirty="0" smtClean="0"/>
              <a:t> </a:t>
            </a:r>
            <a:r>
              <a:rPr lang="en-US" sz="2800" dirty="0" smtClean="0"/>
              <a:t>[j] = k means process P</a:t>
            </a:r>
            <a:r>
              <a:rPr lang="en-US" sz="2800" baseline="-25000" dirty="0" smtClean="0"/>
              <a:t>i</a:t>
            </a:r>
            <a:r>
              <a:rPr lang="en-US" sz="2800" dirty="0" smtClean="0"/>
              <a:t> wants k instances of resource type </a:t>
            </a:r>
            <a:r>
              <a:rPr lang="en-US" sz="2800" dirty="0" err="1" smtClean="0"/>
              <a:t>R</a:t>
            </a:r>
            <a:r>
              <a:rPr lang="en-US" sz="2800" baseline="-25000" dirty="0" err="1" smtClean="0"/>
              <a:t>j</a:t>
            </a:r>
            <a:r>
              <a:rPr lang="en-US" sz="2800" dirty="0" smtClean="0"/>
              <a:t>. When a request for resources is made by process P</a:t>
            </a:r>
            <a:r>
              <a:rPr lang="en-US" sz="2800" baseline="-25000" dirty="0" smtClean="0"/>
              <a:t>i</a:t>
            </a:r>
            <a:r>
              <a:rPr lang="en-US" sz="2800" dirty="0" smtClean="0"/>
              <a:t>, the following actions are taken:</a:t>
            </a:r>
          </a:p>
          <a:p>
            <a:r>
              <a:rPr lang="en-US" sz="2800" dirty="0" smtClean="0"/>
              <a:t>1) If </a:t>
            </a:r>
            <a:r>
              <a:rPr lang="en-US" sz="2800" dirty="0" err="1" smtClean="0"/>
              <a:t>Request</a:t>
            </a:r>
            <a:r>
              <a:rPr lang="en-US" sz="2800" baseline="-25000" dirty="0" err="1" smtClean="0"/>
              <a:t>i</a:t>
            </a:r>
            <a:r>
              <a:rPr lang="en-US" sz="2800" dirty="0" smtClean="0"/>
              <a:t> &lt;= </a:t>
            </a:r>
            <a:r>
              <a:rPr lang="en-US" sz="2800" dirty="0" err="1" smtClean="0"/>
              <a:t>Need</a:t>
            </a:r>
            <a:r>
              <a:rPr lang="en-US" sz="2800" baseline="-25000" dirty="0" err="1" smtClean="0"/>
              <a:t>i</a:t>
            </a:r>
            <a:r>
              <a:rPr lang="en-US" sz="2800" dirty="0" smtClean="0"/>
              <a:t/>
            </a:r>
            <a:br>
              <a:rPr lang="en-US" sz="2800" dirty="0" smtClean="0"/>
            </a:br>
            <a:r>
              <a:rPr lang="en-US" sz="2800" dirty="0" err="1" smtClean="0"/>
              <a:t>Goto</a:t>
            </a:r>
            <a:r>
              <a:rPr lang="en-US" sz="2800" dirty="0" smtClean="0"/>
              <a:t> step (2) ; otherwise, raise an error condition, since the process has exceeded its maximum claim.</a:t>
            </a:r>
          </a:p>
          <a:p>
            <a:r>
              <a:rPr lang="en-US" sz="2800" dirty="0" smtClean="0"/>
              <a:t>2) If </a:t>
            </a:r>
            <a:r>
              <a:rPr lang="en-US" sz="2800" dirty="0" err="1" smtClean="0"/>
              <a:t>Request</a:t>
            </a:r>
            <a:r>
              <a:rPr lang="en-US" sz="2800" baseline="-25000" dirty="0" err="1" smtClean="0"/>
              <a:t>i</a:t>
            </a:r>
            <a:r>
              <a:rPr lang="en-US" sz="2800" dirty="0" smtClean="0"/>
              <a:t> &lt;= Available</a:t>
            </a:r>
            <a:br>
              <a:rPr lang="en-US" sz="2800" dirty="0" smtClean="0"/>
            </a:br>
            <a:r>
              <a:rPr lang="en-US" sz="2800" dirty="0" err="1" smtClean="0"/>
              <a:t>Goto</a:t>
            </a:r>
            <a:r>
              <a:rPr lang="en-US" sz="2800" dirty="0" smtClean="0"/>
              <a:t> step (3); otherwise, P</a:t>
            </a:r>
            <a:r>
              <a:rPr lang="en-US" sz="2800" baseline="-25000" dirty="0" smtClean="0"/>
              <a:t>i</a:t>
            </a:r>
            <a:r>
              <a:rPr lang="en-US" sz="2800" dirty="0" smtClean="0"/>
              <a:t> must wait, since the resources are not available.</a:t>
            </a:r>
          </a:p>
          <a:p>
            <a:r>
              <a:rPr lang="en-US" sz="2800" dirty="0" smtClean="0"/>
              <a:t>3) Have the system pretend to have allocated the requested resources to process Pi by modifying the state as</a:t>
            </a:r>
            <a:br>
              <a:rPr lang="en-US" sz="2800" dirty="0" smtClean="0"/>
            </a:br>
            <a:r>
              <a:rPr lang="en-US" sz="2800" dirty="0" smtClean="0"/>
              <a:t>follows:</a:t>
            </a:r>
            <a:br>
              <a:rPr lang="en-US" sz="2800" dirty="0" smtClean="0"/>
            </a:br>
            <a:r>
              <a:rPr lang="en-US" sz="2800" dirty="0" smtClean="0"/>
              <a:t>Available = Available – </a:t>
            </a:r>
            <a:r>
              <a:rPr lang="en-US" sz="2800" dirty="0" err="1" smtClean="0"/>
              <a:t>Requesti</a:t>
            </a:r>
            <a:r>
              <a:rPr lang="en-US" sz="2800" dirty="0" smtClean="0"/>
              <a:t/>
            </a:r>
            <a:br>
              <a:rPr lang="en-US" sz="2800" dirty="0" smtClean="0"/>
            </a:br>
            <a:r>
              <a:rPr lang="en-US" sz="2800" dirty="0" err="1" smtClean="0"/>
              <a:t>Allocation</a:t>
            </a:r>
            <a:r>
              <a:rPr lang="en-US" sz="2800" baseline="-25000" dirty="0" err="1" smtClean="0"/>
              <a:t>i</a:t>
            </a:r>
            <a:r>
              <a:rPr lang="en-US" sz="2800" dirty="0" smtClean="0"/>
              <a:t> = </a:t>
            </a:r>
            <a:r>
              <a:rPr lang="en-US" sz="2800" dirty="0" err="1" smtClean="0"/>
              <a:t>Allocation</a:t>
            </a:r>
            <a:r>
              <a:rPr lang="en-US" sz="2800" baseline="-25000" dirty="0" err="1" smtClean="0"/>
              <a:t>i</a:t>
            </a:r>
            <a:r>
              <a:rPr lang="en-US" sz="2800" dirty="0" smtClean="0"/>
              <a:t> + </a:t>
            </a:r>
            <a:r>
              <a:rPr lang="en-US" sz="2800" dirty="0" err="1" smtClean="0"/>
              <a:t>Request</a:t>
            </a:r>
            <a:r>
              <a:rPr lang="en-US" sz="2800" baseline="-25000" dirty="0" err="1" smtClean="0"/>
              <a:t>i</a:t>
            </a:r>
            <a:r>
              <a:rPr lang="en-US" sz="2800" dirty="0" smtClean="0"/>
              <a:t/>
            </a:r>
            <a:br>
              <a:rPr lang="en-US" sz="2800" dirty="0" smtClean="0"/>
            </a:br>
            <a:r>
              <a:rPr lang="en-US" sz="2800" dirty="0" err="1" smtClean="0"/>
              <a:t>Need</a:t>
            </a:r>
            <a:r>
              <a:rPr lang="en-US" sz="2800" baseline="-25000" dirty="0" err="1" smtClean="0"/>
              <a:t>i</a:t>
            </a:r>
            <a:r>
              <a:rPr lang="en-US" sz="2800" dirty="0" smtClean="0"/>
              <a:t> = </a:t>
            </a:r>
            <a:r>
              <a:rPr lang="en-US" sz="2800" dirty="0" err="1" smtClean="0"/>
              <a:t>Need</a:t>
            </a:r>
            <a:r>
              <a:rPr lang="en-US" sz="2800" baseline="-25000" dirty="0" err="1" smtClean="0"/>
              <a:t>i</a:t>
            </a:r>
            <a:r>
              <a:rPr lang="en-US" sz="2800" dirty="0" smtClean="0"/>
              <a:t>– </a:t>
            </a:r>
            <a:r>
              <a:rPr lang="en-US" sz="2800" dirty="0" err="1" smtClean="0"/>
              <a:t>Request</a:t>
            </a:r>
            <a:r>
              <a:rPr lang="en-US" sz="2800" baseline="-25000" dirty="0" err="1" smtClean="0"/>
              <a:t>i</a:t>
            </a:r>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US" sz="3600" b="1" dirty="0" smtClean="0"/>
              <a:t>Example:</a:t>
            </a:r>
            <a:endParaRPr lang="en-US" sz="3600" dirty="0" smtClean="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42</a:t>
            </a:fld>
            <a:endParaRPr lang="en-IN"/>
          </a:p>
        </p:txBody>
      </p:sp>
      <p:sp>
        <p:nvSpPr>
          <p:cNvPr id="9" name="Rectangle 8"/>
          <p:cNvSpPr/>
          <p:nvPr/>
        </p:nvSpPr>
        <p:spPr>
          <a:xfrm>
            <a:off x="1271588" y="351496"/>
            <a:ext cx="14020800" cy="2862322"/>
          </a:xfrm>
          <a:prstGeom prst="rect">
            <a:avLst/>
          </a:prstGeom>
        </p:spPr>
        <p:txBody>
          <a:bodyPr wrap="square">
            <a:spAutoFit/>
          </a:bodyPr>
          <a:lstStyle/>
          <a:p>
            <a:pPr algn="just"/>
            <a:endParaRPr lang="en-US" sz="2400" dirty="0" smtClean="0"/>
          </a:p>
          <a:p>
            <a:r>
              <a:rPr lang="en-US" sz="2400" b="1" dirty="0" smtClean="0"/>
              <a:t>Considering a system with five processes P</a:t>
            </a:r>
            <a:r>
              <a:rPr lang="en-US" sz="2400" b="1" baseline="-25000" dirty="0" smtClean="0"/>
              <a:t>0</a:t>
            </a:r>
            <a:r>
              <a:rPr lang="en-US" sz="2400" b="1" dirty="0" smtClean="0"/>
              <a:t> through P</a:t>
            </a:r>
            <a:r>
              <a:rPr lang="en-US" sz="2400" b="1" baseline="-25000" dirty="0" smtClean="0"/>
              <a:t>4</a:t>
            </a:r>
            <a:r>
              <a:rPr lang="en-US" sz="2400" b="1" dirty="0" smtClean="0"/>
              <a:t> and three resources of type A, B, C. Resource type A has 10 instances, B has 5 instances and type C has 7 instances. Suppose at time t</a:t>
            </a:r>
            <a:r>
              <a:rPr lang="en-US" sz="2400" b="1" baseline="-25000" dirty="0" smtClean="0"/>
              <a:t>0</a:t>
            </a:r>
            <a:r>
              <a:rPr lang="en-US" sz="2400" b="1" dirty="0" smtClean="0"/>
              <a:t> following snapshot of the system has been taken:</a:t>
            </a:r>
            <a:endParaRPr lang="en-US" sz="2400" dirty="0" smtClean="0"/>
          </a:p>
          <a:p>
            <a:endParaRPr lang="en-IN" sz="2800" dirty="0" smtClean="0"/>
          </a:p>
          <a:p>
            <a:endParaRPr lang="en-US" sz="2800" dirty="0" smtClean="0"/>
          </a:p>
          <a:p>
            <a:endParaRPr lang="en-US" sz="2800" dirty="0"/>
          </a:p>
        </p:txBody>
      </p:sp>
      <p:pic>
        <p:nvPicPr>
          <p:cNvPr id="14338" name="Picture 2" descr="safety"/>
          <p:cNvPicPr>
            <a:picLocks noChangeAspect="1" noChangeArrowheads="1"/>
          </p:cNvPicPr>
          <p:nvPr/>
        </p:nvPicPr>
        <p:blipFill>
          <a:blip r:embed="rId3"/>
          <a:srcRect/>
          <a:stretch>
            <a:fillRect/>
          </a:stretch>
        </p:blipFill>
        <p:spPr bwMode="auto">
          <a:xfrm>
            <a:off x="3917950" y="2273300"/>
            <a:ext cx="5379719" cy="3657600"/>
          </a:xfrm>
          <a:prstGeom prst="rect">
            <a:avLst/>
          </a:prstGeom>
          <a:noFill/>
        </p:spPr>
      </p:pic>
      <p:sp>
        <p:nvSpPr>
          <p:cNvPr id="11" name="Rectangle 10"/>
          <p:cNvSpPr/>
          <p:nvPr/>
        </p:nvSpPr>
        <p:spPr>
          <a:xfrm>
            <a:off x="1936750" y="6540500"/>
            <a:ext cx="8108950" cy="1384995"/>
          </a:xfrm>
          <a:prstGeom prst="rect">
            <a:avLst/>
          </a:prstGeom>
        </p:spPr>
        <p:txBody>
          <a:bodyPr>
            <a:spAutoFit/>
          </a:bodyPr>
          <a:lstStyle/>
          <a:p>
            <a:r>
              <a:rPr lang="en-US" sz="2800" b="1" dirty="0" smtClean="0"/>
              <a:t>What will be the content of the Need matrix?</a:t>
            </a:r>
            <a:endParaRPr lang="en-US" sz="2800" dirty="0" smtClean="0"/>
          </a:p>
          <a:p>
            <a:r>
              <a:rPr lang="en-US" sz="2800" dirty="0" smtClean="0"/>
              <a:t>Need [</a:t>
            </a:r>
            <a:r>
              <a:rPr lang="en-US" sz="2800" dirty="0" err="1" smtClean="0"/>
              <a:t>i</a:t>
            </a:r>
            <a:r>
              <a:rPr lang="en-US" sz="2800" dirty="0" smtClean="0"/>
              <a:t>, j] = Max [</a:t>
            </a:r>
            <a:r>
              <a:rPr lang="en-US" sz="2800" dirty="0" err="1" smtClean="0"/>
              <a:t>i</a:t>
            </a:r>
            <a:r>
              <a:rPr lang="en-US" sz="2800" dirty="0" smtClean="0"/>
              <a:t>, j] – Allocation [</a:t>
            </a:r>
            <a:r>
              <a:rPr lang="en-US" sz="2800" dirty="0" err="1" smtClean="0"/>
              <a:t>i</a:t>
            </a:r>
            <a:r>
              <a:rPr lang="en-US" sz="2800" dirty="0" smtClean="0"/>
              <a:t>, j]</a:t>
            </a:r>
          </a:p>
          <a:p>
            <a:r>
              <a:rPr lang="en-US" sz="2800" dirty="0" smtClean="0"/>
              <a:t>So, the content of Need Matrix is:</a:t>
            </a:r>
            <a:endParaRPr lang="en-US" sz="2800" dirty="0"/>
          </a:p>
        </p:txBody>
      </p:sp>
      <p:pic>
        <p:nvPicPr>
          <p:cNvPr id="14340" name="Picture 4" descr="unnamed"/>
          <p:cNvPicPr>
            <a:picLocks noChangeAspect="1" noChangeArrowheads="1"/>
          </p:cNvPicPr>
          <p:nvPr/>
        </p:nvPicPr>
        <p:blipFill>
          <a:blip r:embed="rId4"/>
          <a:srcRect/>
          <a:stretch>
            <a:fillRect/>
          </a:stretch>
        </p:blipFill>
        <p:spPr bwMode="auto">
          <a:xfrm>
            <a:off x="10242550" y="5854700"/>
            <a:ext cx="5334000" cy="2667000"/>
          </a:xfrm>
          <a:prstGeom prst="rect">
            <a:avLst/>
          </a:prstGeom>
          <a:noFill/>
        </p:spPr>
      </p:pic>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43</a:t>
            </a:fld>
            <a:endParaRPr lang="en-IN"/>
          </a:p>
        </p:txBody>
      </p:sp>
      <p:sp>
        <p:nvSpPr>
          <p:cNvPr id="9" name="Rectangle 8"/>
          <p:cNvSpPr/>
          <p:nvPr/>
        </p:nvSpPr>
        <p:spPr>
          <a:xfrm>
            <a:off x="946150" y="444500"/>
            <a:ext cx="15011400" cy="461665"/>
          </a:xfrm>
          <a:prstGeom prst="rect">
            <a:avLst/>
          </a:prstGeom>
        </p:spPr>
        <p:txBody>
          <a:bodyPr wrap="square">
            <a:spAutoFit/>
          </a:bodyPr>
          <a:lstStyle/>
          <a:p>
            <a:r>
              <a:rPr lang="en-US" sz="2400" dirty="0" smtClean="0"/>
              <a:t>Cont…</a:t>
            </a:r>
            <a:endParaRPr lang="en-US" sz="2400" dirty="0"/>
          </a:p>
        </p:txBody>
      </p:sp>
      <p:pic>
        <p:nvPicPr>
          <p:cNvPr id="4098" name="Picture 2" descr="allocation, request matrix"/>
          <p:cNvPicPr>
            <a:picLocks noChangeAspect="1" noChangeArrowheads="1"/>
          </p:cNvPicPr>
          <p:nvPr/>
        </p:nvPicPr>
        <p:blipFill>
          <a:blip r:embed="rId3"/>
          <a:srcRect/>
          <a:stretch>
            <a:fillRect/>
          </a:stretch>
        </p:blipFill>
        <p:spPr bwMode="auto">
          <a:xfrm>
            <a:off x="10379203" y="1054100"/>
            <a:ext cx="5838697" cy="3048000"/>
          </a:xfrm>
          <a:prstGeom prst="rect">
            <a:avLst/>
          </a:prstGeom>
          <a:noFill/>
        </p:spPr>
      </p:pic>
      <p:sp>
        <p:nvSpPr>
          <p:cNvPr id="10" name="Rectangle 9"/>
          <p:cNvSpPr/>
          <p:nvPr/>
        </p:nvSpPr>
        <p:spPr>
          <a:xfrm>
            <a:off x="1098550" y="1130300"/>
            <a:ext cx="9251950" cy="7109639"/>
          </a:xfrm>
          <a:prstGeom prst="rect">
            <a:avLst/>
          </a:prstGeom>
        </p:spPr>
        <p:txBody>
          <a:bodyPr wrap="square">
            <a:spAutoFit/>
          </a:bodyPr>
          <a:lstStyle/>
          <a:p>
            <a:r>
              <a:rPr lang="en-US" sz="2400" dirty="0" smtClean="0"/>
              <a:t>In this, Work = [0, 0, 0] &amp;</a:t>
            </a:r>
            <a:br>
              <a:rPr lang="en-US" sz="2400" dirty="0" smtClean="0"/>
            </a:br>
            <a:r>
              <a:rPr lang="en-US" sz="2400" dirty="0" smtClean="0"/>
              <a:t>Finish = [false, false, false, false, false]</a:t>
            </a:r>
          </a:p>
          <a:p>
            <a:r>
              <a:rPr lang="en-US" sz="2400" i="1" dirty="0" err="1" smtClean="0"/>
              <a:t>i</a:t>
            </a:r>
            <a:r>
              <a:rPr lang="en-US" sz="2400" i="1" dirty="0" smtClean="0"/>
              <a:t>=0</a:t>
            </a:r>
            <a:r>
              <a:rPr lang="en-US" sz="2400" dirty="0" smtClean="0"/>
              <a:t> is selected as both Finish[0] = false and [0, 0, 0]&lt;=[0, 0, 0].</a:t>
            </a:r>
          </a:p>
          <a:p>
            <a:r>
              <a:rPr lang="en-US" sz="2400" dirty="0" smtClean="0"/>
              <a:t>Work =[0, 0, 0]+[0, 1, 0] =&gt;[0, 1, 0] &amp;</a:t>
            </a:r>
            <a:br>
              <a:rPr lang="en-US" sz="2400" dirty="0" smtClean="0"/>
            </a:br>
            <a:r>
              <a:rPr lang="en-US" sz="2400" dirty="0" smtClean="0"/>
              <a:t>Finish = [true, false, false, false, false].</a:t>
            </a:r>
          </a:p>
          <a:p>
            <a:r>
              <a:rPr lang="en-US" sz="2400" i="1" dirty="0" err="1" smtClean="0"/>
              <a:t>i</a:t>
            </a:r>
            <a:r>
              <a:rPr lang="en-US" sz="2400" i="1" dirty="0" smtClean="0"/>
              <a:t>=2</a:t>
            </a:r>
            <a:r>
              <a:rPr lang="en-US" sz="2400" dirty="0" smtClean="0"/>
              <a:t> is selected as both Finish[2] = false and [0, 0, 0]&lt;=[0, 1, 0].</a:t>
            </a:r>
          </a:p>
          <a:p>
            <a:r>
              <a:rPr lang="en-US" sz="2400" dirty="0" smtClean="0"/>
              <a:t>Work =[0, 1, 0]+[3, 0, 3] =&gt;[3, 1, 3] &amp;</a:t>
            </a:r>
            <a:br>
              <a:rPr lang="en-US" sz="2400" dirty="0" smtClean="0"/>
            </a:br>
            <a:r>
              <a:rPr lang="en-US" sz="2400" dirty="0" smtClean="0"/>
              <a:t>Finish = [true, false, true, false, false].</a:t>
            </a:r>
          </a:p>
          <a:p>
            <a:r>
              <a:rPr lang="en-US" sz="2400" i="1" dirty="0" err="1" smtClean="0"/>
              <a:t>i</a:t>
            </a:r>
            <a:r>
              <a:rPr lang="en-US" sz="2400" i="1" dirty="0" smtClean="0"/>
              <a:t>=1</a:t>
            </a:r>
            <a:r>
              <a:rPr lang="en-US" sz="2400" dirty="0" smtClean="0"/>
              <a:t> is selected as both Finish[1] = false and [2, 0, 2]&lt;=[3, 1, 3].</a:t>
            </a:r>
          </a:p>
          <a:p>
            <a:r>
              <a:rPr lang="en-US" sz="2400" dirty="0" smtClean="0"/>
              <a:t>Work =[3, 1, 3]+[2, 0, 0] =&gt;[5, 1, 3] &amp;</a:t>
            </a:r>
            <a:br>
              <a:rPr lang="en-US" sz="2400" dirty="0" smtClean="0"/>
            </a:br>
            <a:r>
              <a:rPr lang="en-US" sz="2400" dirty="0" smtClean="0"/>
              <a:t>Finish = [true, true, true, false, false].</a:t>
            </a:r>
          </a:p>
          <a:p>
            <a:r>
              <a:rPr lang="en-US" sz="2400" i="1" dirty="0" err="1" smtClean="0"/>
              <a:t>i</a:t>
            </a:r>
            <a:r>
              <a:rPr lang="en-US" sz="2400" i="1" dirty="0" smtClean="0"/>
              <a:t>=3</a:t>
            </a:r>
            <a:r>
              <a:rPr lang="en-US" sz="2400" dirty="0" smtClean="0"/>
              <a:t> is selected as both Finish[3] = false and [1, 0, 0]&lt;=[5, 1, 3].</a:t>
            </a:r>
          </a:p>
          <a:p>
            <a:r>
              <a:rPr lang="en-US" sz="2400" dirty="0" smtClean="0"/>
              <a:t>Work =[5, 1, 3]+[2, 1, 1] =&gt;[7, 2, 4] &amp;</a:t>
            </a:r>
            <a:br>
              <a:rPr lang="en-US" sz="2400" dirty="0" smtClean="0"/>
            </a:br>
            <a:r>
              <a:rPr lang="en-US" sz="2400" dirty="0" smtClean="0"/>
              <a:t>Finish = [true, true, true, true, false].</a:t>
            </a:r>
          </a:p>
          <a:p>
            <a:r>
              <a:rPr lang="en-US" sz="2400" i="1" dirty="0" err="1" smtClean="0"/>
              <a:t>i</a:t>
            </a:r>
            <a:r>
              <a:rPr lang="en-US" sz="2400" i="1" dirty="0" smtClean="0"/>
              <a:t>=4</a:t>
            </a:r>
            <a:r>
              <a:rPr lang="en-US" sz="2400" dirty="0" smtClean="0"/>
              <a:t> is selected as both Finish[4] = false and [0, 0, 2]&lt;=[7, 2, 4].</a:t>
            </a:r>
          </a:p>
          <a:p>
            <a:r>
              <a:rPr lang="en-US" sz="2400" dirty="0" smtClean="0"/>
              <a:t>Work =[7, 2, 4]+[0, 0, 2] =&gt;[7, 2, 6] &amp;</a:t>
            </a:r>
            <a:br>
              <a:rPr lang="en-US" sz="2400" dirty="0" smtClean="0"/>
            </a:br>
            <a:r>
              <a:rPr lang="en-US" sz="2400" dirty="0" smtClean="0"/>
              <a:t>Finish = [true, true, true, true, true].</a:t>
            </a:r>
          </a:p>
          <a:p>
            <a:r>
              <a:rPr lang="en-US" sz="2400" dirty="0" smtClean="0"/>
              <a:t>Since Finish is a vector of all true it means </a:t>
            </a:r>
            <a:r>
              <a:rPr lang="en-US" sz="2400" b="1" dirty="0" smtClean="0"/>
              <a:t>there is no deadlock</a:t>
            </a:r>
            <a:r>
              <a:rPr lang="en-US" sz="2400" dirty="0" smtClean="0"/>
              <a:t> in this example.</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1"/>
            <a:ext cx="14249400" cy="830997"/>
          </a:xfrm>
          <a:prstGeom prst="rect">
            <a:avLst/>
          </a:prstGeom>
          <a:noFill/>
          <a:ln w="9525">
            <a:noFill/>
            <a:miter lim="800000"/>
            <a:headEnd/>
            <a:tailEnd/>
          </a:ln>
        </p:spPr>
        <p:txBody>
          <a:bodyPr wrap="square">
            <a:spAutoFit/>
          </a:bodyPr>
          <a:lstStyle/>
          <a:p>
            <a:r>
              <a:rPr lang="en-US" sz="4800" b="1" dirty="0" smtClean="0"/>
              <a:t>Disadvantage of Banker's algorithm</a:t>
            </a:r>
            <a:endParaRPr lang="en-US"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44</a:t>
            </a:fld>
            <a:endParaRPr lang="en-IN"/>
          </a:p>
        </p:txBody>
      </p:sp>
      <p:sp>
        <p:nvSpPr>
          <p:cNvPr id="9" name="Rectangle 8"/>
          <p:cNvSpPr/>
          <p:nvPr/>
        </p:nvSpPr>
        <p:spPr>
          <a:xfrm>
            <a:off x="1250950" y="1054100"/>
            <a:ext cx="14097000" cy="3539430"/>
          </a:xfrm>
          <a:prstGeom prst="rect">
            <a:avLst/>
          </a:prstGeom>
        </p:spPr>
        <p:txBody>
          <a:bodyPr wrap="square">
            <a:spAutoFit/>
          </a:bodyPr>
          <a:lstStyle/>
          <a:p>
            <a:r>
              <a:rPr lang="en-US" sz="2800" dirty="0" smtClean="0"/>
              <a:t>Here, are cons/drawbacks of using banker's algorithm</a:t>
            </a:r>
          </a:p>
          <a:p>
            <a:endParaRPr lang="en-US" sz="2800" dirty="0" smtClean="0"/>
          </a:p>
          <a:p>
            <a:r>
              <a:rPr lang="en-US" sz="2800" dirty="0" smtClean="0"/>
              <a:t>Does not allow the process to change its Maximum need while processing</a:t>
            </a:r>
          </a:p>
          <a:p>
            <a:r>
              <a:rPr lang="en-US" sz="2800" dirty="0" smtClean="0"/>
              <a:t>It allows all requests to be granted in restricted time, but one year is a fixed period for that.</a:t>
            </a:r>
          </a:p>
          <a:p>
            <a:endParaRPr lang="en-US" sz="2800" dirty="0" smtClean="0"/>
          </a:p>
          <a:p>
            <a:r>
              <a:rPr lang="en-US" sz="2800" dirty="0" smtClean="0"/>
              <a:t>All processes must know and state their maximum resource needs in advance.</a:t>
            </a:r>
          </a:p>
          <a:p>
            <a:endParaRPr lang="en-IN"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wrap="square">
            <a:spAutoFit/>
          </a:bodyPr>
          <a:lstStyle/>
          <a:p>
            <a:r>
              <a:rPr lang="en-US" sz="4000" b="1" dirty="0" smtClean="0"/>
              <a:t>Characteristics of Banker's Algorithm</a:t>
            </a:r>
            <a:endParaRPr lang="en-US" sz="40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45</a:t>
            </a:fld>
            <a:endParaRPr lang="en-IN"/>
          </a:p>
        </p:txBody>
      </p:sp>
      <p:sp>
        <p:nvSpPr>
          <p:cNvPr id="11" name="Rectangle 10"/>
          <p:cNvSpPr/>
          <p:nvPr/>
        </p:nvSpPr>
        <p:spPr>
          <a:xfrm>
            <a:off x="1327150" y="1282700"/>
            <a:ext cx="14097000" cy="5201424"/>
          </a:xfrm>
          <a:prstGeom prst="rect">
            <a:avLst/>
          </a:prstGeom>
        </p:spPr>
        <p:txBody>
          <a:bodyPr wrap="square">
            <a:spAutoFit/>
          </a:bodyPr>
          <a:lstStyle/>
          <a:p>
            <a:r>
              <a:rPr lang="en-US" sz="2800" dirty="0" smtClean="0"/>
              <a:t>Here are important characteristics of banker's algorithm:</a:t>
            </a:r>
          </a:p>
          <a:p>
            <a:endParaRPr lang="en-US" sz="2800" dirty="0" smtClean="0"/>
          </a:p>
          <a:p>
            <a:r>
              <a:rPr lang="en-US" sz="2800" dirty="0" smtClean="0"/>
              <a:t>Keep many resources that satisfy the requirement of at least one client</a:t>
            </a:r>
          </a:p>
          <a:p>
            <a:endParaRPr lang="en-US" sz="2800" dirty="0" smtClean="0"/>
          </a:p>
          <a:p>
            <a:r>
              <a:rPr lang="en-US" sz="2800" dirty="0" smtClean="0"/>
              <a:t>Whenever a process gets all its resources, it needs to return them in a restricted period.</a:t>
            </a:r>
          </a:p>
          <a:p>
            <a:endParaRPr lang="en-US" sz="2800" dirty="0" smtClean="0"/>
          </a:p>
          <a:p>
            <a:r>
              <a:rPr lang="en-US" sz="2800" dirty="0" smtClean="0"/>
              <a:t>When a process requests a resource, it needs to wait</a:t>
            </a:r>
          </a:p>
          <a:p>
            <a:endParaRPr lang="en-US" sz="2800" dirty="0" smtClean="0"/>
          </a:p>
          <a:p>
            <a:r>
              <a:rPr lang="en-US" sz="2800" dirty="0" smtClean="0"/>
              <a:t>The system has a limited number of resources</a:t>
            </a:r>
          </a:p>
          <a:p>
            <a:endParaRPr lang="en-US" sz="2800" dirty="0" smtClean="0"/>
          </a:p>
          <a:p>
            <a:r>
              <a:rPr lang="en-US" sz="2800" dirty="0" smtClean="0"/>
              <a:t>Advance feature for max resource allocation</a:t>
            </a:r>
          </a:p>
          <a:p>
            <a:pPr algn="just"/>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US" sz="3600" b="1" dirty="0" smtClean="0"/>
              <a:t>Summary </a:t>
            </a:r>
            <a:endParaRPr lang="en-US" sz="36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46</a:t>
            </a:fld>
            <a:endParaRPr lang="en-IN"/>
          </a:p>
        </p:txBody>
      </p:sp>
      <p:sp>
        <p:nvSpPr>
          <p:cNvPr id="16385" name="Rectangle 1"/>
          <p:cNvSpPr>
            <a:spLocks noChangeArrowheads="1"/>
          </p:cNvSpPr>
          <p:nvPr/>
        </p:nvSpPr>
        <p:spPr bwMode="auto">
          <a:xfrm>
            <a:off x="1708150" y="1036480"/>
            <a:ext cx="13030200" cy="6494085"/>
          </a:xfrm>
          <a:prstGeom prst="rect">
            <a:avLst/>
          </a:prstGeom>
          <a:solidFill>
            <a:srgbClr val="F7F7F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t>Banker's algorithm is used majorly in the banking system to avoid deadlock. It helps you to identify whether a loan will be given or not.</a:t>
            </a:r>
          </a:p>
          <a:p>
            <a:endParaRPr lang="en-US" sz="2800" dirty="0" smtClean="0"/>
          </a:p>
          <a:p>
            <a:r>
              <a:rPr lang="en-US" sz="2800" dirty="0" smtClean="0"/>
              <a:t>Notations used in banker's algorithms are 1) Available 2) Max 3) Allocation 4) Need</a:t>
            </a:r>
          </a:p>
          <a:p>
            <a:endParaRPr lang="en-US" sz="2800" dirty="0" smtClean="0"/>
          </a:p>
          <a:p>
            <a:r>
              <a:rPr lang="en-US" sz="2800" dirty="0" smtClean="0"/>
              <a:t>Resource request algorithm enables you to represent the system behavior when a specific process makes a resource request.</a:t>
            </a:r>
          </a:p>
          <a:p>
            <a:endParaRPr lang="en-US" sz="2800" dirty="0" smtClean="0"/>
          </a:p>
          <a:p>
            <a:r>
              <a:rPr lang="en-US" sz="2800" dirty="0" smtClean="0"/>
              <a:t>Banker's algorithm keeps many resources that satisfy the requirement of at least one client</a:t>
            </a:r>
          </a:p>
          <a:p>
            <a:endParaRPr lang="en-US" sz="2800" dirty="0" smtClean="0"/>
          </a:p>
          <a:p>
            <a:r>
              <a:rPr lang="en-US" sz="2800" dirty="0" smtClean="0"/>
              <a:t>The biggest drawback of banker's algorithm this that it does not allow the process to change its Maximum need while processing.</a:t>
            </a:r>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174750" y="215900"/>
            <a:ext cx="14249400" cy="830997"/>
          </a:xfrm>
          <a:prstGeom prst="rect">
            <a:avLst/>
          </a:prstGeom>
          <a:noFill/>
          <a:ln w="9525">
            <a:noFill/>
            <a:miter lim="800000"/>
            <a:headEnd/>
            <a:tailEnd/>
          </a:ln>
        </p:spPr>
        <p:txBody>
          <a:bodyPr>
            <a:spAutoFit/>
          </a:bodyPr>
          <a:lstStyle/>
          <a:p>
            <a:r>
              <a:rPr lang="en-US" sz="4800" dirty="0" smtClean="0"/>
              <a:t>Deadlock Detection And Recovery</a:t>
            </a:r>
            <a:endParaRPr lang="en-US" sz="4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47</a:t>
            </a:fld>
            <a:endParaRPr lang="en-IN"/>
          </a:p>
        </p:txBody>
      </p:sp>
      <p:sp>
        <p:nvSpPr>
          <p:cNvPr id="11" name="Rectangle 10"/>
          <p:cNvSpPr/>
          <p:nvPr/>
        </p:nvSpPr>
        <p:spPr>
          <a:xfrm>
            <a:off x="1403350" y="1054100"/>
            <a:ext cx="13944600" cy="2369880"/>
          </a:xfrm>
          <a:prstGeom prst="rect">
            <a:avLst/>
          </a:prstGeom>
        </p:spPr>
        <p:txBody>
          <a:bodyPr wrap="square">
            <a:spAutoFit/>
          </a:bodyPr>
          <a:lstStyle/>
          <a:p>
            <a:endParaRPr lang="en-IN" sz="2800" dirty="0" smtClean="0"/>
          </a:p>
          <a:p>
            <a:r>
              <a:rPr lang="en-US" sz="2400" b="1" dirty="0" smtClean="0"/>
              <a:t>Deadlock Detection</a:t>
            </a:r>
            <a:endParaRPr lang="en-US" sz="2400" dirty="0" smtClean="0"/>
          </a:p>
          <a:p>
            <a:r>
              <a:rPr lang="en-US" sz="2400" dirty="0" smtClean="0"/>
              <a:t>If resources have single instance:</a:t>
            </a:r>
            <a:br>
              <a:rPr lang="en-US" sz="2400" dirty="0" smtClean="0"/>
            </a:br>
            <a:r>
              <a:rPr lang="en-US" sz="2400" dirty="0" smtClean="0"/>
              <a:t>In this case for Deadlock detection we can run an algorithm to check for cycle in the Resource Allocation Graph. Presence of cycle in the graph is the sufficient condition for deadlock.</a:t>
            </a:r>
          </a:p>
          <a:p>
            <a:pPr algn="just"/>
            <a:endParaRPr lang="en-US" sz="2400" dirty="0" smtClean="0"/>
          </a:p>
        </p:txBody>
      </p:sp>
      <p:pic>
        <p:nvPicPr>
          <p:cNvPr id="9218" name="Picture 2" descr="deadlock"/>
          <p:cNvPicPr>
            <a:picLocks noChangeAspect="1" noChangeArrowheads="1"/>
          </p:cNvPicPr>
          <p:nvPr/>
        </p:nvPicPr>
        <p:blipFill>
          <a:blip r:embed="rId3"/>
          <a:srcRect/>
          <a:stretch>
            <a:fillRect/>
          </a:stretch>
        </p:blipFill>
        <p:spPr bwMode="auto">
          <a:xfrm>
            <a:off x="6127750" y="3263900"/>
            <a:ext cx="4191000" cy="2905761"/>
          </a:xfrm>
          <a:prstGeom prst="rect">
            <a:avLst/>
          </a:prstGeom>
          <a:noFill/>
        </p:spPr>
      </p:pic>
      <p:sp>
        <p:nvSpPr>
          <p:cNvPr id="13" name="Rectangle 12"/>
          <p:cNvSpPr/>
          <p:nvPr/>
        </p:nvSpPr>
        <p:spPr>
          <a:xfrm>
            <a:off x="1098550" y="6464300"/>
            <a:ext cx="14401800" cy="2369880"/>
          </a:xfrm>
          <a:prstGeom prst="rect">
            <a:avLst/>
          </a:prstGeom>
        </p:spPr>
        <p:txBody>
          <a:bodyPr wrap="square">
            <a:spAutoFit/>
          </a:bodyPr>
          <a:lstStyle/>
          <a:p>
            <a:r>
              <a:rPr lang="en-US" sz="2400" dirty="0" smtClean="0"/>
              <a:t>In the above diagram, resource 1 and resource 2 have single instances. </a:t>
            </a:r>
          </a:p>
          <a:p>
            <a:r>
              <a:rPr lang="en-US" sz="2400" dirty="0" smtClean="0"/>
              <a:t>There is a cycle R1 → P1 → R2 → P2. So, Deadlock is Confirmed.</a:t>
            </a:r>
          </a:p>
          <a:p>
            <a:r>
              <a:rPr lang="en-US" sz="2400" dirty="0" smtClean="0"/>
              <a:t>If there are multiple instances of resources:</a:t>
            </a:r>
            <a:br>
              <a:rPr lang="en-US" sz="2400" dirty="0" smtClean="0"/>
            </a:br>
            <a:r>
              <a:rPr lang="en-US" sz="2400" dirty="0" smtClean="0"/>
              <a:t>Detection of the cycle is necessary but not sufficient condition for deadlock detection, in this case, the system may or may not be in deadlock varies according to different situations.</a:t>
            </a:r>
          </a:p>
          <a:p>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7173" name="TextBox 12"/>
          <p:cNvSpPr txBox="1">
            <a:spLocks noChangeArrowheads="1"/>
          </p:cNvSpPr>
          <p:nvPr/>
        </p:nvSpPr>
        <p:spPr bwMode="auto">
          <a:xfrm>
            <a:off x="1250950" y="444500"/>
            <a:ext cx="14249400" cy="938719"/>
          </a:xfrm>
          <a:prstGeom prst="rect">
            <a:avLst/>
          </a:prstGeom>
          <a:noFill/>
          <a:ln w="9525">
            <a:noFill/>
            <a:miter lim="800000"/>
            <a:headEnd/>
            <a:tailEnd/>
          </a:ln>
        </p:spPr>
        <p:txBody>
          <a:bodyPr>
            <a:spAutoFit/>
          </a:bodyPr>
          <a:lstStyle/>
          <a:p>
            <a:endParaRPr lang="en-IN" dirty="0"/>
          </a:p>
          <a:p>
            <a:r>
              <a:rPr lang="en-US" sz="3600" b="1" dirty="0" smtClean="0"/>
              <a:t>Deadlock Recovery</a:t>
            </a:r>
            <a:endParaRPr lang="en-US" sz="36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48</a:t>
            </a:fld>
            <a:endParaRPr lang="en-IN"/>
          </a:p>
        </p:txBody>
      </p:sp>
      <p:sp>
        <p:nvSpPr>
          <p:cNvPr id="9" name="Rectangle 8"/>
          <p:cNvSpPr/>
          <p:nvPr/>
        </p:nvSpPr>
        <p:spPr>
          <a:xfrm>
            <a:off x="1403350" y="1587500"/>
            <a:ext cx="13715999" cy="4893647"/>
          </a:xfrm>
          <a:prstGeom prst="rect">
            <a:avLst/>
          </a:prstGeom>
        </p:spPr>
        <p:txBody>
          <a:bodyPr wrap="square">
            <a:spAutoFit/>
          </a:bodyPr>
          <a:lstStyle/>
          <a:p>
            <a:r>
              <a:rPr lang="en-US" sz="2400" dirty="0" smtClean="0"/>
              <a:t>A traditional operating system such as Windows doesn’t deal with deadlock recovery as it is time and space consuming process. Real-time operating systems use Deadlock recovery.</a:t>
            </a:r>
          </a:p>
          <a:p>
            <a:endParaRPr lang="en-US" sz="2400" b="1" dirty="0" smtClean="0"/>
          </a:p>
          <a:p>
            <a:r>
              <a:rPr lang="en-US" sz="2400" b="1" dirty="0" smtClean="0"/>
              <a:t>Recovery method</a:t>
            </a:r>
          </a:p>
          <a:p>
            <a:endParaRPr lang="en-US" sz="2400" b="1" dirty="0" smtClean="0"/>
          </a:p>
          <a:p>
            <a:r>
              <a:rPr lang="en-US" sz="2400" b="1" dirty="0" smtClean="0"/>
              <a:t>Killing the process:</a:t>
            </a:r>
            <a:r>
              <a:rPr lang="en-US" sz="2400" dirty="0" smtClean="0"/>
              <a:t> killing all the process involved in the deadlock. Killing process one by one. After killing each process check for deadlock again keep repeating the process till system recover from deadlock.</a:t>
            </a:r>
          </a:p>
          <a:p>
            <a:endParaRPr lang="en-US" sz="2400" b="1" dirty="0" smtClean="0"/>
          </a:p>
          <a:p>
            <a:r>
              <a:rPr lang="en-US" sz="2400" b="1" dirty="0" smtClean="0"/>
              <a:t>Resource Preemption:</a:t>
            </a:r>
            <a:r>
              <a:rPr lang="en-US" sz="2400" dirty="0" smtClean="0"/>
              <a:t> Resources are preempted from the processes involved in the deadlock, preempted resources are allocated to other processes so that there is a possibility of recovering the system from deadlock. In this case, the system goes into starvation.</a:t>
            </a:r>
          </a:p>
          <a:p>
            <a:pPr marL="342900" indent="-342900" algn="just">
              <a:buFont typeface="Arial" panose="020B0604020202020204" pitchFamily="34" charset="0"/>
              <a:buChar char="•"/>
            </a:pP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8197"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r>
              <a:rPr lang="en-US" sz="4800" dirty="0" smtClean="0"/>
              <a:t>REFERENCES</a:t>
            </a:r>
            <a:endParaRPr lang="en-IN" sz="4800"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49</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0" name="Rectangle 9"/>
          <p:cNvSpPr/>
          <p:nvPr/>
        </p:nvSpPr>
        <p:spPr>
          <a:xfrm>
            <a:off x="1631950" y="2120900"/>
            <a:ext cx="12801600" cy="5847755"/>
          </a:xfrm>
          <a:prstGeom prst="rect">
            <a:avLst/>
          </a:prstGeom>
        </p:spPr>
        <p:txBody>
          <a:bodyPr wrap="square">
            <a:spAutoFit/>
          </a:bodyPr>
          <a:lstStyle/>
          <a:p>
            <a:r>
              <a:rPr lang="en-US" dirty="0" smtClean="0"/>
              <a:t>Text/Reference Books: </a:t>
            </a:r>
          </a:p>
          <a:p>
            <a:endParaRPr lang="en-US" dirty="0" smtClean="0"/>
          </a:p>
          <a:p>
            <a:pPr marL="457200" indent="-457200">
              <a:buAutoNum type="arabicPeriod"/>
            </a:pPr>
            <a:r>
              <a:rPr lang="en-US" sz="2800" dirty="0" smtClean="0"/>
              <a:t>A. </a:t>
            </a:r>
            <a:r>
              <a:rPr lang="en-US" sz="2800" dirty="0" err="1" smtClean="0"/>
              <a:t>Silberschatz</a:t>
            </a:r>
            <a:r>
              <a:rPr lang="en-US" sz="2800" dirty="0" smtClean="0"/>
              <a:t> and Peter B Galvin: Operating System Principals, Wiley India Pvt. Ltd. </a:t>
            </a:r>
          </a:p>
          <a:p>
            <a:pPr marL="457200" indent="-457200">
              <a:buAutoNum type="arabicPeriod"/>
            </a:pPr>
            <a:endParaRPr lang="en-US" sz="2800" dirty="0" smtClean="0"/>
          </a:p>
          <a:p>
            <a:pPr marL="457200" indent="-457200">
              <a:buAutoNum type="arabicPeriod"/>
            </a:pPr>
            <a:r>
              <a:rPr lang="en-US" sz="2800" dirty="0" err="1" smtClean="0"/>
              <a:t>Achyut</a:t>
            </a:r>
            <a:r>
              <a:rPr lang="en-US" sz="2800" dirty="0" smtClean="0"/>
              <a:t> S </a:t>
            </a:r>
            <a:r>
              <a:rPr lang="en-US" sz="2800" dirty="0" err="1" smtClean="0"/>
              <a:t>Godbole</a:t>
            </a:r>
            <a:r>
              <a:rPr lang="en-US" sz="2800" dirty="0" smtClean="0"/>
              <a:t>: Operating Systems, Tata McGraw Hill </a:t>
            </a:r>
          </a:p>
          <a:p>
            <a:pPr marL="457200" indent="-457200">
              <a:buAutoNum type="arabicPeriod"/>
            </a:pPr>
            <a:endParaRPr lang="en-US" sz="2800" dirty="0" smtClean="0"/>
          </a:p>
          <a:p>
            <a:pPr marL="457200" indent="-457200">
              <a:buAutoNum type="arabicPeriod"/>
            </a:pPr>
            <a:r>
              <a:rPr lang="en-US" sz="2800" dirty="0" err="1" smtClean="0"/>
              <a:t>Tanenbaum</a:t>
            </a:r>
            <a:r>
              <a:rPr lang="en-US" sz="2800" dirty="0" smtClean="0"/>
              <a:t>: Modern Operating System, Prentice Hall. </a:t>
            </a:r>
          </a:p>
          <a:p>
            <a:pPr marL="457200" indent="-457200">
              <a:buAutoNum type="arabicPeriod"/>
            </a:pPr>
            <a:endParaRPr lang="en-US" sz="2800" dirty="0" smtClean="0"/>
          </a:p>
          <a:p>
            <a:pPr marL="457200" indent="-457200">
              <a:buAutoNum type="arabicPeriod"/>
            </a:pPr>
            <a:r>
              <a:rPr lang="en-US" sz="2800" dirty="0" smtClean="0"/>
              <a:t>DM </a:t>
            </a:r>
            <a:r>
              <a:rPr lang="en-US" sz="2800" dirty="0" err="1" smtClean="0"/>
              <a:t>Dhamdhere</a:t>
            </a:r>
            <a:r>
              <a:rPr lang="en-US" sz="2800" dirty="0" smtClean="0"/>
              <a:t>: Operating Systems – A Concepts Based Approach, Tata McGraw Hill 5. </a:t>
            </a:r>
          </a:p>
          <a:p>
            <a:pPr marL="457200" indent="-457200">
              <a:buAutoNum type="arabicPeriod"/>
            </a:pPr>
            <a:endParaRPr lang="en-US" sz="2800" dirty="0" smtClean="0"/>
          </a:p>
          <a:p>
            <a:pPr marL="457200" indent="-457200">
              <a:buAutoNum type="arabicPeriod"/>
            </a:pPr>
            <a:r>
              <a:rPr lang="en-US" sz="2800" dirty="0" smtClean="0"/>
              <a:t>Charles </a:t>
            </a:r>
            <a:r>
              <a:rPr lang="en-US" sz="2800" dirty="0" err="1" smtClean="0"/>
              <a:t>Crowly</a:t>
            </a:r>
            <a:r>
              <a:rPr lang="en-US" sz="2800" dirty="0" smtClean="0"/>
              <a:t>: Operating System A Design – Oriented Approach, Tata McGraw Hill.</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1200329"/>
          </a:xfrm>
          <a:prstGeom prst="rect">
            <a:avLst/>
          </a:prstGeom>
          <a:noFill/>
          <a:ln w="9525">
            <a:noFill/>
            <a:miter lim="800000"/>
            <a:headEnd/>
            <a:tailEnd/>
          </a:ln>
        </p:spPr>
        <p:txBody>
          <a:bodyPr wrap="square">
            <a:spAutoFit/>
          </a:bodyPr>
          <a:lstStyle/>
          <a:p>
            <a:r>
              <a:rPr lang="en-IN" sz="3600" dirty="0" err="1" smtClean="0"/>
              <a:t>DeadLock</a:t>
            </a:r>
            <a:r>
              <a:rPr lang="en-IN" sz="3600" dirty="0" smtClean="0"/>
              <a:t> in Operating System</a:t>
            </a:r>
          </a:p>
          <a:p>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5</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946150" y="977900"/>
            <a:ext cx="14941550" cy="6555641"/>
          </a:xfrm>
          <a:prstGeom prst="rect">
            <a:avLst/>
          </a:prstGeom>
        </p:spPr>
        <p:txBody>
          <a:bodyPr wrap="square">
            <a:spAutoFit/>
          </a:bodyPr>
          <a:lstStyle/>
          <a:p>
            <a:r>
              <a:rPr lang="en-US" sz="2800" dirty="0"/>
              <a:t>A process in operating systems uses different resources and uses resources in following way.</a:t>
            </a:r>
            <a:br>
              <a:rPr lang="en-US" sz="2800" dirty="0"/>
            </a:br>
            <a:r>
              <a:rPr lang="en-US" sz="2800" dirty="0"/>
              <a:t>1) Requests a resource</a:t>
            </a:r>
            <a:br>
              <a:rPr lang="en-US" sz="2800" dirty="0"/>
            </a:br>
            <a:r>
              <a:rPr lang="en-US" sz="2800" dirty="0"/>
              <a:t>2) Use the resource</a:t>
            </a:r>
            <a:br>
              <a:rPr lang="en-US" sz="2800" dirty="0"/>
            </a:br>
            <a:r>
              <a:rPr lang="en-US" sz="2800" dirty="0" smtClean="0"/>
              <a:t>3) </a:t>
            </a:r>
            <a:r>
              <a:rPr lang="en-US" sz="2800" dirty="0"/>
              <a:t>Releases the </a:t>
            </a:r>
            <a:r>
              <a:rPr lang="en-US" sz="2800" dirty="0" smtClean="0"/>
              <a:t>resource</a:t>
            </a:r>
          </a:p>
          <a:p>
            <a:endParaRPr lang="en-US" sz="2800" dirty="0"/>
          </a:p>
          <a:p>
            <a:pPr algn="just"/>
            <a:r>
              <a:rPr lang="en-US" sz="2800" b="1" dirty="0" smtClean="0"/>
              <a:t>Deadlock</a:t>
            </a:r>
            <a:r>
              <a:rPr lang="en-US" sz="2800" b="1" i="1" dirty="0"/>
              <a:t> </a:t>
            </a:r>
            <a:r>
              <a:rPr lang="en-US" sz="2800" dirty="0"/>
              <a:t>is a situation where a set of processes are blocked because each process is holding a resource and waiting for another resource acquired by some other process.</a:t>
            </a:r>
            <a:br>
              <a:rPr lang="en-US" sz="2800" dirty="0"/>
            </a:br>
            <a:endParaRPr lang="en-US" sz="2800" dirty="0" smtClean="0"/>
          </a:p>
          <a:p>
            <a:pPr algn="just"/>
            <a:r>
              <a:rPr lang="en-US" sz="2800" dirty="0" smtClean="0"/>
              <a:t>Consider </a:t>
            </a:r>
            <a:r>
              <a:rPr lang="en-US" sz="2800" dirty="0"/>
              <a:t>an example when two trains are coming toward each other on same track and there is only one track, none of the trains can move once they are in front of each other. </a:t>
            </a:r>
            <a:endParaRPr lang="en-US" sz="2800" dirty="0" smtClean="0"/>
          </a:p>
          <a:p>
            <a:pPr algn="just"/>
            <a:endParaRPr lang="en-US" sz="2800" dirty="0"/>
          </a:p>
          <a:p>
            <a:pPr algn="just"/>
            <a:r>
              <a:rPr lang="en-US" sz="2800" dirty="0" smtClean="0"/>
              <a:t>Similar </a:t>
            </a:r>
            <a:r>
              <a:rPr lang="en-US" sz="2800" dirty="0"/>
              <a:t>situation occurs in operating systems when there are two or more processes hold some resources and wait for resources held by other(s). </a:t>
            </a:r>
            <a:endParaRPr lang="en-US" sz="2800" dirty="0" smtClean="0"/>
          </a:p>
          <a:p>
            <a:pPr algn="just"/>
            <a:endParaRPr lang="en-US" sz="2800" dirty="0"/>
          </a:p>
          <a:p>
            <a:endParaRPr lang="en-US" sz="2800" dirty="0" smtClean="0"/>
          </a:p>
        </p:txBody>
      </p:sp>
    </p:spTree>
    <p:extLst>
      <p:ext uri="{BB962C8B-B14F-4D97-AF65-F5344CB8AC3E}">
        <p14:creationId xmlns:p14="http://schemas.microsoft.com/office/powerpoint/2010/main" val="3020533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Dr. Nilam Choudhary,CSE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50</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674100"/>
            <a:ext cx="6553200" cy="292388"/>
          </a:xfrm>
          <a:prstGeom prst="rect">
            <a:avLst/>
          </a:prstGeom>
        </p:spPr>
        <p:txBody>
          <a:bodyPr wrap="square" lIns="0" tIns="0" rIns="0" bIns="0">
            <a:spAutoFit/>
          </a:bodyPr>
          <a:lstStyle/>
          <a:p>
            <a:pPr>
              <a:defRPr/>
            </a:pPr>
            <a:r>
              <a:rPr lang="en-IN" dirty="0" err="1" smtClean="0">
                <a:latin typeface="+mn-lt"/>
              </a:rPr>
              <a:t>B.Umamaheswari</a:t>
            </a:r>
            <a:r>
              <a:rPr lang="en-IN" dirty="0" smtClean="0">
                <a:latin typeface="+mn-lt"/>
              </a:rPr>
              <a:t> (Asst. Prof, CSE) , JECRC, JAIPUR</a:t>
            </a:r>
            <a:endParaRPr lang="en-IN"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6</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sp>
        <p:nvSpPr>
          <p:cNvPr id="12" name="Rectangle 11"/>
          <p:cNvSpPr/>
          <p:nvPr/>
        </p:nvSpPr>
        <p:spPr>
          <a:xfrm>
            <a:off x="793750" y="596900"/>
            <a:ext cx="14941550" cy="2677656"/>
          </a:xfrm>
          <a:prstGeom prst="rect">
            <a:avLst/>
          </a:prstGeom>
        </p:spPr>
        <p:txBody>
          <a:bodyPr wrap="square">
            <a:spAutoFit/>
          </a:bodyPr>
          <a:lstStyle/>
          <a:p>
            <a:r>
              <a:rPr lang="en-US" sz="2800" dirty="0"/>
              <a:t>For example, in the below diagram, Process 1 is holding Resource 1 and waiting for resource 2 which is acquired by process 2, and process 2 is waiting for resource 1</a:t>
            </a:r>
            <a:r>
              <a:rPr lang="en-US" sz="2800" dirty="0" smtClean="0"/>
              <a:t>.</a:t>
            </a:r>
          </a:p>
          <a:p>
            <a:endParaRPr lang="en-US" sz="2800" dirty="0"/>
          </a:p>
          <a:p>
            <a:endParaRPr lang="en-US" sz="2800" dirty="0" smtClean="0"/>
          </a:p>
          <a:p>
            <a:endParaRPr lang="en-US" sz="2800" dirty="0"/>
          </a:p>
          <a:p>
            <a:endParaRPr lang="en-IN" sz="2800" dirty="0"/>
          </a:p>
        </p:txBody>
      </p:sp>
      <p:pic>
        <p:nvPicPr>
          <p:cNvPr id="1028" name="Picture 4" descr="dead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2" y="1479954"/>
            <a:ext cx="5083176" cy="35261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75862" y="5834860"/>
            <a:ext cx="14408150" cy="1384995"/>
          </a:xfrm>
          <a:prstGeom prst="rect">
            <a:avLst/>
          </a:prstGeom>
        </p:spPr>
        <p:txBody>
          <a:bodyPr wrap="square">
            <a:spAutoFit/>
          </a:bodyPr>
          <a:lstStyle/>
          <a:p>
            <a:r>
              <a:rPr lang="en-US" sz="2800" dirty="0">
                <a:solidFill>
                  <a:srgbClr val="000000"/>
                </a:solidFill>
                <a:latin typeface="Arial" panose="020B0604020202020204" pitchFamily="34" charset="0"/>
                <a:cs typeface="Arial" panose="020B0604020202020204" pitchFamily="34" charset="0"/>
              </a:rPr>
              <a:t>In this scenario, a cycle is being formed among the </a:t>
            </a:r>
            <a:r>
              <a:rPr lang="en-US" sz="2800" dirty="0" smtClean="0">
                <a:solidFill>
                  <a:srgbClr val="000000"/>
                </a:solidFill>
                <a:latin typeface="Arial" panose="020B0604020202020204" pitchFamily="34" charset="0"/>
                <a:cs typeface="Arial" panose="020B0604020202020204" pitchFamily="34" charset="0"/>
              </a:rPr>
              <a:t>two </a:t>
            </a:r>
            <a:r>
              <a:rPr lang="en-US" sz="2800" dirty="0">
                <a:solidFill>
                  <a:srgbClr val="000000"/>
                </a:solidFill>
                <a:latin typeface="Arial" panose="020B0604020202020204" pitchFamily="34" charset="0"/>
                <a:cs typeface="Arial" panose="020B0604020202020204" pitchFamily="34" charset="0"/>
              </a:rPr>
              <a:t>processes. None of the process is progressing and they are all waiting. The computer becomes unresponsive since all the processes got blocked.</a:t>
            </a:r>
            <a:endParaRPr lang="en-I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1200329"/>
          </a:xfrm>
          <a:prstGeom prst="rect">
            <a:avLst/>
          </a:prstGeom>
          <a:noFill/>
          <a:ln w="9525">
            <a:noFill/>
            <a:miter lim="800000"/>
            <a:headEnd/>
            <a:tailEnd/>
          </a:ln>
        </p:spPr>
        <p:txBody>
          <a:bodyPr wrap="square">
            <a:spAutoFit/>
          </a:bodyPr>
          <a:lstStyle/>
          <a:p>
            <a:r>
              <a:rPr lang="en-US" sz="3600" dirty="0"/>
              <a:t>Difference between Starvation and Deadlock</a:t>
            </a:r>
          </a:p>
          <a:p>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7</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Choudhary,CSE , JECRC, JAIPUR</a:t>
            </a:r>
            <a:endParaRPr lang="en-IN" dirty="0"/>
          </a:p>
        </p:txBody>
      </p:sp>
      <p:pic>
        <p:nvPicPr>
          <p:cNvPr id="2" name="Picture 1"/>
          <p:cNvPicPr>
            <a:picLocks noChangeAspect="1"/>
          </p:cNvPicPr>
          <p:nvPr/>
        </p:nvPicPr>
        <p:blipFill rotWithShape="1">
          <a:blip r:embed="rId3"/>
          <a:srcRect l="17789" t="24999" r="18375" b="34375"/>
          <a:stretch/>
        </p:blipFill>
        <p:spPr>
          <a:xfrm>
            <a:off x="1149349" y="977900"/>
            <a:ext cx="14055969" cy="6934200"/>
          </a:xfrm>
          <a:prstGeom prst="rect">
            <a:avLst/>
          </a:prstGeom>
        </p:spPr>
      </p:pic>
    </p:spTree>
    <p:extLst>
      <p:ext uri="{BB962C8B-B14F-4D97-AF65-F5344CB8AC3E}">
        <p14:creationId xmlns:p14="http://schemas.microsoft.com/office/powerpoint/2010/main" val="214233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US" sz="3600" dirty="0"/>
              <a:t>Conditions for Deadlock in Operating System</a:t>
            </a:r>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8</a:t>
            </a:fld>
            <a:endParaRPr lang="en-IN"/>
          </a:p>
        </p:txBody>
      </p:sp>
      <p:sp>
        <p:nvSpPr>
          <p:cNvPr id="2" name="Rectangle 1"/>
          <p:cNvSpPr/>
          <p:nvPr/>
        </p:nvSpPr>
        <p:spPr>
          <a:xfrm>
            <a:off x="1003300" y="749300"/>
            <a:ext cx="8629650" cy="6555641"/>
          </a:xfrm>
          <a:prstGeom prst="rect">
            <a:avLst/>
          </a:prstGeom>
        </p:spPr>
        <p:txBody>
          <a:bodyPr wrap="square">
            <a:spAutoFit/>
          </a:bodyPr>
          <a:lstStyle/>
          <a:p>
            <a:pPr algn="just"/>
            <a:r>
              <a:rPr lang="en-US" sz="2800" dirty="0">
                <a:latin typeface="Arial" panose="020B0604020202020204" pitchFamily="34" charset="0"/>
                <a:cs typeface="Arial" panose="020B0604020202020204" pitchFamily="34" charset="0"/>
              </a:rPr>
              <a:t>We can </a:t>
            </a:r>
            <a:r>
              <a:rPr lang="en-US" sz="2800" dirty="0" smtClean="0">
                <a:latin typeface="Arial" panose="020B0604020202020204" pitchFamily="34" charset="0"/>
                <a:cs typeface="Arial" panose="020B0604020202020204" pitchFamily="34" charset="0"/>
              </a:rPr>
              <a:t>visualize </a:t>
            </a:r>
            <a:r>
              <a:rPr lang="en-US" sz="2800" dirty="0">
                <a:latin typeface="Arial" panose="020B0604020202020204" pitchFamily="34" charset="0"/>
                <a:cs typeface="Arial" panose="020B0604020202020204" pitchFamily="34" charset="0"/>
              </a:rPr>
              <a:t>the occurrence of deadlock as a situation where there are two people on a staircase. </a:t>
            </a:r>
            <a:endParaRPr lang="en-US" sz="2800" dirty="0" smtClean="0">
              <a:latin typeface="Arial" panose="020B0604020202020204" pitchFamily="34" charset="0"/>
              <a:cs typeface="Arial" panose="020B0604020202020204" pitchFamily="34" charset="0"/>
            </a:endParaRPr>
          </a:p>
          <a:p>
            <a:pPr algn="just"/>
            <a:endParaRPr lang="en-US" sz="2800" dirty="0" smtClean="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One </a:t>
            </a:r>
            <a:r>
              <a:rPr lang="en-US" sz="2800" dirty="0">
                <a:latin typeface="Arial" panose="020B0604020202020204" pitchFamily="34" charset="0"/>
                <a:cs typeface="Arial" panose="020B0604020202020204" pitchFamily="34" charset="0"/>
              </a:rPr>
              <a:t>is ascending the staircase while the other is descending. </a:t>
            </a: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staircase is so narrow that it can only fit one person at a time. </a:t>
            </a:r>
            <a:endParaRPr lang="en-US" sz="2800" dirty="0" smtClean="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As </a:t>
            </a:r>
            <a:r>
              <a:rPr lang="en-US" sz="2800" dirty="0">
                <a:latin typeface="Arial" panose="020B0604020202020204" pitchFamily="34" charset="0"/>
                <a:cs typeface="Arial" panose="020B0604020202020204" pitchFamily="34" charset="0"/>
              </a:rPr>
              <a:t>a result, one has to retreat while the others moves on and uses the staircase. Once that person is finished, the other one can use that staircase. </a:t>
            </a:r>
            <a:endParaRPr lang="en-US" sz="2800" dirty="0" smtClean="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But </a:t>
            </a:r>
            <a:r>
              <a:rPr lang="en-US" sz="2800" dirty="0">
                <a:latin typeface="Arial" panose="020B0604020202020204" pitchFamily="34" charset="0"/>
                <a:cs typeface="Arial" panose="020B0604020202020204" pitchFamily="34" charset="0"/>
              </a:rPr>
              <a:t>here, none of the people is willing to retreat and waits for the each other to retreat. None of them is able to use the staircase. The people here is the process and the staircase is the resource.</a:t>
            </a:r>
            <a:endParaRPr lang="en-IN" sz="2800" dirty="0">
              <a:latin typeface="Arial" panose="020B0604020202020204" pitchFamily="34" charset="0"/>
              <a:cs typeface="Arial" panose="020B0604020202020204" pitchFamily="34" charset="0"/>
            </a:endParaRPr>
          </a:p>
        </p:txBody>
      </p:sp>
      <p:pic>
        <p:nvPicPr>
          <p:cNvPr id="2050" name="Picture 2" descr="https://media.geeksforgeeks.org/wp-content/uploads/20191209015841/Conditions-for-dead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75" y="1892300"/>
            <a:ext cx="4695825"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Choudhary,CSE ,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US" sz="3600" dirty="0"/>
              <a:t>There are 4 conditions necessary for the occurrence of a deadlock.</a:t>
            </a:r>
            <a:endParaRPr lang="en-IN" sz="3600" b="1" dirty="0" smtClean="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9</a:t>
            </a:fld>
            <a:endParaRPr lang="en-IN"/>
          </a:p>
        </p:txBody>
      </p:sp>
      <p:sp>
        <p:nvSpPr>
          <p:cNvPr id="2" name="Rectangle 1"/>
          <p:cNvSpPr/>
          <p:nvPr/>
        </p:nvSpPr>
        <p:spPr>
          <a:xfrm>
            <a:off x="1157288" y="612205"/>
            <a:ext cx="14079538" cy="6555641"/>
          </a:xfrm>
          <a:prstGeom prst="rect">
            <a:avLst/>
          </a:prstGeom>
        </p:spPr>
        <p:txBody>
          <a:bodyPr wrap="square">
            <a:spAutoFit/>
          </a:bodyPr>
          <a:lstStyle/>
          <a:p>
            <a:pPr>
              <a:buFont typeface="+mj-lt"/>
              <a:buAutoNum type="arabicPeriod"/>
            </a:pPr>
            <a:r>
              <a:rPr lang="en-US" sz="2800" b="1" dirty="0">
                <a:latin typeface="Arial" panose="020B0604020202020204" pitchFamily="34" charset="0"/>
                <a:cs typeface="Arial" panose="020B0604020202020204" pitchFamily="34" charset="0"/>
              </a:rPr>
              <a:t>Mutual Exclusion:</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When two people meet in the landings, they can’t just walk through because there is space only for one person. This condition to allow only one person (or process) to use the step between them (or the resource) is the first condition necessary for the occurrence of the deadlock</a:t>
            </a:r>
            <a:r>
              <a:rPr lang="en-US" sz="2800" dirty="0" smtClean="0">
                <a:latin typeface="Arial" panose="020B0604020202020204" pitchFamily="34" charset="0"/>
                <a:cs typeface="Arial" panose="020B0604020202020204" pitchFamily="34" charset="0"/>
              </a:rPr>
              <a:t>.</a:t>
            </a:r>
          </a:p>
          <a:p>
            <a:pPr>
              <a:buFont typeface="+mj-lt"/>
              <a:buAutoNum type="arabicPeriod"/>
            </a:pPr>
            <a:endParaRPr lang="en-US" sz="2800" dirty="0">
              <a:latin typeface="Arial" panose="020B0604020202020204" pitchFamily="34" charset="0"/>
              <a:cs typeface="Arial" panose="020B0604020202020204" pitchFamily="34" charset="0"/>
            </a:endParaRPr>
          </a:p>
          <a:p>
            <a:pPr>
              <a:buFont typeface="+mj-lt"/>
              <a:buAutoNum type="arabicPeriod"/>
            </a:pPr>
            <a:r>
              <a:rPr lang="en-US" sz="2800" b="1" dirty="0">
                <a:latin typeface="Arial" panose="020B0604020202020204" pitchFamily="34" charset="0"/>
                <a:cs typeface="Arial" panose="020B0604020202020204" pitchFamily="34" charset="0"/>
              </a:rPr>
              <a:t>Hold and Wait:</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When the 2 people refuses to retreat and hold their grounds, it is called holding. This is the next necessary condition for the </a:t>
            </a:r>
            <a:r>
              <a:rPr lang="en-US" sz="2800" dirty="0" err="1">
                <a:latin typeface="Arial" panose="020B0604020202020204" pitchFamily="34" charset="0"/>
                <a:cs typeface="Arial" panose="020B0604020202020204" pitchFamily="34" charset="0"/>
              </a:rPr>
              <a:t>the</a:t>
            </a:r>
            <a:r>
              <a:rPr lang="en-US" sz="2800" dirty="0">
                <a:latin typeface="Arial" panose="020B0604020202020204" pitchFamily="34" charset="0"/>
                <a:cs typeface="Arial" panose="020B0604020202020204" pitchFamily="34" charset="0"/>
              </a:rPr>
              <a:t> deadlock</a:t>
            </a:r>
            <a:r>
              <a:rPr lang="en-US" sz="2800" dirty="0" smtClean="0">
                <a:latin typeface="Arial" panose="020B0604020202020204" pitchFamily="34" charset="0"/>
                <a:cs typeface="Arial" panose="020B0604020202020204" pitchFamily="34" charset="0"/>
              </a:rPr>
              <a:t>.</a:t>
            </a:r>
          </a:p>
          <a:p>
            <a:pPr>
              <a:buFont typeface="+mj-lt"/>
              <a:buAutoNum type="arabicPeriod"/>
            </a:pPr>
            <a:endParaRPr lang="en-US" sz="2800" dirty="0">
              <a:latin typeface="Arial" panose="020B0604020202020204" pitchFamily="34" charset="0"/>
              <a:cs typeface="Arial" panose="020B0604020202020204" pitchFamily="34" charset="0"/>
            </a:endParaRPr>
          </a:p>
          <a:p>
            <a:pPr>
              <a:buFont typeface="+mj-lt"/>
              <a:buAutoNum type="arabicPeriod"/>
            </a:pPr>
            <a:r>
              <a:rPr lang="en-US" sz="2800" b="1" dirty="0">
                <a:latin typeface="Arial" panose="020B0604020202020204" pitchFamily="34" charset="0"/>
                <a:cs typeface="Arial" panose="020B0604020202020204" pitchFamily="34" charset="0"/>
              </a:rPr>
              <a:t>No Preemption:</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For resolving the deadlock one can simply cancel one of the processes for other to continue. But Operating System doesn’t do so. It allocates the resources to the processors for as much time needed until the task is completed. Hence, there is no temporary reallocation of the resources. It is third condition for deadlock</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6412</TotalTime>
  <Words>3542</Words>
  <Application>Microsoft Office PowerPoint</Application>
  <PresentationFormat>Custom</PresentationFormat>
  <Paragraphs>513</Paragraphs>
  <Slides>50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Arial</vt:lpstr>
      <vt:lpstr>Arial Black</vt:lpstr>
      <vt:lpstr>Calibri</vt:lpstr>
      <vt:lpstr>Monotype Sorts</vt:lpstr>
      <vt:lpstr>Roboto</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CP03PC18</cp:lastModifiedBy>
  <cp:revision>179</cp:revision>
  <dcterms:created xsi:type="dcterms:W3CDTF">2020-05-30T11:11:36Z</dcterms:created>
  <dcterms:modified xsi:type="dcterms:W3CDTF">2020-12-29T08:29:01Z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