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16217900" cy="9118600"/>
  <p:notesSz cx="16217900" cy="9118600"/>
  <p:embeddedFontLst>
    <p:embeddedFont>
      <p:font typeface="Arial Black" panose="020B0A04020102020204" pitchFamily="34" charset="0"/>
      <p:bold r:id="rId77"/>
    </p:embeddedFont>
    <p:embeddedFont>
      <p:font typeface="Calibri" panose="020F0502020204030204" pitchFamily="3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786" y="8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027863" cy="45561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9186863" y="0"/>
            <a:ext cx="7027862" cy="45561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61400"/>
            <a:ext cx="7027863" cy="4556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 name="Google Shape;47;p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8" name="Google Shape;158;p1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p1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2" name="Google Shape;182;p1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3: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3: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9" name="Google Shape;209;p14: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0" name="Google Shape;220;p15: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3" name="Google Shape;233;p1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5" name="Google Shape;245;p1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7" name="Google Shape;257;p1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9: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9" name="Google Shape;269;p1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 name="Google Shape;61;p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1" name="Google Shape;281;p2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1: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3" name="Google Shape;293;p2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5" name="Google Shape;305;p2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3: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3: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4: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0" name="Google Shape;330;p24: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5: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2" name="Google Shape;342;p25: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6: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4" name="Google Shape;354;p2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7: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7" name="Google Shape;367;p2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8: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1" name="Google Shape;381;p2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9: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5" name="Google Shape;395;p2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p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0: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0: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31: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31: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32: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2: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3: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33: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4: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34: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34: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5: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35: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35: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36: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36: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37: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37: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38: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38: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39: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39: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p4: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40: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40: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41: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41: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42: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42: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43: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1" name="Google Shape;591;p4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4: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3" name="Google Shape;603;p44: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45: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5" name="Google Shape;615;p45: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6: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7" name="Google Shape;627;p4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7: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9" name="Google Shape;639;p4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8: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1" name="Google Shape;651;p4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49: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3" name="Google Shape;663;p4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7" name="Google Shape;97;p5: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50: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50: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5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51: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p51: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5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52: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p52: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53: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p53: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54: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54: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54: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55: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55: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6" name="Google Shape;746;p55: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5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56: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1" name="Google Shape;761;p56: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5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57: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6" name="Google Shape;776;p57: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5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58: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58: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5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59: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p59: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 name="Google Shape;109;p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6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60: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p60: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61: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29" name="Google Shape;829;p6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62: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1" name="Google Shape;841;p6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63: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4" name="Google Shape;854;p6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64: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6" name="Google Shape;866;p64: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65: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79" name="Google Shape;879;p65: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66: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3" name="Google Shape;893;p6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67: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07" name="Google Shape;907;p6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68: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1" name="Google Shape;921;p6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69: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33" name="Google Shape;933;p6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1" name="Google Shape;121;p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70: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45" name="Google Shape;945;p7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7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p71: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8" name="Google Shape;958;p71: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7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9" name="Google Shape;969;p72: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0" name="Google Shape;970;p72: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73: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82" name="Google Shape;982;p7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74: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5" name="Google Shape;995;p74: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8:notes"/>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p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7480300" y="1676404"/>
            <a:ext cx="7446645" cy="661719"/>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4300" b="0" i="0">
                <a:solidFill>
                  <a:srgbClr val="77B6D9"/>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8724900" y="3060700"/>
            <a:ext cx="6539866" cy="368306"/>
          </a:xfrm>
          <a:prstGeom prst="rect">
            <a:avLst/>
          </a:prstGeom>
          <a:noFill/>
          <a:ln>
            <a:noFill/>
          </a:ln>
        </p:spPr>
        <p:txBody>
          <a:bodyPr spcFirstLastPara="1" wrap="square" lIns="0" tIns="0" rIns="0" bIns="0" anchor="t" anchorCtr="0">
            <a:noAutofit/>
          </a:bodyPr>
          <a:lstStyle>
            <a:lvl1pPr marL="457200" lvl="0" indent="-381000" algn="l">
              <a:spcBef>
                <a:spcPts val="480"/>
              </a:spcBef>
              <a:spcAft>
                <a:spcPts val="0"/>
              </a:spcAft>
              <a:buClr>
                <a:srgbClr val="6F2FA0"/>
              </a:buClr>
              <a:buSzPts val="2400"/>
              <a:buFont typeface="Arial Black"/>
              <a:buChar char="•"/>
              <a:defRPr sz="2400" b="0" i="0">
                <a:solidFill>
                  <a:srgbClr val="6F2FA0"/>
                </a:solidFill>
                <a:latin typeface="Arial Black"/>
                <a:ea typeface="Arial Black"/>
                <a:cs typeface="Arial Black"/>
                <a:sym typeface="Arial Black"/>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5513388" y="8480425"/>
            <a:ext cx="5191125" cy="2921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IN" smtClean="0"/>
              <a:t>Dr. Nilam Choudhary , JECRC, JAIPUR</a:t>
            </a:r>
            <a:endParaRPr/>
          </a:p>
        </p:txBody>
      </p:sp>
      <p:sp>
        <p:nvSpPr>
          <p:cNvPr id="21" name="Google Shape;21;p2"/>
          <p:cNvSpPr txBox="1">
            <a:spLocks noGrp="1"/>
          </p:cNvSpPr>
          <p:nvPr>
            <p:ph type="dt" idx="10"/>
          </p:nvPr>
        </p:nvSpPr>
        <p:spPr>
          <a:xfrm>
            <a:off x="811213" y="8480425"/>
            <a:ext cx="3729037" cy="2921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1677650" y="8480425"/>
            <a:ext cx="3729038" cy="2921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3"/>
        <p:cNvGrpSpPr/>
        <p:nvPr/>
      </p:nvGrpSpPr>
      <p:grpSpPr>
        <a:xfrm>
          <a:off x="0" y="0"/>
          <a:ext cx="0" cy="0"/>
          <a:chOff x="0" y="0"/>
          <a:chExt cx="0" cy="0"/>
        </a:xfrm>
      </p:grpSpPr>
      <p:sp>
        <p:nvSpPr>
          <p:cNvPr id="24" name="Google Shape;24;p3"/>
          <p:cNvSpPr txBox="1">
            <a:spLocks noGrp="1"/>
          </p:cNvSpPr>
          <p:nvPr>
            <p:ph type="ftr" idx="11"/>
          </p:nvPr>
        </p:nvSpPr>
        <p:spPr>
          <a:xfrm>
            <a:off x="5513388" y="8480425"/>
            <a:ext cx="5191125" cy="2921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IN" smtClean="0"/>
              <a:t>Dr. Nilam Choudhary , JECRC, JAIPUR</a:t>
            </a:r>
            <a:endParaRPr/>
          </a:p>
        </p:txBody>
      </p:sp>
      <p:sp>
        <p:nvSpPr>
          <p:cNvPr id="25" name="Google Shape;25;p3"/>
          <p:cNvSpPr txBox="1">
            <a:spLocks noGrp="1"/>
          </p:cNvSpPr>
          <p:nvPr>
            <p:ph type="dt" idx="10"/>
          </p:nvPr>
        </p:nvSpPr>
        <p:spPr>
          <a:xfrm>
            <a:off x="811213" y="8480425"/>
            <a:ext cx="3729037" cy="2921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1677650" y="8480425"/>
            <a:ext cx="3729038" cy="2921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900">
                <a:solidFill>
                  <a:srgbClr val="888888"/>
                </a:solidFill>
                <a:latin typeface="Calibri"/>
                <a:ea typeface="Calibri"/>
                <a:cs typeface="Calibri"/>
                <a:sym typeface="Calibri"/>
              </a:defRPr>
            </a:lvl1pPr>
            <a:lvl2pPr marL="0" marR="0" lvl="1" indent="0" algn="r">
              <a:spcBef>
                <a:spcPts val="0"/>
              </a:spcBef>
              <a:spcAft>
                <a:spcPts val="0"/>
              </a:spcAft>
              <a:buNone/>
              <a:defRPr sz="1900">
                <a:solidFill>
                  <a:srgbClr val="888888"/>
                </a:solidFill>
                <a:latin typeface="Calibri"/>
                <a:ea typeface="Calibri"/>
                <a:cs typeface="Calibri"/>
                <a:sym typeface="Calibri"/>
              </a:defRPr>
            </a:lvl2pPr>
            <a:lvl3pPr marL="0" marR="0" lvl="2" indent="0" algn="r">
              <a:spcBef>
                <a:spcPts val="0"/>
              </a:spcBef>
              <a:spcAft>
                <a:spcPts val="0"/>
              </a:spcAft>
              <a:buNone/>
              <a:defRPr sz="1900">
                <a:solidFill>
                  <a:srgbClr val="888888"/>
                </a:solidFill>
                <a:latin typeface="Calibri"/>
                <a:ea typeface="Calibri"/>
                <a:cs typeface="Calibri"/>
                <a:sym typeface="Calibri"/>
              </a:defRPr>
            </a:lvl3pPr>
            <a:lvl4pPr marL="0" marR="0" lvl="3" indent="0" algn="r">
              <a:spcBef>
                <a:spcPts val="0"/>
              </a:spcBef>
              <a:spcAft>
                <a:spcPts val="0"/>
              </a:spcAft>
              <a:buNone/>
              <a:defRPr sz="1900">
                <a:solidFill>
                  <a:srgbClr val="888888"/>
                </a:solidFill>
                <a:latin typeface="Calibri"/>
                <a:ea typeface="Calibri"/>
                <a:cs typeface="Calibri"/>
                <a:sym typeface="Calibri"/>
              </a:defRPr>
            </a:lvl4pPr>
            <a:lvl5pPr marL="0" marR="0" lvl="4" indent="0" algn="r">
              <a:spcBef>
                <a:spcPts val="0"/>
              </a:spcBef>
              <a:spcAft>
                <a:spcPts val="0"/>
              </a:spcAft>
              <a:buNone/>
              <a:defRPr sz="1900">
                <a:solidFill>
                  <a:srgbClr val="888888"/>
                </a:solidFill>
                <a:latin typeface="Calibri"/>
                <a:ea typeface="Calibri"/>
                <a:cs typeface="Calibri"/>
                <a:sym typeface="Calibri"/>
              </a:defRPr>
            </a:lvl5pPr>
            <a:lvl6pPr marL="0" marR="0" lvl="5" indent="0" algn="r">
              <a:spcBef>
                <a:spcPts val="0"/>
              </a:spcBef>
              <a:spcAft>
                <a:spcPts val="0"/>
              </a:spcAft>
              <a:buNone/>
              <a:defRPr sz="1900">
                <a:solidFill>
                  <a:srgbClr val="888888"/>
                </a:solidFill>
                <a:latin typeface="Calibri"/>
                <a:ea typeface="Calibri"/>
                <a:cs typeface="Calibri"/>
                <a:sym typeface="Calibri"/>
              </a:defRPr>
            </a:lvl6pPr>
            <a:lvl7pPr marL="0" marR="0" lvl="6" indent="0" algn="r">
              <a:spcBef>
                <a:spcPts val="0"/>
              </a:spcBef>
              <a:spcAft>
                <a:spcPts val="0"/>
              </a:spcAft>
              <a:buNone/>
              <a:defRPr sz="1900">
                <a:solidFill>
                  <a:srgbClr val="888888"/>
                </a:solidFill>
                <a:latin typeface="Calibri"/>
                <a:ea typeface="Calibri"/>
                <a:cs typeface="Calibri"/>
                <a:sym typeface="Calibri"/>
              </a:defRPr>
            </a:lvl7pPr>
            <a:lvl8pPr marL="0" marR="0" lvl="7" indent="0" algn="r">
              <a:spcBef>
                <a:spcPts val="0"/>
              </a:spcBef>
              <a:spcAft>
                <a:spcPts val="0"/>
              </a:spcAft>
              <a:buNone/>
              <a:defRPr sz="1900">
                <a:solidFill>
                  <a:srgbClr val="888888"/>
                </a:solidFill>
                <a:latin typeface="Calibri"/>
                <a:ea typeface="Calibri"/>
                <a:cs typeface="Calibri"/>
                <a:sym typeface="Calibri"/>
              </a:defRPr>
            </a:lvl8pPr>
            <a:lvl9pPr marL="0" marR="0" lvl="8" indent="0" algn="r">
              <a:spcBef>
                <a:spcPts val="0"/>
              </a:spcBef>
              <a:spcAft>
                <a:spcPts val="0"/>
              </a:spcAft>
              <a:buNone/>
              <a:defRPr sz="1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sp>
        <p:nvSpPr>
          <p:cNvPr id="28" name="Google Shape;28;p4"/>
          <p:cNvSpPr txBox="1">
            <a:spLocks noGrp="1"/>
          </p:cNvSpPr>
          <p:nvPr>
            <p:ph type="ctrTitle"/>
          </p:nvPr>
        </p:nvSpPr>
        <p:spPr>
          <a:xfrm>
            <a:off x="1216345" y="2826766"/>
            <a:ext cx="13785215" cy="66172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subTitle" idx="1"/>
          </p:nvPr>
        </p:nvSpPr>
        <p:spPr>
          <a:xfrm>
            <a:off x="2432685" y="5106416"/>
            <a:ext cx="11352530" cy="369332"/>
          </a:xfrm>
          <a:prstGeom prst="rect">
            <a:avLst/>
          </a:prstGeom>
          <a:noFill/>
          <a:ln>
            <a:noFill/>
          </a:ln>
        </p:spPr>
        <p:txBody>
          <a:bodyPr spcFirstLastPara="1" wrap="square" lIns="0" tIns="0" rIns="0" bIns="0" anchor="t" anchorCtr="0">
            <a:noAutofit/>
          </a:bodyPr>
          <a:lstStyle>
            <a:lvl1pPr lvl="0" algn="l">
              <a:spcBef>
                <a:spcPts val="640"/>
              </a:spcBef>
              <a:spcAft>
                <a:spcPts val="0"/>
              </a:spcAft>
              <a:buClr>
                <a:schemeClr val="dk1"/>
              </a:buClr>
              <a:buSzPts val="3200"/>
              <a:buFont typeface="Calibri"/>
              <a:buChar char="•"/>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5513388" y="8480425"/>
            <a:ext cx="5191125" cy="2921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IN" smtClean="0"/>
              <a:t>Dr. Nilam Choudhary , JECRC, JAIPUR</a:t>
            </a:r>
            <a:endParaRPr/>
          </a:p>
        </p:txBody>
      </p:sp>
      <p:sp>
        <p:nvSpPr>
          <p:cNvPr id="31" name="Google Shape;31;p4"/>
          <p:cNvSpPr txBox="1">
            <a:spLocks noGrp="1"/>
          </p:cNvSpPr>
          <p:nvPr>
            <p:ph type="dt" idx="10"/>
          </p:nvPr>
        </p:nvSpPr>
        <p:spPr>
          <a:xfrm>
            <a:off x="811213" y="8480425"/>
            <a:ext cx="3729037" cy="2921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11677650" y="8480425"/>
            <a:ext cx="3729038" cy="2921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900">
                <a:solidFill>
                  <a:srgbClr val="888888"/>
                </a:solidFill>
                <a:latin typeface="Calibri"/>
                <a:ea typeface="Calibri"/>
                <a:cs typeface="Calibri"/>
                <a:sym typeface="Calibri"/>
              </a:defRPr>
            </a:lvl1pPr>
            <a:lvl2pPr marL="0" marR="0" lvl="1" indent="0" algn="r">
              <a:spcBef>
                <a:spcPts val="0"/>
              </a:spcBef>
              <a:spcAft>
                <a:spcPts val="0"/>
              </a:spcAft>
              <a:buNone/>
              <a:defRPr sz="1900">
                <a:solidFill>
                  <a:srgbClr val="888888"/>
                </a:solidFill>
                <a:latin typeface="Calibri"/>
                <a:ea typeface="Calibri"/>
                <a:cs typeface="Calibri"/>
                <a:sym typeface="Calibri"/>
              </a:defRPr>
            </a:lvl2pPr>
            <a:lvl3pPr marL="0" marR="0" lvl="2" indent="0" algn="r">
              <a:spcBef>
                <a:spcPts val="0"/>
              </a:spcBef>
              <a:spcAft>
                <a:spcPts val="0"/>
              </a:spcAft>
              <a:buNone/>
              <a:defRPr sz="1900">
                <a:solidFill>
                  <a:srgbClr val="888888"/>
                </a:solidFill>
                <a:latin typeface="Calibri"/>
                <a:ea typeface="Calibri"/>
                <a:cs typeface="Calibri"/>
                <a:sym typeface="Calibri"/>
              </a:defRPr>
            </a:lvl3pPr>
            <a:lvl4pPr marL="0" marR="0" lvl="3" indent="0" algn="r">
              <a:spcBef>
                <a:spcPts val="0"/>
              </a:spcBef>
              <a:spcAft>
                <a:spcPts val="0"/>
              </a:spcAft>
              <a:buNone/>
              <a:defRPr sz="1900">
                <a:solidFill>
                  <a:srgbClr val="888888"/>
                </a:solidFill>
                <a:latin typeface="Calibri"/>
                <a:ea typeface="Calibri"/>
                <a:cs typeface="Calibri"/>
                <a:sym typeface="Calibri"/>
              </a:defRPr>
            </a:lvl4pPr>
            <a:lvl5pPr marL="0" marR="0" lvl="4" indent="0" algn="r">
              <a:spcBef>
                <a:spcPts val="0"/>
              </a:spcBef>
              <a:spcAft>
                <a:spcPts val="0"/>
              </a:spcAft>
              <a:buNone/>
              <a:defRPr sz="1900">
                <a:solidFill>
                  <a:srgbClr val="888888"/>
                </a:solidFill>
                <a:latin typeface="Calibri"/>
                <a:ea typeface="Calibri"/>
                <a:cs typeface="Calibri"/>
                <a:sym typeface="Calibri"/>
              </a:defRPr>
            </a:lvl5pPr>
            <a:lvl6pPr marL="0" marR="0" lvl="5" indent="0" algn="r">
              <a:spcBef>
                <a:spcPts val="0"/>
              </a:spcBef>
              <a:spcAft>
                <a:spcPts val="0"/>
              </a:spcAft>
              <a:buNone/>
              <a:defRPr sz="1900">
                <a:solidFill>
                  <a:srgbClr val="888888"/>
                </a:solidFill>
                <a:latin typeface="Calibri"/>
                <a:ea typeface="Calibri"/>
                <a:cs typeface="Calibri"/>
                <a:sym typeface="Calibri"/>
              </a:defRPr>
            </a:lvl6pPr>
            <a:lvl7pPr marL="0" marR="0" lvl="6" indent="0" algn="r">
              <a:spcBef>
                <a:spcPts val="0"/>
              </a:spcBef>
              <a:spcAft>
                <a:spcPts val="0"/>
              </a:spcAft>
              <a:buNone/>
              <a:defRPr sz="1900">
                <a:solidFill>
                  <a:srgbClr val="888888"/>
                </a:solidFill>
                <a:latin typeface="Calibri"/>
                <a:ea typeface="Calibri"/>
                <a:cs typeface="Calibri"/>
                <a:sym typeface="Calibri"/>
              </a:defRPr>
            </a:lvl7pPr>
            <a:lvl8pPr marL="0" marR="0" lvl="7" indent="0" algn="r">
              <a:spcBef>
                <a:spcPts val="0"/>
              </a:spcBef>
              <a:spcAft>
                <a:spcPts val="0"/>
              </a:spcAft>
              <a:buNone/>
              <a:defRPr sz="1900">
                <a:solidFill>
                  <a:srgbClr val="888888"/>
                </a:solidFill>
                <a:latin typeface="Calibri"/>
                <a:ea typeface="Calibri"/>
                <a:cs typeface="Calibri"/>
                <a:sym typeface="Calibri"/>
              </a:defRPr>
            </a:lvl8pPr>
            <a:lvl9pPr marL="0" marR="0" lvl="8" indent="0" algn="r">
              <a:spcBef>
                <a:spcPts val="0"/>
              </a:spcBef>
              <a:spcAft>
                <a:spcPts val="0"/>
              </a:spcAft>
              <a:buNone/>
              <a:defRPr sz="1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7480300" y="1676404"/>
            <a:ext cx="7446645" cy="661719"/>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4300" b="0" i="0">
                <a:solidFill>
                  <a:srgbClr val="77B6D9"/>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2120901" y="2811781"/>
            <a:ext cx="6071234" cy="415499"/>
          </a:xfrm>
          <a:prstGeom prst="rect">
            <a:avLst/>
          </a:prstGeom>
          <a:noFill/>
          <a:ln>
            <a:noFill/>
          </a:ln>
        </p:spPr>
        <p:txBody>
          <a:bodyPr spcFirstLastPara="1" wrap="square" lIns="0" tIns="0" rIns="0" bIns="0" anchor="t" anchorCtr="0">
            <a:noAutofit/>
          </a:bodyPr>
          <a:lstStyle>
            <a:lvl1pPr marL="457200" lvl="0" indent="-400050" algn="l">
              <a:spcBef>
                <a:spcPts val="540"/>
              </a:spcBef>
              <a:spcAft>
                <a:spcPts val="0"/>
              </a:spcAft>
              <a:buClr>
                <a:schemeClr val="dk1"/>
              </a:buClr>
              <a:buSzPts val="2700"/>
              <a:buFont typeface="Arial"/>
              <a:buChar char="•"/>
              <a:defRPr sz="2700" b="0" i="0">
                <a:solidFill>
                  <a:schemeClr val="dk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5"/>
          <p:cNvSpPr txBox="1">
            <a:spLocks noGrp="1"/>
          </p:cNvSpPr>
          <p:nvPr>
            <p:ph type="body" idx="2"/>
          </p:nvPr>
        </p:nvSpPr>
        <p:spPr>
          <a:xfrm>
            <a:off x="8352217" y="2097278"/>
            <a:ext cx="7054787" cy="369332"/>
          </a:xfrm>
          <a:prstGeom prst="rect">
            <a:avLst/>
          </a:prstGeom>
          <a:noFill/>
          <a:ln>
            <a:noFill/>
          </a:ln>
        </p:spPr>
        <p:txBody>
          <a:bodyPr spcFirstLastPara="1" wrap="square" lIns="0" tIns="0" rIns="0" bIns="0" anchor="t" anchorCtr="0">
            <a:noAutofit/>
          </a:bodyPr>
          <a:lstStyle>
            <a:lvl1pPr marL="457200" lvl="0" indent="-431800" algn="l">
              <a:spcBef>
                <a:spcPts val="640"/>
              </a:spcBef>
              <a:spcAft>
                <a:spcPts val="0"/>
              </a:spcAft>
              <a:buClr>
                <a:schemeClr val="dk1"/>
              </a:buClr>
              <a:buSzPts val="3200"/>
              <a:buFont typeface="Calibri"/>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5513388" y="8480425"/>
            <a:ext cx="5191125" cy="2921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IN" smtClean="0"/>
              <a:t>Dr. Nilam Choudhary , JECRC, JAIPUR</a:t>
            </a:r>
            <a:endParaRPr/>
          </a:p>
        </p:txBody>
      </p:sp>
      <p:sp>
        <p:nvSpPr>
          <p:cNvPr id="38" name="Google Shape;38;p5"/>
          <p:cNvSpPr txBox="1">
            <a:spLocks noGrp="1"/>
          </p:cNvSpPr>
          <p:nvPr>
            <p:ph type="dt" idx="10"/>
          </p:nvPr>
        </p:nvSpPr>
        <p:spPr>
          <a:xfrm>
            <a:off x="811213" y="8480425"/>
            <a:ext cx="3729037" cy="2921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1677650" y="8480425"/>
            <a:ext cx="3729038" cy="2921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900">
                <a:solidFill>
                  <a:srgbClr val="888888"/>
                </a:solidFill>
                <a:latin typeface="Calibri"/>
                <a:ea typeface="Calibri"/>
                <a:cs typeface="Calibri"/>
                <a:sym typeface="Calibri"/>
              </a:defRPr>
            </a:lvl1pPr>
            <a:lvl2pPr marL="0" marR="0" lvl="1" indent="0" algn="r">
              <a:spcBef>
                <a:spcPts val="0"/>
              </a:spcBef>
              <a:spcAft>
                <a:spcPts val="0"/>
              </a:spcAft>
              <a:buNone/>
              <a:defRPr sz="1900">
                <a:solidFill>
                  <a:srgbClr val="888888"/>
                </a:solidFill>
                <a:latin typeface="Calibri"/>
                <a:ea typeface="Calibri"/>
                <a:cs typeface="Calibri"/>
                <a:sym typeface="Calibri"/>
              </a:defRPr>
            </a:lvl2pPr>
            <a:lvl3pPr marL="0" marR="0" lvl="2" indent="0" algn="r">
              <a:spcBef>
                <a:spcPts val="0"/>
              </a:spcBef>
              <a:spcAft>
                <a:spcPts val="0"/>
              </a:spcAft>
              <a:buNone/>
              <a:defRPr sz="1900">
                <a:solidFill>
                  <a:srgbClr val="888888"/>
                </a:solidFill>
                <a:latin typeface="Calibri"/>
                <a:ea typeface="Calibri"/>
                <a:cs typeface="Calibri"/>
                <a:sym typeface="Calibri"/>
              </a:defRPr>
            </a:lvl3pPr>
            <a:lvl4pPr marL="0" marR="0" lvl="3" indent="0" algn="r">
              <a:spcBef>
                <a:spcPts val="0"/>
              </a:spcBef>
              <a:spcAft>
                <a:spcPts val="0"/>
              </a:spcAft>
              <a:buNone/>
              <a:defRPr sz="1900">
                <a:solidFill>
                  <a:srgbClr val="888888"/>
                </a:solidFill>
                <a:latin typeface="Calibri"/>
                <a:ea typeface="Calibri"/>
                <a:cs typeface="Calibri"/>
                <a:sym typeface="Calibri"/>
              </a:defRPr>
            </a:lvl4pPr>
            <a:lvl5pPr marL="0" marR="0" lvl="4" indent="0" algn="r">
              <a:spcBef>
                <a:spcPts val="0"/>
              </a:spcBef>
              <a:spcAft>
                <a:spcPts val="0"/>
              </a:spcAft>
              <a:buNone/>
              <a:defRPr sz="1900">
                <a:solidFill>
                  <a:srgbClr val="888888"/>
                </a:solidFill>
                <a:latin typeface="Calibri"/>
                <a:ea typeface="Calibri"/>
                <a:cs typeface="Calibri"/>
                <a:sym typeface="Calibri"/>
              </a:defRPr>
            </a:lvl5pPr>
            <a:lvl6pPr marL="0" marR="0" lvl="5" indent="0" algn="r">
              <a:spcBef>
                <a:spcPts val="0"/>
              </a:spcBef>
              <a:spcAft>
                <a:spcPts val="0"/>
              </a:spcAft>
              <a:buNone/>
              <a:defRPr sz="1900">
                <a:solidFill>
                  <a:srgbClr val="888888"/>
                </a:solidFill>
                <a:latin typeface="Calibri"/>
                <a:ea typeface="Calibri"/>
                <a:cs typeface="Calibri"/>
                <a:sym typeface="Calibri"/>
              </a:defRPr>
            </a:lvl6pPr>
            <a:lvl7pPr marL="0" marR="0" lvl="6" indent="0" algn="r">
              <a:spcBef>
                <a:spcPts val="0"/>
              </a:spcBef>
              <a:spcAft>
                <a:spcPts val="0"/>
              </a:spcAft>
              <a:buNone/>
              <a:defRPr sz="1900">
                <a:solidFill>
                  <a:srgbClr val="888888"/>
                </a:solidFill>
                <a:latin typeface="Calibri"/>
                <a:ea typeface="Calibri"/>
                <a:cs typeface="Calibri"/>
                <a:sym typeface="Calibri"/>
              </a:defRPr>
            </a:lvl7pPr>
            <a:lvl8pPr marL="0" marR="0" lvl="7" indent="0" algn="r">
              <a:spcBef>
                <a:spcPts val="0"/>
              </a:spcBef>
              <a:spcAft>
                <a:spcPts val="0"/>
              </a:spcAft>
              <a:buNone/>
              <a:defRPr sz="1900">
                <a:solidFill>
                  <a:srgbClr val="888888"/>
                </a:solidFill>
                <a:latin typeface="Calibri"/>
                <a:ea typeface="Calibri"/>
                <a:cs typeface="Calibri"/>
                <a:sym typeface="Calibri"/>
              </a:defRPr>
            </a:lvl8pPr>
            <a:lvl9pPr marL="0" marR="0" lvl="8" indent="0" algn="r">
              <a:spcBef>
                <a:spcPts val="0"/>
              </a:spcBef>
              <a:spcAft>
                <a:spcPts val="0"/>
              </a:spcAft>
              <a:buNone/>
              <a:defRPr sz="1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7480300" y="1676404"/>
            <a:ext cx="7446645" cy="661719"/>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4300" b="0" i="0">
                <a:solidFill>
                  <a:srgbClr val="77B6D9"/>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5513388" y="8480425"/>
            <a:ext cx="5191125" cy="2921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IN" smtClean="0"/>
              <a:t>Dr. Nilam Choudhary , JECRC, JAIPUR</a:t>
            </a:r>
            <a:endParaRPr/>
          </a:p>
        </p:txBody>
      </p:sp>
      <p:sp>
        <p:nvSpPr>
          <p:cNvPr id="43" name="Google Shape;43;p6"/>
          <p:cNvSpPr txBox="1">
            <a:spLocks noGrp="1"/>
          </p:cNvSpPr>
          <p:nvPr>
            <p:ph type="dt" idx="10"/>
          </p:nvPr>
        </p:nvSpPr>
        <p:spPr>
          <a:xfrm>
            <a:off x="811213" y="8480425"/>
            <a:ext cx="3729037" cy="2921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1677650" y="8480425"/>
            <a:ext cx="3729038" cy="2921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900">
                <a:solidFill>
                  <a:srgbClr val="888888"/>
                </a:solidFill>
                <a:latin typeface="Calibri"/>
                <a:ea typeface="Calibri"/>
                <a:cs typeface="Calibri"/>
                <a:sym typeface="Calibri"/>
              </a:defRPr>
            </a:lvl1pPr>
            <a:lvl2pPr marL="0" marR="0" lvl="1" indent="0" algn="r">
              <a:spcBef>
                <a:spcPts val="0"/>
              </a:spcBef>
              <a:spcAft>
                <a:spcPts val="0"/>
              </a:spcAft>
              <a:buNone/>
              <a:defRPr sz="1900">
                <a:solidFill>
                  <a:srgbClr val="888888"/>
                </a:solidFill>
                <a:latin typeface="Calibri"/>
                <a:ea typeface="Calibri"/>
                <a:cs typeface="Calibri"/>
                <a:sym typeface="Calibri"/>
              </a:defRPr>
            </a:lvl2pPr>
            <a:lvl3pPr marL="0" marR="0" lvl="2" indent="0" algn="r">
              <a:spcBef>
                <a:spcPts val="0"/>
              </a:spcBef>
              <a:spcAft>
                <a:spcPts val="0"/>
              </a:spcAft>
              <a:buNone/>
              <a:defRPr sz="1900">
                <a:solidFill>
                  <a:srgbClr val="888888"/>
                </a:solidFill>
                <a:latin typeface="Calibri"/>
                <a:ea typeface="Calibri"/>
                <a:cs typeface="Calibri"/>
                <a:sym typeface="Calibri"/>
              </a:defRPr>
            </a:lvl3pPr>
            <a:lvl4pPr marL="0" marR="0" lvl="3" indent="0" algn="r">
              <a:spcBef>
                <a:spcPts val="0"/>
              </a:spcBef>
              <a:spcAft>
                <a:spcPts val="0"/>
              </a:spcAft>
              <a:buNone/>
              <a:defRPr sz="1900">
                <a:solidFill>
                  <a:srgbClr val="888888"/>
                </a:solidFill>
                <a:latin typeface="Calibri"/>
                <a:ea typeface="Calibri"/>
                <a:cs typeface="Calibri"/>
                <a:sym typeface="Calibri"/>
              </a:defRPr>
            </a:lvl4pPr>
            <a:lvl5pPr marL="0" marR="0" lvl="4" indent="0" algn="r">
              <a:spcBef>
                <a:spcPts val="0"/>
              </a:spcBef>
              <a:spcAft>
                <a:spcPts val="0"/>
              </a:spcAft>
              <a:buNone/>
              <a:defRPr sz="1900">
                <a:solidFill>
                  <a:srgbClr val="888888"/>
                </a:solidFill>
                <a:latin typeface="Calibri"/>
                <a:ea typeface="Calibri"/>
                <a:cs typeface="Calibri"/>
                <a:sym typeface="Calibri"/>
              </a:defRPr>
            </a:lvl5pPr>
            <a:lvl6pPr marL="0" marR="0" lvl="5" indent="0" algn="r">
              <a:spcBef>
                <a:spcPts val="0"/>
              </a:spcBef>
              <a:spcAft>
                <a:spcPts val="0"/>
              </a:spcAft>
              <a:buNone/>
              <a:defRPr sz="1900">
                <a:solidFill>
                  <a:srgbClr val="888888"/>
                </a:solidFill>
                <a:latin typeface="Calibri"/>
                <a:ea typeface="Calibri"/>
                <a:cs typeface="Calibri"/>
                <a:sym typeface="Calibri"/>
              </a:defRPr>
            </a:lvl6pPr>
            <a:lvl7pPr marL="0" marR="0" lvl="6" indent="0" algn="r">
              <a:spcBef>
                <a:spcPts val="0"/>
              </a:spcBef>
              <a:spcAft>
                <a:spcPts val="0"/>
              </a:spcAft>
              <a:buNone/>
              <a:defRPr sz="1900">
                <a:solidFill>
                  <a:srgbClr val="888888"/>
                </a:solidFill>
                <a:latin typeface="Calibri"/>
                <a:ea typeface="Calibri"/>
                <a:cs typeface="Calibri"/>
                <a:sym typeface="Calibri"/>
              </a:defRPr>
            </a:lvl7pPr>
            <a:lvl8pPr marL="0" marR="0" lvl="7" indent="0" algn="r">
              <a:spcBef>
                <a:spcPts val="0"/>
              </a:spcBef>
              <a:spcAft>
                <a:spcPts val="0"/>
              </a:spcAft>
              <a:buNone/>
              <a:defRPr sz="1900">
                <a:solidFill>
                  <a:srgbClr val="888888"/>
                </a:solidFill>
                <a:latin typeface="Calibri"/>
                <a:ea typeface="Calibri"/>
                <a:cs typeface="Calibri"/>
                <a:sym typeface="Calibri"/>
              </a:defRPr>
            </a:lvl8pPr>
            <a:lvl9pPr marL="0" marR="0" lvl="8" indent="0" algn="r">
              <a:spcBef>
                <a:spcPts val="0"/>
              </a:spcBef>
              <a:spcAft>
                <a:spcPts val="0"/>
              </a:spcAft>
              <a:buNone/>
              <a:defRPr sz="1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079500" y="8470900"/>
            <a:ext cx="558800" cy="4572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sp>
        <p:nvSpPr>
          <p:cNvPr id="11" name="Google Shape;11;p1"/>
          <p:cNvSpPr/>
          <p:nvPr/>
        </p:nvSpPr>
        <p:spPr>
          <a:xfrm>
            <a:off x="1181100" y="8559800"/>
            <a:ext cx="368300" cy="292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sp>
        <p:nvSpPr>
          <p:cNvPr id="12" name="Google Shape;12;p1"/>
          <p:cNvSpPr txBox="1">
            <a:spLocks noGrp="1"/>
          </p:cNvSpPr>
          <p:nvPr>
            <p:ph type="title"/>
          </p:nvPr>
        </p:nvSpPr>
        <p:spPr>
          <a:xfrm>
            <a:off x="7480300" y="1676400"/>
            <a:ext cx="7446963" cy="661988"/>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a:spLocks noGrp="1"/>
          </p:cNvSpPr>
          <p:nvPr>
            <p:ph type="body" idx="1"/>
          </p:nvPr>
        </p:nvSpPr>
        <p:spPr>
          <a:xfrm>
            <a:off x="8724900" y="3060700"/>
            <a:ext cx="6540500" cy="369888"/>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5513388" y="8480425"/>
            <a:ext cx="5191125" cy="2921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r>
              <a:rPr lang="en-IN" smtClean="0"/>
              <a:t>Dr. Nilam Choudhary , JECRC, JAIPUR</a:t>
            </a:r>
            <a:endParaRPr/>
          </a:p>
        </p:txBody>
      </p:sp>
      <p:sp>
        <p:nvSpPr>
          <p:cNvPr id="15" name="Google Shape;15;p1"/>
          <p:cNvSpPr txBox="1">
            <a:spLocks noGrp="1"/>
          </p:cNvSpPr>
          <p:nvPr>
            <p:ph type="dt" idx="10"/>
          </p:nvPr>
        </p:nvSpPr>
        <p:spPr>
          <a:xfrm>
            <a:off x="811213" y="8480425"/>
            <a:ext cx="3729037" cy="2921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11677650" y="8480425"/>
            <a:ext cx="3729038" cy="2921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1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8"/>
        <p:cNvGrpSpPr/>
        <p:nvPr/>
      </p:nvGrpSpPr>
      <p:grpSpPr>
        <a:xfrm>
          <a:off x="0" y="0"/>
          <a:ext cx="0" cy="0"/>
          <a:chOff x="0" y="0"/>
          <a:chExt cx="0" cy="0"/>
        </a:xfrm>
      </p:grpSpPr>
      <p:sp>
        <p:nvSpPr>
          <p:cNvPr id="49" name="Google Shape;49;p7"/>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b="0" i="0" u="none" strike="noStrike" cap="none">
                <a:solidFill>
                  <a:srgbClr val="898989"/>
                </a:solidFill>
                <a:latin typeface="Arial"/>
                <a:ea typeface="Arial"/>
                <a:cs typeface="Arial"/>
                <a:sym typeface="Arial"/>
              </a:rPr>
              <a:t>1</a:t>
            </a:r>
            <a:endParaRPr sz="1600" b="0" i="0" u="none" strike="noStrike" cap="none">
              <a:solidFill>
                <a:schemeClr val="dk1"/>
              </a:solidFill>
              <a:latin typeface="Arial"/>
              <a:ea typeface="Arial"/>
              <a:cs typeface="Arial"/>
              <a:sym typeface="Arial"/>
            </a:endParaRPr>
          </a:p>
        </p:txBody>
      </p:sp>
      <p:grpSp>
        <p:nvGrpSpPr>
          <p:cNvPr id="50" name="Google Shape;50;p7"/>
          <p:cNvGrpSpPr/>
          <p:nvPr/>
        </p:nvGrpSpPr>
        <p:grpSpPr>
          <a:xfrm>
            <a:off x="0" y="0"/>
            <a:ext cx="16217900" cy="9118600"/>
            <a:chOff x="0" y="0"/>
            <a:chExt cx="16217900" cy="9118600"/>
          </a:xfrm>
        </p:grpSpPr>
        <p:sp>
          <p:nvSpPr>
            <p:cNvPr id="51" name="Google Shape;51;p7"/>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52" name="Google Shape;52;p7"/>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53" name="Google Shape;53;p7"/>
          <p:cNvSpPr txBox="1"/>
          <p:nvPr/>
        </p:nvSpPr>
        <p:spPr>
          <a:xfrm>
            <a:off x="1936750" y="4406900"/>
            <a:ext cx="13868400" cy="2308231"/>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None/>
            </a:pPr>
            <a:r>
              <a:rPr lang="en-US" sz="3600" dirty="0">
                <a:solidFill>
                  <a:schemeClr val="dk1"/>
                </a:solidFill>
                <a:latin typeface="Times New Roman"/>
                <a:ea typeface="Times New Roman"/>
                <a:cs typeface="Times New Roman"/>
                <a:sym typeface="Times New Roman"/>
              </a:rPr>
              <a:t>Year &amp; </a:t>
            </a:r>
            <a:r>
              <a:rPr lang="en-US" sz="3600" dirty="0" err="1">
                <a:solidFill>
                  <a:schemeClr val="dk1"/>
                </a:solidFill>
                <a:latin typeface="Times New Roman"/>
                <a:ea typeface="Times New Roman"/>
                <a:cs typeface="Times New Roman"/>
                <a:sym typeface="Times New Roman"/>
              </a:rPr>
              <a:t>Sem</a:t>
            </a:r>
            <a:r>
              <a:rPr lang="en-US" sz="3600" dirty="0">
                <a:solidFill>
                  <a:schemeClr val="dk1"/>
                </a:solidFill>
                <a:latin typeface="Times New Roman"/>
                <a:ea typeface="Times New Roman"/>
                <a:cs typeface="Times New Roman"/>
                <a:sym typeface="Times New Roman"/>
              </a:rPr>
              <a:t> –  III year &amp; V </a:t>
            </a:r>
            <a:r>
              <a:rPr lang="en-US" sz="3600" dirty="0" err="1">
                <a:solidFill>
                  <a:schemeClr val="dk1"/>
                </a:solidFill>
                <a:latin typeface="Times New Roman"/>
                <a:ea typeface="Times New Roman"/>
                <a:cs typeface="Times New Roman"/>
                <a:sym typeface="Times New Roman"/>
              </a:rPr>
              <a:t>Sem</a:t>
            </a:r>
            <a:endParaRPr sz="36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600" dirty="0">
                <a:solidFill>
                  <a:schemeClr val="dk1"/>
                </a:solidFill>
                <a:latin typeface="Times New Roman"/>
                <a:ea typeface="Times New Roman"/>
                <a:cs typeface="Times New Roman"/>
                <a:sym typeface="Times New Roman"/>
              </a:rPr>
              <a:t>Subject – Operating System</a:t>
            </a:r>
            <a:endParaRPr sz="36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600" dirty="0">
                <a:solidFill>
                  <a:schemeClr val="dk1"/>
                </a:solidFill>
                <a:latin typeface="Times New Roman"/>
                <a:ea typeface="Times New Roman"/>
                <a:cs typeface="Times New Roman"/>
                <a:sym typeface="Times New Roman"/>
              </a:rPr>
              <a:t>Topic : Memory Management (UNIT 2)</a:t>
            </a:r>
            <a:endParaRPr dirty="0"/>
          </a:p>
          <a:p>
            <a:pPr marL="0" marR="0" lvl="0" indent="0" algn="l" rtl="0">
              <a:spcBef>
                <a:spcPts val="0"/>
              </a:spcBef>
              <a:spcAft>
                <a:spcPts val="0"/>
              </a:spcAft>
              <a:buNone/>
            </a:pPr>
            <a:r>
              <a:rPr lang="en-US" sz="3600" dirty="0">
                <a:solidFill>
                  <a:schemeClr val="dk1"/>
                </a:solidFill>
                <a:latin typeface="Times New Roman"/>
                <a:ea typeface="Times New Roman"/>
                <a:cs typeface="Times New Roman"/>
                <a:sym typeface="Times New Roman"/>
              </a:rPr>
              <a:t>Presented by –  </a:t>
            </a:r>
            <a:r>
              <a:rPr lang="en-US" sz="3600" dirty="0" smtClean="0">
                <a:solidFill>
                  <a:schemeClr val="dk1"/>
                </a:solidFill>
                <a:latin typeface="Times New Roman"/>
                <a:ea typeface="Times New Roman"/>
                <a:cs typeface="Times New Roman"/>
                <a:sym typeface="Times New Roman"/>
              </a:rPr>
              <a:t>Dr. </a:t>
            </a:r>
            <a:r>
              <a:rPr lang="en-US" sz="3600" dirty="0" err="1" smtClean="0">
                <a:solidFill>
                  <a:schemeClr val="dk1"/>
                </a:solidFill>
                <a:latin typeface="Times New Roman"/>
                <a:ea typeface="Times New Roman"/>
                <a:cs typeface="Times New Roman"/>
                <a:sym typeface="Times New Roman"/>
              </a:rPr>
              <a:t>Nilam</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Choudhary</a:t>
            </a:r>
            <a:r>
              <a:rPr lang="en-US" sz="3600" dirty="0" smtClean="0">
                <a:solidFill>
                  <a:schemeClr val="dk1"/>
                </a:solidFill>
                <a:latin typeface="Times New Roman"/>
                <a:ea typeface="Times New Roman"/>
                <a:cs typeface="Times New Roman"/>
                <a:sym typeface="Times New Roman"/>
              </a:rPr>
              <a:t>, Associate </a:t>
            </a:r>
            <a:r>
              <a:rPr lang="en-US" sz="3600" dirty="0" err="1" smtClean="0">
                <a:solidFill>
                  <a:schemeClr val="dk1"/>
                </a:solidFill>
                <a:latin typeface="Times New Roman"/>
                <a:ea typeface="Times New Roman"/>
                <a:cs typeface="Times New Roman"/>
                <a:sym typeface="Times New Roman"/>
              </a:rPr>
              <a:t>Professor,CSE</a:t>
            </a:r>
            <a:endParaRPr sz="3600" dirty="0">
              <a:solidFill>
                <a:schemeClr val="dk1"/>
              </a:solidFill>
              <a:latin typeface="Times New Roman"/>
              <a:ea typeface="Times New Roman"/>
              <a:cs typeface="Times New Roman"/>
              <a:sym typeface="Times New Roman"/>
            </a:endParaRPr>
          </a:p>
        </p:txBody>
      </p:sp>
      <p:pic>
        <p:nvPicPr>
          <p:cNvPr id="55" name="Google Shape;55;p7"/>
          <p:cNvPicPr preferRelativeResize="0"/>
          <p:nvPr/>
        </p:nvPicPr>
        <p:blipFill rotWithShape="1">
          <a:blip r:embed="rId4">
            <a:alphaModFix/>
          </a:blip>
          <a:srcRect/>
          <a:stretch/>
        </p:blipFill>
        <p:spPr>
          <a:xfrm>
            <a:off x="2927350" y="520700"/>
            <a:ext cx="3252788" cy="1676400"/>
          </a:xfrm>
          <a:prstGeom prst="rect">
            <a:avLst/>
          </a:prstGeom>
          <a:noFill/>
          <a:ln>
            <a:noFill/>
          </a:ln>
        </p:spPr>
      </p:pic>
      <p:pic>
        <p:nvPicPr>
          <p:cNvPr id="56" name="Google Shape;56;p7"/>
          <p:cNvPicPr preferRelativeResize="0"/>
          <p:nvPr/>
        </p:nvPicPr>
        <p:blipFill rotWithShape="1">
          <a:blip r:embed="rId5">
            <a:alphaModFix/>
          </a:blip>
          <a:srcRect/>
          <a:stretch/>
        </p:blipFill>
        <p:spPr>
          <a:xfrm>
            <a:off x="11461750" y="673100"/>
            <a:ext cx="2667000" cy="2122488"/>
          </a:xfrm>
          <a:prstGeom prst="rect">
            <a:avLst/>
          </a:prstGeom>
          <a:noFill/>
          <a:ln>
            <a:noFill/>
          </a:ln>
        </p:spPr>
      </p:pic>
      <p:sp>
        <p:nvSpPr>
          <p:cNvPr id="57" name="Google Shape;57;p7"/>
          <p:cNvSpPr txBox="1"/>
          <p:nvPr/>
        </p:nvSpPr>
        <p:spPr>
          <a:xfrm>
            <a:off x="1327150" y="3111500"/>
            <a:ext cx="14249401"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JAIPUR ENGINEERING COLLEGE AND RESEARCH CENTRE</a:t>
            </a:r>
            <a:endParaRPr sz="32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161" name="Google Shape;161;p16"/>
          <p:cNvGrpSpPr/>
          <p:nvPr/>
        </p:nvGrpSpPr>
        <p:grpSpPr>
          <a:xfrm>
            <a:off x="0" y="0"/>
            <a:ext cx="16217900" cy="9118600"/>
            <a:chOff x="0" y="0"/>
            <a:chExt cx="16217900" cy="9118600"/>
          </a:xfrm>
        </p:grpSpPr>
        <p:sp>
          <p:nvSpPr>
            <p:cNvPr id="162" name="Google Shape;162;p16"/>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163" name="Google Shape;163;p16"/>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165" name="Google Shape;165;p16"/>
          <p:cNvSpPr txBox="1"/>
          <p:nvPr/>
        </p:nvSpPr>
        <p:spPr>
          <a:xfrm>
            <a:off x="1174750" y="215900"/>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chemeClr val="dk1"/>
                </a:solidFill>
                <a:latin typeface="Arial"/>
                <a:ea typeface="Arial"/>
                <a:cs typeface="Arial"/>
                <a:sym typeface="Arial"/>
              </a:rPr>
              <a:t>Segmentation</a:t>
            </a:r>
            <a:endParaRPr sz="4800" b="1">
              <a:solidFill>
                <a:schemeClr val="dk1"/>
              </a:solidFill>
              <a:latin typeface="Arial"/>
              <a:ea typeface="Arial"/>
              <a:cs typeface="Arial"/>
              <a:sym typeface="Arial"/>
            </a:endParaRPr>
          </a:p>
        </p:txBody>
      </p:sp>
      <p:sp>
        <p:nvSpPr>
          <p:cNvPr id="167" name="Google Shape;167;p16"/>
          <p:cNvSpPr/>
          <p:nvPr/>
        </p:nvSpPr>
        <p:spPr>
          <a:xfrm>
            <a:off x="1403350" y="1054100"/>
            <a:ext cx="13944600" cy="53245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Segmentation is another way of allocating physical memory to a process.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With segmentation, the process memory image is divided into segments corresponding to code, data, stack, and so on.</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Each segment is then given a contiguous chunk of physical memory.</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A segment table stores the mapping between the segments of a process and the base/limit addresses of that segment.</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Most modern operating systems, however, use paging, or a combination of segmentation and paging.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Unix-like operating systems make minimal use of segmentation.</a:t>
            </a: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7"/>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173" name="Google Shape;173;p17"/>
          <p:cNvGrpSpPr/>
          <p:nvPr/>
        </p:nvGrpSpPr>
        <p:grpSpPr>
          <a:xfrm>
            <a:off x="0" y="0"/>
            <a:ext cx="16217900" cy="9118600"/>
            <a:chOff x="0" y="0"/>
            <a:chExt cx="16217900" cy="9118600"/>
          </a:xfrm>
        </p:grpSpPr>
        <p:sp>
          <p:nvSpPr>
            <p:cNvPr id="174" name="Google Shape;174;p17"/>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175" name="Google Shape;175;p17"/>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177" name="Google Shape;177;p17"/>
          <p:cNvSpPr txBox="1"/>
          <p:nvPr/>
        </p:nvSpPr>
        <p:spPr>
          <a:xfrm>
            <a:off x="1250950" y="1054100"/>
            <a:ext cx="14249401" cy="9387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900">
              <a:solidFill>
                <a:schemeClr val="dk1"/>
              </a:solidFill>
              <a:latin typeface="Arial"/>
              <a:ea typeface="Arial"/>
              <a:cs typeface="Arial"/>
              <a:sym typeface="Arial"/>
            </a:endParaRPr>
          </a:p>
          <a:p>
            <a:pPr marL="0" marR="0" lvl="0" indent="0" algn="l" rtl="0">
              <a:spcBef>
                <a:spcPts val="0"/>
              </a:spcBef>
              <a:spcAft>
                <a:spcPts val="0"/>
              </a:spcAft>
              <a:buNone/>
            </a:pPr>
            <a:r>
              <a:rPr lang="en-US" sz="3600" b="1">
                <a:solidFill>
                  <a:schemeClr val="dk1"/>
                </a:solidFill>
                <a:latin typeface="Arial"/>
                <a:ea typeface="Arial"/>
                <a:cs typeface="Arial"/>
                <a:sym typeface="Arial"/>
              </a:rPr>
              <a:t>Memory Partitioning</a:t>
            </a:r>
            <a:endParaRPr sz="3600">
              <a:solidFill>
                <a:schemeClr val="dk1"/>
              </a:solidFill>
              <a:latin typeface="Arial"/>
              <a:ea typeface="Arial"/>
              <a:cs typeface="Arial"/>
              <a:sym typeface="Arial"/>
            </a:endParaRPr>
          </a:p>
        </p:txBody>
      </p:sp>
      <p:sp>
        <p:nvSpPr>
          <p:cNvPr id="179" name="Google Shape;179;p17"/>
          <p:cNvSpPr/>
          <p:nvPr/>
        </p:nvSpPr>
        <p:spPr>
          <a:xfrm>
            <a:off x="1479550" y="2120900"/>
            <a:ext cx="13715999" cy="47397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900">
              <a:solidFill>
                <a:schemeClr val="dk1"/>
              </a:solidFill>
              <a:latin typeface="Arial"/>
              <a:ea typeface="Arial"/>
              <a:cs typeface="Arial"/>
              <a:sym typeface="Arial"/>
            </a:endParaRPr>
          </a:p>
          <a:p>
            <a:pPr marL="0" marR="0" lvl="0" indent="0" algn="l" rtl="0">
              <a:spcBef>
                <a:spcPts val="0"/>
              </a:spcBef>
              <a:spcAft>
                <a:spcPts val="0"/>
              </a:spcAft>
              <a:buNone/>
            </a:pPr>
            <a:endParaRPr sz="19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Memory management brings processes into main memory for execution by the processor</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marL="342900" marR="0" lvl="0" indent="-342900" algn="just"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involves virtual memory </a:t>
            </a:r>
            <a:endParaRPr sz="2400">
              <a:solidFill>
                <a:schemeClr val="dk1"/>
              </a:solidFill>
              <a:latin typeface="Arial"/>
              <a:ea typeface="Arial"/>
              <a:cs typeface="Arial"/>
              <a:sym typeface="Arial"/>
            </a:endParaRPr>
          </a:p>
          <a:p>
            <a:pPr marL="342900" marR="0" lvl="0" indent="-190500" algn="just"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42900" marR="0" lvl="0" indent="-342900" algn="just"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based on segmentation and paging </a:t>
            </a:r>
            <a:endParaRPr sz="2400">
              <a:solidFill>
                <a:schemeClr val="dk1"/>
              </a:solidFill>
              <a:latin typeface="Arial"/>
              <a:ea typeface="Arial"/>
              <a:cs typeface="Arial"/>
              <a:sym typeface="Arial"/>
            </a:endParaRPr>
          </a:p>
          <a:p>
            <a:pPr marL="342900" marR="0" lvl="0" indent="-190500" algn="just"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42900" marR="0" lvl="0" indent="-342900" algn="just"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Partitioning </a:t>
            </a:r>
            <a:endParaRPr/>
          </a:p>
          <a:p>
            <a:pPr marL="342900" marR="0" lvl="0" indent="-190500" algn="just"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42900" marR="0" lvl="0" indent="-342900" algn="just"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used in several variations in some now-obsolete operating systems </a:t>
            </a:r>
            <a:endParaRPr sz="2400">
              <a:solidFill>
                <a:schemeClr val="dk1"/>
              </a:solidFill>
              <a:latin typeface="Arial"/>
              <a:ea typeface="Arial"/>
              <a:cs typeface="Arial"/>
              <a:sym typeface="Arial"/>
            </a:endParaRPr>
          </a:p>
          <a:p>
            <a:pPr marL="342900" marR="0" lvl="0" indent="-190500" algn="just"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42900" marR="0" lvl="0" indent="-342900" algn="just"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does not involve virtual memory </a:t>
            </a:r>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8"/>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185" name="Google Shape;185;p18"/>
          <p:cNvGrpSpPr/>
          <p:nvPr/>
        </p:nvGrpSpPr>
        <p:grpSpPr>
          <a:xfrm>
            <a:off x="0" y="0"/>
            <a:ext cx="16217900" cy="9118600"/>
            <a:chOff x="0" y="0"/>
            <a:chExt cx="16217900" cy="9118600"/>
          </a:xfrm>
        </p:grpSpPr>
        <p:sp>
          <p:nvSpPr>
            <p:cNvPr id="186" name="Google Shape;186;p18"/>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187" name="Google Shape;187;p1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189" name="Google Shape;189;p18"/>
          <p:cNvSpPr txBox="1"/>
          <p:nvPr/>
        </p:nvSpPr>
        <p:spPr>
          <a:xfrm>
            <a:off x="1250950" y="0"/>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chemeClr val="dk1"/>
                </a:solidFill>
                <a:latin typeface="Arial"/>
                <a:ea typeface="Arial"/>
                <a:cs typeface="Arial"/>
                <a:sym typeface="Arial"/>
              </a:rPr>
              <a:t>Fixed Size Partitioning</a:t>
            </a:r>
            <a:endParaRPr/>
          </a:p>
        </p:txBody>
      </p:sp>
      <p:sp>
        <p:nvSpPr>
          <p:cNvPr id="191" name="Google Shape;191;p18"/>
          <p:cNvSpPr/>
          <p:nvPr/>
        </p:nvSpPr>
        <p:spPr>
          <a:xfrm>
            <a:off x="1022350" y="825500"/>
            <a:ext cx="14706601"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In a fixed size partitioning of the main memory all partitions are of the same size. The memory resident processes can be assigned to any of these partitions. Fixed sized partitions are relatively simple to implement. However, there are two problems. This scheme is not easy to use when a program requires more space than the partition size. In this situation the programmer has to resort to overlays. Overlays involve moving data and program segments in and out of memory essentially reusing the area in main memory.</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The second problem has to do with internal fragmentation. No matter what the size of the process is, a fixed size of memory block is allocated as shown in Figure 4.5(a). So there will always be some space which will remain unutilized within the partition.</a:t>
            </a:r>
            <a:endParaRPr sz="2400">
              <a:solidFill>
                <a:schemeClr val="dk1"/>
              </a:solidFill>
              <a:latin typeface="Arial"/>
              <a:ea typeface="Arial"/>
              <a:cs typeface="Arial"/>
              <a:sym typeface="Arial"/>
            </a:endParaRPr>
          </a:p>
        </p:txBody>
      </p:sp>
      <p:pic>
        <p:nvPicPr>
          <p:cNvPr id="192" name="Google Shape;192;p18"/>
          <p:cNvPicPr preferRelativeResize="0"/>
          <p:nvPr/>
        </p:nvPicPr>
        <p:blipFill rotWithShape="1">
          <a:blip r:embed="rId4">
            <a:alphaModFix/>
          </a:blip>
          <a:srcRect/>
          <a:stretch/>
        </p:blipFill>
        <p:spPr>
          <a:xfrm>
            <a:off x="6737350" y="4711700"/>
            <a:ext cx="7181850" cy="3509962"/>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9"/>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199" name="Google Shape;199;p19"/>
          <p:cNvGrpSpPr/>
          <p:nvPr/>
        </p:nvGrpSpPr>
        <p:grpSpPr>
          <a:xfrm>
            <a:off x="0" y="0"/>
            <a:ext cx="16217900" cy="9118600"/>
            <a:chOff x="0" y="0"/>
            <a:chExt cx="16217900" cy="9118600"/>
          </a:xfrm>
        </p:grpSpPr>
        <p:sp>
          <p:nvSpPr>
            <p:cNvPr id="200" name="Google Shape;200;p1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01" name="Google Shape;201;p1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203" name="Google Shape;203;p19"/>
          <p:cNvSpPr txBox="1"/>
          <p:nvPr/>
        </p:nvSpPr>
        <p:spPr>
          <a:xfrm>
            <a:off x="1250950" y="0"/>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chemeClr val="dk1"/>
                </a:solidFill>
                <a:latin typeface="Arial"/>
                <a:ea typeface="Arial"/>
                <a:cs typeface="Arial"/>
                <a:sym typeface="Arial"/>
              </a:rPr>
              <a:t>Cont</a:t>
            </a:r>
            <a:endParaRPr sz="4800" b="1">
              <a:solidFill>
                <a:schemeClr val="dk1"/>
              </a:solidFill>
              <a:latin typeface="Arial"/>
              <a:ea typeface="Arial"/>
              <a:cs typeface="Arial"/>
              <a:sym typeface="Arial"/>
            </a:endParaRPr>
          </a:p>
        </p:txBody>
      </p:sp>
      <p:pic>
        <p:nvPicPr>
          <p:cNvPr id="205" name="Google Shape;205;p19"/>
          <p:cNvPicPr preferRelativeResize="0"/>
          <p:nvPr/>
        </p:nvPicPr>
        <p:blipFill rotWithShape="1">
          <a:blip r:embed="rId4">
            <a:alphaModFix/>
          </a:blip>
          <a:srcRect/>
          <a:stretch/>
        </p:blipFill>
        <p:spPr>
          <a:xfrm>
            <a:off x="8642350" y="2044700"/>
            <a:ext cx="7181850" cy="3509962"/>
          </a:xfrm>
          <a:prstGeom prst="rect">
            <a:avLst/>
          </a:prstGeom>
          <a:noFill/>
          <a:ln>
            <a:noFill/>
          </a:ln>
        </p:spPr>
      </p:pic>
      <p:sp>
        <p:nvSpPr>
          <p:cNvPr id="206" name="Google Shape;206;p19"/>
          <p:cNvSpPr/>
          <p:nvPr/>
        </p:nvSpPr>
        <p:spPr>
          <a:xfrm>
            <a:off x="869950" y="977900"/>
            <a:ext cx="8305800" cy="74789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In a variable-sized partition, the memory is partitioned into partitions with different sizes. Processes are loaded into the size nearest to its requirements. It is easy to always ensure the best-fit. One may organize a queue for each size of the partition as shown in the Figure 4.5(b). With best-fit policy, variable partitions minimize internal fragmentation.</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However, such an allocation may be quite slow in execution. This is so because a process may end up waiting (queued up) in the best-fit queue even while there is space available elsewhere. For example, we may have several jobs queued up in a queue meant for jobs that require 1 unit of memory, even while no jobs are queued up for jobs that require say 4 units of memory.</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Both fixed and dynamic partitions suffer from external fragmentation whenever there are partitions that have no process in it. One of techniques that have been used to keep both internal and external fragmentations low is dynamic partitioning. It is basically a variable partitioning with a variable number of partitions determined dynamically (i.e. at run time). Such a scheme is difficult to implement. </a:t>
            </a:r>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0"/>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212" name="Google Shape;212;p20"/>
          <p:cNvGrpSpPr/>
          <p:nvPr/>
        </p:nvGrpSpPr>
        <p:grpSpPr>
          <a:xfrm>
            <a:off x="0" y="0"/>
            <a:ext cx="16217900" cy="9118600"/>
            <a:chOff x="0" y="0"/>
            <a:chExt cx="16217900" cy="9118600"/>
          </a:xfrm>
        </p:grpSpPr>
        <p:sp>
          <p:nvSpPr>
            <p:cNvPr id="213" name="Google Shape;213;p20"/>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14" name="Google Shape;214;p20"/>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217" name="Google Shape;217;p20"/>
          <p:cNvSpPr/>
          <p:nvPr/>
        </p:nvSpPr>
        <p:spPr>
          <a:xfrm>
            <a:off x="946150" y="444500"/>
            <a:ext cx="15011400" cy="821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Another scheme which falls between the fixed and dynamic partitioning is a buddy system</a:t>
            </a: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b="1">
              <a:solidFill>
                <a:schemeClr val="dk1"/>
              </a:solidFill>
              <a:latin typeface="Arial"/>
              <a:ea typeface="Arial"/>
              <a:cs typeface="Arial"/>
              <a:sym typeface="Arial"/>
            </a:endParaRPr>
          </a:p>
          <a:p>
            <a:pPr marL="0" marR="0" lvl="0" indent="0" algn="l" rtl="0">
              <a:spcBef>
                <a:spcPts val="0"/>
              </a:spcBef>
              <a:spcAft>
                <a:spcPts val="0"/>
              </a:spcAft>
              <a:buNone/>
            </a:pPr>
            <a:r>
              <a:rPr lang="en-US" sz="2400" b="1">
                <a:solidFill>
                  <a:schemeClr val="dk1"/>
                </a:solidFill>
                <a:latin typeface="Arial"/>
                <a:ea typeface="Arial"/>
                <a:cs typeface="Arial"/>
                <a:sym typeface="Arial"/>
              </a:rPr>
              <a:t>The Buddy system of partitioning: </a:t>
            </a:r>
            <a:endParaRPr sz="2400" b="1">
              <a:solidFill>
                <a:schemeClr val="dk1"/>
              </a:solidFill>
              <a:latin typeface="Arial"/>
              <a:ea typeface="Arial"/>
              <a:cs typeface="Arial"/>
              <a:sym typeface="Arial"/>
            </a:endParaRPr>
          </a:p>
          <a:p>
            <a:pPr marL="0" marR="0" lvl="0" indent="0" algn="l" rtl="0">
              <a:spcBef>
                <a:spcPts val="0"/>
              </a:spcBef>
              <a:spcAft>
                <a:spcPts val="0"/>
              </a:spcAft>
              <a:buNone/>
            </a:pPr>
            <a:endParaRPr sz="2400" b="1">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The buddy system of partitioning relies on the fact that space allocations can be conveniently handled in sizes of power of 2. </a:t>
            </a: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There are two ways in which the buddy system allocates space. </a:t>
            </a: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Suppose we have a hole which is the closest power of two. In that case, that hole is used for allocation. </a:t>
            </a: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In case we do not have that situation then we look for the next power of 2 hole size, split it in two equal halves and allocate one of these. Because we always split the holes in two equal sizes, the two are buddies. Hence, the name buddy system. </a:t>
            </a: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We shall illustrate allocation using a buddy system. We assume that initially we have a space of 1024 K. We also assume that processes arrive and are allocated following a time sequence as shown in figure 4.6.</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With 1024 K or (1 M) storage space we split it into buddies of 512 K, splitting one of them to two 256 K buddies and so on till we get the right size. Also, we assume scan of memory from the beginning. We always use the first hole which accommodates the process. </a:t>
            </a: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Otherwise, we split the next sized hole into buddies. Note that the buddy system begins search for a hole as if we had a fixed number of holes of variable sizes but turns into a dynamic partitioning scheme when we do not find the best-fit hole. </a:t>
            </a:r>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1"/>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223" name="Google Shape;223;p21"/>
          <p:cNvGrpSpPr/>
          <p:nvPr/>
        </p:nvGrpSpPr>
        <p:grpSpPr>
          <a:xfrm>
            <a:off x="0" y="0"/>
            <a:ext cx="16217900" cy="9118600"/>
            <a:chOff x="0" y="0"/>
            <a:chExt cx="16217900" cy="9118600"/>
          </a:xfrm>
        </p:grpSpPr>
        <p:sp>
          <p:nvSpPr>
            <p:cNvPr id="224" name="Google Shape;224;p21"/>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25" name="Google Shape;225;p21"/>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228" name="Google Shape;228;p21"/>
          <p:cNvSpPr/>
          <p:nvPr/>
        </p:nvSpPr>
        <p:spPr>
          <a:xfrm>
            <a:off x="1174750" y="444500"/>
            <a:ext cx="144018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Cont..</a:t>
            </a:r>
            <a:endParaRPr sz="2800">
              <a:solidFill>
                <a:schemeClr val="dk1"/>
              </a:solidFill>
              <a:latin typeface="Arial"/>
              <a:ea typeface="Arial"/>
              <a:cs typeface="Arial"/>
              <a:sym typeface="Arial"/>
            </a:endParaRPr>
          </a:p>
        </p:txBody>
      </p:sp>
      <p:pic>
        <p:nvPicPr>
          <p:cNvPr id="229" name="Google Shape;229;p21"/>
          <p:cNvPicPr preferRelativeResize="0"/>
          <p:nvPr/>
        </p:nvPicPr>
        <p:blipFill rotWithShape="1">
          <a:blip r:embed="rId4">
            <a:alphaModFix/>
          </a:blip>
          <a:srcRect/>
          <a:stretch/>
        </p:blipFill>
        <p:spPr>
          <a:xfrm>
            <a:off x="3155950" y="1816101"/>
            <a:ext cx="10744200" cy="4252912"/>
          </a:xfrm>
          <a:prstGeom prst="rect">
            <a:avLst/>
          </a:prstGeom>
          <a:noFill/>
          <a:ln>
            <a:noFill/>
          </a:ln>
        </p:spPr>
      </p:pic>
      <p:sp>
        <p:nvSpPr>
          <p:cNvPr id="230" name="Google Shape;230;p21"/>
          <p:cNvSpPr/>
          <p:nvPr/>
        </p:nvSpPr>
        <p:spPr>
          <a:xfrm>
            <a:off x="2393950" y="6388100"/>
            <a:ext cx="121158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The buddy system has the advantage that it minimizes the internal fragmentation. </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However, it is not popular because it is very slow</a:t>
            </a: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2"/>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236" name="Google Shape;236;p22"/>
          <p:cNvGrpSpPr/>
          <p:nvPr/>
        </p:nvGrpSpPr>
        <p:grpSpPr>
          <a:xfrm>
            <a:off x="0" y="0"/>
            <a:ext cx="16217900" cy="9118600"/>
            <a:chOff x="0" y="0"/>
            <a:chExt cx="16217900" cy="9118600"/>
          </a:xfrm>
        </p:grpSpPr>
        <p:sp>
          <p:nvSpPr>
            <p:cNvPr id="237" name="Google Shape;237;p22"/>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38" name="Google Shape;238;p22"/>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239" name="Google Shape;239;p22"/>
          <p:cNvSpPr txBox="1"/>
          <p:nvPr/>
        </p:nvSpPr>
        <p:spPr>
          <a:xfrm>
            <a:off x="397608" y="15615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Address Binding:</a:t>
            </a:r>
            <a:endParaRPr sz="3600" b="1">
              <a:solidFill>
                <a:schemeClr val="dk1"/>
              </a:solidFill>
              <a:latin typeface="Arial"/>
              <a:ea typeface="Arial"/>
              <a:cs typeface="Arial"/>
              <a:sym typeface="Arial"/>
            </a:endParaRPr>
          </a:p>
        </p:txBody>
      </p:sp>
      <p:sp>
        <p:nvSpPr>
          <p:cNvPr id="242" name="Google Shape;242;p22"/>
          <p:cNvSpPr/>
          <p:nvPr/>
        </p:nvSpPr>
        <p:spPr>
          <a:xfrm>
            <a:off x="1003300" y="698132"/>
            <a:ext cx="14941549" cy="674030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Programs are stored on the secondary storage disks as binary executable files.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When the programs are to be executed they are brought in to the main memory and placed within a process.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collection of processes on the disk waiting to enter the main memory forms the input queue.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One of the processes which are to be executed is fetched from the queue and placed in the main memory.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During the execution it fetches instruction and data from main memory.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After the process terminates it returns back the memory space.</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During execution the process will go through different steps and in each step the address is represented in different ways. In source program the address is symbolic.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compiler converts the symbolic address to re-locatable address.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loader will convert this re-locatable address to absolute address..</a:t>
            </a:r>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3"/>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248" name="Google Shape;248;p23"/>
          <p:cNvGrpSpPr/>
          <p:nvPr/>
        </p:nvGrpSpPr>
        <p:grpSpPr>
          <a:xfrm>
            <a:off x="0" y="0"/>
            <a:ext cx="16217900" cy="9118600"/>
            <a:chOff x="0" y="0"/>
            <a:chExt cx="16217900" cy="9118600"/>
          </a:xfrm>
        </p:grpSpPr>
        <p:sp>
          <p:nvSpPr>
            <p:cNvPr id="249" name="Google Shape;249;p23"/>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50" name="Google Shape;250;p23"/>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251" name="Google Shape;251;p23"/>
          <p:cNvSpPr txBox="1"/>
          <p:nvPr/>
        </p:nvSpPr>
        <p:spPr>
          <a:xfrm>
            <a:off x="412750" y="488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(Cont..)</a:t>
            </a:r>
            <a:endParaRPr sz="3600" b="1">
              <a:solidFill>
                <a:schemeClr val="dk1"/>
              </a:solidFill>
              <a:latin typeface="Arial"/>
              <a:ea typeface="Arial"/>
              <a:cs typeface="Arial"/>
              <a:sym typeface="Arial"/>
            </a:endParaRPr>
          </a:p>
        </p:txBody>
      </p:sp>
      <p:sp>
        <p:nvSpPr>
          <p:cNvPr id="254" name="Google Shape;254;p23"/>
          <p:cNvSpPr/>
          <p:nvPr/>
        </p:nvSpPr>
        <p:spPr>
          <a:xfrm>
            <a:off x="1022350" y="901700"/>
            <a:ext cx="14941549" cy="526297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Binding of instructions and data can be done at any step along the way: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Compile time:-</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If we know whether the process resides in memory then absolute code can be generated.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If the static address changes then it is necessary to re-compile the code from the beginning.</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Load time:-</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If the compiler doesn’t know whether the process resides in memory then it generates the re-locatable code. In this the binding is delayed until the load time.</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Execution time:-</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If the process is moved during its execution from one memory segment to another then the binding is delayed until run time.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Special hardware is used for this. Most of the general purpose operating system uses this method</a:t>
            </a: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4"/>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260" name="Google Shape;260;p24"/>
          <p:cNvGrpSpPr/>
          <p:nvPr/>
        </p:nvGrpSpPr>
        <p:grpSpPr>
          <a:xfrm>
            <a:off x="0" y="0"/>
            <a:ext cx="16217900" cy="9118600"/>
            <a:chOff x="0" y="0"/>
            <a:chExt cx="16217900" cy="9118600"/>
          </a:xfrm>
        </p:grpSpPr>
        <p:sp>
          <p:nvSpPr>
            <p:cNvPr id="261" name="Google Shape;261;p24"/>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62" name="Google Shape;262;p24"/>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263" name="Google Shape;263;p24"/>
          <p:cNvSpPr txBox="1"/>
          <p:nvPr/>
        </p:nvSpPr>
        <p:spPr>
          <a:xfrm>
            <a:off x="412750" y="488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Swapping</a:t>
            </a:r>
            <a:endParaRPr sz="3600" b="1">
              <a:solidFill>
                <a:schemeClr val="dk1"/>
              </a:solidFill>
              <a:latin typeface="Arial"/>
              <a:ea typeface="Arial"/>
              <a:cs typeface="Arial"/>
              <a:sym typeface="Arial"/>
            </a:endParaRPr>
          </a:p>
        </p:txBody>
      </p:sp>
      <p:sp>
        <p:nvSpPr>
          <p:cNvPr id="266" name="Google Shape;266;p24"/>
          <p:cNvSpPr/>
          <p:nvPr/>
        </p:nvSpPr>
        <p:spPr>
          <a:xfrm>
            <a:off x="912935" y="673441"/>
            <a:ext cx="14941549" cy="637097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Swapping is a technique of temporarily removing inactive programs from the memory of the system.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A process can be swapped temporarily out of the memory to a backing store and then brought back in to the memory for continuing the execution. This process is called swapping.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Eg:-In a multi-programming environment with a round robin CPU scheduling whenever the time quantum expires then the process that has just finished is swapped out and a new process swaps in to the memory for execution.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A variation of swap is priority based scheduling. When a low priority is executing and if a high priority process arrives then a low priority will be swapped out and high priority is allowed for execution. This process is also called as Roll out and Roll in.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Normally the process which is swapped out will be swapped back to the same memory space that is occupied previously. This depends upon address binding.</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If the binding is done at load time, then the process is moved to same memory location.</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If the binding is done at run time, then the process is moved to different memory location. </a:t>
            </a:r>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5"/>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272" name="Google Shape;272;p25"/>
          <p:cNvGrpSpPr/>
          <p:nvPr/>
        </p:nvGrpSpPr>
        <p:grpSpPr>
          <a:xfrm>
            <a:off x="0" y="0"/>
            <a:ext cx="16217900" cy="9118600"/>
            <a:chOff x="0" y="0"/>
            <a:chExt cx="16217900" cy="9118600"/>
          </a:xfrm>
        </p:grpSpPr>
        <p:sp>
          <p:nvSpPr>
            <p:cNvPr id="273" name="Google Shape;273;p25"/>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74" name="Google Shape;274;p25"/>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276" name="Google Shape;276;p25"/>
          <p:cNvSpPr txBox="1"/>
          <p:nvPr/>
        </p:nvSpPr>
        <p:spPr>
          <a:xfrm>
            <a:off x="1157288" y="-56351"/>
            <a:ext cx="1424940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Cont..</a:t>
            </a:r>
            <a:endParaRPr sz="3600">
              <a:solidFill>
                <a:schemeClr val="dk1"/>
              </a:solidFill>
              <a:latin typeface="Arial"/>
              <a:ea typeface="Arial"/>
              <a:cs typeface="Arial"/>
              <a:sym typeface="Arial"/>
            </a:endParaRPr>
          </a:p>
        </p:txBody>
      </p:sp>
      <p:sp>
        <p:nvSpPr>
          <p:cNvPr id="278" name="Google Shape;278;p25"/>
          <p:cNvSpPr/>
          <p:nvPr/>
        </p:nvSpPr>
        <p:spPr>
          <a:xfrm>
            <a:off x="1271588" y="749300"/>
            <a:ext cx="14020801" cy="686341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Swapping requires backing store and it should be large enough to accommodate the copies of all memory images.</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system maintains a ready queue consisting of all the processes whose memory images are on the backing store or in memory that are ready to run.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Swapping is constant by other factors:</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To swap a process, it should be completely idle.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A process may be waiting for an i/o operation.</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If the i/o is asynchronously accessing the user memory for i/o buffers, then the process cannot be swapped.</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8"/>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64" name="Google Shape;64;p8"/>
          <p:cNvGrpSpPr/>
          <p:nvPr/>
        </p:nvGrpSpPr>
        <p:grpSpPr>
          <a:xfrm>
            <a:off x="0" y="0"/>
            <a:ext cx="16217900" cy="9118600"/>
            <a:chOff x="0" y="0"/>
            <a:chExt cx="16217900" cy="9118600"/>
          </a:xfrm>
        </p:grpSpPr>
        <p:sp>
          <p:nvSpPr>
            <p:cNvPr id="65" name="Google Shape;65;p8"/>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66" name="Google Shape;66;p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67" name="Google Shape;67;p8"/>
          <p:cNvSpPr txBox="1"/>
          <p:nvPr/>
        </p:nvSpPr>
        <p:spPr>
          <a:xfrm>
            <a:off x="397608" y="15615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Memory Management Requirements</a:t>
            </a:r>
            <a:endParaRPr sz="3600" b="1">
              <a:solidFill>
                <a:schemeClr val="dk1"/>
              </a:solidFill>
              <a:latin typeface="Arial"/>
              <a:ea typeface="Arial"/>
              <a:cs typeface="Arial"/>
              <a:sym typeface="Arial"/>
            </a:endParaRPr>
          </a:p>
        </p:txBody>
      </p:sp>
      <p:sp>
        <p:nvSpPr>
          <p:cNvPr id="70" name="Google Shape;70;p8"/>
          <p:cNvSpPr/>
          <p:nvPr/>
        </p:nvSpPr>
        <p:spPr>
          <a:xfrm>
            <a:off x="1003300" y="698132"/>
            <a:ext cx="14941549" cy="784830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Let us begin by examining the issues that prompt the main memory management.</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b="1">
                <a:solidFill>
                  <a:schemeClr val="dk1"/>
                </a:solidFill>
                <a:latin typeface="Arial"/>
                <a:ea typeface="Arial"/>
                <a:cs typeface="Arial"/>
                <a:sym typeface="Arial"/>
              </a:rPr>
              <a:t>Allocation:</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First of all the processes that are scheduled to run must be resident in the memory.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These processes must be allocated space in main memory.</a:t>
            </a:r>
            <a:endParaRPr/>
          </a:p>
          <a:p>
            <a:pPr marL="0" marR="0" lvl="0" indent="0" algn="just" rtl="0">
              <a:spcBef>
                <a:spcPts val="0"/>
              </a:spcBef>
              <a:spcAft>
                <a:spcPts val="0"/>
              </a:spcAft>
              <a:buNone/>
            </a:pPr>
            <a:endParaRPr sz="2400" b="1">
              <a:solidFill>
                <a:schemeClr val="dk1"/>
              </a:solidFill>
              <a:latin typeface="Arial"/>
              <a:ea typeface="Arial"/>
              <a:cs typeface="Arial"/>
              <a:sym typeface="Arial"/>
            </a:endParaRPr>
          </a:p>
          <a:p>
            <a:pPr marL="0" marR="0" lvl="0" indent="0" algn="just" rtl="0">
              <a:spcBef>
                <a:spcPts val="0"/>
              </a:spcBef>
              <a:spcAft>
                <a:spcPts val="0"/>
              </a:spcAft>
              <a:buNone/>
            </a:pPr>
            <a:r>
              <a:rPr lang="en-US" sz="2400" b="1">
                <a:solidFill>
                  <a:schemeClr val="dk1"/>
                </a:solidFill>
                <a:latin typeface="Arial"/>
                <a:ea typeface="Arial"/>
                <a:cs typeface="Arial"/>
                <a:sym typeface="Arial"/>
              </a:rPr>
              <a:t>Swapping, fragmentation and compaction: </a:t>
            </a:r>
            <a:r>
              <a:rPr lang="en-US" sz="2400">
                <a:solidFill>
                  <a:schemeClr val="dk1"/>
                </a:solidFill>
                <a:latin typeface="Arial"/>
                <a:ea typeface="Arial"/>
                <a:cs typeface="Arial"/>
                <a:sym typeface="Arial"/>
              </a:rPr>
              <a:t>If a program is moved out or terminates, it creates a hole, (i.e. a contiguous unused area) in main memory.</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When a new process is to be moved in, it may be allocated one of the available holes.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It is quite possible that main memory has far too many small holes at a certain time.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In such a situation none of these holes is really large enough to be allocated to a new process that may be moving in.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main memory is too fragmented.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It is, therefore, essential to attempt compaction.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Compaction means OS re-allocates the existing programs in contiguous regions and creates a large enough free area for allocation to a new process.</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b="1">
                <a:solidFill>
                  <a:schemeClr val="dk1"/>
                </a:solidFill>
                <a:latin typeface="Arial"/>
                <a:ea typeface="Arial"/>
                <a:cs typeface="Arial"/>
                <a:sym typeface="Arial"/>
              </a:rPr>
              <a:t>Garbage collection: </a:t>
            </a:r>
            <a:endParaRPr sz="2400" b="1">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Some programs use dynamic data structures.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These programs dynamically use and discard memory space.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Technically, the deleted data items (from a dynamic data structure) release memory locations. </a:t>
            </a: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6"/>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284" name="Google Shape;284;p26"/>
          <p:cNvGrpSpPr/>
          <p:nvPr/>
        </p:nvGrpSpPr>
        <p:grpSpPr>
          <a:xfrm>
            <a:off x="0" y="0"/>
            <a:ext cx="16217900" cy="9118600"/>
            <a:chOff x="0" y="0"/>
            <a:chExt cx="16217900" cy="9118600"/>
          </a:xfrm>
        </p:grpSpPr>
        <p:sp>
          <p:nvSpPr>
            <p:cNvPr id="285" name="Google Shape;285;p26"/>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86" name="Google Shape;286;p26"/>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288" name="Google Shape;288;p26"/>
          <p:cNvSpPr txBox="1"/>
          <p:nvPr/>
        </p:nvSpPr>
        <p:spPr>
          <a:xfrm>
            <a:off x="1157288" y="-56351"/>
            <a:ext cx="1424940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In Contiguous Memory Allocation</a:t>
            </a:r>
            <a:endParaRPr sz="3600">
              <a:solidFill>
                <a:schemeClr val="dk1"/>
              </a:solidFill>
              <a:latin typeface="Arial"/>
              <a:ea typeface="Arial"/>
              <a:cs typeface="Arial"/>
              <a:sym typeface="Arial"/>
            </a:endParaRPr>
          </a:p>
        </p:txBody>
      </p:sp>
      <p:sp>
        <p:nvSpPr>
          <p:cNvPr id="290" name="Google Shape;290;p26"/>
          <p:cNvSpPr/>
          <p:nvPr/>
        </p:nvSpPr>
        <p:spPr>
          <a:xfrm>
            <a:off x="1271588" y="351496"/>
            <a:ext cx="14020801" cy="871007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OS keeps a table indicating which part of the memory is free and is occupied.</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When the process enters the system it will be loaded in to the input queue.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OS keeps track of the memory requirement of each process and the amount of memory available and determines which process to allocate the memory.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When a process requests, the OS searches for large hole for this process, hole is a large block of free memory available. If the hole is too large it is split in to two. One part is allocated to the requesting process and other is returned to the set of holes. The set of holes are searched to determine which hole is best to allocate.</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There are three strategies to select a free hole: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First bit:-Allocates first hole that is big enough. This algorithm scans memory from the beginning and selects the first available block that is large enough to hold the process.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Best bit:-It chooses the hole i.e., closest in size to the request. It allocates the smallest hole i.e., big enough to hold the process.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Worst fit:-It allocates the largest hole to the process request. It searches for the largest hole in the entire list</a:t>
            </a: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7"/>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296" name="Google Shape;296;p27"/>
          <p:cNvGrpSpPr/>
          <p:nvPr/>
        </p:nvGrpSpPr>
        <p:grpSpPr>
          <a:xfrm>
            <a:off x="0" y="0"/>
            <a:ext cx="16217900" cy="9118600"/>
            <a:chOff x="0" y="0"/>
            <a:chExt cx="16217900" cy="9118600"/>
          </a:xfrm>
        </p:grpSpPr>
        <p:sp>
          <p:nvSpPr>
            <p:cNvPr id="297" name="Google Shape;297;p27"/>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98" name="Google Shape;298;p27"/>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300" name="Google Shape;300;p27"/>
          <p:cNvSpPr txBox="1"/>
          <p:nvPr/>
        </p:nvSpPr>
        <p:spPr>
          <a:xfrm>
            <a:off x="1250950" y="292100"/>
            <a:ext cx="14249401"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Basic Terms</a:t>
            </a:r>
            <a:endParaRPr sz="4000" b="1">
              <a:solidFill>
                <a:schemeClr val="dk1"/>
              </a:solidFill>
              <a:latin typeface="Arial"/>
              <a:ea typeface="Arial"/>
              <a:cs typeface="Arial"/>
              <a:sym typeface="Arial"/>
            </a:endParaRPr>
          </a:p>
        </p:txBody>
      </p:sp>
      <p:sp>
        <p:nvSpPr>
          <p:cNvPr id="302" name="Google Shape;302;p27"/>
          <p:cNvSpPr/>
          <p:nvPr/>
        </p:nvSpPr>
        <p:spPr>
          <a:xfrm>
            <a:off x="1327150" y="1054100"/>
            <a:ext cx="14097000" cy="415498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Frame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A fixed-length block of main memory.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Page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A fixed-length block of data that resides in secondary memory (such as disk). A page of data may temporarily be copied into a frame of main memory.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Segment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A variable-length block of data that resides in secondary memory. An entire segment may temporarily be copied into an available region of main memory (segmentation) or the segment may be divided into pages which can be individually copied into main memory (combined segmentation and paging).</a:t>
            </a: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8"/>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308" name="Google Shape;308;p28"/>
          <p:cNvGrpSpPr/>
          <p:nvPr/>
        </p:nvGrpSpPr>
        <p:grpSpPr>
          <a:xfrm>
            <a:off x="0" y="0"/>
            <a:ext cx="16217900" cy="9118600"/>
            <a:chOff x="0" y="0"/>
            <a:chExt cx="16217900" cy="9118600"/>
          </a:xfrm>
        </p:grpSpPr>
        <p:sp>
          <p:nvSpPr>
            <p:cNvPr id="309" name="Google Shape;309;p28"/>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310" name="Google Shape;310;p2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312" name="Google Shape;312;p28"/>
          <p:cNvSpPr txBox="1"/>
          <p:nvPr/>
        </p:nvSpPr>
        <p:spPr>
          <a:xfrm>
            <a:off x="1250950" y="292100"/>
            <a:ext cx="14249401"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Fragmentation:</a:t>
            </a:r>
            <a:endParaRPr sz="4000" b="1">
              <a:solidFill>
                <a:schemeClr val="dk1"/>
              </a:solidFill>
              <a:latin typeface="Arial"/>
              <a:ea typeface="Arial"/>
              <a:cs typeface="Arial"/>
              <a:sym typeface="Arial"/>
            </a:endParaRPr>
          </a:p>
        </p:txBody>
      </p:sp>
      <p:sp>
        <p:nvSpPr>
          <p:cNvPr id="314" name="Google Shape;314;p28"/>
          <p:cNvSpPr/>
          <p:nvPr/>
        </p:nvSpPr>
        <p:spPr>
          <a:xfrm>
            <a:off x="1327150" y="1054100"/>
            <a:ext cx="14097000" cy="710963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Memory fragmentation can be of two types:</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Internal Fragmentation</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External Fragmentation</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Internal Fragmentation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there is wasted space internal to a portion due to the fact that block of data loaded is smaller than the partition.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Eg:-If there is a block of 50kb and if the process requests 40kb and if the block is allocated to the process then there will be 10kb of memory left.</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External Fragmentation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exists when there is enough memory space exists to satisfy the request, but it not contiguous i.e., storage is fragmented in to large number of small holes. External Fragmentation may be either minor or a major problem. One solution for over-coming external fragmentation is compaction. The goal is to move all the free memory together to form a large block. Compaction is not possible always. If the relocation is static and is done at load time then compaction is not possible. Compaction is possible if the re-location is dynamic and done at execution time. Another possible solution to the external fragmentation problem is to permit the logical address space of a process to be non-contiguous, thus allowing the process to be allocated physical memory whenever the latter is available.</a:t>
            </a: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321" name="Google Shape;321;p29"/>
          <p:cNvGrpSpPr/>
          <p:nvPr/>
        </p:nvGrpSpPr>
        <p:grpSpPr>
          <a:xfrm>
            <a:off x="0" y="0"/>
            <a:ext cx="16217900" cy="9118600"/>
            <a:chOff x="0" y="0"/>
            <a:chExt cx="16217900" cy="9118600"/>
          </a:xfrm>
        </p:grpSpPr>
        <p:sp>
          <p:nvSpPr>
            <p:cNvPr id="322" name="Google Shape;322;p2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323" name="Google Shape;323;p2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325" name="Google Shape;325;p29"/>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Segmentation</a:t>
            </a:r>
            <a:endParaRPr sz="4800" b="1">
              <a:solidFill>
                <a:schemeClr val="dk1"/>
              </a:solidFill>
              <a:latin typeface="Arial"/>
              <a:ea typeface="Arial"/>
              <a:cs typeface="Arial"/>
              <a:sym typeface="Arial"/>
            </a:endParaRPr>
          </a:p>
        </p:txBody>
      </p:sp>
      <p:sp>
        <p:nvSpPr>
          <p:cNvPr id="327" name="Google Shape;327;p29"/>
          <p:cNvSpPr/>
          <p:nvPr/>
        </p:nvSpPr>
        <p:spPr>
          <a:xfrm>
            <a:off x="1250950" y="1054100"/>
            <a:ext cx="14097000" cy="741741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Most users do not think memory as a linear array of bytes rather the users thinks memory as a collection of variable sized segments which are dedicated to a particular use such as code, data, stack, heap etc. </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A logical address is a collection of segments.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Each segment has a name and length.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 address specifies both the segment name and the offset within the segments.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 users specify address by using two quantities: a segment name and an offset.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For simplicity the segments are numbered and referred by a segment number.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So the logical address consists of &lt;Segment number, Offset&gt;.</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Advantages: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Eliminates fragmentation.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Provides virtual growth.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Allows dynamic segment growth.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Assist dynamic linking.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Segmentation is visible.</a:t>
            </a: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0"/>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333" name="Google Shape;333;p30"/>
          <p:cNvGrpSpPr/>
          <p:nvPr/>
        </p:nvGrpSpPr>
        <p:grpSpPr>
          <a:xfrm>
            <a:off x="0" y="0"/>
            <a:ext cx="16217900" cy="9118600"/>
            <a:chOff x="0" y="0"/>
            <a:chExt cx="16217900" cy="9118600"/>
          </a:xfrm>
        </p:grpSpPr>
        <p:sp>
          <p:nvSpPr>
            <p:cNvPr id="334" name="Google Shape;334;p30"/>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335" name="Google Shape;335;p30"/>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337" name="Google Shape;337;p30"/>
          <p:cNvSpPr txBox="1"/>
          <p:nvPr/>
        </p:nvSpPr>
        <p:spPr>
          <a:xfrm>
            <a:off x="488950" y="215900"/>
            <a:ext cx="150114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Differences between segmentation and paging:-</a:t>
            </a:r>
            <a:endParaRPr/>
          </a:p>
        </p:txBody>
      </p:sp>
      <p:sp>
        <p:nvSpPr>
          <p:cNvPr id="339" name="Google Shape;339;p30"/>
          <p:cNvSpPr/>
          <p:nvPr/>
        </p:nvSpPr>
        <p:spPr>
          <a:xfrm>
            <a:off x="1708150" y="1036480"/>
            <a:ext cx="13030200" cy="6370975"/>
          </a:xfrm>
          <a:prstGeom prst="rect">
            <a:avLst/>
          </a:prstGeom>
          <a:solidFill>
            <a:srgbClr val="F7F7F7"/>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Segmentation: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Program is divided in to variable sized segments.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User is responsible for dividing the program in to segments.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Segmentation is slower than paging.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Visible to user.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Eliminates internal fragmentation.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Suffers from external fragmentation.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Process or user segment number, offset to calculate absolute address. </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Paging: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Programs are divided in to fixed size pages.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Division is performed by the OS.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Paging is faster than segmentation.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Invisible to user.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Suffers from internal fragmentation.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No external fragmentation.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Process or user page number, offset to calculate absolute address.</a:t>
            </a:r>
            <a:endParaRPr sz="2400" b="0" i="0" u="none" strike="noStrike" cap="none">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1"/>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345" name="Google Shape;345;p31"/>
          <p:cNvGrpSpPr/>
          <p:nvPr/>
        </p:nvGrpSpPr>
        <p:grpSpPr>
          <a:xfrm>
            <a:off x="0" y="0"/>
            <a:ext cx="16217900" cy="9118600"/>
            <a:chOff x="0" y="0"/>
            <a:chExt cx="16217900" cy="9118600"/>
          </a:xfrm>
        </p:grpSpPr>
        <p:sp>
          <p:nvSpPr>
            <p:cNvPr id="346" name="Google Shape;346;p31"/>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347" name="Google Shape;347;p31"/>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349" name="Google Shape;349;p31"/>
          <p:cNvSpPr txBox="1"/>
          <p:nvPr/>
        </p:nvSpPr>
        <p:spPr>
          <a:xfrm>
            <a:off x="488950" y="215900"/>
            <a:ext cx="150114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What is Virtual Memory?</a:t>
            </a:r>
            <a:endParaRPr/>
          </a:p>
        </p:txBody>
      </p:sp>
      <p:sp>
        <p:nvSpPr>
          <p:cNvPr id="351" name="Google Shape;351;p31"/>
          <p:cNvSpPr/>
          <p:nvPr/>
        </p:nvSpPr>
        <p:spPr>
          <a:xfrm>
            <a:off x="1708150" y="1036480"/>
            <a:ext cx="13030200" cy="6740307"/>
          </a:xfrm>
          <a:prstGeom prst="rect">
            <a:avLst/>
          </a:prstGeom>
          <a:solidFill>
            <a:srgbClr val="F7F7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Virtual Memory is a space where large programs can store themselves in form of pages while their execution and only the required pages or portions of processes are loaded into the main memory.</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This technique is useful as large virtual memory is provided for user programs when a very small physical memory is there.</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In real scenarios, most processes never need all their pages at once, for following reasons :</a:t>
            </a:r>
            <a:endParaRPr/>
          </a:p>
          <a:p>
            <a:pPr marL="0" marR="0" lvl="0" indent="-1524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Error handling code is not needed unless that specific error occurs, some of which are quite rare.</a:t>
            </a:r>
            <a:endParaRPr/>
          </a:p>
          <a:p>
            <a:pPr marL="0" marR="0" lvl="0" indent="-1524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Arrays are often over-sized for worst-case scenarios, and only a small fraction of the arrays are actually used in practice.</a:t>
            </a:r>
            <a:endParaRPr/>
          </a:p>
          <a:p>
            <a:pPr marL="0" marR="0" lvl="0" indent="-1524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Certain features of certain programs are rarely used.</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Benefits of having Virtual Memory</a:t>
            </a:r>
            <a:endParaRPr/>
          </a:p>
          <a:p>
            <a:pPr marL="0" marR="0" lvl="0" indent="-1524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Large programs can be written, as virtual space available is huge compared to physical memory.</a:t>
            </a:r>
            <a:endParaRPr/>
          </a:p>
          <a:p>
            <a:pPr marL="0" marR="0" lvl="0" indent="-1524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Less I/O required, leads to faster and easy swapping of processes.</a:t>
            </a:r>
            <a:endParaRPr/>
          </a:p>
          <a:p>
            <a:pPr marL="0" marR="0" lvl="0" indent="-1524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More physical memory available, as programs are stored on virtual memory, so they occupy very less space on actual physical memory</a:t>
            </a: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2"/>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357" name="Google Shape;357;p32"/>
          <p:cNvGrpSpPr/>
          <p:nvPr/>
        </p:nvGrpSpPr>
        <p:grpSpPr>
          <a:xfrm>
            <a:off x="0" y="0"/>
            <a:ext cx="16217900" cy="9118600"/>
            <a:chOff x="0" y="0"/>
            <a:chExt cx="16217900" cy="9118600"/>
          </a:xfrm>
        </p:grpSpPr>
        <p:sp>
          <p:nvSpPr>
            <p:cNvPr id="358" name="Google Shape;358;p32"/>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359" name="Google Shape;359;p32"/>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360" name="Google Shape;360;p32"/>
          <p:cNvSpPr txBox="1"/>
          <p:nvPr/>
        </p:nvSpPr>
        <p:spPr>
          <a:xfrm>
            <a:off x="412750" y="488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Non-Contiguous Memory Allocation-</a:t>
            </a:r>
            <a:endParaRPr sz="3600" b="1">
              <a:solidFill>
                <a:schemeClr val="dk1"/>
              </a:solidFill>
              <a:latin typeface="Arial"/>
              <a:ea typeface="Arial"/>
              <a:cs typeface="Arial"/>
              <a:sym typeface="Arial"/>
            </a:endParaRPr>
          </a:p>
        </p:txBody>
      </p:sp>
      <p:sp>
        <p:nvSpPr>
          <p:cNvPr id="363" name="Google Shape;363;p32"/>
          <p:cNvSpPr/>
          <p:nvPr/>
        </p:nvSpPr>
        <p:spPr>
          <a:xfrm>
            <a:off x="912935" y="673441"/>
            <a:ext cx="14941549" cy="41549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Non-contiguous memory allocation is a memory allocation technique.</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It allows to store parts of a single process in a non-contiguous fashion.</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Thus, different parts of the same process can be stored at different places in the main memory.</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2400" b="1" u="sng">
                <a:solidFill>
                  <a:schemeClr val="dk1"/>
                </a:solidFill>
                <a:latin typeface="Arial"/>
                <a:ea typeface="Arial"/>
                <a:cs typeface="Arial"/>
                <a:sym typeface="Arial"/>
              </a:rPr>
              <a:t>Techniques-</a:t>
            </a:r>
            <a:endParaRPr sz="2400" b="1">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There are two popular techniques used for non-contiguous memory allocation-</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Paging</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Segmentation</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364" name="Google Shape;364;p32" descr="https://www.gatevidyalay.com/wp-content/uploads/2018/11/Non-Contiguous-Memory-Allocation-Techniques.png"/>
          <p:cNvPicPr preferRelativeResize="0"/>
          <p:nvPr/>
        </p:nvPicPr>
        <p:blipFill rotWithShape="1">
          <a:blip r:embed="rId4">
            <a:alphaModFix/>
          </a:blip>
          <a:srcRect/>
          <a:stretch/>
        </p:blipFill>
        <p:spPr>
          <a:xfrm>
            <a:off x="4298950" y="4178300"/>
            <a:ext cx="7950355" cy="2667000"/>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3"/>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370" name="Google Shape;370;p33"/>
          <p:cNvGrpSpPr/>
          <p:nvPr/>
        </p:nvGrpSpPr>
        <p:grpSpPr>
          <a:xfrm>
            <a:off x="0" y="0"/>
            <a:ext cx="16217900" cy="9118600"/>
            <a:chOff x="0" y="0"/>
            <a:chExt cx="16217900" cy="9118600"/>
          </a:xfrm>
        </p:grpSpPr>
        <p:sp>
          <p:nvSpPr>
            <p:cNvPr id="371" name="Google Shape;371;p33"/>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372" name="Google Shape;372;p33"/>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373" name="Google Shape;373;p33"/>
          <p:cNvSpPr txBox="1"/>
          <p:nvPr/>
        </p:nvSpPr>
        <p:spPr>
          <a:xfrm>
            <a:off x="412750" y="488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Need for Paging</a:t>
            </a:r>
            <a:endParaRPr sz="3600" b="1">
              <a:solidFill>
                <a:schemeClr val="dk1"/>
              </a:solidFill>
              <a:latin typeface="Arial"/>
              <a:ea typeface="Arial"/>
              <a:cs typeface="Arial"/>
              <a:sym typeface="Arial"/>
            </a:endParaRPr>
          </a:p>
        </p:txBody>
      </p:sp>
      <p:sp>
        <p:nvSpPr>
          <p:cNvPr id="376" name="Google Shape;376;p33"/>
          <p:cNvSpPr/>
          <p:nvPr/>
        </p:nvSpPr>
        <p:spPr>
          <a:xfrm>
            <a:off x="793750" y="596900"/>
            <a:ext cx="14941549"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Lets consider a process P1 of size 2 MB and the main memory which is divided into three partitions. Out of the three partitions, two partitions are holes of size 1 MB each.</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pic>
        <p:nvPicPr>
          <p:cNvPr id="377" name="Google Shape;377;p33" descr="OS Need for Paging"/>
          <p:cNvPicPr preferRelativeResize="0"/>
          <p:nvPr/>
        </p:nvPicPr>
        <p:blipFill rotWithShape="1">
          <a:blip r:embed="rId4">
            <a:alphaModFix/>
          </a:blip>
          <a:srcRect/>
          <a:stretch/>
        </p:blipFill>
        <p:spPr>
          <a:xfrm>
            <a:off x="8566150" y="1892300"/>
            <a:ext cx="7464124" cy="6096000"/>
          </a:xfrm>
          <a:prstGeom prst="rect">
            <a:avLst/>
          </a:prstGeom>
          <a:noFill/>
          <a:ln>
            <a:noFill/>
          </a:ln>
        </p:spPr>
      </p:pic>
      <p:sp>
        <p:nvSpPr>
          <p:cNvPr id="378" name="Google Shape;378;p33"/>
          <p:cNvSpPr/>
          <p:nvPr/>
        </p:nvSpPr>
        <p:spPr>
          <a:xfrm>
            <a:off x="1098550" y="1739900"/>
            <a:ext cx="7239000" cy="6740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P1 needs 2 MB space in the main memory to be loaded. </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We have two holes of 1 MB each but they are not contiguous.</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Although, there is 2 MB space available in the main memory in the form of those holes but that remains useless until it become contiguous. </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This is a serious problem to address.</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We need to have some kind of mechanism which can store one process at different locations of the memory.</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The Idea behind paging is to divide the process in pages so that, we can store them in the memory at different holes</a:t>
            </a: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4"/>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384" name="Google Shape;384;p34"/>
          <p:cNvGrpSpPr/>
          <p:nvPr/>
        </p:nvGrpSpPr>
        <p:grpSpPr>
          <a:xfrm>
            <a:off x="0" y="0"/>
            <a:ext cx="16217900" cy="9118600"/>
            <a:chOff x="0" y="0"/>
            <a:chExt cx="16217900" cy="9118600"/>
          </a:xfrm>
        </p:grpSpPr>
        <p:sp>
          <p:nvSpPr>
            <p:cNvPr id="385" name="Google Shape;385;p34"/>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386" name="Google Shape;386;p34"/>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388" name="Google Shape;388;p34"/>
          <p:cNvSpPr txBox="1"/>
          <p:nvPr/>
        </p:nvSpPr>
        <p:spPr>
          <a:xfrm>
            <a:off x="1157288" y="-56351"/>
            <a:ext cx="1424940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Paging-</a:t>
            </a:r>
            <a:endParaRPr/>
          </a:p>
        </p:txBody>
      </p:sp>
      <p:sp>
        <p:nvSpPr>
          <p:cNvPr id="390" name="Google Shape;390;p34"/>
          <p:cNvSpPr/>
          <p:nvPr/>
        </p:nvSpPr>
        <p:spPr>
          <a:xfrm>
            <a:off x="1271588" y="749300"/>
            <a:ext cx="1402080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Paging is a fixed size partitioning scheme.</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In paging, secondary memory and main memory are divided into equal fixed size partitions.</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The partitions of secondary memory are called as </a:t>
            </a:r>
            <a:r>
              <a:rPr lang="en-US" sz="2400" b="1">
                <a:solidFill>
                  <a:schemeClr val="dk1"/>
                </a:solidFill>
                <a:latin typeface="Arial"/>
                <a:ea typeface="Arial"/>
                <a:cs typeface="Arial"/>
                <a:sym typeface="Arial"/>
              </a:rPr>
              <a:t>pages</a:t>
            </a:r>
            <a:r>
              <a:rPr lang="en-US" sz="2400">
                <a:solidFill>
                  <a:schemeClr val="dk1"/>
                </a:solidFill>
                <a:latin typeface="Arial"/>
                <a:ea typeface="Arial"/>
                <a:cs typeface="Arial"/>
                <a:sym typeface="Arial"/>
              </a:rPr>
              <a:t>.</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The partitions of main memory are called as </a:t>
            </a:r>
            <a:r>
              <a:rPr lang="en-US" sz="2400" b="1">
                <a:solidFill>
                  <a:schemeClr val="dk1"/>
                </a:solidFill>
                <a:latin typeface="Arial"/>
                <a:ea typeface="Arial"/>
                <a:cs typeface="Arial"/>
                <a:sym typeface="Arial"/>
              </a:rPr>
              <a:t>frames</a:t>
            </a:r>
            <a:r>
              <a:rPr lang="en-US" sz="24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pic>
        <p:nvPicPr>
          <p:cNvPr id="391" name="Google Shape;391;p34" descr="https://www.gatevidyalay.com/wp-content/uploads/2018/11/Paging-Partitioning-of-Main-Memory-and-Secondary-Memory.png"/>
          <p:cNvPicPr preferRelativeResize="0"/>
          <p:nvPr/>
        </p:nvPicPr>
        <p:blipFill rotWithShape="1">
          <a:blip r:embed="rId4">
            <a:alphaModFix/>
          </a:blip>
          <a:srcRect/>
          <a:stretch/>
        </p:blipFill>
        <p:spPr>
          <a:xfrm>
            <a:off x="3994150" y="2273300"/>
            <a:ext cx="8919779" cy="4191000"/>
          </a:xfrm>
          <a:prstGeom prst="rect">
            <a:avLst/>
          </a:prstGeom>
          <a:noFill/>
          <a:ln>
            <a:noFill/>
          </a:ln>
        </p:spPr>
      </p:pic>
      <p:sp>
        <p:nvSpPr>
          <p:cNvPr id="392" name="Google Shape;392;p34"/>
          <p:cNvSpPr/>
          <p:nvPr/>
        </p:nvSpPr>
        <p:spPr>
          <a:xfrm>
            <a:off x="1327150" y="6540500"/>
            <a:ext cx="14249401" cy="14927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Each process is divided into parts where size of each part is same as page size.</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The size of the last part may be less than the page size.</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The pages of process are stored in the frames of main memory depending upon their availability.</a:t>
            </a:r>
            <a:endParaRPr/>
          </a:p>
          <a:p>
            <a:pPr marL="0" marR="0" lvl="0" indent="0" algn="l" rtl="0">
              <a:spcBef>
                <a:spcPts val="0"/>
              </a:spcBef>
              <a:spcAft>
                <a:spcPts val="0"/>
              </a:spcAft>
              <a:buNone/>
            </a:pPr>
            <a:r>
              <a:rPr lang="en-US" sz="1900">
                <a:solidFill>
                  <a:schemeClr val="dk1"/>
                </a:solidFill>
                <a:latin typeface="Arial"/>
                <a:ea typeface="Arial"/>
                <a:cs typeface="Arial"/>
                <a:sym typeface="Arial"/>
              </a:rPr>
              <a:t> </a:t>
            </a:r>
            <a:endParaRPr sz="19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5"/>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398" name="Google Shape;398;p35"/>
          <p:cNvGrpSpPr/>
          <p:nvPr/>
        </p:nvGrpSpPr>
        <p:grpSpPr>
          <a:xfrm>
            <a:off x="0" y="0"/>
            <a:ext cx="16217900" cy="9118600"/>
            <a:chOff x="0" y="0"/>
            <a:chExt cx="16217900" cy="9118600"/>
          </a:xfrm>
        </p:grpSpPr>
        <p:sp>
          <p:nvSpPr>
            <p:cNvPr id="399" name="Google Shape;399;p35"/>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400" name="Google Shape;400;p35"/>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402" name="Google Shape;402;p35"/>
          <p:cNvSpPr txBox="1"/>
          <p:nvPr/>
        </p:nvSpPr>
        <p:spPr>
          <a:xfrm>
            <a:off x="1157288" y="-56351"/>
            <a:ext cx="1424940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Example</a:t>
            </a:r>
            <a:endParaRPr/>
          </a:p>
        </p:txBody>
      </p:sp>
      <p:sp>
        <p:nvSpPr>
          <p:cNvPr id="404" name="Google Shape;404;p35"/>
          <p:cNvSpPr/>
          <p:nvPr/>
        </p:nvSpPr>
        <p:spPr>
          <a:xfrm>
            <a:off x="565150" y="351496"/>
            <a:ext cx="14727239" cy="28007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Consider a process is divided into 4 pages P</a:t>
            </a:r>
            <a:r>
              <a:rPr lang="en-US" sz="2400" baseline="-25000">
                <a:solidFill>
                  <a:schemeClr val="dk1"/>
                </a:solidFill>
                <a:latin typeface="Arial"/>
                <a:ea typeface="Arial"/>
                <a:cs typeface="Arial"/>
                <a:sym typeface="Arial"/>
              </a:rPr>
              <a:t>0</a:t>
            </a:r>
            <a:r>
              <a:rPr lang="en-US" sz="2400">
                <a:solidFill>
                  <a:schemeClr val="dk1"/>
                </a:solidFill>
                <a:latin typeface="Arial"/>
                <a:ea typeface="Arial"/>
                <a:cs typeface="Arial"/>
                <a:sym typeface="Arial"/>
              </a:rPr>
              <a:t>, P</a:t>
            </a:r>
            <a:r>
              <a:rPr lang="en-US" sz="2400" baseline="-25000">
                <a:solidFill>
                  <a:schemeClr val="dk1"/>
                </a:solidFill>
                <a:latin typeface="Arial"/>
                <a:ea typeface="Arial"/>
                <a:cs typeface="Arial"/>
                <a:sym typeface="Arial"/>
              </a:rPr>
              <a:t>1</a:t>
            </a:r>
            <a:r>
              <a:rPr lang="en-US" sz="2400">
                <a:solidFill>
                  <a:schemeClr val="dk1"/>
                </a:solidFill>
                <a:latin typeface="Arial"/>
                <a:ea typeface="Arial"/>
                <a:cs typeface="Arial"/>
                <a:sym typeface="Arial"/>
              </a:rPr>
              <a:t>, P</a:t>
            </a:r>
            <a:r>
              <a:rPr lang="en-US" sz="2400" baseline="-25000">
                <a:solidFill>
                  <a:schemeClr val="dk1"/>
                </a:solidFill>
                <a:latin typeface="Arial"/>
                <a:ea typeface="Arial"/>
                <a:cs typeface="Arial"/>
                <a:sym typeface="Arial"/>
              </a:rPr>
              <a:t>2</a:t>
            </a:r>
            <a:r>
              <a:rPr lang="en-US" sz="2400">
                <a:solidFill>
                  <a:schemeClr val="dk1"/>
                </a:solidFill>
                <a:latin typeface="Arial"/>
                <a:ea typeface="Arial"/>
                <a:cs typeface="Arial"/>
                <a:sym typeface="Arial"/>
              </a:rPr>
              <a:t> and P</a:t>
            </a:r>
            <a:r>
              <a:rPr lang="en-US" sz="2400" baseline="-25000">
                <a:solidFill>
                  <a:schemeClr val="dk1"/>
                </a:solidFill>
                <a:latin typeface="Arial"/>
                <a:ea typeface="Arial"/>
                <a:cs typeface="Arial"/>
                <a:sym typeface="Arial"/>
              </a:rPr>
              <a:t>3</a:t>
            </a:r>
            <a:r>
              <a:rPr lang="en-US" sz="2400">
                <a:solidFill>
                  <a:schemeClr val="dk1"/>
                </a:solidFill>
                <a:latin typeface="Arial"/>
                <a:ea typeface="Arial"/>
                <a:cs typeface="Arial"/>
                <a:sym typeface="Arial"/>
              </a:rPr>
              <a:t>.</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Depending upon the availability, these pages may be stored in the main memory frames in a non-contiguous fashion as shown-</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pic>
        <p:nvPicPr>
          <p:cNvPr id="405" name="Google Shape;405;p35" descr="https://www.gatevidyalay.com/wp-content/uploads/2018/11/Paging-Example.png"/>
          <p:cNvPicPr preferRelativeResize="0"/>
          <p:nvPr/>
        </p:nvPicPr>
        <p:blipFill rotWithShape="1">
          <a:blip r:embed="rId4">
            <a:alphaModFix/>
          </a:blip>
          <a:srcRect/>
          <a:stretch/>
        </p:blipFill>
        <p:spPr>
          <a:xfrm>
            <a:off x="6508750" y="2654300"/>
            <a:ext cx="2019300" cy="3105440"/>
          </a:xfrm>
          <a:prstGeom prst="rect">
            <a:avLst/>
          </a:prstGeom>
          <a:noFill/>
          <a:ln>
            <a:noFill/>
          </a:ln>
        </p:spPr>
      </p:pic>
      <p:sp>
        <p:nvSpPr>
          <p:cNvPr id="406" name="Google Shape;406;p35"/>
          <p:cNvSpPr/>
          <p:nvPr/>
        </p:nvSpPr>
        <p:spPr>
          <a:xfrm>
            <a:off x="1098550" y="6235700"/>
            <a:ext cx="14173200" cy="193899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b="1" u="sng">
                <a:solidFill>
                  <a:schemeClr val="dk1"/>
                </a:solidFill>
                <a:latin typeface="Arial"/>
                <a:ea typeface="Arial"/>
                <a:cs typeface="Arial"/>
                <a:sym typeface="Arial"/>
              </a:rPr>
              <a:t>Translating Logical Address into Physical Address-</a:t>
            </a:r>
            <a:endParaRPr sz="2400" b="1">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CPU always generates a logical address.</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A physical address is needed to access the main memory.</a:t>
            </a: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9"/>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76" name="Google Shape;76;p9"/>
          <p:cNvGrpSpPr/>
          <p:nvPr/>
        </p:nvGrpSpPr>
        <p:grpSpPr>
          <a:xfrm>
            <a:off x="0" y="0"/>
            <a:ext cx="16217900" cy="9118600"/>
            <a:chOff x="0" y="0"/>
            <a:chExt cx="16217900" cy="9118600"/>
          </a:xfrm>
        </p:grpSpPr>
        <p:sp>
          <p:nvSpPr>
            <p:cNvPr id="77" name="Google Shape;77;p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78" name="Google Shape;78;p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79" name="Google Shape;79;p9"/>
          <p:cNvSpPr txBox="1"/>
          <p:nvPr/>
        </p:nvSpPr>
        <p:spPr>
          <a:xfrm>
            <a:off x="412750" y="488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Memory Management Requirements (Cont..)</a:t>
            </a:r>
            <a:endParaRPr sz="3600" b="1">
              <a:solidFill>
                <a:schemeClr val="dk1"/>
              </a:solidFill>
              <a:latin typeface="Arial"/>
              <a:ea typeface="Arial"/>
              <a:cs typeface="Arial"/>
              <a:sym typeface="Arial"/>
            </a:endParaRPr>
          </a:p>
        </p:txBody>
      </p:sp>
      <p:sp>
        <p:nvSpPr>
          <p:cNvPr id="82" name="Google Shape;82;p9"/>
          <p:cNvSpPr/>
          <p:nvPr/>
        </p:nvSpPr>
        <p:spPr>
          <a:xfrm>
            <a:off x="939800" y="468116"/>
            <a:ext cx="14941549" cy="821763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However, in practice the OS does not collect such free space immediately for allocation.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This is because that affects performance. Such areas, therefore, are called garbage.</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When such garbage exceeds a certain threshold, the OS would not have enough memory available for any further allocation. </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This entails compaction (or garbage collection), without severely affecting performance.</a:t>
            </a:r>
            <a:endParaRPr/>
          </a:p>
          <a:p>
            <a:pPr marL="0" marR="0" lvl="0" indent="0" algn="just" rtl="0">
              <a:spcBef>
                <a:spcPts val="0"/>
              </a:spcBef>
              <a:spcAft>
                <a:spcPts val="0"/>
              </a:spcAft>
              <a:buNone/>
            </a:pPr>
            <a:endParaRPr sz="2400" b="1">
              <a:solidFill>
                <a:schemeClr val="dk1"/>
              </a:solidFill>
              <a:latin typeface="Arial"/>
              <a:ea typeface="Arial"/>
              <a:cs typeface="Arial"/>
              <a:sym typeface="Arial"/>
            </a:endParaRPr>
          </a:p>
          <a:p>
            <a:pPr marL="0" marR="0" lvl="0" indent="0" algn="just" rtl="0">
              <a:spcBef>
                <a:spcPts val="0"/>
              </a:spcBef>
              <a:spcAft>
                <a:spcPts val="0"/>
              </a:spcAft>
              <a:buNone/>
            </a:pPr>
            <a:r>
              <a:rPr lang="en-US" sz="2400" b="1">
                <a:solidFill>
                  <a:schemeClr val="dk1"/>
                </a:solidFill>
                <a:latin typeface="Arial"/>
                <a:ea typeface="Arial"/>
                <a:cs typeface="Arial"/>
                <a:sym typeface="Arial"/>
              </a:rPr>
              <a:t>Protection: </a:t>
            </a:r>
            <a:endParaRPr sz="2400" b="1">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With many programs residing in main memory it can happen that due to a programming error (or with malice) some process writes into data or instruction area of some other process.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OS ensures that each process accesses only to its own allocated area, i.e. each process is protected from other processes.</a:t>
            </a:r>
            <a:endParaRPr/>
          </a:p>
          <a:p>
            <a:pPr marL="0" marR="0" lvl="0" indent="0" algn="just" rtl="0">
              <a:spcBef>
                <a:spcPts val="0"/>
              </a:spcBef>
              <a:spcAft>
                <a:spcPts val="0"/>
              </a:spcAft>
              <a:buNone/>
            </a:pPr>
            <a:endParaRPr sz="2400" b="1">
              <a:solidFill>
                <a:schemeClr val="dk1"/>
              </a:solidFill>
              <a:latin typeface="Arial"/>
              <a:ea typeface="Arial"/>
              <a:cs typeface="Arial"/>
              <a:sym typeface="Arial"/>
            </a:endParaRPr>
          </a:p>
          <a:p>
            <a:pPr marL="0" marR="0" lvl="0" indent="0" algn="just" rtl="0">
              <a:spcBef>
                <a:spcPts val="0"/>
              </a:spcBef>
              <a:spcAft>
                <a:spcPts val="0"/>
              </a:spcAft>
              <a:buNone/>
            </a:pPr>
            <a:r>
              <a:rPr lang="en-US" sz="2400" b="1">
                <a:solidFill>
                  <a:schemeClr val="dk1"/>
                </a:solidFill>
                <a:latin typeface="Arial"/>
                <a:ea typeface="Arial"/>
                <a:cs typeface="Arial"/>
                <a:sym typeface="Arial"/>
              </a:rPr>
              <a:t>Virtual memory: </a:t>
            </a:r>
            <a:endParaRPr sz="2400" b="1">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Often a processor sees a large logical storage space (a virtual storage space) though the actual main memory may not be that large.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So some facility needs to be provided to translate a logical address available to a processor into a physical address to access the desired data or instruction.</a:t>
            </a:r>
            <a:endParaRPr/>
          </a:p>
          <a:p>
            <a:pPr marL="0" marR="0" lvl="0" indent="0" algn="just" rtl="0">
              <a:spcBef>
                <a:spcPts val="0"/>
              </a:spcBef>
              <a:spcAft>
                <a:spcPts val="0"/>
              </a:spcAft>
              <a:buNone/>
            </a:pPr>
            <a:endParaRPr sz="2400" b="1">
              <a:solidFill>
                <a:schemeClr val="dk1"/>
              </a:solidFill>
              <a:latin typeface="Arial"/>
              <a:ea typeface="Arial"/>
              <a:cs typeface="Arial"/>
              <a:sym typeface="Arial"/>
            </a:endParaRPr>
          </a:p>
          <a:p>
            <a:pPr marL="0" marR="0" lvl="0" indent="0" algn="just" rtl="0">
              <a:spcBef>
                <a:spcPts val="0"/>
              </a:spcBef>
              <a:spcAft>
                <a:spcPts val="0"/>
              </a:spcAft>
              <a:buNone/>
            </a:pPr>
            <a:r>
              <a:rPr lang="en-US" sz="2400" b="1">
                <a:solidFill>
                  <a:schemeClr val="dk1"/>
                </a:solidFill>
                <a:latin typeface="Arial"/>
                <a:ea typeface="Arial"/>
                <a:cs typeface="Arial"/>
                <a:sym typeface="Arial"/>
              </a:rPr>
              <a:t>IO support</a:t>
            </a:r>
            <a:r>
              <a:rPr lang="en-US"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Most of the block-oriented devices are recognized as specialized files.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Their buffers need to be managed within main memory alongside the other processes.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considerations stated above motivate the study of main memory management.</a:t>
            </a:r>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6"/>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413" name="Google Shape;413;p36"/>
          <p:cNvGrpSpPr/>
          <p:nvPr/>
        </p:nvGrpSpPr>
        <p:grpSpPr>
          <a:xfrm>
            <a:off x="0" y="0"/>
            <a:ext cx="16217900" cy="9118600"/>
            <a:chOff x="0" y="0"/>
            <a:chExt cx="16217900" cy="9118600"/>
          </a:xfrm>
        </p:grpSpPr>
        <p:sp>
          <p:nvSpPr>
            <p:cNvPr id="414" name="Google Shape;414;p36"/>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415" name="Google Shape;415;p36"/>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417" name="Google Shape;417;p36"/>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Paging with Example </a:t>
            </a:r>
            <a:endParaRPr sz="4800" b="1">
              <a:solidFill>
                <a:schemeClr val="dk1"/>
              </a:solidFill>
              <a:latin typeface="Arial"/>
              <a:ea typeface="Arial"/>
              <a:cs typeface="Arial"/>
              <a:sym typeface="Arial"/>
            </a:endParaRPr>
          </a:p>
        </p:txBody>
      </p:sp>
      <p:sp>
        <p:nvSpPr>
          <p:cNvPr id="419" name="Google Shape;419;p36"/>
          <p:cNvSpPr/>
          <p:nvPr/>
        </p:nvSpPr>
        <p:spPr>
          <a:xfrm>
            <a:off x="1327150" y="901700"/>
            <a:ext cx="14401800" cy="31085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In Operating Systems, Paging is a storage mechanism used to retrieve processes from the secondary storage into the main memory in the form of pages.</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 main idea behind the paging is to divide each process in the form of pages. The main memory will also be divided in the form of frames.</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One page of the process is to be stored in one of the frames of the memory. The pages can be stored at the different locations of the memory but the priority is always to find the contiguous frames or holes.</a:t>
            </a:r>
            <a:endParaRPr sz="2800">
              <a:solidFill>
                <a:schemeClr val="dk1"/>
              </a:solidFill>
              <a:latin typeface="Arial"/>
              <a:ea typeface="Arial"/>
              <a:cs typeface="Arial"/>
              <a:sym typeface="Arial"/>
            </a:endParaRPr>
          </a:p>
        </p:txBody>
      </p:sp>
      <p:sp>
        <p:nvSpPr>
          <p:cNvPr id="420" name="Google Shape;420;p36"/>
          <p:cNvSpPr/>
          <p:nvPr/>
        </p:nvSpPr>
        <p:spPr>
          <a:xfrm>
            <a:off x="1479550" y="4102100"/>
            <a:ext cx="8229600" cy="397031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Pages of the process are brought into the main memory only when they are required otherwise they reside in the secondary storage.</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Different operating system defines different frame sizes.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 sizes of each frame must be equal. Considering the fact that the pages are mapped to the frames in Paging, page size needs to be as same as frame size.</a:t>
            </a:r>
            <a:endParaRPr sz="2800">
              <a:solidFill>
                <a:schemeClr val="dk1"/>
              </a:solidFill>
              <a:latin typeface="Arial"/>
              <a:ea typeface="Arial"/>
              <a:cs typeface="Arial"/>
              <a:sym typeface="Arial"/>
            </a:endParaRPr>
          </a:p>
        </p:txBody>
      </p:sp>
      <p:pic>
        <p:nvPicPr>
          <p:cNvPr id="421" name="Google Shape;421;p36" descr="OS Paging"/>
          <p:cNvPicPr preferRelativeResize="0"/>
          <p:nvPr/>
        </p:nvPicPr>
        <p:blipFill rotWithShape="1">
          <a:blip r:embed="rId4">
            <a:alphaModFix/>
          </a:blip>
          <a:srcRect/>
          <a:stretch/>
        </p:blipFill>
        <p:spPr>
          <a:xfrm>
            <a:off x="9785350" y="3721100"/>
            <a:ext cx="5734050" cy="4676776"/>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7"/>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428" name="Google Shape;428;p37"/>
          <p:cNvGrpSpPr/>
          <p:nvPr/>
        </p:nvGrpSpPr>
        <p:grpSpPr>
          <a:xfrm>
            <a:off x="0" y="0"/>
            <a:ext cx="16217900" cy="9118600"/>
            <a:chOff x="0" y="0"/>
            <a:chExt cx="16217900" cy="9118600"/>
          </a:xfrm>
        </p:grpSpPr>
        <p:sp>
          <p:nvSpPr>
            <p:cNvPr id="429" name="Google Shape;429;p37"/>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430" name="Google Shape;430;p37"/>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432" name="Google Shape;432;p37"/>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Example </a:t>
            </a:r>
            <a:endParaRPr sz="4800" b="1">
              <a:solidFill>
                <a:schemeClr val="dk1"/>
              </a:solidFill>
              <a:latin typeface="Arial"/>
              <a:ea typeface="Arial"/>
              <a:cs typeface="Arial"/>
              <a:sym typeface="Arial"/>
            </a:endParaRPr>
          </a:p>
        </p:txBody>
      </p:sp>
      <p:sp>
        <p:nvSpPr>
          <p:cNvPr id="434" name="Google Shape;434;p37"/>
          <p:cNvSpPr/>
          <p:nvPr/>
        </p:nvSpPr>
        <p:spPr>
          <a:xfrm>
            <a:off x="1327150" y="901700"/>
            <a:ext cx="14401800" cy="29238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Let us consider the main memory size 16 Kb and Frame size is 1 KB therefore the main memory will be divided into the collection of 16 frames of 1 KB each.</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There are 4 processes in the system that is P1, P2, P3 and P4 of 4 KB each. Each process is divided into pages of 1 KB each so that one page can be stored in one frame.</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Initially, all the frames are empty therefore pages of the processes will get stored in the contiguous way.</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Frames, pages and the mapping between the two is shown in the image below</a:t>
            </a:r>
            <a:r>
              <a:rPr lang="en-US" sz="2800">
                <a:solidFill>
                  <a:schemeClr val="dk1"/>
                </a:solidFill>
                <a:latin typeface="Arial"/>
                <a:ea typeface="Arial"/>
                <a:cs typeface="Arial"/>
                <a:sym typeface="Arial"/>
              </a:rPr>
              <a:t>.</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
            </a:r>
            <a:br>
              <a:rPr lang="en-US"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p:txBody>
      </p:sp>
      <p:pic>
        <p:nvPicPr>
          <p:cNvPr id="435" name="Google Shape;435;p37" descr="OS Paging Example"/>
          <p:cNvPicPr preferRelativeResize="0"/>
          <p:nvPr/>
        </p:nvPicPr>
        <p:blipFill rotWithShape="1">
          <a:blip r:embed="rId4">
            <a:alphaModFix/>
          </a:blip>
          <a:srcRect/>
          <a:stretch/>
        </p:blipFill>
        <p:spPr>
          <a:xfrm>
            <a:off x="3841750" y="3035300"/>
            <a:ext cx="7848600" cy="5105400"/>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8"/>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442" name="Google Shape;442;p38"/>
          <p:cNvGrpSpPr/>
          <p:nvPr/>
        </p:nvGrpSpPr>
        <p:grpSpPr>
          <a:xfrm>
            <a:off x="0" y="0"/>
            <a:ext cx="16217900" cy="9118600"/>
            <a:chOff x="0" y="0"/>
            <a:chExt cx="16217900" cy="9118600"/>
          </a:xfrm>
        </p:grpSpPr>
        <p:sp>
          <p:nvSpPr>
            <p:cNvPr id="443" name="Google Shape;443;p38"/>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444" name="Google Shape;444;p3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446" name="Google Shape;446;p38"/>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Cont.. </a:t>
            </a:r>
            <a:endParaRPr sz="4800" b="1">
              <a:solidFill>
                <a:schemeClr val="dk1"/>
              </a:solidFill>
              <a:latin typeface="Arial"/>
              <a:ea typeface="Arial"/>
              <a:cs typeface="Arial"/>
              <a:sym typeface="Arial"/>
            </a:endParaRPr>
          </a:p>
        </p:txBody>
      </p:sp>
      <p:sp>
        <p:nvSpPr>
          <p:cNvPr id="448" name="Google Shape;448;p38"/>
          <p:cNvSpPr/>
          <p:nvPr/>
        </p:nvSpPr>
        <p:spPr>
          <a:xfrm>
            <a:off x="1327150" y="901700"/>
            <a:ext cx="1440180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
            </a:r>
            <a:br>
              <a:rPr lang="en-US"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p:txBody>
      </p:sp>
      <p:sp>
        <p:nvSpPr>
          <p:cNvPr id="449" name="Google Shape;449;p38"/>
          <p:cNvSpPr/>
          <p:nvPr/>
        </p:nvSpPr>
        <p:spPr>
          <a:xfrm>
            <a:off x="946150" y="749300"/>
            <a:ext cx="7162800" cy="741741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Let us consider that, P2 and P4 are moved to waiting state after some time. </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Now, 8 frames become empty and therefore other pages can be loaded in that empty place. </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 process P5 of size 8 KB (8 pages) is waiting inside the ready queue.</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Given the fact that, we have 8 non contiguous frames available in the memory and paging provides the flexibility of storing the process at the different places. </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Therefore, we can load the pages of process P5 in the place of P2 and P4.</a:t>
            </a:r>
            <a:endParaRPr sz="2800">
              <a:solidFill>
                <a:schemeClr val="dk1"/>
              </a:solidFill>
              <a:latin typeface="Arial"/>
              <a:ea typeface="Arial"/>
              <a:cs typeface="Arial"/>
              <a:sym typeface="Arial"/>
            </a:endParaRPr>
          </a:p>
        </p:txBody>
      </p:sp>
      <p:sp>
        <p:nvSpPr>
          <p:cNvPr id="450" name="Google Shape;450;p38" descr="OS Paging Example 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900">
              <a:solidFill>
                <a:schemeClr val="dk1"/>
              </a:solidFill>
              <a:latin typeface="Arial"/>
              <a:ea typeface="Arial"/>
              <a:cs typeface="Arial"/>
              <a:sym typeface="Arial"/>
            </a:endParaRPr>
          </a:p>
        </p:txBody>
      </p:sp>
      <p:pic>
        <p:nvPicPr>
          <p:cNvPr id="451" name="Google Shape;451;p38" descr="OS Paging Example 2"/>
          <p:cNvPicPr preferRelativeResize="0"/>
          <p:nvPr/>
        </p:nvPicPr>
        <p:blipFill rotWithShape="1">
          <a:blip r:embed="rId4">
            <a:alphaModFix/>
          </a:blip>
          <a:srcRect/>
          <a:stretch/>
        </p:blipFill>
        <p:spPr>
          <a:xfrm>
            <a:off x="8337550" y="1282700"/>
            <a:ext cx="7010400" cy="6505576"/>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9"/>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458" name="Google Shape;458;p39"/>
          <p:cNvGrpSpPr/>
          <p:nvPr/>
        </p:nvGrpSpPr>
        <p:grpSpPr>
          <a:xfrm>
            <a:off x="0" y="0"/>
            <a:ext cx="16217900" cy="9118600"/>
            <a:chOff x="0" y="0"/>
            <a:chExt cx="16217900" cy="9118600"/>
          </a:xfrm>
        </p:grpSpPr>
        <p:sp>
          <p:nvSpPr>
            <p:cNvPr id="459" name="Google Shape;459;p3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460" name="Google Shape;460;p3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462" name="Google Shape;462;p39"/>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Memory Management Unit</a:t>
            </a:r>
            <a:endParaRPr sz="4800">
              <a:solidFill>
                <a:schemeClr val="dk1"/>
              </a:solidFill>
              <a:latin typeface="Arial"/>
              <a:ea typeface="Arial"/>
              <a:cs typeface="Arial"/>
              <a:sym typeface="Arial"/>
            </a:endParaRPr>
          </a:p>
        </p:txBody>
      </p:sp>
      <p:sp>
        <p:nvSpPr>
          <p:cNvPr id="464" name="Google Shape;464;p39"/>
          <p:cNvSpPr/>
          <p:nvPr/>
        </p:nvSpPr>
        <p:spPr>
          <a:xfrm>
            <a:off x="1250950" y="1054100"/>
            <a:ext cx="14706601" cy="741741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The purpose of Memory Management Unit (MMU) is to convert the logical address into the physical address. </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 logical address is the address generated by the CPU for every page </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while the physical address is the actual address of the frame where each page will be stored.</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When a page is to be accessed by the CPU by using the logical address, the operating system needs to obtain the physical address to access that page physically.</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 logical address has two parts.</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Page Number		Offset</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Memory management unit of OS needs to convert the page number to the frame number.</a:t>
            </a:r>
            <a:endParaRPr/>
          </a:p>
          <a:p>
            <a:pPr marL="0" marR="0" lvl="0" indent="0" algn="just"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0"/>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471" name="Google Shape;471;p40"/>
          <p:cNvGrpSpPr/>
          <p:nvPr/>
        </p:nvGrpSpPr>
        <p:grpSpPr>
          <a:xfrm>
            <a:off x="0" y="0"/>
            <a:ext cx="16217900" cy="9118600"/>
            <a:chOff x="0" y="0"/>
            <a:chExt cx="16217900" cy="9118600"/>
          </a:xfrm>
        </p:grpSpPr>
        <p:sp>
          <p:nvSpPr>
            <p:cNvPr id="472" name="Google Shape;472;p40"/>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473" name="Google Shape;473;p40"/>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475" name="Google Shape;475;p40"/>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Physical Address Space</a:t>
            </a:r>
            <a:endParaRPr sz="4800">
              <a:solidFill>
                <a:schemeClr val="dk1"/>
              </a:solidFill>
              <a:latin typeface="Arial"/>
              <a:ea typeface="Arial"/>
              <a:cs typeface="Arial"/>
              <a:sym typeface="Arial"/>
            </a:endParaRPr>
          </a:p>
        </p:txBody>
      </p:sp>
      <p:sp>
        <p:nvSpPr>
          <p:cNvPr id="477" name="Google Shape;477;p40"/>
          <p:cNvSpPr/>
          <p:nvPr/>
        </p:nvSpPr>
        <p:spPr>
          <a:xfrm>
            <a:off x="1250950" y="1054101"/>
            <a:ext cx="14706601" cy="310854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Physical address space in a system can be defined as the size of the main memory.</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It is really important to compare the process size with the physical address space.</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 process size must be less than the physical address space</a:t>
            </a:r>
            <a:endParaRPr/>
          </a:p>
          <a:p>
            <a:pPr marL="0" marR="0" lvl="0" indent="0" algn="just"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
        <p:nvSpPr>
          <p:cNvPr id="478" name="Google Shape;478;p40"/>
          <p:cNvSpPr/>
          <p:nvPr/>
        </p:nvSpPr>
        <p:spPr>
          <a:xfrm>
            <a:off x="1403350" y="3492500"/>
            <a:ext cx="11430000" cy="47089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Physical Address Space = Size of the Main Memory</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If, physical address space = 64 KB = 2 ^ 6 KB = 2 ^ 6 X 2 ^ 10 Bytes = 2 ^ 16 bytes</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Let us consider,</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word size = 8 Bytes = 2 ^ 3 Bytes</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Hence,</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Physical address space (in words) = (2 ^ 16) / (2 ^ 3) = 2 ^ 13 Words</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Therefore,</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Physical Address = 13 bits</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
            </a:r>
            <a:br>
              <a:rPr lang="en-US" sz="2000">
                <a:solidFill>
                  <a:schemeClr val="dk1"/>
                </a:solidFill>
                <a:latin typeface="Arial"/>
                <a:ea typeface="Arial"/>
                <a:cs typeface="Arial"/>
                <a:sym typeface="Arial"/>
              </a:rPr>
            </a:b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In General,</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If, Physical Address Space = N Words</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then, Physical Address = log</a:t>
            </a:r>
            <a:r>
              <a:rPr lang="en-US" sz="2000" baseline="-25000">
                <a:solidFill>
                  <a:schemeClr val="dk1"/>
                </a:solidFill>
                <a:latin typeface="Arial"/>
                <a:ea typeface="Arial"/>
                <a:cs typeface="Arial"/>
                <a:sym typeface="Arial"/>
              </a:rPr>
              <a:t>2</a:t>
            </a:r>
            <a:r>
              <a:rPr lang="en-US" sz="2000">
                <a:solidFill>
                  <a:schemeClr val="dk1"/>
                </a:solidFill>
                <a:latin typeface="Arial"/>
                <a:ea typeface="Arial"/>
                <a:cs typeface="Arial"/>
                <a:sym typeface="Arial"/>
              </a:rPr>
              <a:t> N</a:t>
            </a:r>
            <a:endParaRPr sz="20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1"/>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485" name="Google Shape;485;p41"/>
          <p:cNvGrpSpPr/>
          <p:nvPr/>
        </p:nvGrpSpPr>
        <p:grpSpPr>
          <a:xfrm>
            <a:off x="0" y="0"/>
            <a:ext cx="16217900" cy="9118600"/>
            <a:chOff x="0" y="0"/>
            <a:chExt cx="16217900" cy="9118600"/>
          </a:xfrm>
        </p:grpSpPr>
        <p:sp>
          <p:nvSpPr>
            <p:cNvPr id="486" name="Google Shape;486;p41"/>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487" name="Google Shape;487;p41"/>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489" name="Google Shape;489;p41"/>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Logical Address Space</a:t>
            </a:r>
            <a:endParaRPr/>
          </a:p>
        </p:txBody>
      </p:sp>
      <p:sp>
        <p:nvSpPr>
          <p:cNvPr id="491" name="Google Shape;491;p41"/>
          <p:cNvSpPr/>
          <p:nvPr/>
        </p:nvSpPr>
        <p:spPr>
          <a:xfrm>
            <a:off x="1250950" y="1054101"/>
            <a:ext cx="14706601" cy="65556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Logical address space can be defined as the size of the process.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 size of the process should be less enough so that it can reside in the main memory.</a:t>
            </a:r>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US" sz="2800" b="1">
                <a:solidFill>
                  <a:schemeClr val="dk1"/>
                </a:solidFill>
                <a:latin typeface="Arial"/>
                <a:ea typeface="Arial"/>
                <a:cs typeface="Arial"/>
                <a:sym typeface="Arial"/>
              </a:rPr>
              <a:t>Let's say,</a:t>
            </a: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Logical Address Space = 128 MB = (2 ^ 7 X 2 ^ 20) Bytes = 2 ^ 27 Bytes</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Word size = 4 Bytes = 2 ^ 2 Bytes</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Logical Address Space (in words) = (2 ^ 27) / (2 ^ 2) = 2 ^ 25 Words</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Logical Address = 25 Bits</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In general,</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If, logical address space = L words</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Then, Logical Address = Log</a:t>
            </a:r>
            <a:r>
              <a:rPr lang="en-US" sz="2800" baseline="-25000">
                <a:solidFill>
                  <a:schemeClr val="dk1"/>
                </a:solidFill>
                <a:latin typeface="Arial"/>
                <a:ea typeface="Arial"/>
                <a:cs typeface="Arial"/>
                <a:sym typeface="Arial"/>
              </a:rPr>
              <a:t>2</a:t>
            </a:r>
            <a:r>
              <a:rPr lang="en-US" sz="2800">
                <a:solidFill>
                  <a:schemeClr val="dk1"/>
                </a:solidFill>
                <a:latin typeface="Arial"/>
                <a:ea typeface="Arial"/>
                <a:cs typeface="Arial"/>
                <a:sym typeface="Arial"/>
              </a:rPr>
              <a:t>L bits</a:t>
            </a: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2"/>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498" name="Google Shape;498;p42"/>
          <p:cNvGrpSpPr/>
          <p:nvPr/>
        </p:nvGrpSpPr>
        <p:grpSpPr>
          <a:xfrm>
            <a:off x="0" y="0"/>
            <a:ext cx="16217900" cy="9118600"/>
            <a:chOff x="0" y="0"/>
            <a:chExt cx="16217900" cy="9118600"/>
          </a:xfrm>
        </p:grpSpPr>
        <p:sp>
          <p:nvSpPr>
            <p:cNvPr id="499" name="Google Shape;499;p42"/>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500" name="Google Shape;500;p42"/>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502" name="Google Shape;502;p42"/>
          <p:cNvSpPr txBox="1"/>
          <p:nvPr/>
        </p:nvSpPr>
        <p:spPr>
          <a:xfrm>
            <a:off x="1250950" y="1"/>
            <a:ext cx="1424940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What is a Word?</a:t>
            </a:r>
            <a:endParaRPr/>
          </a:p>
          <a:p>
            <a:pPr marL="0" marR="0" lvl="0" indent="0" algn="l" rtl="0">
              <a:spcBef>
                <a:spcPts val="0"/>
              </a:spcBef>
              <a:spcAft>
                <a:spcPts val="0"/>
              </a:spcAft>
              <a:buNone/>
            </a:pPr>
            <a:endParaRPr sz="4800">
              <a:solidFill>
                <a:schemeClr val="dk1"/>
              </a:solidFill>
              <a:latin typeface="Arial"/>
              <a:ea typeface="Arial"/>
              <a:cs typeface="Arial"/>
              <a:sym typeface="Arial"/>
            </a:endParaRPr>
          </a:p>
        </p:txBody>
      </p:sp>
      <p:sp>
        <p:nvSpPr>
          <p:cNvPr id="504" name="Google Shape;504;p42"/>
          <p:cNvSpPr/>
          <p:nvPr/>
        </p:nvSpPr>
        <p:spPr>
          <a:xfrm>
            <a:off x="1250950" y="825500"/>
            <a:ext cx="14706601"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The Word is the smallest unit of the memory. </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It is the collection of bytes. </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Every operating system defines different word sizes after analyzing the n-bit address that is inputted to the decoder and the 2 ^ n memory locations that are produced from the decoder.</a:t>
            </a:r>
            <a:endParaRPr sz="2800">
              <a:solidFill>
                <a:schemeClr val="dk1"/>
              </a:solidFill>
              <a:latin typeface="Arial"/>
              <a:ea typeface="Arial"/>
              <a:cs typeface="Arial"/>
              <a:sym typeface="Arial"/>
            </a:endParaRPr>
          </a:p>
        </p:txBody>
      </p:sp>
      <p:sp>
        <p:nvSpPr>
          <p:cNvPr id="505" name="Google Shape;505;p42"/>
          <p:cNvSpPr/>
          <p:nvPr/>
        </p:nvSpPr>
        <p:spPr>
          <a:xfrm>
            <a:off x="1250950" y="2806700"/>
            <a:ext cx="3964994"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dirty="0">
                <a:solidFill>
                  <a:schemeClr val="dk1"/>
                </a:solidFill>
                <a:latin typeface="Arial"/>
                <a:ea typeface="Arial"/>
                <a:cs typeface="Arial"/>
                <a:sym typeface="Arial"/>
              </a:rPr>
              <a:t>Page Table</a:t>
            </a:r>
            <a:endParaRPr sz="4800">
              <a:solidFill>
                <a:schemeClr val="dk1"/>
              </a:solidFill>
              <a:latin typeface="Arial"/>
              <a:ea typeface="Arial"/>
              <a:cs typeface="Arial"/>
              <a:sym typeface="Arial"/>
            </a:endParaRPr>
          </a:p>
        </p:txBody>
      </p:sp>
      <p:sp>
        <p:nvSpPr>
          <p:cNvPr id="506" name="Google Shape;506;p42"/>
          <p:cNvSpPr/>
          <p:nvPr/>
        </p:nvSpPr>
        <p:spPr>
          <a:xfrm>
            <a:off x="1403350" y="3644900"/>
            <a:ext cx="9601200" cy="54168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Page Table is a data structure used by the virtual memory system to store the mapping between logical addresses and physical addresses.</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dirty="0">
                <a:solidFill>
                  <a:schemeClr val="dk1"/>
                </a:solidFill>
                <a:latin typeface="Arial"/>
                <a:ea typeface="Arial"/>
                <a:cs typeface="Arial"/>
                <a:sym typeface="Arial"/>
              </a:rPr>
              <a:t>Logical addresses are generated by the CPU for the pages of the processes therefore they are generally used by the processes.</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dirty="0">
                <a:solidFill>
                  <a:schemeClr val="dk1"/>
                </a:solidFill>
                <a:latin typeface="Arial"/>
                <a:ea typeface="Arial"/>
                <a:cs typeface="Arial"/>
                <a:sym typeface="Arial"/>
              </a:rPr>
              <a:t>Physical addresses are the actual frame address of the memory. They are generally used by the hardware or more specifically by RAM subsystems.</a:t>
            </a:r>
            <a:endParaRPr/>
          </a:p>
          <a:p>
            <a:pPr marL="0" marR="0" lvl="0" indent="0" algn="l" rtl="0">
              <a:spcBef>
                <a:spcPts val="0"/>
              </a:spcBef>
              <a:spcAft>
                <a:spcPts val="0"/>
              </a:spcAft>
              <a:buNone/>
            </a:pPr>
            <a:r>
              <a:rPr lang="en-US" sz="1900" dirty="0">
                <a:solidFill>
                  <a:schemeClr val="dk1"/>
                </a:solidFill>
                <a:latin typeface="Arial"/>
                <a:ea typeface="Arial"/>
                <a:cs typeface="Arial"/>
                <a:sym typeface="Arial"/>
              </a:rPr>
              <a:t/>
            </a:r>
            <a:br>
              <a:rPr lang="en-US" sz="1900" dirty="0">
                <a:solidFill>
                  <a:schemeClr val="dk1"/>
                </a:solidFill>
                <a:latin typeface="Arial"/>
                <a:ea typeface="Arial"/>
                <a:cs typeface="Arial"/>
                <a:sym typeface="Arial"/>
              </a:rPr>
            </a:br>
            <a:endParaRPr sz="1900">
              <a:solidFill>
                <a:schemeClr val="dk1"/>
              </a:solidFill>
              <a:latin typeface="Arial"/>
              <a:ea typeface="Arial"/>
              <a:cs typeface="Arial"/>
              <a:sym typeface="Arial"/>
            </a:endParaRPr>
          </a:p>
        </p:txBody>
      </p:sp>
      <p:pic>
        <p:nvPicPr>
          <p:cNvPr id="507" name="Google Shape;507;p42" descr="OS Page Table"/>
          <p:cNvPicPr preferRelativeResize="0"/>
          <p:nvPr/>
        </p:nvPicPr>
        <p:blipFill rotWithShape="1">
          <a:blip r:embed="rId4">
            <a:alphaModFix/>
          </a:blip>
          <a:srcRect t="9280" r="49589"/>
          <a:stretch/>
        </p:blipFill>
        <p:spPr>
          <a:xfrm>
            <a:off x="11233150" y="3403600"/>
            <a:ext cx="4419600" cy="4874559"/>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3"/>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514" name="Google Shape;514;p43"/>
          <p:cNvGrpSpPr/>
          <p:nvPr/>
        </p:nvGrpSpPr>
        <p:grpSpPr>
          <a:xfrm>
            <a:off x="0" y="0"/>
            <a:ext cx="16217900" cy="9118600"/>
            <a:chOff x="0" y="0"/>
            <a:chExt cx="16217900" cy="9118600"/>
          </a:xfrm>
        </p:grpSpPr>
        <p:sp>
          <p:nvSpPr>
            <p:cNvPr id="515" name="Google Shape;515;p43"/>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516" name="Google Shape;516;p43"/>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519" name="Google Shape;519;p43"/>
          <p:cNvSpPr/>
          <p:nvPr/>
        </p:nvSpPr>
        <p:spPr>
          <a:xfrm>
            <a:off x="1098550" y="368300"/>
            <a:ext cx="8108950" cy="827919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The CPU always accesses the processes through their logical addresses. However, the main memory recognizes physical address only.</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In this situation, a unit named as Memory Management Unit comes into the picture. It converts the page number of the logical address to the frame number of the physical address. The offset remains same in both the addresses.</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To perform this task, Memory Management unit needs a special kind of mapping which is done by page table. The page table stores all the Frame numbers corresponding to the page numbers of the page table.</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In other words, the page table maps the page number to its actual location (frame number) in the memory.</a:t>
            </a:r>
            <a:endParaRPr sz="2800">
              <a:solidFill>
                <a:schemeClr val="dk1"/>
              </a:solidFill>
              <a:latin typeface="Arial"/>
              <a:ea typeface="Arial"/>
              <a:cs typeface="Arial"/>
              <a:sym typeface="Arial"/>
            </a:endParaRPr>
          </a:p>
        </p:txBody>
      </p:sp>
      <p:pic>
        <p:nvPicPr>
          <p:cNvPr id="520" name="Google Shape;520;p43" descr="OS Page Table 1"/>
          <p:cNvPicPr preferRelativeResize="0"/>
          <p:nvPr/>
        </p:nvPicPr>
        <p:blipFill rotWithShape="1">
          <a:blip r:embed="rId4">
            <a:alphaModFix/>
          </a:blip>
          <a:srcRect/>
          <a:stretch/>
        </p:blipFill>
        <p:spPr>
          <a:xfrm>
            <a:off x="9328150" y="520700"/>
            <a:ext cx="6305550" cy="7553326"/>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4"/>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527" name="Google Shape;527;p44"/>
          <p:cNvGrpSpPr/>
          <p:nvPr/>
        </p:nvGrpSpPr>
        <p:grpSpPr>
          <a:xfrm>
            <a:off x="0" y="0"/>
            <a:ext cx="16217900" cy="9118600"/>
            <a:chOff x="0" y="0"/>
            <a:chExt cx="16217900" cy="9118600"/>
          </a:xfrm>
        </p:grpSpPr>
        <p:sp>
          <p:nvSpPr>
            <p:cNvPr id="528" name="Google Shape;528;p44"/>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529" name="Google Shape;529;p44"/>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532" name="Google Shape;532;p44"/>
          <p:cNvSpPr/>
          <p:nvPr/>
        </p:nvSpPr>
        <p:spPr>
          <a:xfrm>
            <a:off x="869950" y="368300"/>
            <a:ext cx="1159484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Mapping from page table to main memory</a:t>
            </a:r>
            <a:endParaRPr sz="4800">
              <a:solidFill>
                <a:schemeClr val="dk1"/>
              </a:solidFill>
              <a:latin typeface="Arial"/>
              <a:ea typeface="Arial"/>
              <a:cs typeface="Arial"/>
              <a:sym typeface="Arial"/>
            </a:endParaRPr>
          </a:p>
        </p:txBody>
      </p:sp>
      <p:sp>
        <p:nvSpPr>
          <p:cNvPr id="533" name="Google Shape;533;p44"/>
          <p:cNvSpPr/>
          <p:nvPr/>
        </p:nvSpPr>
        <p:spPr>
          <a:xfrm>
            <a:off x="793750" y="1206500"/>
            <a:ext cx="7467600" cy="741741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1. Generation of logical address</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CPU generates logical address for each page of the process.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This contains two parts: page number and offset.</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2. Scaling</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To determine the actual page number of the process, CPU stores the page table base in a special register.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Each time the address is generated, the value of the page table base is added to the page number to get the actual location of the page entry in the table.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This process is called scaling.</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p:txBody>
      </p:sp>
      <p:pic>
        <p:nvPicPr>
          <p:cNvPr id="534" name="Google Shape;534;p44" descr="OS Mapping from page table to main memory"/>
          <p:cNvPicPr preferRelativeResize="0"/>
          <p:nvPr/>
        </p:nvPicPr>
        <p:blipFill rotWithShape="1">
          <a:blip r:embed="rId4">
            <a:alphaModFix/>
          </a:blip>
          <a:srcRect/>
          <a:stretch/>
        </p:blipFill>
        <p:spPr>
          <a:xfrm>
            <a:off x="8337550" y="1358900"/>
            <a:ext cx="7439025" cy="6934200"/>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5"/>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541" name="Google Shape;541;p45"/>
          <p:cNvGrpSpPr/>
          <p:nvPr/>
        </p:nvGrpSpPr>
        <p:grpSpPr>
          <a:xfrm>
            <a:off x="0" y="0"/>
            <a:ext cx="16217900" cy="9118600"/>
            <a:chOff x="0" y="0"/>
            <a:chExt cx="16217900" cy="9118600"/>
          </a:xfrm>
        </p:grpSpPr>
        <p:sp>
          <p:nvSpPr>
            <p:cNvPr id="542" name="Google Shape;542;p45"/>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543" name="Google Shape;543;p45"/>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546" name="Google Shape;546;p45"/>
          <p:cNvSpPr/>
          <p:nvPr/>
        </p:nvSpPr>
        <p:spPr>
          <a:xfrm>
            <a:off x="869950" y="368300"/>
            <a:ext cx="1159484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Mapping from page table to main memory</a:t>
            </a:r>
            <a:endParaRPr sz="4800">
              <a:solidFill>
                <a:schemeClr val="dk1"/>
              </a:solidFill>
              <a:latin typeface="Arial"/>
              <a:ea typeface="Arial"/>
              <a:cs typeface="Arial"/>
              <a:sym typeface="Arial"/>
            </a:endParaRPr>
          </a:p>
        </p:txBody>
      </p:sp>
      <p:pic>
        <p:nvPicPr>
          <p:cNvPr id="547" name="Google Shape;547;p45" descr="OS Mapping from page table to main memory"/>
          <p:cNvPicPr preferRelativeResize="0"/>
          <p:nvPr/>
        </p:nvPicPr>
        <p:blipFill rotWithShape="1">
          <a:blip r:embed="rId4">
            <a:alphaModFix/>
          </a:blip>
          <a:srcRect/>
          <a:stretch/>
        </p:blipFill>
        <p:spPr>
          <a:xfrm>
            <a:off x="8337550" y="1358900"/>
            <a:ext cx="7439025" cy="6934200"/>
          </a:xfrm>
          <a:prstGeom prst="rect">
            <a:avLst/>
          </a:prstGeom>
          <a:noFill/>
          <a:ln>
            <a:noFill/>
          </a:ln>
        </p:spPr>
      </p:pic>
      <p:sp>
        <p:nvSpPr>
          <p:cNvPr id="548" name="Google Shape;548;p45"/>
          <p:cNvSpPr/>
          <p:nvPr/>
        </p:nvSpPr>
        <p:spPr>
          <a:xfrm>
            <a:off x="793750" y="1435100"/>
            <a:ext cx="7467600" cy="612475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3. Generation of physical Address</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 frame number of the desired page is determined by its entry in the page table.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A physical address is generated which also contains two parts : frame number and offset.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 Offset will be similar to the offset of the logical address therefore it will be copied from the logical address.</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4. Getting Actual Frame Number</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 frame number and the offset from the physical address is mapped to the main memory in order to get the actual word address.</a:t>
            </a: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0"/>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88" name="Google Shape;88;p10"/>
          <p:cNvGrpSpPr/>
          <p:nvPr/>
        </p:nvGrpSpPr>
        <p:grpSpPr>
          <a:xfrm>
            <a:off x="0" y="0"/>
            <a:ext cx="16217900" cy="9118600"/>
            <a:chOff x="0" y="0"/>
            <a:chExt cx="16217900" cy="9118600"/>
          </a:xfrm>
        </p:grpSpPr>
        <p:sp>
          <p:nvSpPr>
            <p:cNvPr id="89" name="Google Shape;89;p10"/>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90" name="Google Shape;90;p10"/>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91" name="Google Shape;91;p10"/>
          <p:cNvSpPr txBox="1"/>
          <p:nvPr/>
        </p:nvSpPr>
        <p:spPr>
          <a:xfrm>
            <a:off x="412750" y="488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What does main memory (RAM) contain?</a:t>
            </a:r>
            <a:endParaRPr sz="3600" b="1">
              <a:solidFill>
                <a:schemeClr val="dk1"/>
              </a:solidFill>
              <a:latin typeface="Arial"/>
              <a:ea typeface="Arial"/>
              <a:cs typeface="Arial"/>
              <a:sym typeface="Arial"/>
            </a:endParaRPr>
          </a:p>
        </p:txBody>
      </p:sp>
      <p:sp>
        <p:nvSpPr>
          <p:cNvPr id="94" name="Google Shape;94;p10"/>
          <p:cNvSpPr/>
          <p:nvPr/>
        </p:nvSpPr>
        <p:spPr>
          <a:xfrm>
            <a:off x="912935" y="673441"/>
            <a:ext cx="14941549" cy="821763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Immediately after boot up, it contains the memory image of the kernel executable, typically in “low memory” or physical memory addresses starting from byte 0.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Over time, the kernel allocates the rest of the memory to various running processes.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For any process to execute on the CPU, the corresponding instructions and data must be available in main memory.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execution of a process on the CPU generates several requests for memory reads and writes.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memory subsystem of an OS must efficiently handle these requests.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Note that contents of main memory may also be cached in the various levels of caches between the CPU and main memory, but the OS largely concerns itself with CPU caches.</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OS tries to ensure that running processes reside in memory as far as possible.</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When the system is running low on memory, however, running processes may be moved to a region identified as swap space on a secondary storage device.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Swapping processes out leads to a performance penalty, and is avoided as far as possible.</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6"/>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555" name="Google Shape;555;p46"/>
          <p:cNvGrpSpPr/>
          <p:nvPr/>
        </p:nvGrpSpPr>
        <p:grpSpPr>
          <a:xfrm>
            <a:off x="0" y="0"/>
            <a:ext cx="16217900" cy="9118600"/>
            <a:chOff x="0" y="0"/>
            <a:chExt cx="16217900" cy="9118600"/>
          </a:xfrm>
        </p:grpSpPr>
        <p:sp>
          <p:nvSpPr>
            <p:cNvPr id="556" name="Google Shape;556;p46"/>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557" name="Google Shape;557;p46"/>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560" name="Google Shape;560;p46"/>
          <p:cNvSpPr/>
          <p:nvPr/>
        </p:nvSpPr>
        <p:spPr>
          <a:xfrm>
            <a:off x="869950" y="368300"/>
            <a:ext cx="5827064"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dirty="0">
                <a:solidFill>
                  <a:schemeClr val="dk1"/>
                </a:solidFill>
                <a:latin typeface="Arial"/>
                <a:ea typeface="Arial"/>
                <a:cs typeface="Arial"/>
                <a:sym typeface="Arial"/>
              </a:rPr>
              <a:t>Page Table Entry</a:t>
            </a:r>
            <a:endParaRPr sz="4800">
              <a:solidFill>
                <a:schemeClr val="dk1"/>
              </a:solidFill>
              <a:latin typeface="Arial"/>
              <a:ea typeface="Arial"/>
              <a:cs typeface="Arial"/>
              <a:sym typeface="Arial"/>
            </a:endParaRPr>
          </a:p>
        </p:txBody>
      </p:sp>
      <p:sp>
        <p:nvSpPr>
          <p:cNvPr id="561" name="Google Shape;561;p46"/>
          <p:cNvSpPr/>
          <p:nvPr/>
        </p:nvSpPr>
        <p:spPr>
          <a:xfrm>
            <a:off x="793750" y="1435100"/>
            <a:ext cx="15087600" cy="784830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Along with page frame number, the page table also contains some of the bits representing the extra information regarding the page.</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1. Caching Disabled</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Sometimes, there are differences between the information closest to the CPU and the information closest to the user. Operating system always wants CPU to access user's data as soon as possible. CPU accesses cache which can be inaccurate in some of the cases, therefore, OS can disable the cache for the required pages. This bit is set to 1 if the cache is disabled.</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2. Referenced</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There are variouspage replacement algorithms which will be covered later in this tutorial. This bit is set to 1 if the page is referred in the last clock cycle otherwise it remains 0.</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3. Modified</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This bit will be set if the page has been modified otherwise it remains 0.</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
            </a:r>
            <a:br>
              <a:rPr lang="en-US"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7"/>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568" name="Google Shape;568;p47"/>
          <p:cNvGrpSpPr/>
          <p:nvPr/>
        </p:nvGrpSpPr>
        <p:grpSpPr>
          <a:xfrm>
            <a:off x="0" y="0"/>
            <a:ext cx="16217900" cy="9118600"/>
            <a:chOff x="0" y="0"/>
            <a:chExt cx="16217900" cy="9118600"/>
          </a:xfrm>
        </p:grpSpPr>
        <p:sp>
          <p:nvSpPr>
            <p:cNvPr id="569" name="Google Shape;569;p47"/>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570" name="Google Shape;570;p47"/>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573" name="Google Shape;573;p47"/>
          <p:cNvSpPr/>
          <p:nvPr/>
        </p:nvSpPr>
        <p:spPr>
          <a:xfrm>
            <a:off x="869950" y="368300"/>
            <a:ext cx="6684074"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dirty="0">
                <a:solidFill>
                  <a:schemeClr val="dk1"/>
                </a:solidFill>
                <a:latin typeface="Arial"/>
                <a:ea typeface="Arial"/>
                <a:cs typeface="Arial"/>
                <a:sym typeface="Arial"/>
              </a:rPr>
              <a:t>Page Table </a:t>
            </a:r>
            <a:r>
              <a:rPr lang="en-US" sz="4800" dirty="0" smtClean="0">
                <a:solidFill>
                  <a:schemeClr val="dk1"/>
                </a:solidFill>
                <a:latin typeface="Arial"/>
                <a:ea typeface="Arial"/>
                <a:cs typeface="Arial"/>
                <a:sym typeface="Arial"/>
              </a:rPr>
              <a:t>Entry</a:t>
            </a:r>
            <a:endParaRPr sz="4800">
              <a:solidFill>
                <a:schemeClr val="dk1"/>
              </a:solidFill>
              <a:latin typeface="Arial"/>
              <a:ea typeface="Arial"/>
              <a:cs typeface="Arial"/>
              <a:sym typeface="Arial"/>
            </a:endParaRPr>
          </a:p>
        </p:txBody>
      </p:sp>
      <p:sp>
        <p:nvSpPr>
          <p:cNvPr id="574" name="Google Shape;574;p47"/>
          <p:cNvSpPr/>
          <p:nvPr/>
        </p:nvSpPr>
        <p:spPr>
          <a:xfrm>
            <a:off x="742235" y="1249251"/>
            <a:ext cx="15087600" cy="301472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dirty="0">
                <a:solidFill>
                  <a:schemeClr val="dk1"/>
                </a:solidFill>
                <a:latin typeface="Arial"/>
                <a:ea typeface="Arial"/>
                <a:cs typeface="Arial"/>
                <a:sym typeface="Arial"/>
              </a:rPr>
              <a:t>4. Protection</a:t>
            </a:r>
            <a:endParaRPr/>
          </a:p>
          <a:p>
            <a:pPr marL="0" marR="0" lvl="0" indent="0" algn="just" rtl="0">
              <a:spcBef>
                <a:spcPts val="0"/>
              </a:spcBef>
              <a:spcAft>
                <a:spcPts val="0"/>
              </a:spcAft>
              <a:buNone/>
            </a:pPr>
            <a:r>
              <a:rPr lang="en-US" sz="2800" dirty="0">
                <a:solidFill>
                  <a:schemeClr val="dk1"/>
                </a:solidFill>
                <a:latin typeface="Arial"/>
                <a:ea typeface="Arial"/>
                <a:cs typeface="Arial"/>
                <a:sym typeface="Arial"/>
              </a:rPr>
              <a:t>The protection field represents the protection level which is applied on the page. It can be read only or read &amp; write or execute. We need to remember that it is not a bit rather it is a field which contains many bits.</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dirty="0">
                <a:solidFill>
                  <a:schemeClr val="dk1"/>
                </a:solidFill>
                <a:latin typeface="Arial"/>
                <a:ea typeface="Arial"/>
                <a:cs typeface="Arial"/>
                <a:sym typeface="Arial"/>
              </a:rPr>
              <a:t>5. Present/Absent</a:t>
            </a:r>
            <a:endParaRPr/>
          </a:p>
          <a:p>
            <a:pPr marL="0" marR="0" lvl="0" indent="0" algn="just" rtl="0">
              <a:spcBef>
                <a:spcPts val="0"/>
              </a:spcBef>
              <a:spcAft>
                <a:spcPts val="0"/>
              </a:spcAft>
              <a:buNone/>
            </a:pPr>
            <a:r>
              <a:rPr lang="en-US" sz="2800" dirty="0">
                <a:solidFill>
                  <a:schemeClr val="dk1"/>
                </a:solidFill>
                <a:latin typeface="Arial"/>
                <a:ea typeface="Arial"/>
                <a:cs typeface="Arial"/>
                <a:sym typeface="Arial"/>
              </a:rPr>
              <a:t>In the concept of demand paging, all the pages doesn't need to be present in the main memory Therefore, for all the pages that are present in the main memory, this bit will be set to 1 and the bit will be 0 for all the pages which are absent.</a:t>
            </a:r>
            <a:endParaRPr/>
          </a:p>
          <a:p>
            <a:pPr marL="0" marR="0" lvl="0" indent="0" algn="just" rtl="0">
              <a:spcBef>
                <a:spcPts val="0"/>
              </a:spcBef>
              <a:spcAft>
                <a:spcPts val="0"/>
              </a:spcAft>
              <a:buNone/>
            </a:pPr>
            <a:r>
              <a:rPr lang="en-US" sz="2800" dirty="0">
                <a:solidFill>
                  <a:schemeClr val="dk1"/>
                </a:solidFill>
                <a:latin typeface="Arial"/>
                <a:ea typeface="Arial"/>
                <a:cs typeface="Arial"/>
                <a:sym typeface="Arial"/>
              </a:rPr>
              <a:t>If some page is not present in the main memory then it is called page fault.</a:t>
            </a:r>
            <a:endParaRPr/>
          </a:p>
          <a:p>
            <a:pPr marL="0" marR="0" lvl="0" indent="0" algn="just" rtl="0">
              <a:spcBef>
                <a:spcPts val="0"/>
              </a:spcBef>
              <a:spcAft>
                <a:spcPts val="0"/>
              </a:spcAft>
              <a:buNone/>
            </a:pPr>
            <a:r>
              <a:rPr lang="en-US" sz="2800" dirty="0">
                <a:solidFill>
                  <a:schemeClr val="dk1"/>
                </a:solidFill>
                <a:latin typeface="Arial"/>
                <a:ea typeface="Arial"/>
                <a:cs typeface="Arial"/>
                <a:sym typeface="Arial"/>
              </a:rPr>
              <a:t/>
            </a:r>
            <a:br>
              <a:rPr lang="en-US" sz="2800" dirty="0">
                <a:solidFill>
                  <a:schemeClr val="dk1"/>
                </a:solidFill>
                <a:latin typeface="Arial"/>
                <a:ea typeface="Arial"/>
                <a:cs typeface="Arial"/>
                <a:sym typeface="Arial"/>
              </a:rPr>
            </a:br>
            <a:endParaRPr sz="2800">
              <a:solidFill>
                <a:schemeClr val="dk1"/>
              </a:solidFill>
              <a:latin typeface="Arial"/>
              <a:ea typeface="Arial"/>
              <a:cs typeface="Arial"/>
              <a:sym typeface="Arial"/>
            </a:endParaRPr>
          </a:p>
        </p:txBody>
      </p:sp>
      <p:pic>
        <p:nvPicPr>
          <p:cNvPr id="575" name="Google Shape;575;p47" descr="OS Page Table Entry"/>
          <p:cNvPicPr preferRelativeResize="0"/>
          <p:nvPr/>
        </p:nvPicPr>
        <p:blipFill rotWithShape="1">
          <a:blip r:embed="rId4">
            <a:alphaModFix/>
          </a:blip>
          <a:srcRect/>
          <a:stretch/>
        </p:blipFill>
        <p:spPr>
          <a:xfrm>
            <a:off x="1860550" y="6159500"/>
            <a:ext cx="12649200" cy="2133600"/>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8"/>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582" name="Google Shape;582;p48"/>
          <p:cNvGrpSpPr/>
          <p:nvPr/>
        </p:nvGrpSpPr>
        <p:grpSpPr>
          <a:xfrm>
            <a:off x="0" y="0"/>
            <a:ext cx="16217900" cy="9118600"/>
            <a:chOff x="0" y="0"/>
            <a:chExt cx="16217900" cy="9118600"/>
          </a:xfrm>
        </p:grpSpPr>
        <p:sp>
          <p:nvSpPr>
            <p:cNvPr id="583" name="Google Shape;583;p48"/>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584" name="Google Shape;584;p4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586" name="Google Shape;586;p48"/>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Paging </a:t>
            </a:r>
            <a:endParaRPr sz="4800" b="1">
              <a:solidFill>
                <a:schemeClr val="dk1"/>
              </a:solidFill>
              <a:latin typeface="Arial"/>
              <a:ea typeface="Arial"/>
              <a:cs typeface="Arial"/>
              <a:sym typeface="Arial"/>
            </a:endParaRPr>
          </a:p>
        </p:txBody>
      </p:sp>
      <p:sp>
        <p:nvSpPr>
          <p:cNvPr id="588" name="Google Shape;588;p48"/>
          <p:cNvSpPr/>
          <p:nvPr/>
        </p:nvSpPr>
        <p:spPr>
          <a:xfrm>
            <a:off x="1250950" y="1054100"/>
            <a:ext cx="14097000" cy="56938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u="sng">
                <a:solidFill>
                  <a:schemeClr val="dk1"/>
                </a:solidFill>
                <a:latin typeface="Arial"/>
                <a:ea typeface="Arial"/>
                <a:cs typeface="Arial"/>
                <a:sym typeface="Arial"/>
              </a:rPr>
              <a:t>Advantages-</a:t>
            </a: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 advantages of paging are-</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It allows to store parts of a single process in a non-contiguous fashion.</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It solves the problem of external fragmentation.</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2800" b="1" u="sng">
                <a:solidFill>
                  <a:schemeClr val="dk1"/>
                </a:solidFill>
                <a:latin typeface="Arial"/>
                <a:ea typeface="Arial"/>
                <a:cs typeface="Arial"/>
                <a:sym typeface="Arial"/>
              </a:rPr>
              <a:t>Disadvantages-</a:t>
            </a: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 disadvantages of paging are-</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It suffers from internal fragmentation.</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There is an overhead of maintaining a page table for each process.</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 time taken to fetch the instruction increases since now two memory accesses are required.</a:t>
            </a: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9"/>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594" name="Google Shape;594;p49"/>
          <p:cNvGrpSpPr/>
          <p:nvPr/>
        </p:nvGrpSpPr>
        <p:grpSpPr>
          <a:xfrm>
            <a:off x="0" y="0"/>
            <a:ext cx="16217900" cy="9118600"/>
            <a:chOff x="0" y="0"/>
            <a:chExt cx="16217900" cy="9118600"/>
          </a:xfrm>
        </p:grpSpPr>
        <p:sp>
          <p:nvSpPr>
            <p:cNvPr id="595" name="Google Shape;595;p4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596" name="Google Shape;596;p4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597" name="Google Shape;597;p49"/>
          <p:cNvSpPr txBox="1"/>
          <p:nvPr/>
        </p:nvSpPr>
        <p:spPr>
          <a:xfrm>
            <a:off x="397608" y="156155"/>
            <a:ext cx="1546860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Virtual Memory in Operating System</a:t>
            </a:r>
            <a:endParaRPr/>
          </a:p>
          <a:p>
            <a:pPr marL="0" marR="0" lvl="0" indent="0" algn="l" rtl="0">
              <a:spcBef>
                <a:spcPts val="0"/>
              </a:spcBef>
              <a:spcAft>
                <a:spcPts val="0"/>
              </a:spcAft>
              <a:buNone/>
            </a:pPr>
            <a:endParaRPr sz="3600" b="1">
              <a:solidFill>
                <a:schemeClr val="dk1"/>
              </a:solidFill>
              <a:latin typeface="Arial"/>
              <a:ea typeface="Arial"/>
              <a:cs typeface="Arial"/>
              <a:sym typeface="Arial"/>
            </a:endParaRPr>
          </a:p>
        </p:txBody>
      </p:sp>
      <p:sp>
        <p:nvSpPr>
          <p:cNvPr id="600" name="Google Shape;600;p49"/>
          <p:cNvSpPr/>
          <p:nvPr/>
        </p:nvSpPr>
        <p:spPr>
          <a:xfrm>
            <a:off x="946150" y="977900"/>
            <a:ext cx="14941549" cy="649408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Virtual Memory is a storage allocation scheme in which secondary memory can be addressed as though it were part of main memory. </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 addresses a program may use to reference memory are distinguished from the addresses the memory system uses to identify physical storage sites, and program generated addresses are translated automatically to the corresponding machine addresses.</a:t>
            </a:r>
            <a:br>
              <a:rPr lang="en-US"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 size of virtual storage is limited by the addressing scheme of the computer system and amount of secondary memory is available not by the actual number of the main storage locations.</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It is a technique that is implemented using both hardware and software. It maps memory addresses used by a program, called virtual addresses, into physical addresses in computer memory.</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50"/>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606" name="Google Shape;606;p50"/>
          <p:cNvGrpSpPr/>
          <p:nvPr/>
        </p:nvGrpSpPr>
        <p:grpSpPr>
          <a:xfrm>
            <a:off x="0" y="0"/>
            <a:ext cx="16217900" cy="9118600"/>
            <a:chOff x="0" y="0"/>
            <a:chExt cx="16217900" cy="9118600"/>
          </a:xfrm>
        </p:grpSpPr>
        <p:sp>
          <p:nvSpPr>
            <p:cNvPr id="607" name="Google Shape;607;p50"/>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608" name="Google Shape;608;p50"/>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609" name="Google Shape;609;p50"/>
          <p:cNvSpPr txBox="1"/>
          <p:nvPr/>
        </p:nvSpPr>
        <p:spPr>
          <a:xfrm>
            <a:off x="412750" y="488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(Cont..)</a:t>
            </a:r>
            <a:endParaRPr sz="3600" b="1">
              <a:solidFill>
                <a:schemeClr val="dk1"/>
              </a:solidFill>
              <a:latin typeface="Arial"/>
              <a:ea typeface="Arial"/>
              <a:cs typeface="Arial"/>
              <a:sym typeface="Arial"/>
            </a:endParaRPr>
          </a:p>
        </p:txBody>
      </p:sp>
      <p:sp>
        <p:nvSpPr>
          <p:cNvPr id="612" name="Google Shape;612;p50"/>
          <p:cNvSpPr/>
          <p:nvPr/>
        </p:nvSpPr>
        <p:spPr>
          <a:xfrm>
            <a:off x="793750" y="596900"/>
            <a:ext cx="14941549" cy="78483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All memory references within a process are logical addresses that are dynamically translated into physical addresses at run time.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This means that a process can be swapped in and out of main memory such that it occupies different places in main memory at different times during the course of execution.</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A process may be broken into number of pieces and these pieces need not be continuously located in the main memory during execution.</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 combination of dynamic run-time address translation and use of page or segment table permits this.</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If these characteristics are present then, it is not necessary that all the pages or segments are present in the main memory during execution.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This means that the required pages need to be loaded into memory whenever required.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Virtual memory is implemented using Demand Paging or Demand Segmentation.</a:t>
            </a: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51"/>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618" name="Google Shape;618;p51"/>
          <p:cNvGrpSpPr/>
          <p:nvPr/>
        </p:nvGrpSpPr>
        <p:grpSpPr>
          <a:xfrm>
            <a:off x="0" y="0"/>
            <a:ext cx="16217900" cy="9118600"/>
            <a:chOff x="0" y="0"/>
            <a:chExt cx="16217900" cy="9118600"/>
          </a:xfrm>
        </p:grpSpPr>
        <p:sp>
          <p:nvSpPr>
            <p:cNvPr id="619" name="Google Shape;619;p51"/>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620" name="Google Shape;620;p51"/>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621" name="Google Shape;621;p51"/>
          <p:cNvSpPr txBox="1"/>
          <p:nvPr/>
        </p:nvSpPr>
        <p:spPr>
          <a:xfrm>
            <a:off x="412750" y="488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Virtual Memory</a:t>
            </a:r>
            <a:endParaRPr sz="3600">
              <a:solidFill>
                <a:schemeClr val="dk1"/>
              </a:solidFill>
              <a:latin typeface="Arial"/>
              <a:ea typeface="Arial"/>
              <a:cs typeface="Arial"/>
              <a:sym typeface="Arial"/>
            </a:endParaRPr>
          </a:p>
        </p:txBody>
      </p:sp>
      <p:sp>
        <p:nvSpPr>
          <p:cNvPr id="624" name="Google Shape;624;p51"/>
          <p:cNvSpPr/>
          <p:nvPr/>
        </p:nvSpPr>
        <p:spPr>
          <a:xfrm>
            <a:off x="912935" y="673441"/>
            <a:ext cx="14941549" cy="52014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Virtual Memory is a storage scheme that provides user an illusion of having a very big main memory. This is done by treating a part of secondary memory as the main memory.</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In this scheme, User can load the bigger size processes than the available main memory by having the illusion that the memory is available to load the process.</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Instead of loading one big process in the main memory, the Operating System loads the different parts of more than one process in the main memory.</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By doing this, the degree of multiprogramming will be increased and therefore, the CPU utilization will also be increased.</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52"/>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630" name="Google Shape;630;p52"/>
          <p:cNvGrpSpPr/>
          <p:nvPr/>
        </p:nvGrpSpPr>
        <p:grpSpPr>
          <a:xfrm>
            <a:off x="0" y="0"/>
            <a:ext cx="16217900" cy="9118600"/>
            <a:chOff x="0" y="0"/>
            <a:chExt cx="16217900" cy="9118600"/>
          </a:xfrm>
        </p:grpSpPr>
        <p:sp>
          <p:nvSpPr>
            <p:cNvPr id="631" name="Google Shape;631;p52"/>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632" name="Google Shape;632;p52"/>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633" name="Google Shape;633;p52"/>
          <p:cNvSpPr txBox="1"/>
          <p:nvPr/>
        </p:nvSpPr>
        <p:spPr>
          <a:xfrm>
            <a:off x="412750" y="488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How Virtual Memory Works?</a:t>
            </a:r>
            <a:endParaRPr sz="3600">
              <a:solidFill>
                <a:schemeClr val="dk1"/>
              </a:solidFill>
              <a:latin typeface="Arial"/>
              <a:ea typeface="Arial"/>
              <a:cs typeface="Arial"/>
              <a:sym typeface="Arial"/>
            </a:endParaRPr>
          </a:p>
        </p:txBody>
      </p:sp>
      <p:sp>
        <p:nvSpPr>
          <p:cNvPr id="636" name="Google Shape;636;p52"/>
          <p:cNvSpPr/>
          <p:nvPr/>
        </p:nvSpPr>
        <p:spPr>
          <a:xfrm>
            <a:off x="1098550" y="1739900"/>
            <a:ext cx="14782800" cy="477053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In modern world, virtual memory has become quite common these days. </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In this scheme, whenever some pages needs to be loaded in the main memory for the execution and the memory is not available for those many pages, then in that case, instead of stopping the pages from entering in the main memory, the OS search for the RAM area that are least used in the recent times or that are not referenced and copy that into the secondary memory to make the space for the new pages in the main memory.</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Since all this procedure happens automatically, therefore it makes the computer feel like it is having the unlimited RAM.</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3"/>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642" name="Google Shape;642;p53"/>
          <p:cNvGrpSpPr/>
          <p:nvPr/>
        </p:nvGrpSpPr>
        <p:grpSpPr>
          <a:xfrm>
            <a:off x="0" y="0"/>
            <a:ext cx="16217900" cy="9118600"/>
            <a:chOff x="0" y="0"/>
            <a:chExt cx="16217900" cy="9118600"/>
          </a:xfrm>
        </p:grpSpPr>
        <p:sp>
          <p:nvSpPr>
            <p:cNvPr id="643" name="Google Shape;643;p53"/>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644" name="Google Shape;644;p53"/>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646" name="Google Shape;646;p53"/>
          <p:cNvSpPr txBox="1"/>
          <p:nvPr/>
        </p:nvSpPr>
        <p:spPr>
          <a:xfrm>
            <a:off x="1157288" y="-56351"/>
            <a:ext cx="1424940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Snapshot of Virtual Memory</a:t>
            </a:r>
            <a:endParaRPr/>
          </a:p>
        </p:txBody>
      </p:sp>
      <p:sp>
        <p:nvSpPr>
          <p:cNvPr id="648" name="Google Shape;648;p53"/>
          <p:cNvSpPr/>
          <p:nvPr/>
        </p:nvSpPr>
        <p:spPr>
          <a:xfrm>
            <a:off x="1271588" y="749300"/>
            <a:ext cx="14020801" cy="60016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Let us assume 2 processes, P1 and P2, contains 4 pages each. Each page size is 1 KB. </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The main memory contains 8 frame of 1 KB each. </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The OS resides in the first two partitions.</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 In the third partition, 1</a:t>
            </a:r>
            <a:r>
              <a:rPr lang="en-US" sz="2400" baseline="30000">
                <a:solidFill>
                  <a:schemeClr val="dk1"/>
                </a:solidFill>
                <a:latin typeface="Arial"/>
                <a:ea typeface="Arial"/>
                <a:cs typeface="Arial"/>
                <a:sym typeface="Arial"/>
              </a:rPr>
              <a:t>st</a:t>
            </a:r>
            <a:r>
              <a:rPr lang="en-US" sz="2400">
                <a:solidFill>
                  <a:schemeClr val="dk1"/>
                </a:solidFill>
                <a:latin typeface="Arial"/>
                <a:ea typeface="Arial"/>
                <a:cs typeface="Arial"/>
                <a:sym typeface="Arial"/>
              </a:rPr>
              <a:t> page of P1 is stored and the other frames are also shown as filled with the different pages of processes in the main memory.</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The page tables of both the pages are 1 KB size each and therefore they can be fit in one frame each. </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The page tables of both the processes contain various information that is also shown in the image.</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The CPU contains a register which contains the base address of page table that is 5 in the case of P1 and 7 in the case of P2. This page table base address will be added to the page number of the Logical address when it comes to accessing the actual corresponding entry.</a:t>
            </a: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4"/>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654" name="Google Shape;654;p54"/>
          <p:cNvGrpSpPr/>
          <p:nvPr/>
        </p:nvGrpSpPr>
        <p:grpSpPr>
          <a:xfrm>
            <a:off x="0" y="0"/>
            <a:ext cx="16217900" cy="9118600"/>
            <a:chOff x="0" y="0"/>
            <a:chExt cx="16217900" cy="9118600"/>
          </a:xfrm>
        </p:grpSpPr>
        <p:sp>
          <p:nvSpPr>
            <p:cNvPr id="655" name="Google Shape;655;p54"/>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656" name="Google Shape;656;p54"/>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658" name="Google Shape;658;p54"/>
          <p:cNvSpPr txBox="1"/>
          <p:nvPr/>
        </p:nvSpPr>
        <p:spPr>
          <a:xfrm>
            <a:off x="1157288" y="-56351"/>
            <a:ext cx="1424940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Snapshot of Virtual Memory Cont..</a:t>
            </a:r>
            <a:endParaRPr/>
          </a:p>
        </p:txBody>
      </p:sp>
      <p:pic>
        <p:nvPicPr>
          <p:cNvPr id="660" name="Google Shape;660;p54" descr="OS Virtual Memory"/>
          <p:cNvPicPr preferRelativeResize="0"/>
          <p:nvPr/>
        </p:nvPicPr>
        <p:blipFill rotWithShape="1">
          <a:blip r:embed="rId4">
            <a:alphaModFix/>
          </a:blip>
          <a:srcRect/>
          <a:stretch/>
        </p:blipFill>
        <p:spPr>
          <a:xfrm>
            <a:off x="2241550" y="1054099"/>
            <a:ext cx="11760826" cy="7308697"/>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5"/>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666" name="Google Shape;666;p55"/>
          <p:cNvGrpSpPr/>
          <p:nvPr/>
        </p:nvGrpSpPr>
        <p:grpSpPr>
          <a:xfrm>
            <a:off x="0" y="0"/>
            <a:ext cx="16217900" cy="9118600"/>
            <a:chOff x="0" y="0"/>
            <a:chExt cx="16217900" cy="9118600"/>
          </a:xfrm>
        </p:grpSpPr>
        <p:sp>
          <p:nvSpPr>
            <p:cNvPr id="667" name="Google Shape;667;p55"/>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668" name="Google Shape;668;p55"/>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670" name="Google Shape;670;p55"/>
          <p:cNvSpPr txBox="1"/>
          <p:nvPr/>
        </p:nvSpPr>
        <p:spPr>
          <a:xfrm>
            <a:off x="1157288" y="-56351"/>
            <a:ext cx="1424940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Advantages and Disadvantages</a:t>
            </a:r>
            <a:endParaRPr/>
          </a:p>
        </p:txBody>
      </p:sp>
      <p:sp>
        <p:nvSpPr>
          <p:cNvPr id="672" name="Google Shape;672;p55"/>
          <p:cNvSpPr/>
          <p:nvPr/>
        </p:nvSpPr>
        <p:spPr>
          <a:xfrm>
            <a:off x="946150" y="673100"/>
            <a:ext cx="14727239" cy="52014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Advantages of Virtual Memory</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 degree of Multiprogramming will be increased.</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User can run large application with less real RAM.</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There is no need to buy more memory RAMs.</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Disadvantages of Virtual Memory</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 system becomes slower since swapping takes time.</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It takes more time in switching between applications.</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 user will have the lesser hard disk space for its use.</a:t>
            </a: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1"/>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100" name="Google Shape;100;p11"/>
          <p:cNvGrpSpPr/>
          <p:nvPr/>
        </p:nvGrpSpPr>
        <p:grpSpPr>
          <a:xfrm>
            <a:off x="0" y="0"/>
            <a:ext cx="16217900" cy="9118600"/>
            <a:chOff x="0" y="0"/>
            <a:chExt cx="16217900" cy="9118600"/>
          </a:xfrm>
        </p:grpSpPr>
        <p:sp>
          <p:nvSpPr>
            <p:cNvPr id="101" name="Google Shape;101;p11"/>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102" name="Google Shape;102;p11"/>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104" name="Google Shape;104;p11"/>
          <p:cNvSpPr txBox="1"/>
          <p:nvPr/>
        </p:nvSpPr>
        <p:spPr>
          <a:xfrm>
            <a:off x="1157288" y="-56351"/>
            <a:ext cx="1424940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Address</a:t>
            </a:r>
            <a:endParaRPr sz="3600">
              <a:solidFill>
                <a:schemeClr val="dk1"/>
              </a:solidFill>
              <a:latin typeface="Arial"/>
              <a:ea typeface="Arial"/>
              <a:cs typeface="Arial"/>
              <a:sym typeface="Arial"/>
            </a:endParaRPr>
          </a:p>
        </p:txBody>
      </p:sp>
      <p:sp>
        <p:nvSpPr>
          <p:cNvPr id="106" name="Google Shape;106;p11"/>
          <p:cNvSpPr/>
          <p:nvPr/>
        </p:nvSpPr>
        <p:spPr>
          <a:xfrm>
            <a:off x="1271588" y="351496"/>
            <a:ext cx="14020801" cy="760208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memory addresses generated by the CPU when accessing the code and data of a running process are called logical addresses.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logical/virtual address space of a process ranges from 0 to a maximum value that depends on the CPU architecture (4GB for 32-bit addresses).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Code and data in the program executable are assigned logical addresses in this space by the compiler.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On the other hand, the addresses used by the actual memory hardware to locate information are called physical addresses.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physical address space of a system spans from 0 to a maximum value (determined by how much RAM the machine has).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OS plays a big role in mapping logical addresses of a process to physical addresses.</a:t>
            </a: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56"/>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679" name="Google Shape;679;p56"/>
          <p:cNvGrpSpPr/>
          <p:nvPr/>
        </p:nvGrpSpPr>
        <p:grpSpPr>
          <a:xfrm>
            <a:off x="0" y="0"/>
            <a:ext cx="16217900" cy="9118600"/>
            <a:chOff x="0" y="0"/>
            <a:chExt cx="16217900" cy="9118600"/>
          </a:xfrm>
        </p:grpSpPr>
        <p:sp>
          <p:nvSpPr>
            <p:cNvPr id="680" name="Google Shape;680;p56"/>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681" name="Google Shape;681;p56"/>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683" name="Google Shape;683;p56"/>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Demand Paging</a:t>
            </a:r>
            <a:endParaRPr sz="4800">
              <a:solidFill>
                <a:schemeClr val="dk1"/>
              </a:solidFill>
              <a:latin typeface="Arial"/>
              <a:ea typeface="Arial"/>
              <a:cs typeface="Arial"/>
              <a:sym typeface="Arial"/>
            </a:endParaRPr>
          </a:p>
        </p:txBody>
      </p:sp>
      <p:sp>
        <p:nvSpPr>
          <p:cNvPr id="685" name="Google Shape;685;p56"/>
          <p:cNvSpPr/>
          <p:nvPr/>
        </p:nvSpPr>
        <p:spPr>
          <a:xfrm>
            <a:off x="1327150" y="901700"/>
            <a:ext cx="14401800" cy="784830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According to the concept of Virtual Memory, in order to execute some process, only a part of the process needs to be present in the main memory which means that only a few pages will only be present in the main memory at any time.</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However, deciding, which pages need to be kept in the main memory and which need to be kept in the secondary memory, is going to be difficult because we cannot say in advance that a process will require a particular page at particular time.</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Therefore, to overcome this problem, there is a concept called Demand Paging is introduced.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Demand Paging is a popular method of virtual memory management. In demand paging, the pages of a process which are least used, get stored in the secondary memory.</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A page is copied to the main memory when its demand is made or page fault occurs. There are various page replacement algorithms which are used to determine the pages which will be replaced. </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57"/>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692" name="Google Shape;692;p57"/>
          <p:cNvGrpSpPr/>
          <p:nvPr/>
        </p:nvGrpSpPr>
        <p:grpSpPr>
          <a:xfrm>
            <a:off x="0" y="0"/>
            <a:ext cx="16217900" cy="9118600"/>
            <a:chOff x="0" y="0"/>
            <a:chExt cx="16217900" cy="9118600"/>
          </a:xfrm>
        </p:grpSpPr>
        <p:sp>
          <p:nvSpPr>
            <p:cNvPr id="693" name="Google Shape;693;p57"/>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694" name="Google Shape;694;p57"/>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696" name="Google Shape;696;p57"/>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Demand Paging Cont..</a:t>
            </a:r>
            <a:endParaRPr sz="4800">
              <a:solidFill>
                <a:schemeClr val="dk1"/>
              </a:solidFill>
              <a:latin typeface="Arial"/>
              <a:ea typeface="Arial"/>
              <a:cs typeface="Arial"/>
              <a:sym typeface="Arial"/>
            </a:endParaRPr>
          </a:p>
        </p:txBody>
      </p:sp>
      <p:sp>
        <p:nvSpPr>
          <p:cNvPr id="698" name="Google Shape;698;p57"/>
          <p:cNvSpPr/>
          <p:nvPr/>
        </p:nvSpPr>
        <p:spPr>
          <a:xfrm>
            <a:off x="1327150" y="901700"/>
            <a:ext cx="14401800" cy="440120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It suggests keeping all pages of the frames in the secondary memory until they are required.</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 In other words, it says that do not load any page in the main memory until it is required.</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Whenever any page is referred for the first time in the main memory, then that page will be found in the secondary memory. </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After that, it may or may not be present in the main memory depending upon the page replacement algorithm</a:t>
            </a: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58"/>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705" name="Google Shape;705;p58"/>
          <p:cNvGrpSpPr/>
          <p:nvPr/>
        </p:nvGrpSpPr>
        <p:grpSpPr>
          <a:xfrm>
            <a:off x="0" y="0"/>
            <a:ext cx="16217900" cy="9118600"/>
            <a:chOff x="0" y="0"/>
            <a:chExt cx="16217900" cy="9118600"/>
          </a:xfrm>
        </p:grpSpPr>
        <p:sp>
          <p:nvSpPr>
            <p:cNvPr id="706" name="Google Shape;706;p58"/>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707" name="Google Shape;707;p5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709" name="Google Shape;709;p58"/>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What is a Page Fault?</a:t>
            </a:r>
            <a:endParaRPr/>
          </a:p>
        </p:txBody>
      </p:sp>
      <p:sp>
        <p:nvSpPr>
          <p:cNvPr id="711" name="Google Shape;711;p58"/>
          <p:cNvSpPr/>
          <p:nvPr/>
        </p:nvSpPr>
        <p:spPr>
          <a:xfrm>
            <a:off x="1327150" y="901701"/>
            <a:ext cx="14401800" cy="22467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If the referred page is not present in the main memory then there will be a miss and the concept is called Page miss or page fault.</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 CPU has to access the missed page from the secondary memory. If the number of page fault is very high then the effective access time of the system will become very high.</a:t>
            </a:r>
            <a:endParaRPr sz="2800">
              <a:solidFill>
                <a:schemeClr val="dk1"/>
              </a:solidFill>
              <a:latin typeface="Arial"/>
              <a:ea typeface="Arial"/>
              <a:cs typeface="Arial"/>
              <a:sym typeface="Arial"/>
            </a:endParaRPr>
          </a:p>
        </p:txBody>
      </p:sp>
      <p:sp>
        <p:nvSpPr>
          <p:cNvPr id="712" name="Google Shape;712;p58"/>
          <p:cNvSpPr/>
          <p:nvPr/>
        </p:nvSpPr>
        <p:spPr>
          <a:xfrm>
            <a:off x="1403350" y="3340100"/>
            <a:ext cx="5482719"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What is Thrashing?</a:t>
            </a:r>
            <a:endParaRPr sz="4800">
              <a:solidFill>
                <a:schemeClr val="dk1"/>
              </a:solidFill>
              <a:latin typeface="Arial"/>
              <a:ea typeface="Arial"/>
              <a:cs typeface="Arial"/>
              <a:sym typeface="Arial"/>
            </a:endParaRPr>
          </a:p>
        </p:txBody>
      </p:sp>
      <p:sp>
        <p:nvSpPr>
          <p:cNvPr id="713" name="Google Shape;713;p58"/>
          <p:cNvSpPr/>
          <p:nvPr/>
        </p:nvSpPr>
        <p:spPr>
          <a:xfrm>
            <a:off x="1403350" y="4102100"/>
            <a:ext cx="14554200" cy="397031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If the number of page faults is equal to the number of referred pages or the number of page faults are so high so that the CPU remains busy in just reading the pages from the secondary memory then the effective access time will be the time taken by the CPU to read one word from the secondary memory and it will be so high. The concept is called thrashing.</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If the page fault rate is PF %, the time taken in getting a page from the secondary memory and again restarting is S (service time) and the memory access time is ma then the effective access time can be given as;</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EAT = PF X S + (1 - PF) X (ma)   </a:t>
            </a: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59"/>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720" name="Google Shape;720;p59"/>
          <p:cNvGrpSpPr/>
          <p:nvPr/>
        </p:nvGrpSpPr>
        <p:grpSpPr>
          <a:xfrm>
            <a:off x="0" y="0"/>
            <a:ext cx="16217900" cy="9118600"/>
            <a:chOff x="0" y="0"/>
            <a:chExt cx="16217900" cy="9118600"/>
          </a:xfrm>
        </p:grpSpPr>
        <p:sp>
          <p:nvSpPr>
            <p:cNvPr id="721" name="Google Shape;721;p5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722" name="Google Shape;722;p5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724" name="Google Shape;724;p59"/>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Page Replacement Algorithms</a:t>
            </a:r>
            <a:endParaRPr sz="4800">
              <a:solidFill>
                <a:schemeClr val="dk1"/>
              </a:solidFill>
              <a:latin typeface="Arial"/>
              <a:ea typeface="Arial"/>
              <a:cs typeface="Arial"/>
              <a:sym typeface="Arial"/>
            </a:endParaRPr>
          </a:p>
        </p:txBody>
      </p:sp>
      <p:sp>
        <p:nvSpPr>
          <p:cNvPr id="726" name="Google Shape;726;p59"/>
          <p:cNvSpPr/>
          <p:nvPr/>
        </p:nvSpPr>
        <p:spPr>
          <a:xfrm>
            <a:off x="1327150" y="901700"/>
            <a:ext cx="1440180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
            </a:r>
            <a:br>
              <a:rPr lang="en-US"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p:txBody>
      </p:sp>
      <p:sp>
        <p:nvSpPr>
          <p:cNvPr id="727" name="Google Shape;727;p59" descr="OS Paging Example 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900">
              <a:solidFill>
                <a:schemeClr val="dk1"/>
              </a:solidFill>
              <a:latin typeface="Arial"/>
              <a:ea typeface="Arial"/>
              <a:cs typeface="Arial"/>
              <a:sym typeface="Arial"/>
            </a:endParaRPr>
          </a:p>
        </p:txBody>
      </p:sp>
      <p:pic>
        <p:nvPicPr>
          <p:cNvPr id="728" name="Google Shape;728;p59" descr="OS Page Replacement Algorithms"/>
          <p:cNvPicPr preferRelativeResize="0"/>
          <p:nvPr/>
        </p:nvPicPr>
        <p:blipFill rotWithShape="1">
          <a:blip r:embed="rId4">
            <a:alphaModFix/>
          </a:blip>
          <a:srcRect/>
          <a:stretch/>
        </p:blipFill>
        <p:spPr>
          <a:xfrm>
            <a:off x="10242550" y="1587500"/>
            <a:ext cx="4667250" cy="2000250"/>
          </a:xfrm>
          <a:prstGeom prst="rect">
            <a:avLst/>
          </a:prstGeom>
          <a:noFill/>
          <a:ln>
            <a:noFill/>
          </a:ln>
        </p:spPr>
      </p:pic>
      <p:sp>
        <p:nvSpPr>
          <p:cNvPr id="729" name="Google Shape;729;p59"/>
          <p:cNvSpPr/>
          <p:nvPr/>
        </p:nvSpPr>
        <p:spPr>
          <a:xfrm>
            <a:off x="1631950" y="1435100"/>
            <a:ext cx="8108950" cy="698652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The page replacement algorithm decides which memory page is to be replaced. The process of replacement is sometimes called swap out or write to disk. Page replacement is done when the requested page is not found in the main memory (page fault).</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There are two main aspects of virtual memory, Frame allocation and Page Replacement. It is very important to have the optimal frame allocation and page replacement algorithm. Frame allocation is all about how many frames are to be allocated to the process while the page replacement is all about determining the page number which needs to be replaced in order to make space for the requested page.</a:t>
            </a: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60"/>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736" name="Google Shape;736;p60"/>
          <p:cNvGrpSpPr/>
          <p:nvPr/>
        </p:nvGrpSpPr>
        <p:grpSpPr>
          <a:xfrm>
            <a:off x="0" y="0"/>
            <a:ext cx="16217900" cy="9118600"/>
            <a:chOff x="0" y="0"/>
            <a:chExt cx="16217900" cy="9118600"/>
          </a:xfrm>
        </p:grpSpPr>
        <p:sp>
          <p:nvSpPr>
            <p:cNvPr id="737" name="Google Shape;737;p60"/>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738" name="Google Shape;738;p60"/>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740" name="Google Shape;740;p60"/>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Types of Page Replacement Algorithms</a:t>
            </a:r>
            <a:endParaRPr sz="4800">
              <a:solidFill>
                <a:schemeClr val="dk1"/>
              </a:solidFill>
              <a:latin typeface="Arial"/>
              <a:ea typeface="Arial"/>
              <a:cs typeface="Arial"/>
              <a:sym typeface="Arial"/>
            </a:endParaRPr>
          </a:p>
        </p:txBody>
      </p:sp>
      <p:sp>
        <p:nvSpPr>
          <p:cNvPr id="742" name="Google Shape;742;p60"/>
          <p:cNvSpPr/>
          <p:nvPr/>
        </p:nvSpPr>
        <p:spPr>
          <a:xfrm>
            <a:off x="1250950" y="1054100"/>
            <a:ext cx="14706601" cy="69865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There are various page replacement algorithms. Each algorithm has a different method by which the pages can be replaced.</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b="1">
                <a:solidFill>
                  <a:schemeClr val="dk1"/>
                </a:solidFill>
                <a:latin typeface="Arial"/>
                <a:ea typeface="Arial"/>
                <a:cs typeface="Arial"/>
                <a:sym typeface="Arial"/>
              </a:rPr>
              <a:t>Optimal Page Replacement algorithm →</a:t>
            </a:r>
            <a:r>
              <a:rPr lang="en-US" sz="2800">
                <a:solidFill>
                  <a:schemeClr val="dk1"/>
                </a:solidFill>
                <a:latin typeface="Arial"/>
                <a:ea typeface="Arial"/>
                <a:cs typeface="Arial"/>
                <a:sym typeface="Arial"/>
              </a:rPr>
              <a:t> this algorithms replaces the page which will not be referred for so long in future. Although it can not be practically implementable but it can be used as a benchmark. Other algorithms are compared to this in terms of optimality.</a:t>
            </a:r>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US" sz="2800" b="1">
                <a:solidFill>
                  <a:schemeClr val="dk1"/>
                </a:solidFill>
                <a:latin typeface="Arial"/>
                <a:ea typeface="Arial"/>
                <a:cs typeface="Arial"/>
                <a:sym typeface="Arial"/>
              </a:rPr>
              <a:t>Least recent used (LRU) page replacement algorithm →</a:t>
            </a:r>
            <a:r>
              <a:rPr lang="en-US" sz="2800">
                <a:solidFill>
                  <a:schemeClr val="dk1"/>
                </a:solidFill>
                <a:latin typeface="Arial"/>
                <a:ea typeface="Arial"/>
                <a:cs typeface="Arial"/>
                <a:sym typeface="Arial"/>
              </a:rPr>
              <a:t> this algorithm replaces the page which has not been referred for a long time. This algorithm is just opposite to the optimal page replacement algorithm. In this, we look at the past instead of staring at future.</a:t>
            </a:r>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US" sz="2800" b="1">
                <a:solidFill>
                  <a:schemeClr val="dk1"/>
                </a:solidFill>
                <a:latin typeface="Arial"/>
                <a:ea typeface="Arial"/>
                <a:cs typeface="Arial"/>
                <a:sym typeface="Arial"/>
              </a:rPr>
              <a:t>FIFO →</a:t>
            </a:r>
            <a:r>
              <a:rPr lang="en-US" sz="2800">
                <a:solidFill>
                  <a:schemeClr val="dk1"/>
                </a:solidFill>
                <a:latin typeface="Arial"/>
                <a:ea typeface="Arial"/>
                <a:cs typeface="Arial"/>
                <a:sym typeface="Arial"/>
              </a:rPr>
              <a:t> in this algorithm, a queue is maintained. The page which is assigned the frame first will be replaced first. In other words, the page which resides at the rare end of the queue will be replaced on the every page fault.</a:t>
            </a:r>
            <a:endParaRPr/>
          </a:p>
          <a:p>
            <a:pPr marL="0" marR="0" lvl="0" indent="0" algn="just"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61"/>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749" name="Google Shape;749;p61"/>
          <p:cNvGrpSpPr/>
          <p:nvPr/>
        </p:nvGrpSpPr>
        <p:grpSpPr>
          <a:xfrm>
            <a:off x="0" y="0"/>
            <a:ext cx="16217900" cy="9118600"/>
            <a:chOff x="0" y="0"/>
            <a:chExt cx="16217900" cy="9118600"/>
          </a:xfrm>
        </p:grpSpPr>
        <p:sp>
          <p:nvSpPr>
            <p:cNvPr id="750" name="Google Shape;750;p61"/>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751" name="Google Shape;751;p61"/>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753" name="Google Shape;753;p61"/>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FIFO EXAMPLE</a:t>
            </a:r>
            <a:endParaRPr sz="4800">
              <a:solidFill>
                <a:schemeClr val="dk1"/>
              </a:solidFill>
              <a:latin typeface="Arial"/>
              <a:ea typeface="Arial"/>
              <a:cs typeface="Arial"/>
              <a:sym typeface="Arial"/>
            </a:endParaRPr>
          </a:p>
        </p:txBody>
      </p:sp>
      <p:sp>
        <p:nvSpPr>
          <p:cNvPr id="755" name="Google Shape;755;p61"/>
          <p:cNvSpPr/>
          <p:nvPr/>
        </p:nvSpPr>
        <p:spPr>
          <a:xfrm>
            <a:off x="1250950" y="1054100"/>
            <a:ext cx="14554200"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FIFO →</a:t>
            </a:r>
            <a:r>
              <a:rPr lang="en-US" sz="2800">
                <a:solidFill>
                  <a:schemeClr val="dk1"/>
                </a:solidFill>
                <a:latin typeface="Arial"/>
                <a:ea typeface="Arial"/>
                <a:cs typeface="Arial"/>
                <a:sym typeface="Arial"/>
              </a:rPr>
              <a:t> in this algorithm, a queue is maintained. The page which is assigned the frame first will be replaced first. In other words, the page which resides at the rare end of the queue will be replaced on the every page fault.</a:t>
            </a:r>
            <a:endParaRPr/>
          </a:p>
          <a:p>
            <a:pPr marL="0" marR="0" lvl="0" indent="0" algn="just" rtl="0">
              <a:spcBef>
                <a:spcPts val="0"/>
              </a:spcBef>
              <a:spcAft>
                <a:spcPts val="0"/>
              </a:spcAft>
              <a:buNone/>
            </a:pPr>
            <a:endParaRPr sz="2800" b="1">
              <a:solidFill>
                <a:schemeClr val="dk1"/>
              </a:solidFill>
              <a:latin typeface="Arial"/>
              <a:ea typeface="Arial"/>
              <a:cs typeface="Arial"/>
              <a:sym typeface="Arial"/>
            </a:endParaRPr>
          </a:p>
          <a:p>
            <a:pPr marL="0" marR="0" lvl="0" indent="0" algn="just" rtl="0">
              <a:spcBef>
                <a:spcPts val="0"/>
              </a:spcBef>
              <a:spcAft>
                <a:spcPts val="0"/>
              </a:spcAft>
              <a:buNone/>
            </a:pPr>
            <a:r>
              <a:rPr lang="en-US" sz="2800" b="1">
                <a:solidFill>
                  <a:schemeClr val="dk1"/>
                </a:solidFill>
                <a:latin typeface="Arial"/>
                <a:ea typeface="Arial"/>
                <a:cs typeface="Arial"/>
                <a:sym typeface="Arial"/>
              </a:rPr>
              <a:t>Example-1</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Consider page reference string 1, 3, 0, 3, 5, 6 with 3 page frames.</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Find number of page faults.</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
            </a:r>
            <a:br>
              <a:rPr lang="en-US"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p:txBody>
      </p:sp>
      <p:pic>
        <p:nvPicPr>
          <p:cNvPr id="756" name="Google Shape;756;p61" descr="https://media.geeksforgeeks.org/wp-content/uploads/20190412160604/fifo2.png"/>
          <p:cNvPicPr preferRelativeResize="0"/>
          <p:nvPr/>
        </p:nvPicPr>
        <p:blipFill rotWithShape="1">
          <a:blip r:embed="rId4">
            <a:alphaModFix/>
          </a:blip>
          <a:srcRect/>
          <a:stretch/>
        </p:blipFill>
        <p:spPr>
          <a:xfrm>
            <a:off x="10852150" y="4254500"/>
            <a:ext cx="4305300" cy="3838576"/>
          </a:xfrm>
          <a:prstGeom prst="rect">
            <a:avLst/>
          </a:prstGeom>
          <a:noFill/>
          <a:ln>
            <a:noFill/>
          </a:ln>
        </p:spPr>
      </p:pic>
      <p:sp>
        <p:nvSpPr>
          <p:cNvPr id="757" name="Google Shape;757;p61"/>
          <p:cNvSpPr/>
          <p:nvPr/>
        </p:nvSpPr>
        <p:spPr>
          <a:xfrm>
            <a:off x="1479550" y="4330700"/>
            <a:ext cx="9067800"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Initially all slots are empty, so when 1, 3, 0 came they are allocated to the empty slots —&gt; </a:t>
            </a:r>
            <a:r>
              <a:rPr lang="en-US" sz="2400" b="1">
                <a:solidFill>
                  <a:schemeClr val="dk1"/>
                </a:solidFill>
                <a:latin typeface="Arial"/>
                <a:ea typeface="Arial"/>
                <a:cs typeface="Arial"/>
                <a:sym typeface="Arial"/>
              </a:rPr>
              <a:t>3 Page Faults.</a:t>
            </a:r>
            <a:r>
              <a:rPr lang="en-US" sz="2400">
                <a:solidFill>
                  <a:schemeClr val="dk1"/>
                </a:solidFill>
                <a:latin typeface="Arial"/>
                <a:ea typeface="Arial"/>
                <a:cs typeface="Arial"/>
                <a:sym typeface="Arial"/>
              </a:rPr>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when 3 comes, it is already in  memory so —&gt; </a:t>
            </a:r>
            <a:r>
              <a:rPr lang="en-US" sz="2400" b="1">
                <a:solidFill>
                  <a:schemeClr val="dk1"/>
                </a:solidFill>
                <a:latin typeface="Arial"/>
                <a:ea typeface="Arial"/>
                <a:cs typeface="Arial"/>
                <a:sym typeface="Arial"/>
              </a:rPr>
              <a:t>0 Page Faults.</a:t>
            </a:r>
            <a:r>
              <a:rPr lang="en-US" sz="2400">
                <a:solidFill>
                  <a:schemeClr val="dk1"/>
                </a:solidFill>
                <a:latin typeface="Arial"/>
                <a:ea typeface="Arial"/>
                <a:cs typeface="Arial"/>
                <a:sym typeface="Arial"/>
              </a:rPr>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Then 5 comes, it is not available in  memory so it replaces the oldest page slot i.e 1. —&gt;</a:t>
            </a:r>
            <a:r>
              <a:rPr lang="en-US" sz="2400" b="1">
                <a:solidFill>
                  <a:schemeClr val="dk1"/>
                </a:solidFill>
                <a:latin typeface="Arial"/>
                <a:ea typeface="Arial"/>
                <a:cs typeface="Arial"/>
                <a:sym typeface="Arial"/>
              </a:rPr>
              <a:t>1 Page Fault.</a:t>
            </a:r>
            <a:r>
              <a:rPr lang="en-US" sz="2400">
                <a:solidFill>
                  <a:schemeClr val="dk1"/>
                </a:solidFill>
                <a:latin typeface="Arial"/>
                <a:ea typeface="Arial"/>
                <a:cs typeface="Arial"/>
                <a:sym typeface="Arial"/>
              </a:rPr>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6 comes, it is also not available in memory so it replaces the oldest page slot i.e 3 —&gt;</a:t>
            </a:r>
            <a:r>
              <a:rPr lang="en-US" sz="2400" b="1">
                <a:solidFill>
                  <a:schemeClr val="dk1"/>
                </a:solidFill>
                <a:latin typeface="Arial"/>
                <a:ea typeface="Arial"/>
                <a:cs typeface="Arial"/>
                <a:sym typeface="Arial"/>
              </a:rPr>
              <a:t>1 Page Fault.</a:t>
            </a:r>
            <a:r>
              <a:rPr lang="en-US" sz="2400">
                <a:solidFill>
                  <a:schemeClr val="dk1"/>
                </a:solidFill>
                <a:latin typeface="Arial"/>
                <a:ea typeface="Arial"/>
                <a:cs typeface="Arial"/>
                <a:sym typeface="Arial"/>
              </a:rPr>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Finally when 3 come it is not avilable so it replaces 0 </a:t>
            </a:r>
            <a:r>
              <a:rPr lang="en-US" sz="2400" b="1">
                <a:solidFill>
                  <a:schemeClr val="dk1"/>
                </a:solidFill>
                <a:latin typeface="Arial"/>
                <a:ea typeface="Arial"/>
                <a:cs typeface="Arial"/>
                <a:sym typeface="Arial"/>
              </a:rPr>
              <a:t>1 page fault</a:t>
            </a: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62"/>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764" name="Google Shape;764;p62"/>
          <p:cNvGrpSpPr/>
          <p:nvPr/>
        </p:nvGrpSpPr>
        <p:grpSpPr>
          <a:xfrm>
            <a:off x="0" y="0"/>
            <a:ext cx="16217900" cy="9118600"/>
            <a:chOff x="0" y="0"/>
            <a:chExt cx="16217900" cy="9118600"/>
          </a:xfrm>
        </p:grpSpPr>
        <p:sp>
          <p:nvSpPr>
            <p:cNvPr id="765" name="Google Shape;765;p62"/>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766" name="Google Shape;766;p62"/>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768" name="Google Shape;768;p62"/>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chemeClr val="dk1"/>
                </a:solidFill>
                <a:latin typeface="Arial"/>
                <a:ea typeface="Arial"/>
                <a:cs typeface="Arial"/>
                <a:sym typeface="Arial"/>
              </a:rPr>
              <a:t>Optimal Page Replacement </a:t>
            </a:r>
            <a:r>
              <a:rPr lang="en-US" sz="4800">
                <a:solidFill>
                  <a:schemeClr val="dk1"/>
                </a:solidFill>
                <a:latin typeface="Arial"/>
                <a:ea typeface="Arial"/>
                <a:cs typeface="Arial"/>
                <a:sym typeface="Arial"/>
              </a:rPr>
              <a:t>EXAMPLE</a:t>
            </a:r>
            <a:endParaRPr sz="4800">
              <a:solidFill>
                <a:schemeClr val="dk1"/>
              </a:solidFill>
              <a:latin typeface="Arial"/>
              <a:ea typeface="Arial"/>
              <a:cs typeface="Arial"/>
              <a:sym typeface="Arial"/>
            </a:endParaRPr>
          </a:p>
        </p:txBody>
      </p:sp>
      <p:sp>
        <p:nvSpPr>
          <p:cNvPr id="770" name="Google Shape;770;p62"/>
          <p:cNvSpPr/>
          <p:nvPr/>
        </p:nvSpPr>
        <p:spPr>
          <a:xfrm>
            <a:off x="1250950" y="1054100"/>
            <a:ext cx="14554200" cy="35394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In this algorithm, pages are replaced which would not be used for the longest duration of time in the future.</a:t>
            </a:r>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US" sz="2800" b="1">
                <a:solidFill>
                  <a:schemeClr val="dk1"/>
                </a:solidFill>
                <a:latin typeface="Arial"/>
                <a:ea typeface="Arial"/>
                <a:cs typeface="Arial"/>
                <a:sym typeface="Arial"/>
              </a:rPr>
              <a:t>Example-2:</a:t>
            </a:r>
            <a:r>
              <a:rPr lang="en-US" sz="2800">
                <a:solidFill>
                  <a:schemeClr val="dk1"/>
                </a:solidFill>
                <a:latin typeface="Arial"/>
                <a:ea typeface="Arial"/>
                <a:cs typeface="Arial"/>
                <a:sym typeface="Arial"/>
              </a:rPr>
              <a:t>Consider the page references 7, 0, 1, 2, 0, 3, 0, 4, 2, 3, 0, 3, 2, with 4 page frame. Find number of page fault.</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
            </a:r>
            <a:br>
              <a:rPr lang="en-US"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p:txBody>
      </p:sp>
      <p:pic>
        <p:nvPicPr>
          <p:cNvPr id="771" name="Google Shape;771;p62" descr="https://media.geeksforgeeks.org/wp-content/uploads/20190412160500/optimal.png"/>
          <p:cNvPicPr preferRelativeResize="0"/>
          <p:nvPr/>
        </p:nvPicPr>
        <p:blipFill rotWithShape="1">
          <a:blip r:embed="rId4">
            <a:alphaModFix/>
          </a:blip>
          <a:srcRect/>
          <a:stretch/>
        </p:blipFill>
        <p:spPr>
          <a:xfrm>
            <a:off x="793750" y="2959100"/>
            <a:ext cx="8562975" cy="4038601"/>
          </a:xfrm>
          <a:prstGeom prst="rect">
            <a:avLst/>
          </a:prstGeom>
          <a:noFill/>
          <a:ln>
            <a:noFill/>
          </a:ln>
        </p:spPr>
      </p:pic>
      <p:sp>
        <p:nvSpPr>
          <p:cNvPr id="772" name="Google Shape;772;p62"/>
          <p:cNvSpPr/>
          <p:nvPr/>
        </p:nvSpPr>
        <p:spPr>
          <a:xfrm>
            <a:off x="9785350" y="3035300"/>
            <a:ext cx="5975350"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Initially all slots are empty, so when 7 0 1 2 are allocated to the empty slots —&gt;</a:t>
            </a:r>
            <a:r>
              <a:rPr lang="en-US" sz="2400" b="1">
                <a:solidFill>
                  <a:schemeClr val="dk1"/>
                </a:solidFill>
                <a:latin typeface="Arial"/>
                <a:ea typeface="Arial"/>
                <a:cs typeface="Arial"/>
                <a:sym typeface="Arial"/>
              </a:rPr>
              <a:t> 4 Page faults</a:t>
            </a:r>
            <a:r>
              <a:rPr lang="en-US" sz="2400">
                <a:solidFill>
                  <a:schemeClr val="dk1"/>
                </a:solidFill>
                <a:latin typeface="Arial"/>
                <a:ea typeface="Arial"/>
                <a:cs typeface="Arial"/>
                <a:sym typeface="Arial"/>
              </a:rPr>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0 is already there so —&gt; </a:t>
            </a:r>
            <a:r>
              <a:rPr lang="en-US" sz="2400" b="1">
                <a:solidFill>
                  <a:schemeClr val="dk1"/>
                </a:solidFill>
                <a:latin typeface="Arial"/>
                <a:ea typeface="Arial"/>
                <a:cs typeface="Arial"/>
                <a:sym typeface="Arial"/>
              </a:rPr>
              <a:t>0 Page fault.</a:t>
            </a:r>
            <a:r>
              <a:rPr lang="en-US" sz="2400">
                <a:solidFill>
                  <a:schemeClr val="dk1"/>
                </a:solidFill>
                <a:latin typeface="Arial"/>
                <a:ea typeface="Arial"/>
                <a:cs typeface="Arial"/>
                <a:sym typeface="Arial"/>
              </a:rPr>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when 3 came it will take the place of 7 because it is not used for the longest duration of time in the future.—&gt;</a:t>
            </a:r>
            <a:r>
              <a:rPr lang="en-US" sz="2400" b="1">
                <a:solidFill>
                  <a:schemeClr val="dk1"/>
                </a:solidFill>
                <a:latin typeface="Arial"/>
                <a:ea typeface="Arial"/>
                <a:cs typeface="Arial"/>
                <a:sym typeface="Arial"/>
              </a:rPr>
              <a:t>1 Page fault.</a:t>
            </a:r>
            <a:r>
              <a:rPr lang="en-US" sz="2400">
                <a:solidFill>
                  <a:schemeClr val="dk1"/>
                </a:solidFill>
                <a:latin typeface="Arial"/>
                <a:ea typeface="Arial"/>
                <a:cs typeface="Arial"/>
                <a:sym typeface="Arial"/>
              </a:rPr>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0 is already there so —&gt;</a:t>
            </a:r>
            <a:r>
              <a:rPr lang="en-US" sz="2400" b="1">
                <a:solidFill>
                  <a:schemeClr val="dk1"/>
                </a:solidFill>
                <a:latin typeface="Arial"/>
                <a:ea typeface="Arial"/>
                <a:cs typeface="Arial"/>
                <a:sym typeface="Arial"/>
              </a:rPr>
              <a:t> 0 Page fault.</a:t>
            </a:r>
            <a:r>
              <a:rPr lang="en-US" sz="2400">
                <a:solidFill>
                  <a:schemeClr val="dk1"/>
                </a:solidFill>
                <a:latin typeface="Arial"/>
                <a:ea typeface="Arial"/>
                <a:cs typeface="Arial"/>
                <a:sym typeface="Arial"/>
              </a:rPr>
              <a:t>.</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4 will takes place of 1 —&gt;</a:t>
            </a:r>
            <a:r>
              <a:rPr lang="en-US" sz="2400" b="1">
                <a:solidFill>
                  <a:schemeClr val="dk1"/>
                </a:solidFill>
                <a:latin typeface="Arial"/>
                <a:ea typeface="Arial"/>
                <a:cs typeface="Arial"/>
                <a:sym typeface="Arial"/>
              </a:rPr>
              <a:t> 1 Page Fault.</a:t>
            </a:r>
            <a:br>
              <a:rPr lang="en-US" sz="2400" b="1">
                <a:solidFill>
                  <a:schemeClr val="dk1"/>
                </a:solidFill>
                <a:latin typeface="Arial"/>
                <a:ea typeface="Arial"/>
                <a:cs typeface="Arial"/>
                <a:sym typeface="Arial"/>
              </a:rPr>
            </a:br>
            <a:r>
              <a:rPr lang="en-US" sz="2400">
                <a:solidFill>
                  <a:schemeClr val="dk1"/>
                </a:solidFill>
                <a:latin typeface="Arial"/>
                <a:ea typeface="Arial"/>
                <a:cs typeface="Arial"/>
                <a:sym typeface="Arial"/>
              </a:rPr>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Now for the further page reference string —&gt;</a:t>
            </a:r>
            <a:r>
              <a:rPr lang="en-US" sz="2400" b="1">
                <a:solidFill>
                  <a:schemeClr val="dk1"/>
                </a:solidFill>
                <a:latin typeface="Arial"/>
                <a:ea typeface="Arial"/>
                <a:cs typeface="Arial"/>
                <a:sym typeface="Arial"/>
              </a:rPr>
              <a:t> 0 Page fault</a:t>
            </a:r>
            <a:r>
              <a:rPr lang="en-US" sz="2400">
                <a:solidFill>
                  <a:schemeClr val="dk1"/>
                </a:solidFill>
                <a:latin typeface="Arial"/>
                <a:ea typeface="Arial"/>
                <a:cs typeface="Arial"/>
                <a:sym typeface="Arial"/>
              </a:rPr>
              <a:t> because they are already available in the memory.</a:t>
            </a: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63"/>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779" name="Google Shape;779;p63"/>
          <p:cNvGrpSpPr/>
          <p:nvPr/>
        </p:nvGrpSpPr>
        <p:grpSpPr>
          <a:xfrm>
            <a:off x="0" y="0"/>
            <a:ext cx="16217900" cy="9118600"/>
            <a:chOff x="0" y="0"/>
            <a:chExt cx="16217900" cy="9118600"/>
          </a:xfrm>
        </p:grpSpPr>
        <p:sp>
          <p:nvSpPr>
            <p:cNvPr id="780" name="Google Shape;780;p63"/>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781" name="Google Shape;781;p63"/>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783" name="Google Shape;783;p63"/>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chemeClr val="dk1"/>
                </a:solidFill>
                <a:latin typeface="Arial"/>
                <a:ea typeface="Arial"/>
                <a:cs typeface="Arial"/>
                <a:sym typeface="Arial"/>
              </a:rPr>
              <a:t>Cont..</a:t>
            </a:r>
            <a:endParaRPr sz="4800">
              <a:solidFill>
                <a:schemeClr val="dk1"/>
              </a:solidFill>
              <a:latin typeface="Arial"/>
              <a:ea typeface="Arial"/>
              <a:cs typeface="Arial"/>
              <a:sym typeface="Arial"/>
            </a:endParaRPr>
          </a:p>
        </p:txBody>
      </p:sp>
      <p:sp>
        <p:nvSpPr>
          <p:cNvPr id="785" name="Google Shape;785;p63"/>
          <p:cNvSpPr/>
          <p:nvPr/>
        </p:nvSpPr>
        <p:spPr>
          <a:xfrm>
            <a:off x="1250950" y="825500"/>
            <a:ext cx="13639800"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Optimal page replacement is perfect, but not possible in practice as the operating system cannot know future requests.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 use of Optimal Page replacement is to set up a benchmark so that other replacement algorithms can be analyzed against it.</a:t>
            </a: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64"/>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792" name="Google Shape;792;p64"/>
          <p:cNvGrpSpPr/>
          <p:nvPr/>
        </p:nvGrpSpPr>
        <p:grpSpPr>
          <a:xfrm>
            <a:off x="0" y="0"/>
            <a:ext cx="16217900" cy="9118600"/>
            <a:chOff x="0" y="0"/>
            <a:chExt cx="16217900" cy="9118600"/>
          </a:xfrm>
        </p:grpSpPr>
        <p:sp>
          <p:nvSpPr>
            <p:cNvPr id="793" name="Google Shape;793;p64"/>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794" name="Google Shape;794;p64"/>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796" name="Google Shape;796;p64"/>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chemeClr val="dk1"/>
                </a:solidFill>
                <a:latin typeface="Arial"/>
                <a:ea typeface="Arial"/>
                <a:cs typeface="Arial"/>
                <a:sym typeface="Arial"/>
              </a:rPr>
              <a:t>Least Recently Used Example</a:t>
            </a:r>
            <a:endParaRPr sz="4800">
              <a:solidFill>
                <a:schemeClr val="dk1"/>
              </a:solidFill>
              <a:latin typeface="Arial"/>
              <a:ea typeface="Arial"/>
              <a:cs typeface="Arial"/>
              <a:sym typeface="Arial"/>
            </a:endParaRPr>
          </a:p>
        </p:txBody>
      </p:sp>
      <p:sp>
        <p:nvSpPr>
          <p:cNvPr id="798" name="Google Shape;798;p64"/>
          <p:cNvSpPr/>
          <p:nvPr/>
        </p:nvSpPr>
        <p:spPr>
          <a:xfrm>
            <a:off x="1250950" y="825500"/>
            <a:ext cx="13639800"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In this algorithm page will be replaced which is least recently used.</a:t>
            </a:r>
            <a:endParaRPr/>
          </a:p>
          <a:p>
            <a:pPr marL="0" marR="0" lvl="0" indent="0" algn="l" rtl="0">
              <a:spcBef>
                <a:spcPts val="0"/>
              </a:spcBef>
              <a:spcAft>
                <a:spcPts val="0"/>
              </a:spcAft>
              <a:buNone/>
            </a:pPr>
            <a:r>
              <a:rPr lang="en-US" sz="2800" b="1">
                <a:solidFill>
                  <a:schemeClr val="dk1"/>
                </a:solidFill>
                <a:latin typeface="Arial"/>
                <a:ea typeface="Arial"/>
                <a:cs typeface="Arial"/>
                <a:sym typeface="Arial"/>
              </a:rPr>
              <a:t>Example-3</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Consider the page reference string 7, 0, 1, 2, 0, 3, 0, 4, 2, 3, 0, 3, 2 with 4 page frames.Find number of page faults.</a:t>
            </a:r>
            <a:endParaRPr sz="2800">
              <a:solidFill>
                <a:schemeClr val="dk1"/>
              </a:solidFill>
              <a:latin typeface="Arial"/>
              <a:ea typeface="Arial"/>
              <a:cs typeface="Arial"/>
              <a:sym typeface="Arial"/>
            </a:endParaRPr>
          </a:p>
        </p:txBody>
      </p:sp>
      <p:pic>
        <p:nvPicPr>
          <p:cNvPr id="799" name="Google Shape;799;p64" descr="https://media.geeksforgeeks.org/wp-content/uploads/20190412161533/optimal2.png"/>
          <p:cNvPicPr preferRelativeResize="0"/>
          <p:nvPr/>
        </p:nvPicPr>
        <p:blipFill rotWithShape="1">
          <a:blip r:embed="rId4">
            <a:alphaModFix/>
          </a:blip>
          <a:srcRect/>
          <a:stretch/>
        </p:blipFill>
        <p:spPr>
          <a:xfrm>
            <a:off x="1479550" y="2654300"/>
            <a:ext cx="7391399" cy="4562476"/>
          </a:xfrm>
          <a:prstGeom prst="rect">
            <a:avLst/>
          </a:prstGeom>
          <a:noFill/>
          <a:ln>
            <a:noFill/>
          </a:ln>
        </p:spPr>
      </p:pic>
      <p:sp>
        <p:nvSpPr>
          <p:cNvPr id="800" name="Google Shape;800;p64"/>
          <p:cNvSpPr/>
          <p:nvPr/>
        </p:nvSpPr>
        <p:spPr>
          <a:xfrm>
            <a:off x="8566150" y="2501900"/>
            <a:ext cx="7086600"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Initially all slots are empty, so when 7 0 1 2 are allocated to the empty slots —&gt;</a:t>
            </a:r>
            <a:r>
              <a:rPr lang="en-US" sz="2400" b="1">
                <a:solidFill>
                  <a:schemeClr val="dk1"/>
                </a:solidFill>
                <a:latin typeface="Arial"/>
                <a:ea typeface="Arial"/>
                <a:cs typeface="Arial"/>
                <a:sym typeface="Arial"/>
              </a:rPr>
              <a:t> 4 Page faults</a:t>
            </a:r>
            <a:r>
              <a:rPr lang="en-US" sz="2400">
                <a:solidFill>
                  <a:schemeClr val="dk1"/>
                </a:solidFill>
                <a:latin typeface="Arial"/>
                <a:ea typeface="Arial"/>
                <a:cs typeface="Arial"/>
                <a:sym typeface="Arial"/>
              </a:rPr>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0 is already their so —&gt; </a:t>
            </a:r>
            <a:r>
              <a:rPr lang="en-US" sz="2400" b="1">
                <a:solidFill>
                  <a:schemeClr val="dk1"/>
                </a:solidFill>
                <a:latin typeface="Arial"/>
                <a:ea typeface="Arial"/>
                <a:cs typeface="Arial"/>
                <a:sym typeface="Arial"/>
              </a:rPr>
              <a:t>0 Page fault.</a:t>
            </a:r>
            <a:r>
              <a:rPr lang="en-US" sz="2400">
                <a:solidFill>
                  <a:schemeClr val="dk1"/>
                </a:solidFill>
                <a:latin typeface="Arial"/>
                <a:ea typeface="Arial"/>
                <a:cs typeface="Arial"/>
                <a:sym typeface="Arial"/>
              </a:rPr>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when 3 came it will take the place of 7 because it is least recently used —&gt;</a:t>
            </a:r>
            <a:r>
              <a:rPr lang="en-US" sz="2400" b="1">
                <a:solidFill>
                  <a:schemeClr val="dk1"/>
                </a:solidFill>
                <a:latin typeface="Arial"/>
                <a:ea typeface="Arial"/>
                <a:cs typeface="Arial"/>
                <a:sym typeface="Arial"/>
              </a:rPr>
              <a:t>1 Page fault</a:t>
            </a:r>
            <a:r>
              <a:rPr lang="en-US" sz="2400">
                <a:solidFill>
                  <a:schemeClr val="dk1"/>
                </a:solidFill>
                <a:latin typeface="Arial"/>
                <a:ea typeface="Arial"/>
                <a:cs typeface="Arial"/>
                <a:sym typeface="Arial"/>
              </a:rPr>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0 is already in memory so —&gt;</a:t>
            </a:r>
            <a:r>
              <a:rPr lang="en-US" sz="2400" b="1">
                <a:solidFill>
                  <a:schemeClr val="dk1"/>
                </a:solidFill>
                <a:latin typeface="Arial"/>
                <a:ea typeface="Arial"/>
                <a:cs typeface="Arial"/>
                <a:sym typeface="Arial"/>
              </a:rPr>
              <a:t> 0 Page fault</a:t>
            </a:r>
            <a:r>
              <a:rPr lang="en-US" sz="2400">
                <a:solidFill>
                  <a:schemeClr val="dk1"/>
                </a:solidFill>
                <a:latin typeface="Arial"/>
                <a:ea typeface="Arial"/>
                <a:cs typeface="Arial"/>
                <a:sym typeface="Arial"/>
              </a:rPr>
              <a:t>.</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4 will takes place of 1 —&gt;</a:t>
            </a:r>
            <a:r>
              <a:rPr lang="en-US" sz="2400" b="1">
                <a:solidFill>
                  <a:schemeClr val="dk1"/>
                </a:solidFill>
                <a:latin typeface="Arial"/>
                <a:ea typeface="Arial"/>
                <a:cs typeface="Arial"/>
                <a:sym typeface="Arial"/>
              </a:rPr>
              <a:t> 1 Page Fault</a:t>
            </a:r>
            <a:r>
              <a:rPr lang="en-US" sz="2400">
                <a:solidFill>
                  <a:schemeClr val="dk1"/>
                </a:solidFill>
                <a:latin typeface="Arial"/>
                <a:ea typeface="Arial"/>
                <a:cs typeface="Arial"/>
                <a:sym typeface="Arial"/>
              </a:rPr>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Now for the further page reference string —&gt;</a:t>
            </a:r>
            <a:r>
              <a:rPr lang="en-US" sz="2400" b="1">
                <a:solidFill>
                  <a:schemeClr val="dk1"/>
                </a:solidFill>
                <a:latin typeface="Arial"/>
                <a:ea typeface="Arial"/>
                <a:cs typeface="Arial"/>
                <a:sym typeface="Arial"/>
              </a:rPr>
              <a:t> 0 Page fault</a:t>
            </a:r>
            <a:r>
              <a:rPr lang="en-US" sz="2400">
                <a:solidFill>
                  <a:schemeClr val="dk1"/>
                </a:solidFill>
                <a:latin typeface="Arial"/>
                <a:ea typeface="Arial"/>
                <a:cs typeface="Arial"/>
                <a:sym typeface="Arial"/>
              </a:rPr>
              <a:t> because they are already available in the memory.</a:t>
            </a: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65"/>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807" name="Google Shape;807;p65"/>
          <p:cNvGrpSpPr/>
          <p:nvPr/>
        </p:nvGrpSpPr>
        <p:grpSpPr>
          <a:xfrm>
            <a:off x="0" y="0"/>
            <a:ext cx="16217900" cy="9118600"/>
            <a:chOff x="0" y="0"/>
            <a:chExt cx="16217900" cy="9118600"/>
          </a:xfrm>
        </p:grpSpPr>
        <p:sp>
          <p:nvSpPr>
            <p:cNvPr id="808" name="Google Shape;808;p65"/>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809" name="Google Shape;809;p65"/>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811" name="Google Shape;811;p65"/>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Belady'sAnomaly</a:t>
            </a:r>
            <a:endParaRPr sz="4800">
              <a:solidFill>
                <a:schemeClr val="dk1"/>
              </a:solidFill>
              <a:latin typeface="Arial"/>
              <a:ea typeface="Arial"/>
              <a:cs typeface="Arial"/>
              <a:sym typeface="Arial"/>
            </a:endParaRPr>
          </a:p>
        </p:txBody>
      </p:sp>
      <p:sp>
        <p:nvSpPr>
          <p:cNvPr id="813" name="Google Shape;813;p65"/>
          <p:cNvSpPr/>
          <p:nvPr/>
        </p:nvSpPr>
        <p:spPr>
          <a:xfrm>
            <a:off x="1327150" y="1130300"/>
            <a:ext cx="14478001" cy="612475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In the case of LRU and optimal page replacement algorithms, it is seen that the number of page faults will be reduced if we increase the number of frames. </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However, Balady found that, In FIFO page replacement algorithm, the number of page faults will get increased with the increment in number of frames.</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This is the strange behavior shown by FIFO algorithm in some of the cases. This is an Anomaly called as Belady'sAnomaly.</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Let's examine such example :</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 reference String is given as 0 1 5 3 0 1 4 0 1 5 3 4. </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Let's analyze the behavior of FIFO algorithm in two cases.</a:t>
            </a: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2"/>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112" name="Google Shape;112;p12"/>
          <p:cNvGrpSpPr/>
          <p:nvPr/>
        </p:nvGrpSpPr>
        <p:grpSpPr>
          <a:xfrm>
            <a:off x="0" y="0"/>
            <a:ext cx="16217900" cy="9118600"/>
            <a:chOff x="0" y="0"/>
            <a:chExt cx="16217900" cy="9118600"/>
          </a:xfrm>
        </p:grpSpPr>
        <p:sp>
          <p:nvSpPr>
            <p:cNvPr id="113" name="Google Shape;113;p12"/>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114" name="Google Shape;114;p12"/>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116" name="Google Shape;116;p12"/>
          <p:cNvSpPr txBox="1"/>
          <p:nvPr/>
        </p:nvSpPr>
        <p:spPr>
          <a:xfrm>
            <a:off x="1157288" y="-56351"/>
            <a:ext cx="1424940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Memory Allocation</a:t>
            </a:r>
            <a:endParaRPr sz="3600">
              <a:solidFill>
                <a:schemeClr val="dk1"/>
              </a:solidFill>
              <a:latin typeface="Arial"/>
              <a:ea typeface="Arial"/>
              <a:cs typeface="Arial"/>
              <a:sym typeface="Arial"/>
            </a:endParaRPr>
          </a:p>
        </p:txBody>
      </p:sp>
      <p:sp>
        <p:nvSpPr>
          <p:cNvPr id="118" name="Google Shape;118;p12"/>
          <p:cNvSpPr/>
          <p:nvPr/>
        </p:nvSpPr>
        <p:spPr>
          <a:xfrm>
            <a:off x="1271588" y="351496"/>
            <a:ext cx="14020801" cy="877163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When a new process is created, there are two ways of allocating memory to it: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b="1">
                <a:solidFill>
                  <a:schemeClr val="dk1"/>
                </a:solidFill>
                <a:latin typeface="Arial"/>
                <a:ea typeface="Arial"/>
                <a:cs typeface="Arial"/>
                <a:sym typeface="Arial"/>
              </a:rPr>
              <a:t>Contiguous Allocation or Non-Contiguous Allocation</a:t>
            </a:r>
            <a:r>
              <a:rPr lang="en-US"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b="1">
                <a:solidFill>
                  <a:schemeClr val="dk1"/>
                </a:solidFill>
                <a:latin typeface="Arial"/>
                <a:ea typeface="Arial"/>
                <a:cs typeface="Arial"/>
                <a:sym typeface="Arial"/>
              </a:rPr>
              <a:t>Single Contiguous Allocation</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With contiguous allocation, the kernel tries to find a contiguous portion of physical memory to accommodate the new process.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kernel may use a best-fit or worst-fit or first-fit heuristic to identify a portion of unused memory. The problem with this type of allocation is (external) fragmentation of memory: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sometimes, there is enough free memory in the system, but it is fragmented over several locations, so that a contiguous block cannot be found to satisfy a request.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To avoid external fragmentation with contiguous allocation, the OS must periodically relocate running processes to other regions of memory.</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With contiguous allocation, the mapping between logical and physical addresses is straightforward.</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OS maintains the starting physical address (or base) and the size of the memory image (or limit) for every process it places in memory.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This base address value is added to the logical addresses to translate it to a physical address. </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While contiguous allocation has the benefit of simplicity, it is rarely used in modern operating systems due to the issues around memory fragmentation.</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66"/>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820" name="Google Shape;820;p66"/>
          <p:cNvGrpSpPr/>
          <p:nvPr/>
        </p:nvGrpSpPr>
        <p:grpSpPr>
          <a:xfrm>
            <a:off x="0" y="0"/>
            <a:ext cx="16217900" cy="9118600"/>
            <a:chOff x="0" y="0"/>
            <a:chExt cx="16217900" cy="9118600"/>
          </a:xfrm>
        </p:grpSpPr>
        <p:sp>
          <p:nvSpPr>
            <p:cNvPr id="821" name="Google Shape;821;p66"/>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822" name="Google Shape;822;p66"/>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824" name="Google Shape;824;p66"/>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Belady'sAnomaly</a:t>
            </a:r>
            <a:endParaRPr sz="4800">
              <a:solidFill>
                <a:schemeClr val="dk1"/>
              </a:solidFill>
              <a:latin typeface="Arial"/>
              <a:ea typeface="Arial"/>
              <a:cs typeface="Arial"/>
              <a:sym typeface="Arial"/>
            </a:endParaRPr>
          </a:p>
        </p:txBody>
      </p:sp>
      <p:pic>
        <p:nvPicPr>
          <p:cNvPr id="826" name="Google Shape;826;p66"/>
          <p:cNvPicPr preferRelativeResize="0"/>
          <p:nvPr/>
        </p:nvPicPr>
        <p:blipFill rotWithShape="1">
          <a:blip r:embed="rId4">
            <a:alphaModFix/>
          </a:blip>
          <a:srcRect l="21918" t="11458" r="2055" b="12500"/>
          <a:stretch/>
        </p:blipFill>
        <p:spPr>
          <a:xfrm>
            <a:off x="2089150" y="1282699"/>
            <a:ext cx="11887200" cy="6781801"/>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67"/>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832" name="Google Shape;832;p67"/>
          <p:cNvGrpSpPr/>
          <p:nvPr/>
        </p:nvGrpSpPr>
        <p:grpSpPr>
          <a:xfrm>
            <a:off x="0" y="0"/>
            <a:ext cx="16217900" cy="9118600"/>
            <a:chOff x="0" y="0"/>
            <a:chExt cx="16217900" cy="9118600"/>
          </a:xfrm>
        </p:grpSpPr>
        <p:sp>
          <p:nvSpPr>
            <p:cNvPr id="833" name="Google Shape;833;p67"/>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834" name="Google Shape;834;p67"/>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835" name="Google Shape;835;p67"/>
          <p:cNvSpPr txBox="1"/>
          <p:nvPr/>
        </p:nvSpPr>
        <p:spPr>
          <a:xfrm>
            <a:off x="412750" y="488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Segmentation</a:t>
            </a:r>
            <a:endParaRPr sz="3600">
              <a:solidFill>
                <a:schemeClr val="dk1"/>
              </a:solidFill>
              <a:latin typeface="Arial"/>
              <a:ea typeface="Arial"/>
              <a:cs typeface="Arial"/>
              <a:sym typeface="Arial"/>
            </a:endParaRPr>
          </a:p>
        </p:txBody>
      </p:sp>
      <p:sp>
        <p:nvSpPr>
          <p:cNvPr id="838" name="Google Shape;838;p67"/>
          <p:cNvSpPr/>
          <p:nvPr/>
        </p:nvSpPr>
        <p:spPr>
          <a:xfrm>
            <a:off x="869950" y="673100"/>
            <a:ext cx="14941549" cy="61247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In Operating Systems, Segmentation is a memory management technique in which, the memory is divided into the variable size parts. A process is divided into Segments. The chunks that a program is divided into which are not necessarily all of the same sizes are called segments. Segmentation gives user’s view of the process which paging does not give. Here the user’s view is mapped to physical memory.</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There are types of segmentation:</a:t>
            </a:r>
            <a:endParaRPr/>
          </a:p>
          <a:p>
            <a:pPr marL="0" marR="0" lvl="0" indent="0" algn="l" rtl="0">
              <a:spcBef>
                <a:spcPts val="0"/>
              </a:spcBef>
              <a:spcAft>
                <a:spcPts val="0"/>
              </a:spcAft>
              <a:buNone/>
            </a:pPr>
            <a:r>
              <a:rPr lang="en-US" sz="2800" b="1">
                <a:solidFill>
                  <a:schemeClr val="dk1"/>
                </a:solidFill>
                <a:latin typeface="Arial"/>
                <a:ea typeface="Arial"/>
                <a:cs typeface="Arial"/>
                <a:sym typeface="Arial"/>
              </a:rPr>
              <a:t>Virtual memory segmentation –</a:t>
            </a:r>
            <a:r>
              <a:rPr lang="en-US" sz="2800">
                <a:solidFill>
                  <a:schemeClr val="dk1"/>
                </a:solidFill>
                <a:latin typeface="Arial"/>
                <a:ea typeface="Arial"/>
                <a:cs typeface="Arial"/>
                <a:sym typeface="Arial"/>
              </a:rPr>
              <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Each process is divided into a number of segments, not all of which are resident at any one point in time.</a:t>
            </a:r>
            <a:endParaRPr/>
          </a:p>
          <a:p>
            <a:pPr marL="0" marR="0" lvl="0" indent="0" algn="l" rtl="0">
              <a:spcBef>
                <a:spcPts val="0"/>
              </a:spcBef>
              <a:spcAft>
                <a:spcPts val="0"/>
              </a:spcAft>
              <a:buNone/>
            </a:pPr>
            <a:r>
              <a:rPr lang="en-US" sz="2800" b="1">
                <a:solidFill>
                  <a:schemeClr val="dk1"/>
                </a:solidFill>
                <a:latin typeface="Arial"/>
                <a:ea typeface="Arial"/>
                <a:cs typeface="Arial"/>
                <a:sym typeface="Arial"/>
              </a:rPr>
              <a:t>Simple segmentation –</a:t>
            </a:r>
            <a:r>
              <a:rPr lang="en-US" sz="2800">
                <a:solidFill>
                  <a:schemeClr val="dk1"/>
                </a:solidFill>
                <a:latin typeface="Arial"/>
                <a:ea typeface="Arial"/>
                <a:cs typeface="Arial"/>
                <a:sym typeface="Arial"/>
              </a:rPr>
              <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Each process is divided into a number of segments, all of which are loaded into memory at run time, though not necessarily contiguously.</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68"/>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844" name="Google Shape;844;p68"/>
          <p:cNvGrpSpPr/>
          <p:nvPr/>
        </p:nvGrpSpPr>
        <p:grpSpPr>
          <a:xfrm>
            <a:off x="0" y="0"/>
            <a:ext cx="16217900" cy="9118600"/>
            <a:chOff x="0" y="0"/>
            <a:chExt cx="16217900" cy="9118600"/>
          </a:xfrm>
        </p:grpSpPr>
        <p:sp>
          <p:nvSpPr>
            <p:cNvPr id="845" name="Google Shape;845;p68"/>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846" name="Google Shape;846;p6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847" name="Google Shape;847;p68"/>
          <p:cNvSpPr txBox="1"/>
          <p:nvPr/>
        </p:nvSpPr>
        <p:spPr>
          <a:xfrm>
            <a:off x="412750" y="488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Segmentation</a:t>
            </a:r>
            <a:endParaRPr sz="3600">
              <a:solidFill>
                <a:schemeClr val="dk1"/>
              </a:solidFill>
              <a:latin typeface="Arial"/>
              <a:ea typeface="Arial"/>
              <a:cs typeface="Arial"/>
              <a:sym typeface="Arial"/>
            </a:endParaRPr>
          </a:p>
        </p:txBody>
      </p:sp>
      <p:sp>
        <p:nvSpPr>
          <p:cNvPr id="850" name="Google Shape;850;p68"/>
          <p:cNvSpPr/>
          <p:nvPr/>
        </p:nvSpPr>
        <p:spPr>
          <a:xfrm>
            <a:off x="912935" y="673441"/>
            <a:ext cx="6434015" cy="65556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 details about each segment are stored in a table called as segment table.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Segment table is stored in one (or many) of the segments.</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Segment table contains mainly two information about segment:</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Base: It is the base address of the segment</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Limit: It is the length of the segment.</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pic>
        <p:nvPicPr>
          <p:cNvPr id="851" name="Google Shape;851;p68" descr="https://media.geeksforgeeks.org/wp-content/cdn-uploads/gq/2016/02/segmentation.png"/>
          <p:cNvPicPr preferRelativeResize="0"/>
          <p:nvPr/>
        </p:nvPicPr>
        <p:blipFill rotWithShape="1">
          <a:blip r:embed="rId4">
            <a:alphaModFix/>
          </a:blip>
          <a:srcRect/>
          <a:stretch/>
        </p:blipFill>
        <p:spPr>
          <a:xfrm>
            <a:off x="7499350" y="749300"/>
            <a:ext cx="7810500" cy="6600825"/>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69"/>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857" name="Google Shape;857;p69"/>
          <p:cNvGrpSpPr/>
          <p:nvPr/>
        </p:nvGrpSpPr>
        <p:grpSpPr>
          <a:xfrm>
            <a:off x="0" y="0"/>
            <a:ext cx="16217900" cy="9118600"/>
            <a:chOff x="0" y="0"/>
            <a:chExt cx="16217900" cy="9118600"/>
          </a:xfrm>
        </p:grpSpPr>
        <p:sp>
          <p:nvSpPr>
            <p:cNvPr id="858" name="Google Shape;858;p6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859" name="Google Shape;859;p6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860" name="Google Shape;860;p69"/>
          <p:cNvSpPr txBox="1"/>
          <p:nvPr/>
        </p:nvSpPr>
        <p:spPr>
          <a:xfrm>
            <a:off x="412750" y="488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Why Segmentation is required?</a:t>
            </a:r>
            <a:endParaRPr sz="3600">
              <a:solidFill>
                <a:schemeClr val="dk1"/>
              </a:solidFill>
              <a:latin typeface="Arial"/>
              <a:ea typeface="Arial"/>
              <a:cs typeface="Arial"/>
              <a:sym typeface="Arial"/>
            </a:endParaRPr>
          </a:p>
        </p:txBody>
      </p:sp>
      <p:sp>
        <p:nvSpPr>
          <p:cNvPr id="863" name="Google Shape;863;p69"/>
          <p:cNvSpPr/>
          <p:nvPr/>
        </p:nvSpPr>
        <p:spPr>
          <a:xfrm>
            <a:off x="1098550" y="749300"/>
            <a:ext cx="14782800" cy="78483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Till now, we were using Paging as our main memory management technique.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Paging is more close to Operating system rather than the User.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It divides all the process into the form of pages regardless of the fact that a process can have some relative parts of functions which needs to be loaded in the same page.</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Operating system doesn't care about the User's view of the process.</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It may divide the same function into different pages and those pages may or may not be loaded at the same time into the memory.</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 It decreases the efficiency of the system.</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It is better to have segmentation which divides the process into the segments.</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 Each segment contain same type of functions such as main function can be included in one segment and the library functions can be included in the other segment,</a:t>
            </a: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70"/>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869" name="Google Shape;869;p70"/>
          <p:cNvGrpSpPr/>
          <p:nvPr/>
        </p:nvGrpSpPr>
        <p:grpSpPr>
          <a:xfrm>
            <a:off x="0" y="0"/>
            <a:ext cx="16217900" cy="9118600"/>
            <a:chOff x="0" y="0"/>
            <a:chExt cx="16217900" cy="9118600"/>
          </a:xfrm>
        </p:grpSpPr>
        <p:sp>
          <p:nvSpPr>
            <p:cNvPr id="870" name="Google Shape;870;p70"/>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871" name="Google Shape;871;p70"/>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872" name="Google Shape;872;p70"/>
          <p:cNvSpPr txBox="1"/>
          <p:nvPr/>
        </p:nvSpPr>
        <p:spPr>
          <a:xfrm>
            <a:off x="412750" y="488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u="sng">
                <a:solidFill>
                  <a:schemeClr val="dk1"/>
                </a:solidFill>
                <a:latin typeface="Arial"/>
                <a:ea typeface="Arial"/>
                <a:cs typeface="Arial"/>
                <a:sym typeface="Arial"/>
              </a:rPr>
              <a:t>Example-</a:t>
            </a:r>
            <a:endParaRPr sz="3600" b="1">
              <a:solidFill>
                <a:schemeClr val="dk1"/>
              </a:solidFill>
              <a:latin typeface="Arial"/>
              <a:ea typeface="Arial"/>
              <a:cs typeface="Arial"/>
              <a:sym typeface="Arial"/>
            </a:endParaRPr>
          </a:p>
        </p:txBody>
      </p:sp>
      <p:sp>
        <p:nvSpPr>
          <p:cNvPr id="875" name="Google Shape;875;p70"/>
          <p:cNvSpPr/>
          <p:nvPr/>
        </p:nvSpPr>
        <p:spPr>
          <a:xfrm>
            <a:off x="1098550" y="825501"/>
            <a:ext cx="14782800" cy="22467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Consider a program is divided into 5 segments as-</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pic>
        <p:nvPicPr>
          <p:cNvPr id="876" name="Google Shape;876;p70" descr="https://www.gatevidyalay.com/wp-content/uploads/2018/11/Segmentation-and-Paging-Segmentation.png"/>
          <p:cNvPicPr preferRelativeResize="0"/>
          <p:nvPr/>
        </p:nvPicPr>
        <p:blipFill rotWithShape="1">
          <a:blip r:embed="rId4">
            <a:alphaModFix/>
          </a:blip>
          <a:srcRect/>
          <a:stretch/>
        </p:blipFill>
        <p:spPr>
          <a:xfrm>
            <a:off x="2774950" y="2425700"/>
            <a:ext cx="10668000" cy="5597503"/>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71"/>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882" name="Google Shape;882;p71"/>
          <p:cNvGrpSpPr/>
          <p:nvPr/>
        </p:nvGrpSpPr>
        <p:grpSpPr>
          <a:xfrm>
            <a:off x="0" y="0"/>
            <a:ext cx="16217900" cy="9118600"/>
            <a:chOff x="0" y="0"/>
            <a:chExt cx="16217900" cy="9118600"/>
          </a:xfrm>
        </p:grpSpPr>
        <p:sp>
          <p:nvSpPr>
            <p:cNvPr id="883" name="Google Shape;883;p71"/>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884" name="Google Shape;884;p71"/>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885" name="Google Shape;885;p71"/>
          <p:cNvSpPr txBox="1"/>
          <p:nvPr/>
        </p:nvSpPr>
        <p:spPr>
          <a:xfrm>
            <a:off x="412750" y="488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u="sng">
                <a:solidFill>
                  <a:schemeClr val="dk1"/>
                </a:solidFill>
                <a:latin typeface="Arial"/>
                <a:ea typeface="Arial"/>
                <a:cs typeface="Arial"/>
                <a:sym typeface="Arial"/>
              </a:rPr>
              <a:t>Segment Table-</a:t>
            </a:r>
            <a:endParaRPr sz="3600" b="1">
              <a:solidFill>
                <a:schemeClr val="dk1"/>
              </a:solidFill>
              <a:latin typeface="Arial"/>
              <a:ea typeface="Arial"/>
              <a:cs typeface="Arial"/>
              <a:sym typeface="Arial"/>
            </a:endParaRPr>
          </a:p>
        </p:txBody>
      </p:sp>
      <p:sp>
        <p:nvSpPr>
          <p:cNvPr id="888" name="Google Shape;888;p71"/>
          <p:cNvSpPr/>
          <p:nvPr/>
        </p:nvSpPr>
        <p:spPr>
          <a:xfrm>
            <a:off x="1098550" y="825501"/>
            <a:ext cx="14782800"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
        <p:nvSpPr>
          <p:cNvPr id="889" name="Google Shape;889;p71"/>
          <p:cNvSpPr/>
          <p:nvPr/>
        </p:nvSpPr>
        <p:spPr>
          <a:xfrm>
            <a:off x="1250950" y="901701"/>
            <a:ext cx="14554200" cy="31085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Segment table is a table that stores the information about each segment of the process.</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It has two columns.</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First column stores the size or length of the segment.</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Second column stores the base address or starting address of the segment in the main memory.</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Segment table is stored as a separate segment in the main memory.</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Segment table base register (STBR) stores the base address of the segment table.</a:t>
            </a:r>
            <a:endParaRPr sz="2800">
              <a:solidFill>
                <a:schemeClr val="dk1"/>
              </a:solidFill>
              <a:latin typeface="Arial"/>
              <a:ea typeface="Arial"/>
              <a:cs typeface="Arial"/>
              <a:sym typeface="Arial"/>
            </a:endParaRPr>
          </a:p>
        </p:txBody>
      </p:sp>
      <p:pic>
        <p:nvPicPr>
          <p:cNvPr id="890" name="Google Shape;890;p71" descr="https://www.gatevidyalay.com/wp-content/uploads/2018/11/Segmentation-and-Paging-Segment-Table.png"/>
          <p:cNvPicPr preferRelativeResize="0"/>
          <p:nvPr/>
        </p:nvPicPr>
        <p:blipFill rotWithShape="1">
          <a:blip r:embed="rId4">
            <a:alphaModFix/>
          </a:blip>
          <a:srcRect/>
          <a:stretch/>
        </p:blipFill>
        <p:spPr>
          <a:xfrm>
            <a:off x="5899150" y="4483100"/>
            <a:ext cx="5334000" cy="3118952"/>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72"/>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896" name="Google Shape;896;p72"/>
          <p:cNvGrpSpPr/>
          <p:nvPr/>
        </p:nvGrpSpPr>
        <p:grpSpPr>
          <a:xfrm>
            <a:off x="0" y="0"/>
            <a:ext cx="16217900" cy="9118600"/>
            <a:chOff x="0" y="0"/>
            <a:chExt cx="16217900" cy="9118600"/>
          </a:xfrm>
        </p:grpSpPr>
        <p:sp>
          <p:nvSpPr>
            <p:cNvPr id="897" name="Google Shape;897;p72"/>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898" name="Google Shape;898;p72"/>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899" name="Google Shape;899;p72"/>
          <p:cNvSpPr txBox="1"/>
          <p:nvPr/>
        </p:nvSpPr>
        <p:spPr>
          <a:xfrm>
            <a:off x="412750" y="4885"/>
            <a:ext cx="15468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u="sng">
                <a:solidFill>
                  <a:schemeClr val="dk1"/>
                </a:solidFill>
                <a:latin typeface="Arial"/>
                <a:ea typeface="Arial"/>
                <a:cs typeface="Arial"/>
                <a:sym typeface="Arial"/>
              </a:rPr>
              <a:t>Segment Table Cont..</a:t>
            </a:r>
            <a:endParaRPr sz="3600" b="1">
              <a:solidFill>
                <a:schemeClr val="dk1"/>
              </a:solidFill>
              <a:latin typeface="Arial"/>
              <a:ea typeface="Arial"/>
              <a:cs typeface="Arial"/>
              <a:sym typeface="Arial"/>
            </a:endParaRPr>
          </a:p>
        </p:txBody>
      </p:sp>
      <p:sp>
        <p:nvSpPr>
          <p:cNvPr id="902" name="Google Shape;902;p72"/>
          <p:cNvSpPr/>
          <p:nvPr/>
        </p:nvSpPr>
        <p:spPr>
          <a:xfrm>
            <a:off x="1098550" y="825501"/>
            <a:ext cx="14782800"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
        <p:nvSpPr>
          <p:cNvPr id="903" name="Google Shape;903;p72"/>
          <p:cNvSpPr/>
          <p:nvPr/>
        </p:nvSpPr>
        <p:spPr>
          <a:xfrm>
            <a:off x="1250950" y="901700"/>
            <a:ext cx="8458200" cy="35394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Limit indicates the length or size of the segment.</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Base indicates the base address or starting address of the segment in the main memory.</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In accordance to the above segment table, the segments are stored in the main memory as-</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pic>
        <p:nvPicPr>
          <p:cNvPr id="904" name="Google Shape;904;p72" descr="https://www.gatevidyalay.com/wp-content/uploads/2018/11/Segmentation-and-Paging-Main-Memory.png"/>
          <p:cNvPicPr preferRelativeResize="0"/>
          <p:nvPr/>
        </p:nvPicPr>
        <p:blipFill rotWithShape="1">
          <a:blip r:embed="rId4">
            <a:alphaModFix/>
          </a:blip>
          <a:srcRect/>
          <a:stretch/>
        </p:blipFill>
        <p:spPr>
          <a:xfrm>
            <a:off x="10090150" y="520700"/>
            <a:ext cx="5029200" cy="7391400"/>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73"/>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910" name="Google Shape;910;p73"/>
          <p:cNvGrpSpPr/>
          <p:nvPr/>
        </p:nvGrpSpPr>
        <p:grpSpPr>
          <a:xfrm>
            <a:off x="0" y="0"/>
            <a:ext cx="16217900" cy="9118600"/>
            <a:chOff x="0" y="0"/>
            <a:chExt cx="16217900" cy="9118600"/>
          </a:xfrm>
        </p:grpSpPr>
        <p:sp>
          <p:nvSpPr>
            <p:cNvPr id="911" name="Google Shape;911;p73"/>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912" name="Google Shape;912;p73"/>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914" name="Google Shape;914;p73"/>
          <p:cNvSpPr txBox="1"/>
          <p:nvPr/>
        </p:nvSpPr>
        <p:spPr>
          <a:xfrm>
            <a:off x="488950" y="-56351"/>
            <a:ext cx="1491773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Translation of Logical address into physical address by segment table</a:t>
            </a:r>
            <a:endParaRPr sz="3600">
              <a:solidFill>
                <a:schemeClr val="dk1"/>
              </a:solidFill>
              <a:latin typeface="Arial"/>
              <a:ea typeface="Arial"/>
              <a:cs typeface="Arial"/>
              <a:sym typeface="Arial"/>
            </a:endParaRPr>
          </a:p>
        </p:txBody>
      </p:sp>
      <p:sp>
        <p:nvSpPr>
          <p:cNvPr id="916" name="Google Shape;916;p73"/>
          <p:cNvSpPr/>
          <p:nvPr/>
        </p:nvSpPr>
        <p:spPr>
          <a:xfrm>
            <a:off x="1271588" y="749300"/>
            <a:ext cx="14020801" cy="22467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CPU always generates a logical address.</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A physical address is needed to access the main memory.</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 Following steps are followed to translate logical address into physical address-</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2800" b="1" u="sng">
                <a:solidFill>
                  <a:schemeClr val="dk1"/>
                </a:solidFill>
                <a:latin typeface="Arial"/>
                <a:ea typeface="Arial"/>
                <a:cs typeface="Arial"/>
                <a:sym typeface="Arial"/>
              </a:rPr>
              <a:t>Step-01:</a:t>
            </a:r>
            <a:endParaRPr sz="2800" b="1">
              <a:solidFill>
                <a:schemeClr val="dk1"/>
              </a:solidFill>
              <a:latin typeface="Arial"/>
              <a:ea typeface="Arial"/>
              <a:cs typeface="Arial"/>
              <a:sym typeface="Arial"/>
            </a:endParaRPr>
          </a:p>
        </p:txBody>
      </p:sp>
      <p:pic>
        <p:nvPicPr>
          <p:cNvPr id="917" name="Google Shape;917;p73" descr="https://www.gatevidyalay.com/wp-content/uploads/2018/11/Logical-Address-Segmentation.png"/>
          <p:cNvPicPr preferRelativeResize="0"/>
          <p:nvPr/>
        </p:nvPicPr>
        <p:blipFill rotWithShape="1">
          <a:blip r:embed="rId4">
            <a:alphaModFix/>
          </a:blip>
          <a:srcRect/>
          <a:stretch/>
        </p:blipFill>
        <p:spPr>
          <a:xfrm>
            <a:off x="3994150" y="3492500"/>
            <a:ext cx="10067925" cy="2057400"/>
          </a:xfrm>
          <a:prstGeom prst="rect">
            <a:avLst/>
          </a:prstGeom>
          <a:noFill/>
          <a:ln>
            <a:noFill/>
          </a:ln>
        </p:spPr>
      </p:pic>
      <p:sp>
        <p:nvSpPr>
          <p:cNvPr id="918" name="Google Shape;918;p73"/>
          <p:cNvSpPr/>
          <p:nvPr/>
        </p:nvSpPr>
        <p:spPr>
          <a:xfrm>
            <a:off x="1631950" y="6083300"/>
            <a:ext cx="13258800" cy="2600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CPU generates a logical address consisting of two parts-</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Segment Number</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Segment Offset</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Segment Number specifies the specific segment of the process from which CPU wants to read the data.</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Segment Offset specifies the specific word in the segment that CPU wants to read.</a:t>
            </a:r>
            <a:endParaRPr/>
          </a:p>
          <a:p>
            <a:pPr marL="0" marR="0" lvl="0" indent="0" algn="l" rtl="0">
              <a:spcBef>
                <a:spcPts val="0"/>
              </a:spcBef>
              <a:spcAft>
                <a:spcPts val="0"/>
              </a:spcAft>
              <a:buNone/>
            </a:pPr>
            <a:endParaRPr sz="19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74"/>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924" name="Google Shape;924;p74"/>
          <p:cNvGrpSpPr/>
          <p:nvPr/>
        </p:nvGrpSpPr>
        <p:grpSpPr>
          <a:xfrm>
            <a:off x="0" y="0"/>
            <a:ext cx="16217900" cy="9118600"/>
            <a:chOff x="0" y="0"/>
            <a:chExt cx="16217900" cy="9118600"/>
          </a:xfrm>
        </p:grpSpPr>
        <p:sp>
          <p:nvSpPr>
            <p:cNvPr id="925" name="Google Shape;925;p74"/>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926" name="Google Shape;926;p74"/>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928" name="Google Shape;928;p74"/>
          <p:cNvSpPr txBox="1"/>
          <p:nvPr/>
        </p:nvSpPr>
        <p:spPr>
          <a:xfrm>
            <a:off x="1157288" y="-56351"/>
            <a:ext cx="1424940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Cont..</a:t>
            </a:r>
            <a:endParaRPr/>
          </a:p>
        </p:txBody>
      </p:sp>
      <p:sp>
        <p:nvSpPr>
          <p:cNvPr id="930" name="Google Shape;930;p74"/>
          <p:cNvSpPr/>
          <p:nvPr/>
        </p:nvSpPr>
        <p:spPr>
          <a:xfrm>
            <a:off x="1022350" y="673100"/>
            <a:ext cx="14859000" cy="65556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u="sng">
                <a:solidFill>
                  <a:schemeClr val="dk1"/>
                </a:solidFill>
                <a:latin typeface="Arial"/>
                <a:ea typeface="Arial"/>
                <a:cs typeface="Arial"/>
                <a:sym typeface="Arial"/>
              </a:rPr>
              <a:t>Step-02:</a:t>
            </a: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 For the generated segment number, corresponding entry is located in the segment table.</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Then, segment offset is compared with the limit (size) of the segment.</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 Now, two cases are possible-</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2800" b="1" u="sng">
                <a:solidFill>
                  <a:schemeClr val="dk1"/>
                </a:solidFill>
                <a:latin typeface="Arial"/>
                <a:ea typeface="Arial"/>
                <a:cs typeface="Arial"/>
                <a:sym typeface="Arial"/>
              </a:rPr>
              <a:t>Case-01: Segment Offset &gt;= Limit</a:t>
            </a: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 If segment offset is found to be greater than or equal to the limit, a trap is generated.</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2800" b="1" u="sng">
                <a:solidFill>
                  <a:schemeClr val="dk1"/>
                </a:solidFill>
                <a:latin typeface="Arial"/>
                <a:ea typeface="Arial"/>
                <a:cs typeface="Arial"/>
                <a:sym typeface="Arial"/>
              </a:rPr>
              <a:t>Case-02: Segment Offset &lt; Limit</a:t>
            </a: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 If segment offset is found to be smaller than the limit, then request is treated as a valid request.</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 segment offset must always lie in the range [0, limit-1],</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Then, segment offset is added with the base address of the segment.</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 result obtained after addition is the address of the memory location storing the required word.</a:t>
            </a: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75"/>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936" name="Google Shape;936;p75"/>
          <p:cNvGrpSpPr/>
          <p:nvPr/>
        </p:nvGrpSpPr>
        <p:grpSpPr>
          <a:xfrm>
            <a:off x="0" y="0"/>
            <a:ext cx="16217900" cy="9118600"/>
            <a:chOff x="0" y="0"/>
            <a:chExt cx="16217900" cy="9118600"/>
          </a:xfrm>
        </p:grpSpPr>
        <p:sp>
          <p:nvSpPr>
            <p:cNvPr id="937" name="Google Shape;937;p75"/>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938" name="Google Shape;938;p75"/>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940" name="Google Shape;940;p75"/>
          <p:cNvSpPr txBox="1"/>
          <p:nvPr/>
        </p:nvSpPr>
        <p:spPr>
          <a:xfrm>
            <a:off x="1157288" y="-56351"/>
            <a:ext cx="1424940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Cont..</a:t>
            </a:r>
            <a:endParaRPr/>
          </a:p>
        </p:txBody>
      </p:sp>
      <p:pic>
        <p:nvPicPr>
          <p:cNvPr id="942" name="Google Shape;942;p75" descr="https://www.gatevidyalay.com/wp-content/uploads/2018/11/Segmentation-Translating-Logical-Address-into-Physical-Address-Diagram.png"/>
          <p:cNvPicPr preferRelativeResize="0"/>
          <p:nvPr/>
        </p:nvPicPr>
        <p:blipFill rotWithShape="1">
          <a:blip r:embed="rId4">
            <a:alphaModFix/>
          </a:blip>
          <a:srcRect/>
          <a:stretch/>
        </p:blipFill>
        <p:spPr>
          <a:xfrm>
            <a:off x="2012950" y="1130300"/>
            <a:ext cx="12496799" cy="6781800"/>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3"/>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124" name="Google Shape;124;p13"/>
          <p:cNvGrpSpPr/>
          <p:nvPr/>
        </p:nvGrpSpPr>
        <p:grpSpPr>
          <a:xfrm>
            <a:off x="0" y="0"/>
            <a:ext cx="16217900" cy="9118600"/>
            <a:chOff x="0" y="0"/>
            <a:chExt cx="16217900" cy="9118600"/>
          </a:xfrm>
        </p:grpSpPr>
        <p:sp>
          <p:nvSpPr>
            <p:cNvPr id="125" name="Google Shape;125;p13"/>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126" name="Google Shape;126;p13"/>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128" name="Google Shape;128;p13"/>
          <p:cNvSpPr txBox="1"/>
          <p:nvPr/>
        </p:nvSpPr>
        <p:spPr>
          <a:xfrm>
            <a:off x="1250950" y="292100"/>
            <a:ext cx="14249401"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Non </a:t>
            </a:r>
            <a:r>
              <a:rPr lang="en-US" sz="4000" b="1">
                <a:solidFill>
                  <a:schemeClr val="dk1"/>
                </a:solidFill>
                <a:latin typeface="Arial"/>
                <a:ea typeface="Arial"/>
                <a:cs typeface="Arial"/>
                <a:sym typeface="Arial"/>
              </a:rPr>
              <a:t>Contiguous Allocation</a:t>
            </a:r>
            <a:endParaRPr sz="4000" b="1">
              <a:solidFill>
                <a:schemeClr val="dk1"/>
              </a:solidFill>
              <a:latin typeface="Arial"/>
              <a:ea typeface="Arial"/>
              <a:cs typeface="Arial"/>
              <a:sym typeface="Arial"/>
            </a:endParaRPr>
          </a:p>
        </p:txBody>
      </p:sp>
      <p:sp>
        <p:nvSpPr>
          <p:cNvPr id="130" name="Google Shape;130;p13"/>
          <p:cNvSpPr/>
          <p:nvPr/>
        </p:nvSpPr>
        <p:spPr>
          <a:xfrm>
            <a:off x="1327150" y="1663700"/>
            <a:ext cx="14097000" cy="674030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The most common way of allocating memory to processes in modern operating systems is a type of non-contiguous allocation called paging.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logical address space of every process is divided into fixed-size (e.g., 4KB) chunks called pages.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physical memory is divided into fixed size chunks called frames, which are typically the same size as pages.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Every process is allocated some free physical memory frames, and its logical pages are mapped to these physical frames.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A page table of a process maintains this mapping from logical page numbers to physical frame numbers.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operating system maintains a separate page table for every process it creates. With paging, the issue of external fragmentation is completely eliminated, because any free frame can be allocated to any process.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76"/>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948" name="Google Shape;948;p76"/>
          <p:cNvGrpSpPr/>
          <p:nvPr/>
        </p:nvGrpSpPr>
        <p:grpSpPr>
          <a:xfrm>
            <a:off x="0" y="0"/>
            <a:ext cx="16217900" cy="9118600"/>
            <a:chOff x="0" y="0"/>
            <a:chExt cx="16217900" cy="9118600"/>
          </a:xfrm>
        </p:grpSpPr>
        <p:sp>
          <p:nvSpPr>
            <p:cNvPr id="949" name="Google Shape;949;p76"/>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950" name="Google Shape;950;p76"/>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952" name="Google Shape;952;p76"/>
          <p:cNvSpPr txBox="1"/>
          <p:nvPr/>
        </p:nvSpPr>
        <p:spPr>
          <a:xfrm>
            <a:off x="1157288" y="-56351"/>
            <a:ext cx="1424940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Advantages and Disadvantages</a:t>
            </a:r>
            <a:endParaRPr/>
          </a:p>
        </p:txBody>
      </p:sp>
      <p:sp>
        <p:nvSpPr>
          <p:cNvPr id="954" name="Google Shape;954;p76"/>
          <p:cNvSpPr/>
          <p:nvPr/>
        </p:nvSpPr>
        <p:spPr>
          <a:xfrm>
            <a:off x="946150" y="673100"/>
            <a:ext cx="14727239" cy="69249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Advantages of Segmentation</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No internal fragmentation</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Average Segment Size is larger than the actual page size.</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Less overhead</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It is easier to relocate segments than entire address space.</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 segment table is of lesser size as compare to the page table in paging.</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Disadvantages of Segmentation</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It can have external fragmentation.</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it is difficult to allocate contiguous memory to variable sized partition.</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Costly memory management algorithms.</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77"/>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961" name="Google Shape;961;p77"/>
          <p:cNvGrpSpPr/>
          <p:nvPr/>
        </p:nvGrpSpPr>
        <p:grpSpPr>
          <a:xfrm>
            <a:off x="0" y="0"/>
            <a:ext cx="16217900" cy="9118600"/>
            <a:chOff x="0" y="0"/>
            <a:chExt cx="16217900" cy="9118600"/>
          </a:xfrm>
        </p:grpSpPr>
        <p:sp>
          <p:nvSpPr>
            <p:cNvPr id="962" name="Google Shape;962;p77"/>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963" name="Google Shape;963;p77"/>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pic>
        <p:nvPicPr>
          <p:cNvPr id="966" name="Google Shape;966;p77"/>
          <p:cNvPicPr preferRelativeResize="0"/>
          <p:nvPr/>
        </p:nvPicPr>
        <p:blipFill rotWithShape="1">
          <a:blip r:embed="rId4">
            <a:alphaModFix/>
          </a:blip>
          <a:srcRect l="27068" t="11780" r="14286" b="46115"/>
          <a:stretch/>
        </p:blipFill>
        <p:spPr>
          <a:xfrm>
            <a:off x="1250951" y="673100"/>
            <a:ext cx="14401798" cy="7543800"/>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78"/>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973" name="Google Shape;973;p78"/>
          <p:cNvGrpSpPr/>
          <p:nvPr/>
        </p:nvGrpSpPr>
        <p:grpSpPr>
          <a:xfrm>
            <a:off x="0" y="0"/>
            <a:ext cx="16217900" cy="9118600"/>
            <a:chOff x="0" y="0"/>
            <a:chExt cx="16217900" cy="9118600"/>
          </a:xfrm>
        </p:grpSpPr>
        <p:sp>
          <p:nvSpPr>
            <p:cNvPr id="974" name="Google Shape;974;p78"/>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975" name="Google Shape;975;p7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977" name="Google Shape;977;p78"/>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Cont..</a:t>
            </a:r>
            <a:endParaRPr sz="4800">
              <a:solidFill>
                <a:schemeClr val="dk1"/>
              </a:solidFill>
              <a:latin typeface="Arial"/>
              <a:ea typeface="Arial"/>
              <a:cs typeface="Arial"/>
              <a:sym typeface="Arial"/>
            </a:endParaRPr>
          </a:p>
        </p:txBody>
      </p:sp>
      <p:pic>
        <p:nvPicPr>
          <p:cNvPr id="979" name="Google Shape;979;p78"/>
          <p:cNvPicPr preferRelativeResize="0"/>
          <p:nvPr/>
        </p:nvPicPr>
        <p:blipFill rotWithShape="1">
          <a:blip r:embed="rId4">
            <a:alphaModFix/>
          </a:blip>
          <a:srcRect l="25780" t="58332" r="12500" b="10416"/>
          <a:stretch/>
        </p:blipFill>
        <p:spPr>
          <a:xfrm>
            <a:off x="1098550" y="1358900"/>
            <a:ext cx="14648180" cy="7010400"/>
          </a:xfrm>
          <a:prstGeom prst="rect">
            <a:avLst/>
          </a:prstGeom>
          <a:noFill/>
          <a:ln>
            <a:noFill/>
          </a:ln>
        </p:spPr>
      </p:pic>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79"/>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985" name="Google Shape;985;p79"/>
          <p:cNvGrpSpPr/>
          <p:nvPr/>
        </p:nvGrpSpPr>
        <p:grpSpPr>
          <a:xfrm>
            <a:off x="0" y="0"/>
            <a:ext cx="16217900" cy="9118600"/>
            <a:chOff x="0" y="0"/>
            <a:chExt cx="16217900" cy="9118600"/>
          </a:xfrm>
        </p:grpSpPr>
        <p:sp>
          <p:nvSpPr>
            <p:cNvPr id="986" name="Google Shape;986;p7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987" name="Google Shape;987;p7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989" name="Google Shape;989;p79"/>
          <p:cNvSpPr txBox="1"/>
          <p:nvPr/>
        </p:nvSpPr>
        <p:spPr>
          <a:xfrm>
            <a:off x="1250950" y="1054100"/>
            <a:ext cx="14249401" cy="8302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REFERENCES</a:t>
            </a:r>
            <a:endParaRPr sz="4800">
              <a:solidFill>
                <a:schemeClr val="dk1"/>
              </a:solidFill>
              <a:latin typeface="Arial"/>
              <a:ea typeface="Arial"/>
              <a:cs typeface="Arial"/>
              <a:sym typeface="Arial"/>
            </a:endParaRPr>
          </a:p>
        </p:txBody>
      </p:sp>
      <p:sp>
        <p:nvSpPr>
          <p:cNvPr id="991" name="Google Shape;991;p79"/>
          <p:cNvSpPr/>
          <p:nvPr/>
        </p:nvSpPr>
        <p:spPr>
          <a:xfrm>
            <a:off x="1555750" y="2120900"/>
            <a:ext cx="13715999" cy="2554545"/>
          </a:xfrm>
          <a:prstGeom prst="rect">
            <a:avLst/>
          </a:prstGeom>
          <a:noFill/>
          <a:ln>
            <a:noFill/>
          </a:ln>
        </p:spPr>
        <p:txBody>
          <a:bodyPr spcFirstLastPara="1" wrap="square" lIns="91425" tIns="45700" rIns="91425" bIns="45700" anchor="t" anchorCtr="0">
            <a:noAutofit/>
          </a:bodyPr>
          <a:lstStyle/>
          <a:p>
            <a:pPr marL="514350" marR="0" lvl="0" indent="-311150" algn="l" rtl="0">
              <a:spcBef>
                <a:spcPts val="0"/>
              </a:spcBef>
              <a:spcAft>
                <a:spcPts val="0"/>
              </a:spcAft>
              <a:buClr>
                <a:schemeClr val="dk1"/>
              </a:buClr>
              <a:buSzPts val="3200"/>
              <a:buFont typeface="Calibri"/>
              <a:buNone/>
            </a:pPr>
            <a:endParaRPr sz="3200" b="1">
              <a:solidFill>
                <a:schemeClr val="dk1"/>
              </a:solidFill>
              <a:latin typeface="Arial"/>
              <a:ea typeface="Arial"/>
              <a:cs typeface="Arial"/>
              <a:sym typeface="Arial"/>
            </a:endParaRPr>
          </a:p>
          <a:p>
            <a:pPr marL="514350" marR="0" lvl="0" indent="-311150" algn="l" rtl="0">
              <a:spcBef>
                <a:spcPts val="0"/>
              </a:spcBef>
              <a:spcAft>
                <a:spcPts val="0"/>
              </a:spcAft>
              <a:buClr>
                <a:schemeClr val="dk1"/>
              </a:buClr>
              <a:buSzPts val="3200"/>
              <a:buFont typeface="Calibri"/>
              <a:buNone/>
            </a:pPr>
            <a:endParaRPr sz="3200" b="1">
              <a:solidFill>
                <a:schemeClr val="dk1"/>
              </a:solidFill>
              <a:latin typeface="Arial"/>
              <a:ea typeface="Arial"/>
              <a:cs typeface="Arial"/>
              <a:sym typeface="Arial"/>
            </a:endParaRPr>
          </a:p>
          <a:p>
            <a:pPr marL="514350" marR="0" lvl="0" indent="-311150" algn="l" rtl="0">
              <a:spcBef>
                <a:spcPts val="0"/>
              </a:spcBef>
              <a:spcAft>
                <a:spcPts val="0"/>
              </a:spcAft>
              <a:buClr>
                <a:schemeClr val="dk1"/>
              </a:buClr>
              <a:buSzPts val="3200"/>
              <a:buFont typeface="Calibri"/>
              <a:buNone/>
            </a:pPr>
            <a:endParaRPr sz="3200" b="1">
              <a:solidFill>
                <a:schemeClr val="dk1"/>
              </a:solidFill>
              <a:latin typeface="Arial"/>
              <a:ea typeface="Arial"/>
              <a:cs typeface="Arial"/>
              <a:sym typeface="Arial"/>
            </a:endParaRPr>
          </a:p>
          <a:p>
            <a:pPr marL="514350" marR="0" lvl="0" indent="-311150" algn="l" rtl="0">
              <a:spcBef>
                <a:spcPts val="0"/>
              </a:spcBef>
              <a:spcAft>
                <a:spcPts val="0"/>
              </a:spcAft>
              <a:buClr>
                <a:schemeClr val="dk1"/>
              </a:buClr>
              <a:buSzPts val="3200"/>
              <a:buFont typeface="Calibri"/>
              <a:buNone/>
            </a:pPr>
            <a:endParaRPr sz="3200" b="1">
              <a:solidFill>
                <a:schemeClr val="dk1"/>
              </a:solidFill>
              <a:latin typeface="Arial"/>
              <a:ea typeface="Arial"/>
              <a:cs typeface="Arial"/>
              <a:sym typeface="Arial"/>
            </a:endParaRPr>
          </a:p>
          <a:p>
            <a:pPr marL="514350" marR="0" lvl="0" indent="-514350" algn="l" rtl="0">
              <a:spcBef>
                <a:spcPts val="0"/>
              </a:spcBef>
              <a:spcAft>
                <a:spcPts val="0"/>
              </a:spcAft>
              <a:buNone/>
            </a:pPr>
            <a:endParaRPr sz="3200">
              <a:solidFill>
                <a:schemeClr val="dk1"/>
              </a:solidFill>
              <a:latin typeface="Arial"/>
              <a:ea typeface="Arial"/>
              <a:cs typeface="Arial"/>
              <a:sym typeface="Arial"/>
            </a:endParaRPr>
          </a:p>
        </p:txBody>
      </p:sp>
      <p:sp>
        <p:nvSpPr>
          <p:cNvPr id="992" name="Google Shape;992;p79"/>
          <p:cNvSpPr/>
          <p:nvPr/>
        </p:nvSpPr>
        <p:spPr>
          <a:xfrm>
            <a:off x="1631950" y="2120900"/>
            <a:ext cx="12801600" cy="58477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900">
                <a:solidFill>
                  <a:schemeClr val="dk1"/>
                </a:solidFill>
                <a:latin typeface="Arial"/>
                <a:ea typeface="Arial"/>
                <a:cs typeface="Arial"/>
                <a:sym typeface="Arial"/>
              </a:rPr>
              <a:t>Text/Reference Books: </a:t>
            </a:r>
            <a:endParaRPr/>
          </a:p>
          <a:p>
            <a:pPr marL="0" marR="0" lvl="0" indent="0" algn="l" rtl="0">
              <a:spcBef>
                <a:spcPts val="0"/>
              </a:spcBef>
              <a:spcAft>
                <a:spcPts val="0"/>
              </a:spcAft>
              <a:buNone/>
            </a:pPr>
            <a:endParaRPr sz="190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800"/>
              <a:buFont typeface="Arial"/>
              <a:buAutoNum type="arabicPeriod"/>
            </a:pPr>
            <a:r>
              <a:rPr lang="en-US" sz="2800">
                <a:solidFill>
                  <a:schemeClr val="dk1"/>
                </a:solidFill>
                <a:latin typeface="Arial"/>
                <a:ea typeface="Arial"/>
                <a:cs typeface="Arial"/>
                <a:sym typeface="Arial"/>
              </a:rPr>
              <a:t>A. Silberschatz and Peter B Galvin: Operating System Principals, Wiley India Pvt. Ltd. </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800"/>
              <a:buFont typeface="Arial"/>
              <a:buAutoNum type="arabicPeriod"/>
            </a:pPr>
            <a:r>
              <a:rPr lang="en-US" sz="2800">
                <a:solidFill>
                  <a:schemeClr val="dk1"/>
                </a:solidFill>
                <a:latin typeface="Arial"/>
                <a:ea typeface="Arial"/>
                <a:cs typeface="Arial"/>
                <a:sym typeface="Arial"/>
              </a:rPr>
              <a:t>Achyut S Godbole: Operating Systems, Tata McGraw Hill </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800"/>
              <a:buFont typeface="Arial"/>
              <a:buAutoNum type="arabicPeriod"/>
            </a:pPr>
            <a:r>
              <a:rPr lang="en-US" sz="2800">
                <a:solidFill>
                  <a:schemeClr val="dk1"/>
                </a:solidFill>
                <a:latin typeface="Arial"/>
                <a:ea typeface="Arial"/>
                <a:cs typeface="Arial"/>
                <a:sym typeface="Arial"/>
              </a:rPr>
              <a:t>Tanenbaum: Modern Operating System, Prentice Hall. </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800"/>
              <a:buFont typeface="Arial"/>
              <a:buAutoNum type="arabicPeriod"/>
            </a:pPr>
            <a:r>
              <a:rPr lang="en-US" sz="2800">
                <a:solidFill>
                  <a:schemeClr val="dk1"/>
                </a:solidFill>
                <a:latin typeface="Arial"/>
                <a:ea typeface="Arial"/>
                <a:cs typeface="Arial"/>
                <a:sym typeface="Arial"/>
              </a:rPr>
              <a:t>DM Dhamdhere: Operating Systems – A Concepts Based Approach, Tata McGraw Hill 5. </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800"/>
              <a:buFont typeface="Arial"/>
              <a:buAutoNum type="arabicPeriod"/>
            </a:pPr>
            <a:r>
              <a:rPr lang="en-US" sz="2800">
                <a:solidFill>
                  <a:schemeClr val="dk1"/>
                </a:solidFill>
                <a:latin typeface="Arial"/>
                <a:ea typeface="Arial"/>
                <a:cs typeface="Arial"/>
                <a:sym typeface="Arial"/>
              </a:rPr>
              <a:t>Charles Crowly: Operating System A Design – Oriented Approach, Tata McGraw Hill.</a:t>
            </a: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996"/>
        <p:cNvGrpSpPr/>
        <p:nvPr/>
      </p:nvGrpSpPr>
      <p:grpSpPr>
        <a:xfrm>
          <a:off x="0" y="0"/>
          <a:ext cx="0" cy="0"/>
          <a:chOff x="0" y="0"/>
          <a:chExt cx="0" cy="0"/>
        </a:xfrm>
      </p:grpSpPr>
      <p:grpSp>
        <p:nvGrpSpPr>
          <p:cNvPr id="997" name="Google Shape;997;p80"/>
          <p:cNvGrpSpPr/>
          <p:nvPr/>
        </p:nvGrpSpPr>
        <p:grpSpPr>
          <a:xfrm>
            <a:off x="44450" y="-12700"/>
            <a:ext cx="16217900" cy="9118600"/>
            <a:chOff x="88900" y="0"/>
            <a:chExt cx="16217900" cy="9118600"/>
          </a:xfrm>
        </p:grpSpPr>
        <p:sp>
          <p:nvSpPr>
            <p:cNvPr id="998" name="Google Shape;998;p80"/>
            <p:cNvSpPr/>
            <p:nvPr/>
          </p:nvSpPr>
          <p:spPr>
            <a:xfrm>
              <a:off x="14998700" y="8890000"/>
              <a:ext cx="228600" cy="2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999" name="Google Shape;999;p80"/>
            <p:cNvSpPr/>
            <p:nvPr/>
          </p:nvSpPr>
          <p:spPr>
            <a:xfrm>
              <a:off x="88900" y="0"/>
              <a:ext cx="162179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pic>
        <p:nvPicPr>
          <p:cNvPr id="1000" name="Google Shape;1000;p80"/>
          <p:cNvPicPr preferRelativeResize="0"/>
          <p:nvPr/>
        </p:nvPicPr>
        <p:blipFill rotWithShape="1">
          <a:blip r:embed="rId5">
            <a:alphaModFix/>
          </a:blip>
          <a:srcRect/>
          <a:stretch/>
        </p:blipFill>
        <p:spPr>
          <a:xfrm>
            <a:off x="0" y="0"/>
            <a:ext cx="16230600" cy="9118600"/>
          </a:xfrm>
          <a:prstGeom prst="rect">
            <a:avLst/>
          </a:prstGeom>
          <a:noFill/>
          <a:ln>
            <a:noFill/>
          </a:ln>
        </p:spPr>
      </p:pic>
      <p:sp>
        <p:nvSpPr>
          <p:cNvPr id="1001" name="Google Shape;1001;p80"/>
          <p:cNvSpPr txBox="1">
            <a:spLocks noGrp="1"/>
          </p:cNvSpPr>
          <p:nvPr>
            <p:ph type="ftr" idx="11"/>
          </p:nvPr>
        </p:nvSpPr>
        <p:spPr>
          <a:xfrm>
            <a:off x="5518150" y="8521700"/>
            <a:ext cx="5191125" cy="292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mtClean="0"/>
              <a:t>Dr. Nilam Choudhary , JECRC, JAIPUR</a:t>
            </a:r>
            <a:endParaRPr/>
          </a:p>
        </p:txBody>
      </p:sp>
      <p:sp>
        <p:nvSpPr>
          <p:cNvPr id="1002" name="Google Shape;1002;p80"/>
          <p:cNvSpPr txBox="1">
            <a:spLocks noGrp="1"/>
          </p:cNvSpPr>
          <p:nvPr>
            <p:ph type="sldNum" idx="12"/>
          </p:nvPr>
        </p:nvSpPr>
        <p:spPr>
          <a:xfrm>
            <a:off x="11677650" y="8480425"/>
            <a:ext cx="3729038" cy="292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74</a:t>
            </a:fld>
            <a:endParaRPr/>
          </a:p>
        </p:txBody>
      </p:sp>
      <p:pic>
        <p:nvPicPr>
          <p:cNvPr id="1003" name="Google Shape;1003;p80"/>
          <p:cNvPicPr preferRelativeResize="0"/>
          <p:nvPr/>
        </p:nvPicPr>
        <p:blipFill rotWithShape="1">
          <a:blip r:embed="rId6">
            <a:alphaModFix/>
          </a:blip>
          <a:srcRect/>
          <a:stretch/>
        </p:blipFill>
        <p:spPr>
          <a:xfrm>
            <a:off x="0" y="0"/>
            <a:ext cx="16249650" cy="9118599"/>
          </a:xfrm>
          <a:prstGeom prst="rect">
            <a:avLst/>
          </a:prstGeom>
          <a:noFill/>
          <a:ln>
            <a:noFill/>
          </a:ln>
        </p:spPr>
      </p:pic>
      <p:sp>
        <p:nvSpPr>
          <p:cNvPr id="1004" name="Google Shape;1004;p80"/>
          <p:cNvSpPr txBox="1"/>
          <p:nvPr/>
        </p:nvSpPr>
        <p:spPr>
          <a:xfrm>
            <a:off x="5670550" y="8674100"/>
            <a:ext cx="6553200" cy="2923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900">
                <a:solidFill>
                  <a:schemeClr val="dk1"/>
                </a:solidFill>
                <a:latin typeface="Calibri"/>
                <a:ea typeface="Calibri"/>
                <a:cs typeface="Calibri"/>
                <a:sym typeface="Calibri"/>
              </a:rPr>
              <a:t>B.Umamaheswari (Asst. Prof, CSE) , JECRC, JAIPUR</a:t>
            </a:r>
            <a:endParaRPr sz="19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4"/>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137" name="Google Shape;137;p14"/>
          <p:cNvGrpSpPr/>
          <p:nvPr/>
        </p:nvGrpSpPr>
        <p:grpSpPr>
          <a:xfrm>
            <a:off x="0" y="0"/>
            <a:ext cx="16217900" cy="9118600"/>
            <a:chOff x="0" y="0"/>
            <a:chExt cx="16217900" cy="9118600"/>
          </a:xfrm>
        </p:grpSpPr>
        <p:sp>
          <p:nvSpPr>
            <p:cNvPr id="138" name="Google Shape;138;p14"/>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139" name="Google Shape;139;p14"/>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141" name="Google Shape;141;p14"/>
          <p:cNvSpPr txBox="1"/>
          <p:nvPr/>
        </p:nvSpPr>
        <p:spPr>
          <a:xfrm>
            <a:off x="1250950" y="1"/>
            <a:ext cx="1424940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chemeClr val="dk1"/>
                </a:solidFill>
                <a:latin typeface="Arial"/>
                <a:ea typeface="Arial"/>
                <a:cs typeface="Arial"/>
                <a:sym typeface="Arial"/>
              </a:rPr>
              <a:t>Cont..</a:t>
            </a:r>
            <a:endParaRPr sz="4800" b="1">
              <a:solidFill>
                <a:schemeClr val="dk1"/>
              </a:solidFill>
              <a:latin typeface="Arial"/>
              <a:ea typeface="Arial"/>
              <a:cs typeface="Arial"/>
              <a:sym typeface="Arial"/>
            </a:endParaRPr>
          </a:p>
        </p:txBody>
      </p:sp>
      <p:sp>
        <p:nvSpPr>
          <p:cNvPr id="143" name="Google Shape;143;p14"/>
          <p:cNvSpPr/>
          <p:nvPr/>
        </p:nvSpPr>
        <p:spPr>
          <a:xfrm>
            <a:off x="1250950" y="1054100"/>
            <a:ext cx="14097000" cy="741741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However, a smaller problem of internal fragmentation (the last page being partially filled) arises.</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Paging adds a level of indirection between logical and physical addressing, and this provides several benefits. </a:t>
            </a: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There is now a clean separation between logical addresses and physical addresses:</a:t>
            </a:r>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The compiler can assign addresses to code and data without worrying about where the</a:t>
            </a:r>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program would reside in memory. </a:t>
            </a: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Paging also makes sharing of memory between processes easier: </a:t>
            </a: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two logical pages can point to the same physical frame in the page tables. </a:t>
            </a: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However, paging adds the additional overhead of address translation.</a:t>
            </a: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p:nvPr/>
        </p:nvSpPr>
        <p:spPr>
          <a:xfrm>
            <a:off x="14871700" y="8496300"/>
            <a:ext cx="138113" cy="258763"/>
          </a:xfrm>
          <a:prstGeom prst="rect">
            <a:avLst/>
          </a:prstGeom>
          <a:noFill/>
          <a:ln>
            <a:noFill/>
          </a:ln>
        </p:spPr>
        <p:txBody>
          <a:bodyPr spcFirstLastPara="1" wrap="square" lIns="0" tIns="12675" rIns="0" bIns="0" anchor="t" anchorCtr="0">
            <a:noAutofit/>
          </a:bodyPr>
          <a:lstStyle/>
          <a:p>
            <a:pPr marL="11113" marR="0" lvl="0" indent="0" algn="l" rtl="0">
              <a:spcBef>
                <a:spcPts val="0"/>
              </a:spcBef>
              <a:spcAft>
                <a:spcPts val="0"/>
              </a:spcAft>
              <a:buNone/>
            </a:pPr>
            <a:r>
              <a:rPr lang="en-US" sz="1600">
                <a:solidFill>
                  <a:srgbClr val="898989"/>
                </a:solidFill>
                <a:latin typeface="Arial"/>
                <a:ea typeface="Arial"/>
                <a:cs typeface="Arial"/>
                <a:sym typeface="Arial"/>
              </a:rPr>
              <a:t>1</a:t>
            </a:r>
            <a:endParaRPr sz="1600">
              <a:solidFill>
                <a:schemeClr val="dk1"/>
              </a:solidFill>
              <a:latin typeface="Arial"/>
              <a:ea typeface="Arial"/>
              <a:cs typeface="Arial"/>
              <a:sym typeface="Arial"/>
            </a:endParaRPr>
          </a:p>
        </p:txBody>
      </p:sp>
      <p:grpSp>
        <p:nvGrpSpPr>
          <p:cNvPr id="149" name="Google Shape;149;p15"/>
          <p:cNvGrpSpPr/>
          <p:nvPr/>
        </p:nvGrpSpPr>
        <p:grpSpPr>
          <a:xfrm>
            <a:off x="0" y="0"/>
            <a:ext cx="16217900" cy="9118600"/>
            <a:chOff x="0" y="0"/>
            <a:chExt cx="16217900" cy="9118600"/>
          </a:xfrm>
        </p:grpSpPr>
        <p:sp>
          <p:nvSpPr>
            <p:cNvPr id="150" name="Google Shape;150;p15"/>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151" name="Google Shape;151;p15"/>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grpSp>
      <p:sp>
        <p:nvSpPr>
          <p:cNvPr id="153" name="Google Shape;153;p15"/>
          <p:cNvSpPr txBox="1"/>
          <p:nvPr/>
        </p:nvSpPr>
        <p:spPr>
          <a:xfrm>
            <a:off x="488950" y="215900"/>
            <a:ext cx="150114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How are virtual addresses mapped to physical addresses with paging?</a:t>
            </a:r>
            <a:endParaRPr sz="3600">
              <a:solidFill>
                <a:schemeClr val="dk1"/>
              </a:solidFill>
              <a:latin typeface="Arial"/>
              <a:ea typeface="Arial"/>
              <a:cs typeface="Arial"/>
              <a:sym typeface="Arial"/>
            </a:endParaRPr>
          </a:p>
        </p:txBody>
      </p:sp>
      <p:sp>
        <p:nvSpPr>
          <p:cNvPr id="155" name="Google Shape;155;p15"/>
          <p:cNvSpPr/>
          <p:nvPr/>
        </p:nvSpPr>
        <p:spPr>
          <a:xfrm>
            <a:off x="1708150" y="1036480"/>
            <a:ext cx="13030200" cy="7478970"/>
          </a:xfrm>
          <a:prstGeom prst="rect">
            <a:avLst/>
          </a:prstGeom>
          <a:solidFill>
            <a:srgbClr val="F7F7F7"/>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The virtual address is first split into a page number and an offset within the page.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page number is mapped to the physical frame number by looking up the page table of the process.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physical address is then obtained from the physical frame number and the offset within the frame.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Who does this translation from CPU-generated logical addresses to physical addresses?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OS takes the responsibility of constructing and maintaining page tables during the lifecycle of a process;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The PCB contains a pointer to the page table. The OS also maintains a pointer to the page table of the current process in a special CPU register (CR3 in x86), and updates this pointer during context switches. </a:t>
            </a:r>
            <a:endParaRPr sz="2400">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A specialized piece of hardware called the memory management unit / MMU then uses the page table to translate logical addresses requested by the CPU to physical</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addresses.</a:t>
            </a:r>
            <a:endParaRPr sz="2400" b="0" i="0" u="none" strike="noStrike" cap="none">
              <a:solidFill>
                <a:schemeClr val="dk1"/>
              </a:solidFill>
              <a:latin typeface="Arial"/>
              <a:ea typeface="Arial"/>
              <a:cs typeface="Arial"/>
              <a:sym typeface="Arial"/>
            </a:endParaRPr>
          </a:p>
        </p:txBody>
      </p:sp>
      <p:sp>
        <p:nvSpPr>
          <p:cNvPr id="2" name="Footer Placeholder 1"/>
          <p:cNvSpPr>
            <a:spLocks noGrp="1"/>
          </p:cNvSpPr>
          <p:nvPr>
            <p:ph type="ftr" idx="11"/>
          </p:nvPr>
        </p:nvSpPr>
        <p:spPr/>
        <p:txBody>
          <a:bodyPr/>
          <a:lstStyle/>
          <a:p>
            <a:r>
              <a:rPr lang="en-IN" smtClean="0"/>
              <a:t>Dr. Nilam Choudhary , JECRC, JAIPUR</a:t>
            </a:r>
            <a:endParaRPr lang="en-I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8188</Words>
  <Application>Microsoft Office PowerPoint</Application>
  <PresentationFormat>Custom</PresentationFormat>
  <Paragraphs>983</Paragraphs>
  <Slides>74</Slides>
  <Notes>74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Times New Roman</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uma b</dc:creator>
  <cp:lastModifiedBy>CP03PC18</cp:lastModifiedBy>
  <cp:revision>5</cp:revision>
  <dcterms:modified xsi:type="dcterms:W3CDTF">2020-12-29T08:27:39Z</dcterms:modified>
</cp:coreProperties>
</file>