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4"/>
  </p:notesMasterIdLst>
  <p:sldIdLst>
    <p:sldId id="256" r:id="rId2"/>
    <p:sldId id="268" r:id="rId3"/>
    <p:sldId id="422" r:id="rId4"/>
    <p:sldId id="423" r:id="rId5"/>
    <p:sldId id="424" r:id="rId6"/>
    <p:sldId id="269" r:id="rId7"/>
    <p:sldId id="425" r:id="rId8"/>
    <p:sldId id="426" r:id="rId9"/>
    <p:sldId id="427" r:id="rId10"/>
    <p:sldId id="270" r:id="rId11"/>
    <p:sldId id="276" r:id="rId12"/>
    <p:sldId id="273" r:id="rId13"/>
    <p:sldId id="275" r:id="rId14"/>
    <p:sldId id="274" r:id="rId15"/>
    <p:sldId id="277"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10" r:id="rId43"/>
    <p:sldId id="311" r:id="rId44"/>
    <p:sldId id="312" r:id="rId45"/>
    <p:sldId id="313" r:id="rId46"/>
    <p:sldId id="314"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403" r:id="rId97"/>
    <p:sldId id="404" r:id="rId98"/>
    <p:sldId id="405" r:id="rId99"/>
    <p:sldId id="406" r:id="rId100"/>
    <p:sldId id="407" r:id="rId101"/>
    <p:sldId id="408" r:id="rId102"/>
    <p:sldId id="409" r:id="rId103"/>
    <p:sldId id="410" r:id="rId104"/>
    <p:sldId id="411" r:id="rId105"/>
    <p:sldId id="412" r:id="rId106"/>
    <p:sldId id="413" r:id="rId107"/>
    <p:sldId id="414" r:id="rId108"/>
    <p:sldId id="415" r:id="rId109"/>
    <p:sldId id="416" r:id="rId110"/>
    <p:sldId id="417" r:id="rId111"/>
    <p:sldId id="418" r:id="rId112"/>
    <p:sldId id="419" r:id="rId113"/>
    <p:sldId id="420" r:id="rId114"/>
    <p:sldId id="421" r:id="rId115"/>
    <p:sldId id="361" r:id="rId116"/>
    <p:sldId id="362" r:id="rId117"/>
    <p:sldId id="363" r:id="rId118"/>
    <p:sldId id="364"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7" r:id="rId132"/>
    <p:sldId id="378" r:id="rId133"/>
    <p:sldId id="379" r:id="rId134"/>
    <p:sldId id="380" r:id="rId135"/>
    <p:sldId id="381" r:id="rId136"/>
    <p:sldId id="382" r:id="rId137"/>
    <p:sldId id="383" r:id="rId138"/>
    <p:sldId id="384" r:id="rId139"/>
    <p:sldId id="385" r:id="rId140"/>
    <p:sldId id="386" r:id="rId141"/>
    <p:sldId id="326" r:id="rId142"/>
    <p:sldId id="327" r:id="rId143"/>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2" autoAdjust="0"/>
    <p:restoredTop sz="94660"/>
  </p:normalViewPr>
  <p:slideViewPr>
    <p:cSldViewPr>
      <p:cViewPr varScale="1">
        <p:scale>
          <a:sx n="52" d="100"/>
          <a:sy n="52" d="100"/>
        </p:scale>
        <p:origin x="78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12/29/2020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73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101</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106</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132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Dr. Nilam Choudhary , JECRC, JAIPUR</a:t>
            </a:r>
            <a:endParaRPr/>
          </a:p>
        </p:txBody>
      </p:sp>
      <p:sp>
        <p:nvSpPr>
          <p:cNvPr id="5" name="Holder 5"/>
          <p:cNvSpPr>
            <a:spLocks noGrp="1"/>
          </p:cNvSpPr>
          <p:nvPr>
            <p:ph type="dt" sz="half" idx="11"/>
          </p:nvPr>
        </p:nvSpPr>
        <p:spPr/>
        <p:txBody>
          <a:bodyPr/>
          <a:lstStyle>
            <a:lvl1pPr>
              <a:defRPr/>
            </a:lvl1pPr>
          </a:lstStyle>
          <a:p>
            <a:pPr>
              <a:defRPr/>
            </a:pPr>
            <a:fld id="{A3704BD6-6A50-49BD-8FE9-3D491C42C12B}" type="datetime1">
              <a:rPr lang="en-US" smtClean="0"/>
              <a:t>12/29/2020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Dr. Nilam Choudhary , JECRC, JAIPUR</a:t>
            </a:r>
            <a:endParaRPr/>
          </a:p>
        </p:txBody>
      </p:sp>
      <p:sp>
        <p:nvSpPr>
          <p:cNvPr id="5" name="Holder 5"/>
          <p:cNvSpPr>
            <a:spLocks noGrp="1"/>
          </p:cNvSpPr>
          <p:nvPr>
            <p:ph type="dt" sz="half" idx="11"/>
          </p:nvPr>
        </p:nvSpPr>
        <p:spPr/>
        <p:txBody>
          <a:bodyPr/>
          <a:lstStyle>
            <a:lvl1pPr>
              <a:defRPr/>
            </a:lvl1pPr>
          </a:lstStyle>
          <a:p>
            <a:pPr>
              <a:defRPr/>
            </a:pPr>
            <a:fld id="{1BCE89BA-213C-4334-AC7F-A89C6D6D84C3}" type="datetime1">
              <a:rPr lang="en-US" smtClean="0"/>
              <a:t>12/29/2020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IN" smtClean="0"/>
              <a:t>Dr. Nilam Choudhary , JECRC, JAIPUR</a:t>
            </a:r>
            <a:endParaRPr/>
          </a:p>
        </p:txBody>
      </p:sp>
      <p:sp>
        <p:nvSpPr>
          <p:cNvPr id="6" name="Holder 5"/>
          <p:cNvSpPr>
            <a:spLocks noGrp="1"/>
          </p:cNvSpPr>
          <p:nvPr>
            <p:ph type="dt" sz="half" idx="11"/>
          </p:nvPr>
        </p:nvSpPr>
        <p:spPr/>
        <p:txBody>
          <a:bodyPr/>
          <a:lstStyle>
            <a:lvl1pPr>
              <a:defRPr/>
            </a:lvl1pPr>
          </a:lstStyle>
          <a:p>
            <a:pPr>
              <a:defRPr/>
            </a:pPr>
            <a:fld id="{3402AC08-59E8-48F4-969A-466ABB3F9DD0}" type="datetime1">
              <a:rPr lang="en-US" smtClean="0"/>
              <a:t>12/29/2020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IN" smtClean="0"/>
              <a:t>Dr. Nilam Choudhary , JECRC, JAIPUR</a:t>
            </a:r>
            <a:endParaRPr/>
          </a:p>
        </p:txBody>
      </p:sp>
      <p:sp>
        <p:nvSpPr>
          <p:cNvPr id="4" name="Holder 5"/>
          <p:cNvSpPr>
            <a:spLocks noGrp="1"/>
          </p:cNvSpPr>
          <p:nvPr>
            <p:ph type="dt" sz="half" idx="11"/>
          </p:nvPr>
        </p:nvSpPr>
        <p:spPr/>
        <p:txBody>
          <a:bodyPr/>
          <a:lstStyle>
            <a:lvl1pPr>
              <a:defRPr/>
            </a:lvl1pPr>
          </a:lstStyle>
          <a:p>
            <a:pPr>
              <a:defRPr/>
            </a:pPr>
            <a:fld id="{D7E25920-8B1E-483A-98E2-19BA19D71E7F}" type="datetime1">
              <a:rPr lang="en-US" smtClean="0"/>
              <a:t>12/29/2020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IN" smtClean="0"/>
              <a:t>Dr. Nilam Choudhary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3DB9EC09-B72D-45F5-9C19-9551B2883AC1}" type="datetime1">
              <a:rPr lang="en-US" smtClean="0"/>
              <a:t>12/29/2020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IN" smtClean="0"/>
              <a:t>Dr. Nilam Choudhary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9DDF2CA0-EC4B-4E8C-87D7-38B3C73027FC}" type="datetime1">
              <a:rPr lang="en-US" smtClean="0"/>
              <a:t>12/29/2020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www.guru99.com/images/1/122319_0848_ProcessSync1.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www.guru99.com/images/1/122319_0848_ProcessSync2.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406900"/>
            <a:ext cx="13868400" cy="2308225"/>
          </a:xfrm>
          <a:prstGeom prst="rect">
            <a:avLst/>
          </a:prstGeom>
          <a:noFill/>
          <a:ln w="9525">
            <a:noFill/>
            <a:miter lim="800000"/>
            <a:headEnd/>
            <a:tailEnd/>
          </a:ln>
        </p:spPr>
        <p:txBody>
          <a:bodyPr lIns="91334" tIns="45674" rIns="91334" bIns="45674">
            <a:spAutoFit/>
          </a:bodyPr>
          <a:lstStyle/>
          <a:p>
            <a:r>
              <a:rPr lang="en-US" sz="3600" dirty="0" smtClean="0">
                <a:latin typeface="Times New Roman" pitchFamily="18" charset="0"/>
                <a:cs typeface="Times New Roman" pitchFamily="18" charset="0"/>
              </a:rPr>
              <a:t>Year &amp; </a:t>
            </a:r>
            <a:r>
              <a:rPr lang="en-US" sz="3600" dirty="0" err="1" smtClean="0">
                <a:latin typeface="Times New Roman" pitchFamily="18" charset="0"/>
                <a:cs typeface="Times New Roman" pitchFamily="18" charset="0"/>
              </a:rPr>
              <a:t>Sem</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III year &amp; V </a:t>
            </a:r>
            <a:r>
              <a:rPr lang="en-US" sz="3600" dirty="0" err="1" smtClean="0">
                <a:latin typeface="Times New Roman" pitchFamily="18" charset="0"/>
                <a:cs typeface="Times New Roman" pitchFamily="18" charset="0"/>
              </a:rPr>
              <a:t>Sem</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Subject </a:t>
            </a:r>
            <a:r>
              <a:rPr lang="en-US" sz="3600" dirty="0" smtClean="0">
                <a:latin typeface="Times New Roman" pitchFamily="18" charset="0"/>
                <a:cs typeface="Times New Roman" pitchFamily="18" charset="0"/>
              </a:rPr>
              <a:t>– Operating System</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Unit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Presented by –  </a:t>
            </a:r>
            <a:r>
              <a:rPr lang="en-US" sz="3600" dirty="0" smtClean="0">
                <a:latin typeface="Times New Roman" pitchFamily="18" charset="0"/>
                <a:cs typeface="Times New Roman" pitchFamily="18" charset="0"/>
              </a:rPr>
              <a:t>Dr. </a:t>
            </a:r>
            <a:r>
              <a:rPr lang="en-US" sz="3600" dirty="0" err="1" smtClean="0">
                <a:latin typeface="Times New Roman" pitchFamily="18" charset="0"/>
                <a:cs typeface="Times New Roman" pitchFamily="18" charset="0"/>
              </a:rPr>
              <a:t>Nilam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Choudhary</a:t>
            </a:r>
            <a:r>
              <a:rPr lang="en-US" sz="3600" dirty="0" smtClean="0">
                <a:latin typeface="Times New Roman" pitchFamily="18" charset="0"/>
                <a:cs typeface="Times New Roman" pitchFamily="18" charset="0"/>
              </a:rPr>
              <a:t>, Associate Professor ,CSE</a:t>
            </a:r>
            <a:endParaRPr lang="en-IN" sz="36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292388"/>
          </a:xfrm>
        </p:spPr>
        <p:txBody>
          <a:bodyPr/>
          <a:lstStyle/>
          <a:p>
            <a:pPr>
              <a:defRPr/>
            </a:pPr>
            <a:r>
              <a:rPr lang="en-IN" smtClean="0"/>
              <a:t>Dr. Nilam Choudhary , JECRC, JAIPUR</a:t>
            </a:r>
            <a:endParaRPr lang="en-IN" dirty="0"/>
          </a:p>
        </p:txBody>
      </p:sp>
      <p:pic>
        <p:nvPicPr>
          <p:cNvPr id="3078" name="Picture 10"/>
          <p:cNvPicPr>
            <a:picLocks noChangeAspect="1" noChangeArrowheads="1"/>
          </p:cNvPicPr>
          <p:nvPr/>
        </p:nvPicPr>
        <p:blipFill>
          <a:blip r:embed="rId3"/>
          <a:srcRect/>
          <a:stretch>
            <a:fillRect/>
          </a:stretch>
        </p:blipFill>
        <p:spPr bwMode="auto">
          <a:xfrm>
            <a:off x="2927350" y="520700"/>
            <a:ext cx="3252788"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1461750" y="520700"/>
            <a:ext cx="2667000" cy="1676400"/>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584200"/>
          </a:xfrm>
          <a:prstGeom prst="rect">
            <a:avLst/>
          </a:prstGeom>
          <a:noFill/>
          <a:ln w="9525">
            <a:noFill/>
            <a:miter lim="800000"/>
            <a:headEnd/>
            <a:tailEnd/>
          </a:ln>
        </p:spPr>
        <p:txBody>
          <a:bodyPr>
            <a:spAutoFit/>
          </a:bodyPr>
          <a:lstStyle/>
          <a:p>
            <a:r>
              <a:rPr lang="en-US" sz="3200" dirty="0"/>
              <a:t>JAIPUR ENGINEERING COLLEGE AND RESEARCH </a:t>
            </a:r>
            <a:r>
              <a:rPr lang="en-US" sz="3200" dirty="0" smtClean="0"/>
              <a:t>CENTRE</a:t>
            </a:r>
            <a:endParaRPr lang="en-IN" sz="32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7171"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Introduction of OS</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a:t>
            </a:fld>
            <a:endParaRPr lang="en-IN"/>
          </a:p>
        </p:txBody>
      </p:sp>
      <p:sp>
        <p:nvSpPr>
          <p:cNvPr id="9" name="Rectangle 8"/>
          <p:cNvSpPr/>
          <p:nvPr/>
        </p:nvSpPr>
        <p:spPr>
          <a:xfrm>
            <a:off x="1555750" y="2959100"/>
            <a:ext cx="13715999" cy="5509200"/>
          </a:xfrm>
          <a:prstGeom prst="rect">
            <a:avLst/>
          </a:prstGeom>
        </p:spPr>
        <p:txBody>
          <a:bodyPr wrap="square">
            <a:spAutoFit/>
          </a:bodyPr>
          <a:lstStyle/>
          <a:p>
            <a:r>
              <a:rPr lang="en-US" sz="3200" b="1" dirty="0" smtClean="0"/>
              <a:t>Goal of an Operating System:</a:t>
            </a:r>
          </a:p>
          <a:p>
            <a:endParaRPr lang="en-US" sz="3200" b="1" dirty="0" smtClean="0"/>
          </a:p>
          <a:p>
            <a:pPr>
              <a:buFont typeface="Arial" pitchFamily="34" charset="0"/>
              <a:buChar char="•"/>
            </a:pPr>
            <a:r>
              <a:rPr lang="en-US" sz="3200" dirty="0" smtClean="0"/>
              <a:t>The fundamental goal of a Computer System is to execute user programs and to make tasks easier. </a:t>
            </a:r>
          </a:p>
          <a:p>
            <a:pPr>
              <a:buFont typeface="Arial" pitchFamily="34" charset="0"/>
              <a:buChar char="•"/>
            </a:pPr>
            <a:endParaRPr lang="en-US" sz="3200" dirty="0" smtClean="0"/>
          </a:p>
          <a:p>
            <a:pPr>
              <a:buFont typeface="Arial" pitchFamily="34" charset="0"/>
              <a:buChar char="•"/>
            </a:pPr>
            <a:r>
              <a:rPr lang="en-US" sz="3200" dirty="0" smtClean="0"/>
              <a:t>Various application programs along with hardware system are used to perform this work. </a:t>
            </a:r>
          </a:p>
          <a:p>
            <a:pPr>
              <a:buFont typeface="Arial" pitchFamily="34" charset="0"/>
              <a:buChar char="•"/>
            </a:pPr>
            <a:endParaRPr lang="en-US" sz="3200" dirty="0" smtClean="0"/>
          </a:p>
          <a:p>
            <a:pPr>
              <a:buFont typeface="Arial" pitchFamily="34" charset="0"/>
              <a:buChar char="•"/>
            </a:pPr>
            <a:r>
              <a:rPr lang="en-US" sz="3200" dirty="0" smtClean="0"/>
              <a:t>Definition of Operating System:</a:t>
            </a:r>
          </a:p>
          <a:p>
            <a:r>
              <a:rPr lang="en-US" sz="3200" dirty="0" smtClean="0"/>
              <a:t>  A software which manages and control the entire set of resources and effectively utilize every part of a computer.</a:t>
            </a:r>
            <a:endParaRPr lang="en-US" sz="3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92100"/>
            <a:ext cx="14249400" cy="707886"/>
          </a:xfrm>
          <a:prstGeom prst="rect">
            <a:avLst/>
          </a:prstGeom>
          <a:noFill/>
          <a:ln w="9525">
            <a:noFill/>
            <a:miter lim="800000"/>
            <a:headEnd/>
            <a:tailEnd/>
          </a:ln>
        </p:spPr>
        <p:txBody>
          <a:bodyPr wrap="square">
            <a:spAutoFit/>
          </a:bodyPr>
          <a:lstStyle/>
          <a:p>
            <a:r>
              <a:rPr lang="en-IN" sz="4000" b="1" dirty="0" smtClean="0"/>
              <a:t>Cont..</a:t>
            </a:r>
            <a:endParaRPr lang="en-IN" sz="40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100</a:t>
            </a:fld>
            <a:endParaRPr lang="en-IN"/>
          </a:p>
        </p:txBody>
      </p:sp>
      <p:sp>
        <p:nvSpPr>
          <p:cNvPr id="11" name="Rectangle 10"/>
          <p:cNvSpPr/>
          <p:nvPr/>
        </p:nvSpPr>
        <p:spPr>
          <a:xfrm>
            <a:off x="1327150" y="1663700"/>
            <a:ext cx="14097000" cy="4401205"/>
          </a:xfrm>
          <a:prstGeom prst="rect">
            <a:avLst/>
          </a:prstGeom>
        </p:spPr>
        <p:txBody>
          <a:bodyPr wrap="square">
            <a:spAutoFit/>
          </a:bodyPr>
          <a:lstStyle/>
          <a:p>
            <a:r>
              <a:rPr lang="en-IN" sz="2800" b="1" dirty="0" smtClean="0"/>
              <a:t>Binary Semaphores</a:t>
            </a:r>
          </a:p>
          <a:p>
            <a:endParaRPr lang="en-IN" sz="2800" b="1" dirty="0" smtClean="0"/>
          </a:p>
          <a:p>
            <a:r>
              <a:rPr lang="en-IN" sz="2800" dirty="0" smtClean="0"/>
              <a:t>The binary semaphores are quite similar to counting semaphores, but their value is restricted to 0 and 1.</a:t>
            </a:r>
          </a:p>
          <a:p>
            <a:r>
              <a:rPr lang="en-IN" sz="2800" dirty="0" smtClean="0"/>
              <a:t> In this type of semaphore, the wait operation works only if semaphore = 1, and the signal operation succeeds when semaphore= 0. It is easy to implement than counting semaphores.</a:t>
            </a:r>
          </a:p>
          <a:p>
            <a:endParaRPr lang="en-IN" sz="2800" dirty="0" smtClean="0"/>
          </a:p>
          <a:p>
            <a:endParaRPr lang="en-IN" sz="2800" dirty="0" smtClean="0"/>
          </a:p>
          <a:p>
            <a:endParaRPr lang="en-IN" sz="2800" dirty="0"/>
          </a:p>
        </p:txBody>
      </p:sp>
      <p:pic>
        <p:nvPicPr>
          <p:cNvPr id="18434" name="Picture 2" descr="https://www.guru99.com/images/1/120319_0858_WhatisSemap2.png"/>
          <p:cNvPicPr>
            <a:picLocks noChangeAspect="1" noChangeArrowheads="1"/>
          </p:cNvPicPr>
          <p:nvPr/>
        </p:nvPicPr>
        <p:blipFill>
          <a:blip r:embed="rId3"/>
          <a:srcRect b="28889"/>
          <a:stretch>
            <a:fillRect/>
          </a:stretch>
        </p:blipFill>
        <p:spPr bwMode="auto">
          <a:xfrm>
            <a:off x="3765550" y="4711700"/>
            <a:ext cx="11548382" cy="31242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
            <a:ext cx="14249400" cy="830997"/>
          </a:xfrm>
          <a:prstGeom prst="rect">
            <a:avLst/>
          </a:prstGeom>
          <a:noFill/>
          <a:ln w="9525">
            <a:noFill/>
            <a:miter lim="800000"/>
            <a:headEnd/>
            <a:tailEnd/>
          </a:ln>
        </p:spPr>
        <p:txBody>
          <a:bodyPr wrap="square">
            <a:spAutoFit/>
          </a:bodyPr>
          <a:lstStyle/>
          <a:p>
            <a:r>
              <a:rPr lang="en-IN" sz="4800" b="1" dirty="0" smtClean="0"/>
              <a:t>Cont..</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101</a:t>
            </a:fld>
            <a:endParaRPr lang="en-IN"/>
          </a:p>
        </p:txBody>
      </p:sp>
      <p:sp>
        <p:nvSpPr>
          <p:cNvPr id="9" name="Rectangle 8"/>
          <p:cNvSpPr/>
          <p:nvPr/>
        </p:nvSpPr>
        <p:spPr>
          <a:xfrm>
            <a:off x="1174750" y="520700"/>
            <a:ext cx="14097000" cy="8279190"/>
          </a:xfrm>
          <a:prstGeom prst="rect">
            <a:avLst/>
          </a:prstGeom>
        </p:spPr>
        <p:txBody>
          <a:bodyPr wrap="square">
            <a:spAutoFit/>
          </a:bodyPr>
          <a:lstStyle/>
          <a:p>
            <a:r>
              <a:rPr lang="en-IN" sz="2800" b="1" dirty="0" smtClean="0"/>
              <a:t>Example of Semaphore</a:t>
            </a:r>
          </a:p>
          <a:p>
            <a:r>
              <a:rPr lang="en-IN" sz="2800" dirty="0" smtClean="0"/>
              <a:t>The below-given program is a step by step implementation, which involves usage and declaration of semaphore.</a:t>
            </a:r>
          </a:p>
          <a:p>
            <a:r>
              <a:rPr lang="en-IN" sz="2800" dirty="0" smtClean="0"/>
              <a:t>Shared </a:t>
            </a:r>
            <a:r>
              <a:rPr lang="en-IN" sz="2800" dirty="0" err="1" smtClean="0"/>
              <a:t>var</a:t>
            </a:r>
            <a:r>
              <a:rPr lang="en-IN" sz="2800" dirty="0" smtClean="0"/>
              <a:t> </a:t>
            </a:r>
            <a:r>
              <a:rPr lang="en-IN" sz="2800" dirty="0" err="1" smtClean="0"/>
              <a:t>mutex</a:t>
            </a:r>
            <a:r>
              <a:rPr lang="en-IN" sz="2800" dirty="0" smtClean="0"/>
              <a:t>: semaphore = 1;</a:t>
            </a:r>
          </a:p>
          <a:p>
            <a:r>
              <a:rPr lang="en-IN" sz="2800" dirty="0" smtClean="0"/>
              <a:t> Process </a:t>
            </a:r>
            <a:r>
              <a:rPr lang="en-IN" sz="2800" dirty="0" err="1" smtClean="0"/>
              <a:t>i</a:t>
            </a:r>
            <a:r>
              <a:rPr lang="en-IN" sz="2800" dirty="0" smtClean="0"/>
              <a:t> begin . . P(</a:t>
            </a:r>
            <a:r>
              <a:rPr lang="en-IN" sz="2800" dirty="0" err="1" smtClean="0"/>
              <a:t>mutex</a:t>
            </a:r>
            <a:r>
              <a:rPr lang="en-IN" sz="2800" dirty="0" smtClean="0"/>
              <a:t>); </a:t>
            </a:r>
          </a:p>
          <a:p>
            <a:r>
              <a:rPr lang="en-IN" sz="2800" dirty="0" smtClean="0"/>
              <a:t>execute CS; V(</a:t>
            </a:r>
            <a:r>
              <a:rPr lang="en-IN" sz="2800" dirty="0" err="1" smtClean="0"/>
              <a:t>mutex</a:t>
            </a:r>
            <a:r>
              <a:rPr lang="en-IN" sz="2800" dirty="0" smtClean="0"/>
              <a:t>); . . </a:t>
            </a:r>
          </a:p>
          <a:p>
            <a:r>
              <a:rPr lang="en-IN" sz="2800" dirty="0" smtClean="0"/>
              <a:t>End; </a:t>
            </a:r>
          </a:p>
          <a:p>
            <a:r>
              <a:rPr lang="en-IN" sz="2800" b="1" dirty="0" smtClean="0"/>
              <a:t>Wait and Signal Operations in Semaphores</a:t>
            </a:r>
          </a:p>
          <a:p>
            <a:r>
              <a:rPr lang="en-IN" sz="2800" dirty="0" smtClean="0"/>
              <a:t>Both of these operations are used to implement process synchronization. The goal of this semaphore operation is to get mutual exclusion.</a:t>
            </a:r>
          </a:p>
          <a:p>
            <a:endParaRPr lang="en-IN" sz="2800" dirty="0" smtClean="0"/>
          </a:p>
          <a:p>
            <a:r>
              <a:rPr lang="en-IN" sz="2800" b="1" dirty="0" smtClean="0"/>
              <a:t>Wait for Operation</a:t>
            </a:r>
          </a:p>
          <a:p>
            <a:r>
              <a:rPr lang="en-IN" sz="2800" dirty="0" smtClean="0"/>
              <a:t>This type of semaphore operation helps you to control the entry of a task into the critical section. However, If the value of wait is positive, then the value of the wait argument X is decremented. In the case of negative or zero value, no operation is executed. It is also called P(S) operation.</a:t>
            </a:r>
          </a:p>
          <a:p>
            <a:r>
              <a:rPr lang="en-IN" sz="2800" dirty="0" smtClean="0"/>
              <a:t>After the semaphore value is decreased, which becomes negative, the command is held up until the required conditions are satisfied.</a:t>
            </a:r>
          </a:p>
          <a:p>
            <a:endParaRPr lang="en-IN" sz="28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15900"/>
            <a:ext cx="14249400" cy="830997"/>
          </a:xfrm>
          <a:prstGeom prst="rect">
            <a:avLst/>
          </a:prstGeom>
          <a:noFill/>
          <a:ln w="9525">
            <a:noFill/>
            <a:miter lim="800000"/>
            <a:headEnd/>
            <a:tailEnd/>
          </a:ln>
        </p:spPr>
        <p:txBody>
          <a:bodyPr wrap="square">
            <a:spAutoFit/>
          </a:bodyPr>
          <a:lstStyle/>
          <a:p>
            <a:r>
              <a:rPr lang="en-US" sz="4800" dirty="0" smtClean="0"/>
              <a:t>Cont..</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102</a:t>
            </a:fld>
            <a:endParaRPr lang="en-IN"/>
          </a:p>
        </p:txBody>
      </p:sp>
      <p:sp>
        <p:nvSpPr>
          <p:cNvPr id="16385" name="Rectangle 1"/>
          <p:cNvSpPr>
            <a:spLocks noChangeArrowheads="1"/>
          </p:cNvSpPr>
          <p:nvPr/>
        </p:nvSpPr>
        <p:spPr bwMode="auto">
          <a:xfrm>
            <a:off x="1708150" y="1282700"/>
            <a:ext cx="13030200" cy="6986528"/>
          </a:xfrm>
          <a:prstGeom prst="rect">
            <a:avLst/>
          </a:prstGeom>
          <a:solidFill>
            <a:srgbClr val="F7F7F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Copy </a:t>
            </a:r>
            <a:r>
              <a:rPr kumimoji="0" lang="en-US" sz="2800" b="0" i="0" u="none" strike="noStrike" cap="none" normalizeH="0" baseline="0" dirty="0" err="1" smtClean="0">
                <a:ln>
                  <a:noFill/>
                </a:ln>
                <a:solidFill>
                  <a:srgbClr val="222222"/>
                </a:solidFill>
                <a:effectLst/>
                <a:latin typeface="Arial" pitchFamily="34" charset="0"/>
                <a:cs typeface="Arial" pitchFamily="34" charset="0"/>
              </a:rPr>
              <a:t>CodeP</a:t>
            </a:r>
            <a:r>
              <a:rPr kumimoji="0" lang="en-US" sz="2800" b="0" i="0" u="none" strike="noStrike" cap="none" normalizeH="0" baseline="0" dirty="0" smtClean="0">
                <a:ln>
                  <a:noFill/>
                </a:ln>
                <a:solidFill>
                  <a:srgbClr val="222222"/>
                </a:solidFill>
                <a:effectLst/>
                <a:latin typeface="Arial" pitchFamily="34" charset="0"/>
                <a:cs typeface="Arial" pitchFamily="34" charset="0"/>
              </a:rPr>
              <a: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 while (S&lt;=0);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 } </a:t>
            </a:r>
            <a:endParaRPr kumimoji="0" lang="en-US" sz="2800" b="1" i="0"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222222"/>
                </a:solidFill>
                <a:effectLst/>
                <a:latin typeface="Arial" pitchFamily="34" charset="0"/>
                <a:cs typeface="Arial" pitchFamily="34" charset="0"/>
              </a:rPr>
              <a:t>Signal operation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This type of Semaphore operation is used to control the exit of a task from a critical section. It helps to increase the value of the argument by 1, which is denoted as 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Copy </a:t>
            </a:r>
            <a:r>
              <a:rPr kumimoji="0" lang="en-US" sz="2800" b="0" i="0" u="none" strike="noStrike" cap="none" normalizeH="0" baseline="0" dirty="0" err="1" smtClean="0">
                <a:ln>
                  <a:noFill/>
                </a:ln>
                <a:solidFill>
                  <a:srgbClr val="222222"/>
                </a:solidFill>
                <a:effectLst/>
                <a:latin typeface="Arial" pitchFamily="34" charset="0"/>
                <a:cs typeface="Arial" pitchFamily="34" charset="0"/>
              </a:rPr>
              <a:t>CodeP</a:t>
            </a:r>
            <a:r>
              <a:rPr kumimoji="0" lang="en-US" sz="2800" b="0" i="0" u="none" strike="noStrike" cap="none" normalizeH="0" baseline="0" dirty="0" smtClean="0">
                <a:ln>
                  <a:noFill/>
                </a:ln>
                <a:solidFill>
                  <a:srgbClr val="222222"/>
                </a:solidFill>
                <a:effectLst/>
                <a:latin typeface="Arial" pitchFamily="34" charset="0"/>
                <a:cs typeface="Arial" pitchFamily="34" charset="0"/>
              </a:rPr>
              <a: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 while (S&gt;=0);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174750" y="215900"/>
            <a:ext cx="14249400" cy="830997"/>
          </a:xfrm>
          <a:prstGeom prst="rect">
            <a:avLst/>
          </a:prstGeom>
          <a:noFill/>
          <a:ln w="9525">
            <a:noFill/>
            <a:miter lim="800000"/>
            <a:headEnd/>
            <a:tailEnd/>
          </a:ln>
        </p:spPr>
        <p:txBody>
          <a:bodyPr>
            <a:spAutoFit/>
          </a:bodyPr>
          <a:lstStyle/>
          <a:p>
            <a:r>
              <a:rPr lang="en-IN" sz="4800" b="1" dirty="0" smtClean="0"/>
              <a:t>Synchronization Hardware and Software</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103</a:t>
            </a:fld>
            <a:endParaRPr lang="en-IN"/>
          </a:p>
        </p:txBody>
      </p:sp>
      <p:sp>
        <p:nvSpPr>
          <p:cNvPr id="11" name="Rectangle 10"/>
          <p:cNvSpPr/>
          <p:nvPr/>
        </p:nvSpPr>
        <p:spPr>
          <a:xfrm>
            <a:off x="1403350" y="1054100"/>
            <a:ext cx="13944600" cy="6986528"/>
          </a:xfrm>
          <a:prstGeom prst="rect">
            <a:avLst/>
          </a:prstGeom>
        </p:spPr>
        <p:txBody>
          <a:bodyPr wrap="square">
            <a:spAutoFit/>
          </a:bodyPr>
          <a:lstStyle/>
          <a:p>
            <a:endParaRPr lang="en-IN" sz="2800" dirty="0" smtClean="0"/>
          </a:p>
          <a:p>
            <a:r>
              <a:rPr lang="en-IN" sz="2800" dirty="0" smtClean="0"/>
              <a:t>Some times the problems of the Critical Section are also resolved by hardware. Some operating system offers a lock functionality where a Process acquires a lock when entering the Critical section and releases the lock after leaving it.</a:t>
            </a:r>
          </a:p>
          <a:p>
            <a:endParaRPr lang="en-IN" sz="2800" dirty="0" smtClean="0"/>
          </a:p>
          <a:p>
            <a:r>
              <a:rPr lang="en-IN" sz="2800" dirty="0" smtClean="0"/>
              <a:t>So when another process is trying to enter the critical section, it will not be able to enter as it is locked. It can only do so if it is free by acquiring the lock itself.</a:t>
            </a:r>
          </a:p>
          <a:p>
            <a:endParaRPr lang="en-IN" sz="2800" dirty="0" smtClean="0"/>
          </a:p>
          <a:p>
            <a:r>
              <a:rPr lang="en-IN" sz="2800" b="1" dirty="0" err="1" smtClean="0"/>
              <a:t>Mutex</a:t>
            </a:r>
            <a:r>
              <a:rPr lang="en-IN" sz="2800" b="1" dirty="0" smtClean="0"/>
              <a:t> Locks</a:t>
            </a:r>
          </a:p>
          <a:p>
            <a:endParaRPr lang="en-IN" sz="2800" b="1" dirty="0" smtClean="0"/>
          </a:p>
          <a:p>
            <a:r>
              <a:rPr lang="en-IN" sz="2800" dirty="0" smtClean="0"/>
              <a:t>Synchronization hardware not simple method to implement for everyone, so strict software method known as </a:t>
            </a:r>
            <a:r>
              <a:rPr lang="en-IN" sz="2800" dirty="0" err="1" smtClean="0"/>
              <a:t>Mutex</a:t>
            </a:r>
            <a:r>
              <a:rPr lang="en-IN" sz="2800" dirty="0" smtClean="0"/>
              <a:t> Locks was also introduced.</a:t>
            </a:r>
          </a:p>
          <a:p>
            <a:endParaRPr lang="en-IN" sz="2800" dirty="0" smtClean="0"/>
          </a:p>
          <a:p>
            <a:r>
              <a:rPr lang="en-IN" sz="2800" dirty="0" smtClean="0"/>
              <a:t>In this approach, in the entry section of code, a LOCK is obtained over the critical resources used inside the critical section. In the exit section that lock is released.</a:t>
            </a:r>
          </a:p>
          <a:p>
            <a:endParaRPr lang="en-US" sz="2800"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Cont..</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104</a:t>
            </a:fld>
            <a:endParaRPr lang="en-IN"/>
          </a:p>
        </p:txBody>
      </p:sp>
      <p:sp>
        <p:nvSpPr>
          <p:cNvPr id="9" name="Rectangle 8"/>
          <p:cNvSpPr/>
          <p:nvPr/>
        </p:nvSpPr>
        <p:spPr>
          <a:xfrm>
            <a:off x="1479550" y="2120900"/>
            <a:ext cx="13715999" cy="3539430"/>
          </a:xfrm>
          <a:prstGeom prst="rect">
            <a:avLst/>
          </a:prstGeom>
        </p:spPr>
        <p:txBody>
          <a:bodyPr wrap="square">
            <a:spAutoFit/>
          </a:bodyPr>
          <a:lstStyle/>
          <a:p>
            <a:r>
              <a:rPr lang="en-IN" sz="2800" dirty="0" smtClean="0"/>
              <a:t>Semaphore is simply a variable that is non-negative and shared between threads. </a:t>
            </a:r>
          </a:p>
          <a:p>
            <a:endParaRPr lang="en-IN" sz="2800" dirty="0" smtClean="0"/>
          </a:p>
          <a:p>
            <a:r>
              <a:rPr lang="en-IN" sz="2800" dirty="0" smtClean="0"/>
              <a:t>It is another algorithm or solution to the critical section problem.</a:t>
            </a:r>
          </a:p>
          <a:p>
            <a:endParaRPr lang="en-IN" sz="2800" dirty="0" smtClean="0"/>
          </a:p>
          <a:p>
            <a:r>
              <a:rPr lang="en-IN" sz="2800" dirty="0" smtClean="0"/>
              <a:t> It is a </a:t>
            </a:r>
            <a:r>
              <a:rPr lang="en-IN" sz="2800" dirty="0" err="1" smtClean="0"/>
              <a:t>signaling</a:t>
            </a:r>
            <a:r>
              <a:rPr lang="en-IN" sz="2800" dirty="0" smtClean="0"/>
              <a:t> mechanism and a thread that is waiting on a semaphore, which can be </a:t>
            </a:r>
            <a:r>
              <a:rPr lang="en-IN" sz="2800" dirty="0" err="1" smtClean="0"/>
              <a:t>signaled</a:t>
            </a:r>
            <a:r>
              <a:rPr lang="en-IN" sz="2800" dirty="0" smtClean="0"/>
              <a:t> by another thread.</a:t>
            </a:r>
          </a:p>
          <a:p>
            <a:endParaRPr lang="en-IN" sz="2800" dirty="0" smtClean="0"/>
          </a:p>
          <a:p>
            <a:r>
              <a:rPr lang="en-IN" sz="2800" dirty="0" smtClean="0"/>
              <a:t>It uses two atomic operations, 1)wait, and 2) signal for the process synchronization</a:t>
            </a:r>
            <a:endParaRPr lang="en-IN" sz="28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IN" sz="4800" dirty="0" err="1" smtClean="0"/>
              <a:t>Preemptive</a:t>
            </a:r>
            <a:r>
              <a:rPr lang="en-IN" sz="4800" dirty="0" smtClean="0"/>
              <a:t> Scheduling</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105</a:t>
            </a:fld>
            <a:endParaRPr lang="en-IN"/>
          </a:p>
        </p:txBody>
      </p:sp>
      <p:sp>
        <p:nvSpPr>
          <p:cNvPr id="10" name="Rectangle 9"/>
          <p:cNvSpPr/>
          <p:nvPr/>
        </p:nvSpPr>
        <p:spPr>
          <a:xfrm>
            <a:off x="1555750" y="2197100"/>
            <a:ext cx="12496800" cy="3539430"/>
          </a:xfrm>
          <a:prstGeom prst="rect">
            <a:avLst/>
          </a:prstGeom>
        </p:spPr>
        <p:txBody>
          <a:bodyPr wrap="square">
            <a:spAutoFit/>
          </a:bodyPr>
          <a:lstStyle/>
          <a:p>
            <a:pPr algn="just"/>
            <a:r>
              <a:rPr lang="en-IN" sz="2800" dirty="0" err="1" smtClean="0"/>
              <a:t>Preemptive</a:t>
            </a:r>
            <a:r>
              <a:rPr lang="en-IN" sz="2800" dirty="0" smtClean="0"/>
              <a:t> Scheduling is a scheduling method where the tasks are mostly assigned with their priorities. </a:t>
            </a:r>
          </a:p>
          <a:p>
            <a:pPr algn="just"/>
            <a:endParaRPr lang="en-IN" sz="2800" dirty="0" smtClean="0"/>
          </a:p>
          <a:p>
            <a:pPr algn="just"/>
            <a:r>
              <a:rPr lang="en-IN" sz="2800" dirty="0" smtClean="0"/>
              <a:t>Sometimes it is important to run a task with a higher priority before another lower priority task, even if the lower priority task is still running.</a:t>
            </a:r>
          </a:p>
          <a:p>
            <a:pPr algn="just"/>
            <a:endParaRPr lang="en-IN" sz="2800" dirty="0" smtClean="0"/>
          </a:p>
          <a:p>
            <a:pPr algn="just"/>
            <a:r>
              <a:rPr lang="en-IN" sz="2800" dirty="0" smtClean="0"/>
              <a:t>At that time, the lower priority task holds for some time and resumes when the higher priority task finishes its execution.</a:t>
            </a:r>
            <a:endParaRPr lang="en-IN" sz="28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92100"/>
            <a:ext cx="14249400" cy="830997"/>
          </a:xfrm>
          <a:prstGeom prst="rect">
            <a:avLst/>
          </a:prstGeom>
          <a:noFill/>
          <a:ln w="9525">
            <a:noFill/>
            <a:miter lim="800000"/>
            <a:headEnd/>
            <a:tailEnd/>
          </a:ln>
        </p:spPr>
        <p:txBody>
          <a:bodyPr>
            <a:spAutoFit/>
          </a:bodyPr>
          <a:lstStyle/>
          <a:p>
            <a:r>
              <a:rPr lang="en-IN" sz="4800" b="1" dirty="0" smtClean="0"/>
              <a:t>What is Non- </a:t>
            </a:r>
            <a:r>
              <a:rPr lang="en-IN" sz="4800" b="1" dirty="0" err="1" smtClean="0"/>
              <a:t>Preemptive</a:t>
            </a:r>
            <a:r>
              <a:rPr lang="en-IN" sz="4800" b="1" dirty="0" smtClean="0"/>
              <a:t> Scheduling?</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106</a:t>
            </a:fld>
            <a:endParaRPr lang="en-IN"/>
          </a:p>
        </p:txBody>
      </p:sp>
      <p:sp>
        <p:nvSpPr>
          <p:cNvPr id="11" name="Rectangle 10"/>
          <p:cNvSpPr/>
          <p:nvPr/>
        </p:nvSpPr>
        <p:spPr>
          <a:xfrm>
            <a:off x="1174750" y="1282700"/>
            <a:ext cx="14630400" cy="5262979"/>
          </a:xfrm>
          <a:prstGeom prst="rect">
            <a:avLst/>
          </a:prstGeom>
        </p:spPr>
        <p:txBody>
          <a:bodyPr wrap="square">
            <a:spAutoFit/>
          </a:bodyPr>
          <a:lstStyle/>
          <a:p>
            <a:r>
              <a:rPr lang="en-IN" sz="2800" dirty="0" smtClean="0"/>
              <a:t>In this type of scheduling method, the CPU has been allocated to a specific process. </a:t>
            </a:r>
          </a:p>
          <a:p>
            <a:endParaRPr lang="en-IN" sz="2800" dirty="0" smtClean="0"/>
          </a:p>
          <a:p>
            <a:r>
              <a:rPr lang="en-IN" sz="2800" dirty="0" smtClean="0"/>
              <a:t>The process that keeps the CPU busy will release the CPU either by switching context or terminating.</a:t>
            </a:r>
          </a:p>
          <a:p>
            <a:endParaRPr lang="en-IN" sz="2800" dirty="0" smtClean="0"/>
          </a:p>
          <a:p>
            <a:r>
              <a:rPr lang="en-IN" sz="2800" dirty="0" smtClean="0"/>
              <a:t>It is the only method that can be used for various hardware platforms. </a:t>
            </a:r>
          </a:p>
          <a:p>
            <a:endParaRPr lang="en-IN" sz="2800" dirty="0" smtClean="0"/>
          </a:p>
          <a:p>
            <a:r>
              <a:rPr lang="en-IN" sz="2800" dirty="0" smtClean="0"/>
              <a:t>That's because it doesn't need specialized hardware (for example, a timer) like </a:t>
            </a:r>
            <a:r>
              <a:rPr lang="en-IN" sz="2800" dirty="0" err="1" smtClean="0"/>
              <a:t>preemptive</a:t>
            </a:r>
            <a:r>
              <a:rPr lang="en-IN" sz="2800" dirty="0" smtClean="0"/>
              <a:t> Scheduling.</a:t>
            </a:r>
          </a:p>
          <a:p>
            <a:endParaRPr lang="en-IN" sz="2800" dirty="0" smtClean="0"/>
          </a:p>
          <a:p>
            <a:r>
              <a:rPr lang="en-IN" sz="2800" dirty="0" smtClean="0"/>
              <a:t>Non-</a:t>
            </a:r>
            <a:r>
              <a:rPr lang="en-IN" sz="2800" dirty="0" err="1" smtClean="0"/>
              <a:t>Preemptive</a:t>
            </a:r>
            <a:r>
              <a:rPr lang="en-IN" sz="2800" dirty="0" smtClean="0"/>
              <a:t> Scheduling occurs when a process voluntarily enters the wait state or terminates.</a:t>
            </a:r>
            <a:endParaRPr lang="en-IN" sz="28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107</a:t>
            </a:fld>
            <a:endParaRPr lang="en-IN"/>
          </a:p>
        </p:txBody>
      </p:sp>
      <p:pic>
        <p:nvPicPr>
          <p:cNvPr id="5121" name="Picture 1"/>
          <p:cNvPicPr>
            <a:picLocks noChangeAspect="1" noChangeArrowheads="1"/>
          </p:cNvPicPr>
          <p:nvPr/>
        </p:nvPicPr>
        <p:blipFill>
          <a:blip r:embed="rId3"/>
          <a:srcRect l="11640" t="8576" r="34391" b="10032"/>
          <a:stretch>
            <a:fillRect/>
          </a:stretch>
        </p:blipFill>
        <p:spPr bwMode="auto">
          <a:xfrm>
            <a:off x="1479550" y="749300"/>
            <a:ext cx="13258800" cy="746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108</a:t>
            </a:fld>
            <a:endParaRPr lang="en-IN"/>
          </a:p>
        </p:txBody>
      </p:sp>
      <p:sp>
        <p:nvSpPr>
          <p:cNvPr id="11" name="Rectangle 10"/>
          <p:cNvSpPr/>
          <p:nvPr/>
        </p:nvSpPr>
        <p:spPr>
          <a:xfrm>
            <a:off x="1250950" y="901700"/>
            <a:ext cx="6248400" cy="7478970"/>
          </a:xfrm>
          <a:prstGeom prst="rect">
            <a:avLst/>
          </a:prstGeom>
        </p:spPr>
        <p:txBody>
          <a:bodyPr wrap="square">
            <a:spAutoFit/>
          </a:bodyPr>
          <a:lstStyle/>
          <a:p>
            <a:r>
              <a:rPr lang="en-IN" sz="2400" b="1" dirty="0" smtClean="0"/>
              <a:t>Advantages of </a:t>
            </a:r>
            <a:r>
              <a:rPr lang="en-IN" sz="2400" b="1" dirty="0" err="1" smtClean="0"/>
              <a:t>Preemptive</a:t>
            </a:r>
            <a:r>
              <a:rPr lang="en-IN" sz="2400" b="1" dirty="0" smtClean="0"/>
              <a:t> Scheduling</a:t>
            </a:r>
          </a:p>
          <a:p>
            <a:pPr algn="just"/>
            <a:r>
              <a:rPr lang="en-IN" sz="2400" dirty="0" smtClean="0"/>
              <a:t>Here, are pros/benefits of </a:t>
            </a:r>
            <a:r>
              <a:rPr lang="en-IN" sz="2400" dirty="0" err="1" smtClean="0"/>
              <a:t>Preemptive</a:t>
            </a:r>
            <a:r>
              <a:rPr lang="en-IN" sz="2400" dirty="0" smtClean="0"/>
              <a:t> Scheduling method:</a:t>
            </a:r>
          </a:p>
          <a:p>
            <a:pPr algn="just"/>
            <a:r>
              <a:rPr lang="en-IN" sz="2400" dirty="0" err="1" smtClean="0"/>
              <a:t>Preemptive</a:t>
            </a:r>
            <a:r>
              <a:rPr lang="en-IN" sz="2400" dirty="0" smtClean="0"/>
              <a:t> scheduling method is more robust, approach so one process cannot monopolize the CPU</a:t>
            </a:r>
          </a:p>
          <a:p>
            <a:pPr algn="just"/>
            <a:r>
              <a:rPr lang="en-IN" sz="2400" dirty="0" smtClean="0"/>
              <a:t>Choice of running task reconsidered after each interruption.</a:t>
            </a:r>
          </a:p>
          <a:p>
            <a:pPr algn="just"/>
            <a:r>
              <a:rPr lang="en-IN" sz="2400" dirty="0" smtClean="0"/>
              <a:t>Each event cause interruption of running tasks</a:t>
            </a:r>
          </a:p>
          <a:p>
            <a:pPr algn="just"/>
            <a:r>
              <a:rPr lang="en-IN" sz="2400" dirty="0" smtClean="0"/>
              <a:t>The OS makes sure that CPU usage is the same by all running process.</a:t>
            </a:r>
          </a:p>
          <a:p>
            <a:pPr algn="just"/>
            <a:r>
              <a:rPr lang="en-IN" sz="2400" dirty="0" smtClean="0"/>
              <a:t>In this, the usage of CPU is the same, i.e., all the running processes will make use of CPU equally.</a:t>
            </a:r>
          </a:p>
          <a:p>
            <a:pPr algn="just"/>
            <a:r>
              <a:rPr lang="en-IN" sz="2400" dirty="0" smtClean="0"/>
              <a:t>This scheduling method also improvises the average response time.</a:t>
            </a:r>
          </a:p>
          <a:p>
            <a:pPr algn="just"/>
            <a:r>
              <a:rPr lang="en-IN" sz="2400" dirty="0" err="1" smtClean="0"/>
              <a:t>Preemptive</a:t>
            </a:r>
            <a:r>
              <a:rPr lang="en-IN" sz="2400" dirty="0" smtClean="0"/>
              <a:t> Scheduling is beneficial when we use it for the multi-programming environment.</a:t>
            </a:r>
            <a:endParaRPr lang="en-IN" sz="2400" dirty="0"/>
          </a:p>
        </p:txBody>
      </p:sp>
      <p:sp>
        <p:nvSpPr>
          <p:cNvPr id="14" name="Rectangle 13"/>
          <p:cNvSpPr/>
          <p:nvPr/>
        </p:nvSpPr>
        <p:spPr>
          <a:xfrm>
            <a:off x="8108950" y="901700"/>
            <a:ext cx="8108950" cy="4893647"/>
          </a:xfrm>
          <a:prstGeom prst="rect">
            <a:avLst/>
          </a:prstGeom>
        </p:spPr>
        <p:txBody>
          <a:bodyPr>
            <a:spAutoFit/>
          </a:bodyPr>
          <a:lstStyle/>
          <a:p>
            <a:pPr algn="just"/>
            <a:r>
              <a:rPr lang="en-IN" sz="2400" b="1" dirty="0" smtClean="0"/>
              <a:t>Disadvantages of </a:t>
            </a:r>
            <a:r>
              <a:rPr lang="en-IN" sz="2400" b="1" dirty="0" err="1" smtClean="0"/>
              <a:t>Preemptive</a:t>
            </a:r>
            <a:r>
              <a:rPr lang="en-IN" sz="2400" b="1" dirty="0" smtClean="0"/>
              <a:t> Scheduling</a:t>
            </a:r>
          </a:p>
          <a:p>
            <a:pPr algn="just"/>
            <a:r>
              <a:rPr lang="en-IN" sz="2400" dirty="0" smtClean="0"/>
              <a:t>Here, are cons/drawback of </a:t>
            </a:r>
            <a:r>
              <a:rPr lang="en-IN" sz="2400" dirty="0" err="1" smtClean="0"/>
              <a:t>Preemptive</a:t>
            </a:r>
            <a:r>
              <a:rPr lang="en-IN" sz="2400" dirty="0" smtClean="0"/>
              <a:t> Scheduling method:</a:t>
            </a:r>
          </a:p>
          <a:p>
            <a:pPr algn="just"/>
            <a:endParaRPr lang="en-IN" sz="2400" dirty="0" smtClean="0"/>
          </a:p>
          <a:p>
            <a:pPr algn="just"/>
            <a:r>
              <a:rPr lang="en-IN" sz="2400" dirty="0" smtClean="0"/>
              <a:t>Need limited computational resources for Scheduling</a:t>
            </a:r>
          </a:p>
          <a:p>
            <a:pPr algn="just"/>
            <a:endParaRPr lang="en-IN" sz="2400" dirty="0" smtClean="0"/>
          </a:p>
          <a:p>
            <a:pPr algn="just"/>
            <a:r>
              <a:rPr lang="en-IN" sz="2400" dirty="0" smtClean="0"/>
              <a:t>Takes a higher time by the scheduler to suspend the running task, switch the context, and dispatch the new incoming task.</a:t>
            </a:r>
          </a:p>
          <a:p>
            <a:pPr algn="just"/>
            <a:endParaRPr lang="en-IN" sz="2400" dirty="0" smtClean="0"/>
          </a:p>
          <a:p>
            <a:pPr algn="just"/>
            <a:r>
              <a:rPr lang="en-IN" sz="2400" dirty="0" smtClean="0"/>
              <a:t>The process which has low priority needs to wait for a longer time if some high priority processes arrive continuously</a:t>
            </a:r>
            <a:r>
              <a:rPr lang="en-IN" dirty="0" smtClean="0"/>
              <a:t>.</a:t>
            </a:r>
            <a:endParaRPr lang="en-IN"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109</a:t>
            </a:fld>
            <a:endParaRPr lang="en-IN"/>
          </a:p>
        </p:txBody>
      </p:sp>
      <p:sp>
        <p:nvSpPr>
          <p:cNvPr id="10" name="Rectangle 9"/>
          <p:cNvSpPr/>
          <p:nvPr/>
        </p:nvSpPr>
        <p:spPr>
          <a:xfrm>
            <a:off x="869950" y="1739900"/>
            <a:ext cx="8108950" cy="4524315"/>
          </a:xfrm>
          <a:prstGeom prst="rect">
            <a:avLst/>
          </a:prstGeom>
        </p:spPr>
        <p:txBody>
          <a:bodyPr>
            <a:spAutoFit/>
          </a:bodyPr>
          <a:lstStyle/>
          <a:p>
            <a:pPr algn="just"/>
            <a:r>
              <a:rPr lang="en-IN" sz="2400" b="1" dirty="0" smtClean="0"/>
              <a:t>Advantages of Non-</a:t>
            </a:r>
            <a:r>
              <a:rPr lang="en-IN" sz="2400" b="1" dirty="0" err="1" smtClean="0"/>
              <a:t>preemptive</a:t>
            </a:r>
            <a:r>
              <a:rPr lang="en-IN" sz="2400" b="1" dirty="0" smtClean="0"/>
              <a:t> Scheduling</a:t>
            </a:r>
          </a:p>
          <a:p>
            <a:pPr algn="just"/>
            <a:endParaRPr lang="en-IN" sz="2400" b="1" dirty="0" smtClean="0"/>
          </a:p>
          <a:p>
            <a:pPr algn="just"/>
            <a:r>
              <a:rPr lang="en-IN" sz="2400" dirty="0" smtClean="0"/>
              <a:t>Here, are pros/benefits of Non-</a:t>
            </a:r>
            <a:r>
              <a:rPr lang="en-IN" sz="2400" dirty="0" err="1" smtClean="0"/>
              <a:t>preemptive</a:t>
            </a:r>
            <a:r>
              <a:rPr lang="en-IN" sz="2400" dirty="0" smtClean="0"/>
              <a:t> Scheduling method:</a:t>
            </a:r>
          </a:p>
          <a:p>
            <a:pPr algn="just"/>
            <a:endParaRPr lang="en-IN" sz="2400" dirty="0" smtClean="0"/>
          </a:p>
          <a:p>
            <a:pPr algn="just"/>
            <a:r>
              <a:rPr lang="en-IN" sz="2400" dirty="0" smtClean="0"/>
              <a:t>Offers low scheduling overhead</a:t>
            </a:r>
          </a:p>
          <a:p>
            <a:pPr algn="just"/>
            <a:endParaRPr lang="en-IN" sz="2400" dirty="0" smtClean="0"/>
          </a:p>
          <a:p>
            <a:pPr algn="just"/>
            <a:r>
              <a:rPr lang="en-IN" sz="2400" dirty="0" smtClean="0"/>
              <a:t>Tends to offer high throughput</a:t>
            </a:r>
          </a:p>
          <a:p>
            <a:pPr algn="just"/>
            <a:endParaRPr lang="en-IN" sz="2400" dirty="0" smtClean="0"/>
          </a:p>
          <a:p>
            <a:pPr algn="just"/>
            <a:r>
              <a:rPr lang="en-IN" sz="2400" dirty="0" smtClean="0"/>
              <a:t>It is conceptually very simple method</a:t>
            </a:r>
          </a:p>
          <a:p>
            <a:pPr algn="just"/>
            <a:endParaRPr lang="en-IN" sz="2400" dirty="0" smtClean="0"/>
          </a:p>
          <a:p>
            <a:pPr algn="just"/>
            <a:r>
              <a:rPr lang="en-IN" sz="2400" dirty="0" smtClean="0"/>
              <a:t>Less computational resources need for Scheduling</a:t>
            </a:r>
            <a:endParaRPr lang="en-IN" sz="2400" dirty="0"/>
          </a:p>
        </p:txBody>
      </p:sp>
      <p:sp>
        <p:nvSpPr>
          <p:cNvPr id="13" name="Rectangle 12"/>
          <p:cNvSpPr/>
          <p:nvPr/>
        </p:nvSpPr>
        <p:spPr>
          <a:xfrm>
            <a:off x="9251950" y="1587500"/>
            <a:ext cx="6965950" cy="5262979"/>
          </a:xfrm>
          <a:prstGeom prst="rect">
            <a:avLst/>
          </a:prstGeom>
        </p:spPr>
        <p:txBody>
          <a:bodyPr wrap="square">
            <a:spAutoFit/>
          </a:bodyPr>
          <a:lstStyle/>
          <a:p>
            <a:pPr algn="just"/>
            <a:r>
              <a:rPr lang="en-IN" sz="2400" b="1" dirty="0" smtClean="0"/>
              <a:t>Disadvantages of Non-</a:t>
            </a:r>
            <a:r>
              <a:rPr lang="en-IN" sz="2400" b="1" dirty="0" err="1" smtClean="0"/>
              <a:t>Preemptive</a:t>
            </a:r>
            <a:r>
              <a:rPr lang="en-IN" sz="2400" b="1" dirty="0" smtClean="0"/>
              <a:t> Scheduling</a:t>
            </a:r>
          </a:p>
          <a:p>
            <a:pPr algn="just"/>
            <a:endParaRPr lang="en-IN" sz="2400" b="1" dirty="0" smtClean="0"/>
          </a:p>
          <a:p>
            <a:pPr algn="just"/>
            <a:r>
              <a:rPr lang="en-IN" sz="2400" dirty="0" smtClean="0"/>
              <a:t>Here, are cons/drawback of Non-</a:t>
            </a:r>
            <a:r>
              <a:rPr lang="en-IN" sz="2400" dirty="0" err="1" smtClean="0"/>
              <a:t>Preemptive</a:t>
            </a:r>
            <a:r>
              <a:rPr lang="en-IN" sz="2400" dirty="0" smtClean="0"/>
              <a:t> Scheduling method:</a:t>
            </a:r>
          </a:p>
          <a:p>
            <a:pPr algn="just"/>
            <a:endParaRPr lang="en-IN" sz="2400" dirty="0" smtClean="0"/>
          </a:p>
          <a:p>
            <a:pPr algn="just"/>
            <a:r>
              <a:rPr lang="en-IN" sz="2400" dirty="0" smtClean="0"/>
              <a:t>It can lead to starvation especially for those real-time tasks</a:t>
            </a:r>
          </a:p>
          <a:p>
            <a:pPr algn="just"/>
            <a:endParaRPr lang="en-IN" sz="2400" dirty="0" smtClean="0"/>
          </a:p>
          <a:p>
            <a:pPr algn="just"/>
            <a:r>
              <a:rPr lang="en-IN" sz="2400" dirty="0" smtClean="0"/>
              <a:t>Bugs can cause a machine to freeze up</a:t>
            </a:r>
          </a:p>
          <a:p>
            <a:pPr algn="just"/>
            <a:endParaRPr lang="en-IN" sz="2400" dirty="0" smtClean="0"/>
          </a:p>
          <a:p>
            <a:pPr algn="just"/>
            <a:r>
              <a:rPr lang="en-IN" sz="2400" dirty="0" smtClean="0"/>
              <a:t>It can make real-time and priority Scheduling difficult</a:t>
            </a:r>
          </a:p>
          <a:p>
            <a:pPr algn="just"/>
            <a:endParaRPr lang="en-IN" sz="2400" dirty="0" smtClean="0"/>
          </a:p>
          <a:p>
            <a:pPr algn="just"/>
            <a:r>
              <a:rPr lang="en-IN" sz="2400" dirty="0" smtClean="0"/>
              <a:t>Poor response time for processes</a:t>
            </a:r>
            <a:endParaRPr lang="en-IN"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Definition of OS</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a:t>
            </a:fld>
            <a:endParaRPr lang="en-IN"/>
          </a:p>
        </p:txBody>
      </p:sp>
      <p:sp>
        <p:nvSpPr>
          <p:cNvPr id="9" name="Rectangle 8"/>
          <p:cNvSpPr/>
          <p:nvPr/>
        </p:nvSpPr>
        <p:spPr>
          <a:xfrm>
            <a:off x="1555750" y="2959100"/>
            <a:ext cx="13715999" cy="4524315"/>
          </a:xfrm>
          <a:prstGeom prst="rect">
            <a:avLst/>
          </a:prstGeom>
        </p:spPr>
        <p:txBody>
          <a:bodyPr wrap="square">
            <a:spAutoFit/>
          </a:bodyPr>
          <a:lstStyle/>
          <a:p>
            <a:r>
              <a:rPr lang="en-US" sz="3200" dirty="0" smtClean="0"/>
              <a:t>Operating System Definitions </a:t>
            </a:r>
          </a:p>
          <a:p>
            <a:endParaRPr lang="en-US" sz="3200" dirty="0" smtClean="0"/>
          </a:p>
          <a:p>
            <a:r>
              <a:rPr lang="en-US" sz="3200" dirty="0" smtClean="0"/>
              <a:t>■ Resource allocator – manages and allocates resources. </a:t>
            </a:r>
          </a:p>
          <a:p>
            <a:endParaRPr lang="en-US" sz="3200" dirty="0" smtClean="0"/>
          </a:p>
          <a:p>
            <a:r>
              <a:rPr lang="en-US" sz="3200" dirty="0" smtClean="0"/>
              <a:t>■ Control program – controls the execution of user programs and operations of I/O devices . </a:t>
            </a:r>
          </a:p>
          <a:p>
            <a:endParaRPr lang="en-US" sz="3200" dirty="0" smtClean="0"/>
          </a:p>
          <a:p>
            <a:r>
              <a:rPr lang="en-US" sz="3200" dirty="0" smtClean="0"/>
              <a:t>■ Kernel – the one program running at all times (all else being application programs).</a:t>
            </a:r>
            <a:endParaRPr lang="en-US" sz="32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IN" sz="4800" b="1" dirty="0" smtClean="0"/>
              <a:t>Example of Non-</a:t>
            </a:r>
            <a:r>
              <a:rPr lang="en-IN" sz="4800" b="1" dirty="0" err="1" smtClean="0"/>
              <a:t>Preemptive</a:t>
            </a:r>
            <a:r>
              <a:rPr lang="en-IN" sz="4800" b="1" dirty="0" smtClean="0"/>
              <a:t> Scheduling</a:t>
            </a:r>
            <a:endParaRPr lang="en-IN" sz="4800" b="1"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110</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0" name="Rectangle 9"/>
          <p:cNvSpPr/>
          <p:nvPr/>
        </p:nvSpPr>
        <p:spPr>
          <a:xfrm>
            <a:off x="1631950" y="2120900"/>
            <a:ext cx="12801600" cy="4370427"/>
          </a:xfrm>
          <a:prstGeom prst="rect">
            <a:avLst/>
          </a:prstGeom>
        </p:spPr>
        <p:txBody>
          <a:bodyPr wrap="square">
            <a:spAutoFit/>
          </a:bodyPr>
          <a:lstStyle/>
          <a:p>
            <a:r>
              <a:rPr lang="en-IN" sz="2400" dirty="0" smtClean="0"/>
              <a:t>In non-</a:t>
            </a:r>
            <a:r>
              <a:rPr lang="en-IN" sz="2400" dirty="0" err="1" smtClean="0"/>
              <a:t>preemptive</a:t>
            </a:r>
            <a:r>
              <a:rPr lang="en-IN" sz="2400" dirty="0" smtClean="0"/>
              <a:t> SJF scheduling, once the CPU cycle is allocated to process, the process holds it till it reaches a waiting state or terminated.</a:t>
            </a:r>
          </a:p>
          <a:p>
            <a:r>
              <a:rPr lang="en-IN" sz="2400" dirty="0" smtClean="0"/>
              <a:t>Consider the following five processes each having its own unique burst time and arrival time.</a:t>
            </a:r>
          </a:p>
          <a:p>
            <a:endParaRPr lang="en-IN" sz="2400" dirty="0" smtClean="0"/>
          </a:p>
          <a:p>
            <a:r>
              <a:rPr lang="en-IN" sz="2400" dirty="0" smtClean="0"/>
              <a:t>Process Queue			Arrival Time			Burst Time</a:t>
            </a:r>
          </a:p>
          <a:p>
            <a:r>
              <a:rPr lang="en-IN" sz="2400" dirty="0" smtClean="0"/>
              <a:t>P1					6				2</a:t>
            </a:r>
          </a:p>
          <a:p>
            <a:r>
              <a:rPr lang="en-IN" sz="2400" dirty="0" smtClean="0"/>
              <a:t>P2					2				5</a:t>
            </a:r>
          </a:p>
          <a:p>
            <a:r>
              <a:rPr lang="en-IN" sz="2400" dirty="0" smtClean="0"/>
              <a:t>P3					8				1</a:t>
            </a:r>
          </a:p>
          <a:p>
            <a:r>
              <a:rPr lang="en-IN" sz="2400" dirty="0" smtClean="0"/>
              <a:t>P4					3				0</a:t>
            </a:r>
          </a:p>
          <a:p>
            <a:r>
              <a:rPr lang="en-IN" sz="2400" dirty="0" smtClean="0"/>
              <a:t>P5					4				4</a:t>
            </a:r>
          </a:p>
          <a:p>
            <a:endParaRPr lang="en-IN" dirty="0" smtClean="0"/>
          </a:p>
          <a:p>
            <a:endParaRPr lang="en-IN" dirty="0" smtClean="0"/>
          </a:p>
        </p:txBody>
      </p:sp>
      <p:sp>
        <p:nvSpPr>
          <p:cNvPr id="11" name="Rectangle 10"/>
          <p:cNvSpPr/>
          <p:nvPr/>
        </p:nvSpPr>
        <p:spPr>
          <a:xfrm>
            <a:off x="1479550" y="6083300"/>
            <a:ext cx="13258800" cy="3400931"/>
          </a:xfrm>
          <a:prstGeom prst="rect">
            <a:avLst/>
          </a:prstGeom>
        </p:spPr>
        <p:txBody>
          <a:bodyPr wrap="square">
            <a:spAutoFit/>
          </a:bodyPr>
          <a:lstStyle/>
          <a:p>
            <a:r>
              <a:rPr lang="en-IN" sz="2400" b="1" dirty="0" smtClean="0"/>
              <a:t>Step 0) </a:t>
            </a:r>
            <a:r>
              <a:rPr lang="en-IN" sz="2400" dirty="0" smtClean="0"/>
              <a:t>At time=0, P4 arrives and starts execution.</a:t>
            </a:r>
          </a:p>
          <a:p>
            <a:r>
              <a:rPr lang="en-IN" sz="2400" b="1" dirty="0" smtClean="0"/>
              <a:t>Step 1) </a:t>
            </a:r>
            <a:r>
              <a:rPr lang="en-IN" sz="2400" dirty="0" smtClean="0"/>
              <a:t>At time= 1, Process P3 arrives. But, P4 still needs 2 execution units to complete. It will continue execution.</a:t>
            </a:r>
          </a:p>
          <a:p>
            <a:r>
              <a:rPr lang="en-IN" sz="2400" b="1" dirty="0" smtClean="0"/>
              <a:t>Step 2) </a:t>
            </a:r>
            <a:r>
              <a:rPr lang="en-IN" sz="2400" dirty="0" smtClean="0"/>
              <a:t>At time =2, process P1 arrives and is added to the waiting queue. P4 will continue execution.</a:t>
            </a:r>
          </a:p>
          <a:p>
            <a:r>
              <a:rPr lang="en-IN" dirty="0" smtClean="0"/>
              <a:t/>
            </a:r>
            <a:br>
              <a:rPr lang="en-IN" dirty="0" smtClean="0"/>
            </a:br>
            <a:endParaRPr lang="en-IN" dirty="0" smtClean="0"/>
          </a:p>
          <a:p>
            <a:endParaRPr lang="en-IN" dirty="0" smtClean="0"/>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0"/>
            <a:ext cx="14249400" cy="830997"/>
          </a:xfrm>
          <a:prstGeom prst="rect">
            <a:avLst/>
          </a:prstGeom>
          <a:noFill/>
          <a:ln w="9525">
            <a:noFill/>
            <a:miter lim="800000"/>
            <a:headEnd/>
            <a:tailEnd/>
          </a:ln>
        </p:spPr>
        <p:txBody>
          <a:bodyPr>
            <a:spAutoFit/>
          </a:bodyPr>
          <a:lstStyle/>
          <a:p>
            <a:r>
              <a:rPr lang="en-IN" sz="4800" b="1" dirty="0" smtClean="0"/>
              <a:t>Cont..</a:t>
            </a:r>
            <a:endParaRPr lang="en-IN" sz="4800" b="1"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111</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1" name="Rectangle 10"/>
          <p:cNvSpPr/>
          <p:nvPr/>
        </p:nvSpPr>
        <p:spPr>
          <a:xfrm>
            <a:off x="1250950" y="901700"/>
            <a:ext cx="13258800" cy="9233297"/>
          </a:xfrm>
          <a:prstGeom prst="rect">
            <a:avLst/>
          </a:prstGeom>
        </p:spPr>
        <p:txBody>
          <a:bodyPr wrap="square">
            <a:spAutoFit/>
          </a:bodyPr>
          <a:lstStyle/>
          <a:p>
            <a:pPr algn="just"/>
            <a:r>
              <a:rPr lang="en-IN" sz="2400" b="1" dirty="0" smtClean="0"/>
              <a:t>Step 3) </a:t>
            </a:r>
            <a:r>
              <a:rPr lang="en-IN" sz="2400" dirty="0" smtClean="0"/>
              <a:t>At time = 3, process P4 will finish its execution. The burst time of P3 and P1 is compared. Process P1 is executed because its burst time is less compared to P3.</a:t>
            </a:r>
          </a:p>
          <a:p>
            <a:pPr algn="just"/>
            <a:endParaRPr lang="en-IN" sz="2400" dirty="0" smtClean="0"/>
          </a:p>
          <a:p>
            <a:pPr algn="just"/>
            <a:r>
              <a:rPr lang="en-IN" sz="2400" b="1" dirty="0" smtClean="0"/>
              <a:t>Step 4) </a:t>
            </a:r>
            <a:r>
              <a:rPr lang="en-IN" sz="2400" dirty="0" smtClean="0"/>
              <a:t>At time = 4, process P5 arrives and is added to the waiting queue. P1 will continue execution.</a:t>
            </a:r>
          </a:p>
          <a:p>
            <a:pPr algn="just"/>
            <a:endParaRPr lang="en-IN" sz="2400" dirty="0" smtClean="0"/>
          </a:p>
          <a:p>
            <a:pPr algn="just"/>
            <a:r>
              <a:rPr lang="en-IN" sz="2400" b="1" dirty="0" smtClean="0"/>
              <a:t>Step 5)</a:t>
            </a:r>
            <a:r>
              <a:rPr lang="en-IN" sz="2400" dirty="0" smtClean="0"/>
              <a:t> At time = 5, process P2 arrives and is added to the waiting queue. P1 will continue execution.</a:t>
            </a:r>
          </a:p>
          <a:p>
            <a:pPr algn="just"/>
            <a:endParaRPr lang="en-IN" sz="2400" dirty="0" smtClean="0"/>
          </a:p>
          <a:p>
            <a:pPr algn="just"/>
            <a:r>
              <a:rPr lang="en-IN" sz="2400" b="1" dirty="0" smtClean="0"/>
              <a:t>Step 6) </a:t>
            </a:r>
            <a:r>
              <a:rPr lang="en-IN" sz="2400" dirty="0" smtClean="0"/>
              <a:t>At time = 9, process P1 will finish its execution. The burst time of P3, P5, and P2 is compared. Process P2 is executed because its burst time is the lowest.</a:t>
            </a:r>
          </a:p>
          <a:p>
            <a:pPr algn="just"/>
            <a:endParaRPr lang="en-IN" sz="2400" dirty="0" smtClean="0"/>
          </a:p>
          <a:p>
            <a:pPr algn="just"/>
            <a:r>
              <a:rPr lang="en-IN" sz="2400" b="1" dirty="0" smtClean="0"/>
              <a:t>Step 7) </a:t>
            </a:r>
            <a:r>
              <a:rPr lang="en-IN" sz="2400" dirty="0" smtClean="0"/>
              <a:t>At time=10, P2 is executing, and P3 and P5 are in the waiting queue.</a:t>
            </a:r>
          </a:p>
          <a:p>
            <a:pPr algn="just"/>
            <a:endParaRPr lang="en-IN" sz="2400" dirty="0" smtClean="0"/>
          </a:p>
          <a:p>
            <a:pPr algn="just"/>
            <a:r>
              <a:rPr lang="en-IN" sz="2400" b="1" dirty="0" smtClean="0"/>
              <a:t>Step 8) </a:t>
            </a:r>
            <a:r>
              <a:rPr lang="en-IN" sz="2400" dirty="0" smtClean="0"/>
              <a:t>At time = 11, process P2 will finish its execution. The burst time of P3 and P5 is compared. Process P5 is executed because its burst time is lower.</a:t>
            </a:r>
          </a:p>
          <a:p>
            <a:pPr algn="just"/>
            <a:endParaRPr lang="en-IN" sz="2400" dirty="0" smtClean="0"/>
          </a:p>
          <a:p>
            <a:pPr algn="just"/>
            <a:r>
              <a:rPr lang="en-IN" sz="2400" b="1" dirty="0" smtClean="0"/>
              <a:t>Step 9) </a:t>
            </a:r>
            <a:r>
              <a:rPr lang="en-IN" sz="2400" dirty="0" smtClean="0"/>
              <a:t>At time = 15, process P5 will finish its execution.</a:t>
            </a:r>
          </a:p>
          <a:p>
            <a:pPr algn="just"/>
            <a:endParaRPr lang="en-IN" sz="2400" dirty="0" smtClean="0"/>
          </a:p>
          <a:p>
            <a:pPr algn="just"/>
            <a:r>
              <a:rPr lang="en-IN" sz="2400" b="1" dirty="0" smtClean="0"/>
              <a:t>Step 10) </a:t>
            </a:r>
            <a:r>
              <a:rPr lang="en-IN" sz="2400" dirty="0" smtClean="0"/>
              <a:t>At time = 23, process P3 will finish its execution.</a:t>
            </a:r>
          </a:p>
          <a:p>
            <a:pPr algn="just"/>
            <a:endParaRPr lang="en-IN" dirty="0" smtClean="0"/>
          </a:p>
          <a:p>
            <a:pPr algn="just"/>
            <a:r>
              <a:rPr lang="en-IN" dirty="0" smtClean="0"/>
              <a:t/>
            </a:r>
            <a:br>
              <a:rPr lang="en-IN" dirty="0" smtClean="0"/>
            </a:br>
            <a:endParaRPr lang="en-IN" dirty="0" smtClean="0"/>
          </a:p>
          <a:p>
            <a:endParaRPr lang="en-IN" dirty="0" smtClean="0"/>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0"/>
            <a:ext cx="14249400" cy="830997"/>
          </a:xfrm>
          <a:prstGeom prst="rect">
            <a:avLst/>
          </a:prstGeom>
          <a:noFill/>
          <a:ln w="9525">
            <a:noFill/>
            <a:miter lim="800000"/>
            <a:headEnd/>
            <a:tailEnd/>
          </a:ln>
        </p:spPr>
        <p:txBody>
          <a:bodyPr>
            <a:spAutoFit/>
          </a:bodyPr>
          <a:lstStyle/>
          <a:p>
            <a:r>
              <a:rPr lang="en-IN" sz="4800" b="1" dirty="0" smtClean="0"/>
              <a:t>Cont..</a:t>
            </a:r>
            <a:endParaRPr lang="en-IN" sz="4800" b="1"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112</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1" name="Rectangle 10"/>
          <p:cNvSpPr/>
          <p:nvPr/>
        </p:nvSpPr>
        <p:spPr>
          <a:xfrm>
            <a:off x="1250950" y="901700"/>
            <a:ext cx="13258800" cy="2000548"/>
          </a:xfrm>
          <a:prstGeom prst="rect">
            <a:avLst/>
          </a:prstGeom>
        </p:spPr>
        <p:txBody>
          <a:bodyPr wrap="square">
            <a:spAutoFit/>
          </a:bodyPr>
          <a:lstStyle/>
          <a:p>
            <a:r>
              <a:rPr lang="en-IN" sz="2400" b="1" dirty="0" smtClean="0"/>
              <a:t>Step 11) </a:t>
            </a:r>
            <a:r>
              <a:rPr lang="en-IN" sz="2400" dirty="0" smtClean="0"/>
              <a:t>Let's calculate the average waiting time for above example.</a:t>
            </a:r>
          </a:p>
          <a:p>
            <a:endParaRPr lang="en-IN" sz="2400" dirty="0" smtClean="0"/>
          </a:p>
          <a:p>
            <a:pPr algn="just"/>
            <a:endParaRPr lang="en-IN" dirty="0" smtClean="0"/>
          </a:p>
          <a:p>
            <a:endParaRPr lang="en-IN" dirty="0" smtClean="0"/>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0"/>
            <a:ext cx="14249400" cy="830997"/>
          </a:xfrm>
          <a:prstGeom prst="rect">
            <a:avLst/>
          </a:prstGeom>
          <a:noFill/>
          <a:ln w="9525">
            <a:noFill/>
            <a:miter lim="800000"/>
            <a:headEnd/>
            <a:tailEnd/>
          </a:ln>
        </p:spPr>
        <p:txBody>
          <a:bodyPr>
            <a:spAutoFit/>
          </a:bodyPr>
          <a:lstStyle/>
          <a:p>
            <a:r>
              <a:rPr lang="en-IN" sz="4800" b="1" dirty="0" smtClean="0"/>
              <a:t>Example of Pre-emptive Scheduling</a:t>
            </a:r>
            <a:endParaRPr lang="en-IN" sz="4800" b="1"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113</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1" name="Rectangle 10"/>
          <p:cNvSpPr/>
          <p:nvPr/>
        </p:nvSpPr>
        <p:spPr>
          <a:xfrm>
            <a:off x="1250950" y="901700"/>
            <a:ext cx="13258800" cy="9971961"/>
          </a:xfrm>
          <a:prstGeom prst="rect">
            <a:avLst/>
          </a:prstGeom>
        </p:spPr>
        <p:txBody>
          <a:bodyPr wrap="square">
            <a:spAutoFit/>
          </a:bodyPr>
          <a:lstStyle/>
          <a:p>
            <a:r>
              <a:rPr lang="en-IN" sz="2400" dirty="0" smtClean="0"/>
              <a:t>Consider this following three processes in Round-robin</a:t>
            </a:r>
          </a:p>
          <a:p>
            <a:r>
              <a:rPr lang="en-IN" sz="2400" dirty="0" smtClean="0"/>
              <a:t>Process Queue		Burst time		</a:t>
            </a:r>
            <a:r>
              <a:rPr lang="en-IN" sz="2400" dirty="0" err="1" smtClean="0"/>
              <a:t>Time</a:t>
            </a:r>
            <a:r>
              <a:rPr lang="en-IN" sz="2400" dirty="0" smtClean="0"/>
              <a:t> Slice=2</a:t>
            </a:r>
          </a:p>
          <a:p>
            <a:r>
              <a:rPr lang="en-IN" sz="2400" dirty="0" smtClean="0"/>
              <a:t>P1					4</a:t>
            </a:r>
          </a:p>
          <a:p>
            <a:r>
              <a:rPr lang="en-IN" sz="2400" dirty="0" smtClean="0"/>
              <a:t>P2					3</a:t>
            </a:r>
          </a:p>
          <a:p>
            <a:r>
              <a:rPr lang="en-IN" sz="2400" dirty="0" smtClean="0"/>
              <a:t>P3					5 </a:t>
            </a:r>
          </a:p>
          <a:p>
            <a:endParaRPr lang="en-IN" sz="2400" dirty="0" smtClean="0"/>
          </a:p>
          <a:p>
            <a:r>
              <a:rPr lang="en-IN" sz="2400" b="1" dirty="0" smtClean="0"/>
              <a:t>Step 1)</a:t>
            </a:r>
            <a:r>
              <a:rPr lang="en-IN" sz="2400" dirty="0" smtClean="0"/>
              <a:t> The execution begins with process P1, which has burst time 4. Here, every process executes for 2 seconds. P2 and P3 are still in the waiting queue.</a:t>
            </a:r>
          </a:p>
          <a:p>
            <a:endParaRPr lang="en-IN" sz="2400" dirty="0" smtClean="0"/>
          </a:p>
          <a:p>
            <a:r>
              <a:rPr lang="en-IN" sz="2400" b="1" dirty="0" smtClean="0"/>
              <a:t>Step 2</a:t>
            </a:r>
            <a:r>
              <a:rPr lang="en-IN" sz="2400" dirty="0" smtClean="0"/>
              <a:t>) At time =2, P1 is added to the end of the Queue and P2 starts executing</a:t>
            </a:r>
          </a:p>
          <a:p>
            <a:endParaRPr lang="en-IN" sz="2400" dirty="0" smtClean="0"/>
          </a:p>
          <a:p>
            <a:r>
              <a:rPr lang="en-IN" sz="2400" b="1" dirty="0" smtClean="0"/>
              <a:t>Step 3)</a:t>
            </a:r>
            <a:r>
              <a:rPr lang="en-IN" sz="2400" dirty="0" smtClean="0"/>
              <a:t> At time=4 , P2 is </a:t>
            </a:r>
            <a:r>
              <a:rPr lang="en-IN" sz="2400" dirty="0" err="1" smtClean="0"/>
              <a:t>preempted</a:t>
            </a:r>
            <a:r>
              <a:rPr lang="en-IN" sz="2400" dirty="0" smtClean="0"/>
              <a:t> and add at the end of the queue. P3 starts executing.</a:t>
            </a:r>
          </a:p>
          <a:p>
            <a:endParaRPr lang="en-IN" sz="2400" dirty="0" smtClean="0"/>
          </a:p>
          <a:p>
            <a:r>
              <a:rPr lang="en-IN" sz="2400" b="1" dirty="0" smtClean="0"/>
              <a:t>Step 4)</a:t>
            </a:r>
            <a:r>
              <a:rPr lang="en-IN" sz="2400" dirty="0" smtClean="0"/>
              <a:t> At time=6 , P3 is </a:t>
            </a:r>
            <a:r>
              <a:rPr lang="en-IN" sz="2400" dirty="0" err="1" smtClean="0"/>
              <a:t>preempted</a:t>
            </a:r>
            <a:r>
              <a:rPr lang="en-IN" sz="2400" dirty="0" smtClean="0"/>
              <a:t> and add at the end of the queue. P1 starts executing.</a:t>
            </a:r>
          </a:p>
          <a:p>
            <a:endParaRPr lang="en-IN" sz="2400" dirty="0" smtClean="0"/>
          </a:p>
          <a:p>
            <a:r>
              <a:rPr lang="en-IN" sz="2400" b="1" dirty="0" smtClean="0"/>
              <a:t>Step 5)</a:t>
            </a:r>
            <a:r>
              <a:rPr lang="en-IN" sz="2400" dirty="0" smtClean="0"/>
              <a:t> At time=8 , P1 has a burst time of 4. It has completed execution. P2 starts execution</a:t>
            </a:r>
          </a:p>
          <a:p>
            <a:endParaRPr lang="en-IN" sz="2400" dirty="0" smtClean="0"/>
          </a:p>
          <a:p>
            <a:r>
              <a:rPr lang="en-IN" sz="2400" b="1" dirty="0" smtClean="0"/>
              <a:t>Step 6)</a:t>
            </a:r>
            <a:r>
              <a:rPr lang="en-IN" sz="2400" dirty="0" smtClean="0"/>
              <a:t> P2 has a burst time of 3. It has already executed for 2 interval. At time=9, P2 completes execution. Then, P3 starts execution till it completes.</a:t>
            </a:r>
          </a:p>
          <a:p>
            <a:r>
              <a:rPr lang="en-IN" sz="2400" b="1" dirty="0" smtClean="0"/>
              <a:t>Step 7) </a:t>
            </a:r>
            <a:r>
              <a:rPr lang="en-IN" sz="2400" dirty="0" smtClean="0"/>
              <a:t>Let's calculate the average waiting time for above example.</a:t>
            </a:r>
          </a:p>
          <a:p>
            <a:endParaRPr lang="en-IN" sz="2400" dirty="0" smtClean="0"/>
          </a:p>
          <a:p>
            <a:r>
              <a:rPr lang="en-IN" dirty="0" smtClean="0"/>
              <a:t/>
            </a:r>
            <a:br>
              <a:rPr lang="en-IN" dirty="0" smtClean="0"/>
            </a:br>
            <a:r>
              <a:rPr lang="en-IN" dirty="0" smtClean="0"/>
              <a:t> </a:t>
            </a:r>
            <a:br>
              <a:rPr lang="en-IN" dirty="0" smtClean="0"/>
            </a:br>
            <a:endParaRPr lang="en-IN" dirty="0" smtClean="0"/>
          </a:p>
          <a:p>
            <a:endParaRPr lang="en-IN" dirty="0" smtClean="0"/>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0"/>
            <a:ext cx="14249400" cy="830997"/>
          </a:xfrm>
          <a:prstGeom prst="rect">
            <a:avLst/>
          </a:prstGeom>
          <a:noFill/>
          <a:ln w="9525">
            <a:noFill/>
            <a:miter lim="800000"/>
            <a:headEnd/>
            <a:tailEnd/>
          </a:ln>
        </p:spPr>
        <p:txBody>
          <a:bodyPr>
            <a:spAutoFit/>
          </a:bodyPr>
          <a:lstStyle/>
          <a:p>
            <a:r>
              <a:rPr lang="en-IN" sz="4800" b="1" dirty="0" smtClean="0"/>
              <a:t>KEY DIFFERENCES</a:t>
            </a:r>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114</a:t>
            </a:fld>
            <a:endParaRPr lang="en-IN"/>
          </a:p>
        </p:txBody>
      </p:sp>
      <p:sp>
        <p:nvSpPr>
          <p:cNvPr id="9" name="Rectangle 8"/>
          <p:cNvSpPr/>
          <p:nvPr/>
        </p:nvSpPr>
        <p:spPr>
          <a:xfrm>
            <a:off x="1403350" y="1054100"/>
            <a:ext cx="13715999" cy="6001643"/>
          </a:xfrm>
          <a:prstGeom prst="rect">
            <a:avLst/>
          </a:prstGeom>
        </p:spPr>
        <p:txBody>
          <a:bodyPr wrap="square">
            <a:spAutoFit/>
          </a:bodyPr>
          <a:lstStyle/>
          <a:p>
            <a:r>
              <a:rPr lang="en-IN" sz="3200" dirty="0" smtClean="0"/>
              <a:t>In </a:t>
            </a:r>
            <a:r>
              <a:rPr lang="en-IN" sz="3200" dirty="0" err="1" smtClean="0"/>
              <a:t>Preemptive</a:t>
            </a:r>
            <a:r>
              <a:rPr lang="en-IN" sz="3200" dirty="0" smtClean="0"/>
              <a:t> Scheduling, the CPU is allocated to the processes for a specific time period, and non-</a:t>
            </a:r>
            <a:r>
              <a:rPr lang="en-IN" sz="3200" dirty="0" err="1" smtClean="0"/>
              <a:t>preemptive</a:t>
            </a:r>
            <a:r>
              <a:rPr lang="en-IN" sz="3200" dirty="0" smtClean="0"/>
              <a:t> scheduling CPU is allocated to the process until it terminates.</a:t>
            </a:r>
          </a:p>
          <a:p>
            <a:endParaRPr lang="en-IN" sz="3200" dirty="0" smtClean="0"/>
          </a:p>
          <a:p>
            <a:r>
              <a:rPr lang="en-IN" sz="3200" dirty="0" smtClean="0"/>
              <a:t>In </a:t>
            </a:r>
            <a:r>
              <a:rPr lang="en-IN" sz="3200" dirty="0" err="1" smtClean="0"/>
              <a:t>Preemptive</a:t>
            </a:r>
            <a:r>
              <a:rPr lang="en-IN" sz="3200" dirty="0" smtClean="0"/>
              <a:t> Scheduling, tasks are switched based on priority while non-</a:t>
            </a:r>
            <a:r>
              <a:rPr lang="en-IN" sz="3200" dirty="0" err="1" smtClean="0"/>
              <a:t>preemptive</a:t>
            </a:r>
            <a:r>
              <a:rPr lang="en-IN" sz="3200" dirty="0" smtClean="0"/>
              <a:t> </a:t>
            </a:r>
            <a:r>
              <a:rPr lang="en-IN" sz="3200" dirty="0" err="1" smtClean="0"/>
              <a:t>Schedulign</a:t>
            </a:r>
            <a:r>
              <a:rPr lang="en-IN" sz="3200" dirty="0" smtClean="0"/>
              <a:t> no switching takes place.</a:t>
            </a:r>
          </a:p>
          <a:p>
            <a:endParaRPr lang="en-IN" sz="3200" dirty="0" smtClean="0"/>
          </a:p>
          <a:p>
            <a:r>
              <a:rPr lang="en-IN" sz="3200" dirty="0" err="1" smtClean="0"/>
              <a:t>Preemptive</a:t>
            </a:r>
            <a:r>
              <a:rPr lang="en-IN" sz="3200" dirty="0" smtClean="0"/>
              <a:t> algorithm has the overhead of switching the process from the ready state to the running state while Non-</a:t>
            </a:r>
            <a:r>
              <a:rPr lang="en-IN" sz="3200" dirty="0" err="1" smtClean="0"/>
              <a:t>preemptive</a:t>
            </a:r>
            <a:r>
              <a:rPr lang="en-IN" sz="3200" dirty="0" smtClean="0"/>
              <a:t> Scheduling has no such overhead of switching.</a:t>
            </a:r>
          </a:p>
          <a:p>
            <a:endParaRPr lang="en-IN" sz="3200" dirty="0" smtClean="0"/>
          </a:p>
          <a:p>
            <a:r>
              <a:rPr lang="en-IN" sz="3200" dirty="0" err="1" smtClean="0"/>
              <a:t>Preemptive</a:t>
            </a:r>
            <a:r>
              <a:rPr lang="en-IN" sz="3200" dirty="0" smtClean="0"/>
              <a:t> Scheduling is flexible while Non-</a:t>
            </a:r>
            <a:r>
              <a:rPr lang="en-IN" sz="3200" dirty="0" err="1" smtClean="0"/>
              <a:t>preemptive</a:t>
            </a:r>
            <a:r>
              <a:rPr lang="en-IN" sz="3200" dirty="0" smtClean="0"/>
              <a:t> Scheduling is rigid.</a:t>
            </a:r>
            <a:endParaRPr lang="en-IN" sz="3200" dirty="0"/>
          </a:p>
        </p:txBody>
      </p:sp>
      <p:sp>
        <p:nvSpPr>
          <p:cNvPr id="11" name="Rectangle 10"/>
          <p:cNvSpPr/>
          <p:nvPr/>
        </p:nvSpPr>
        <p:spPr>
          <a:xfrm>
            <a:off x="1250950" y="901700"/>
            <a:ext cx="13258800" cy="1338828"/>
          </a:xfrm>
          <a:prstGeom prst="rect">
            <a:avLst/>
          </a:prstGeom>
        </p:spPr>
        <p:txBody>
          <a:bodyPr wrap="square">
            <a:spAutoFit/>
          </a:bodyPr>
          <a:lstStyle/>
          <a:p>
            <a:endParaRPr lang="en-IN" sz="2400" dirty="0" smtClean="0"/>
          </a:p>
          <a:p>
            <a:endParaRPr lang="en-IN" dirty="0" smtClean="0"/>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115</a:t>
            </a:fld>
            <a:endParaRPr lang="en-IN"/>
          </a:p>
        </p:txBody>
      </p:sp>
      <p:pic>
        <p:nvPicPr>
          <p:cNvPr id="30722" name="Picture 2"/>
          <p:cNvPicPr>
            <a:picLocks noChangeAspect="1" noChangeArrowheads="1"/>
          </p:cNvPicPr>
          <p:nvPr/>
        </p:nvPicPr>
        <p:blipFill>
          <a:blip r:embed="rId3"/>
          <a:srcRect/>
          <a:stretch>
            <a:fillRect/>
          </a:stretch>
        </p:blipFill>
        <p:spPr bwMode="auto">
          <a:xfrm>
            <a:off x="2393950" y="1511300"/>
            <a:ext cx="109728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116</a:t>
            </a:fld>
            <a:endParaRPr lang="en-IN"/>
          </a:p>
        </p:txBody>
      </p:sp>
      <p:pic>
        <p:nvPicPr>
          <p:cNvPr id="31747" name="Picture 3"/>
          <p:cNvPicPr>
            <a:picLocks noChangeAspect="1" noChangeArrowheads="1"/>
          </p:cNvPicPr>
          <p:nvPr/>
        </p:nvPicPr>
        <p:blipFill>
          <a:blip r:embed="rId3"/>
          <a:srcRect/>
          <a:stretch>
            <a:fillRect/>
          </a:stretch>
        </p:blipFill>
        <p:spPr bwMode="auto">
          <a:xfrm>
            <a:off x="2317750" y="1358900"/>
            <a:ext cx="113538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117</a:t>
            </a:fld>
            <a:endParaRPr lang="en-IN"/>
          </a:p>
        </p:txBody>
      </p:sp>
      <p:pic>
        <p:nvPicPr>
          <p:cNvPr id="32770" name="Picture 2"/>
          <p:cNvPicPr>
            <a:picLocks noChangeAspect="1" noChangeArrowheads="1"/>
          </p:cNvPicPr>
          <p:nvPr/>
        </p:nvPicPr>
        <p:blipFill>
          <a:blip r:embed="rId3"/>
          <a:srcRect/>
          <a:stretch>
            <a:fillRect/>
          </a:stretch>
        </p:blipFill>
        <p:spPr bwMode="auto">
          <a:xfrm>
            <a:off x="1631950" y="825500"/>
            <a:ext cx="13335000" cy="6119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118</a:t>
            </a:fld>
            <a:endParaRPr lang="en-IN"/>
          </a:p>
        </p:txBody>
      </p:sp>
      <p:pic>
        <p:nvPicPr>
          <p:cNvPr id="33794" name="Picture 2"/>
          <p:cNvPicPr>
            <a:picLocks noChangeAspect="1" noChangeArrowheads="1"/>
          </p:cNvPicPr>
          <p:nvPr/>
        </p:nvPicPr>
        <p:blipFill>
          <a:blip r:embed="rId3"/>
          <a:srcRect/>
          <a:stretch>
            <a:fillRect/>
          </a:stretch>
        </p:blipFill>
        <p:spPr bwMode="auto">
          <a:xfrm>
            <a:off x="2012950" y="749300"/>
            <a:ext cx="13182600" cy="716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119</a:t>
            </a:fld>
            <a:endParaRPr lang="en-IN"/>
          </a:p>
        </p:txBody>
      </p:sp>
      <p:pic>
        <p:nvPicPr>
          <p:cNvPr id="34818" name="Picture 2"/>
          <p:cNvPicPr>
            <a:picLocks noChangeAspect="1" noChangeArrowheads="1"/>
          </p:cNvPicPr>
          <p:nvPr/>
        </p:nvPicPr>
        <p:blipFill>
          <a:blip r:embed="rId3"/>
          <a:srcRect/>
          <a:stretch>
            <a:fillRect/>
          </a:stretch>
        </p:blipFill>
        <p:spPr bwMode="auto">
          <a:xfrm>
            <a:off x="2317750" y="749300"/>
            <a:ext cx="12801599" cy="746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Introduction of OS</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a:t>
            </a:fld>
            <a:endParaRPr lang="en-IN"/>
          </a:p>
        </p:txBody>
      </p:sp>
      <p:sp>
        <p:nvSpPr>
          <p:cNvPr id="9" name="Rectangle 8"/>
          <p:cNvSpPr/>
          <p:nvPr/>
        </p:nvSpPr>
        <p:spPr>
          <a:xfrm>
            <a:off x="1555750" y="2120900"/>
            <a:ext cx="13715999" cy="2308324"/>
          </a:xfrm>
          <a:prstGeom prst="rect">
            <a:avLst/>
          </a:prstGeom>
        </p:spPr>
        <p:txBody>
          <a:bodyPr wrap="square">
            <a:spAutoFit/>
          </a:bodyPr>
          <a:lstStyle/>
          <a:p>
            <a:r>
              <a:rPr lang="en-US" sz="3200" dirty="0" smtClean="0"/>
              <a:t>The figure shows how OS acts as a medium between hardware unit and application programs.</a:t>
            </a:r>
          </a:p>
          <a:p>
            <a:endParaRPr lang="en-US" sz="3200" dirty="0" smtClean="0"/>
          </a:p>
          <a:p>
            <a:endParaRPr lang="en-US" sz="4800" dirty="0"/>
          </a:p>
        </p:txBody>
      </p:sp>
      <p:pic>
        <p:nvPicPr>
          <p:cNvPr id="1026" name="Picture 2" descr="https://media.geeksforgeeks.org/wp-content/uploads/needofos.png"/>
          <p:cNvPicPr>
            <a:picLocks noChangeAspect="1" noChangeArrowheads="1"/>
          </p:cNvPicPr>
          <p:nvPr/>
        </p:nvPicPr>
        <p:blipFill>
          <a:blip r:embed="rId3"/>
          <a:srcRect/>
          <a:stretch>
            <a:fillRect/>
          </a:stretch>
        </p:blipFill>
        <p:spPr bwMode="auto">
          <a:xfrm>
            <a:off x="3308350" y="4102100"/>
            <a:ext cx="9906000" cy="3733800"/>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120</a:t>
            </a:fld>
            <a:endParaRPr lang="en-IN"/>
          </a:p>
        </p:txBody>
      </p:sp>
      <p:pic>
        <p:nvPicPr>
          <p:cNvPr id="35842" name="Picture 2"/>
          <p:cNvPicPr>
            <a:picLocks noChangeAspect="1" noChangeArrowheads="1"/>
          </p:cNvPicPr>
          <p:nvPr/>
        </p:nvPicPr>
        <p:blipFill>
          <a:blip r:embed="rId3"/>
          <a:srcRect/>
          <a:stretch>
            <a:fillRect/>
          </a:stretch>
        </p:blipFill>
        <p:spPr bwMode="auto">
          <a:xfrm>
            <a:off x="1784350" y="825501"/>
            <a:ext cx="12420600" cy="6034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121</a:t>
            </a:fld>
            <a:endParaRPr lang="en-IN"/>
          </a:p>
        </p:txBody>
      </p:sp>
      <p:pic>
        <p:nvPicPr>
          <p:cNvPr id="35842" name="Picture 2"/>
          <p:cNvPicPr>
            <a:picLocks noChangeAspect="1" noChangeArrowheads="1"/>
          </p:cNvPicPr>
          <p:nvPr/>
        </p:nvPicPr>
        <p:blipFill>
          <a:blip r:embed="rId3"/>
          <a:srcRect/>
          <a:stretch>
            <a:fillRect/>
          </a:stretch>
        </p:blipFill>
        <p:spPr bwMode="auto">
          <a:xfrm>
            <a:off x="1784350" y="825501"/>
            <a:ext cx="12420600" cy="6034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215900"/>
            <a:ext cx="15468600" cy="1508105"/>
          </a:xfrm>
          <a:prstGeom prst="rect">
            <a:avLst/>
          </a:prstGeom>
          <a:noFill/>
          <a:ln w="9525">
            <a:noFill/>
            <a:miter lim="800000"/>
            <a:headEnd/>
            <a:tailEnd/>
          </a:ln>
        </p:spPr>
        <p:txBody>
          <a:bodyPr wrap="square">
            <a:spAutoFit/>
          </a:bodyPr>
          <a:lstStyle/>
          <a:p>
            <a:r>
              <a:rPr lang="en-IN" sz="4400" b="1" dirty="0" smtClean="0"/>
              <a:t>Process Synchronization: Critical Section Problem in OS</a:t>
            </a:r>
          </a:p>
          <a:p>
            <a:endParaRPr lang="en-US" sz="48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122</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sp>
        <p:nvSpPr>
          <p:cNvPr id="12" name="Rectangle 11"/>
          <p:cNvSpPr/>
          <p:nvPr/>
        </p:nvSpPr>
        <p:spPr>
          <a:xfrm>
            <a:off x="1555750" y="1130300"/>
            <a:ext cx="13106400" cy="6555641"/>
          </a:xfrm>
          <a:prstGeom prst="rect">
            <a:avLst/>
          </a:prstGeom>
        </p:spPr>
        <p:txBody>
          <a:bodyPr wrap="square">
            <a:spAutoFit/>
          </a:bodyPr>
          <a:lstStyle/>
          <a:p>
            <a:pPr algn="just"/>
            <a:r>
              <a:rPr lang="en-IN" sz="2800" b="1" dirty="0" smtClean="0"/>
              <a:t>Process Synchronization</a:t>
            </a:r>
            <a:r>
              <a:rPr lang="en-IN" sz="2800" dirty="0" smtClean="0"/>
              <a:t> is the task of coordinating the execution of processes in a way that no two processes can have access to the same shared data and resources.</a:t>
            </a:r>
          </a:p>
          <a:p>
            <a:pPr algn="just"/>
            <a:endParaRPr lang="en-IN" sz="2800" dirty="0" smtClean="0"/>
          </a:p>
          <a:p>
            <a:pPr algn="just"/>
            <a:r>
              <a:rPr lang="en-IN" sz="2800" dirty="0" smtClean="0"/>
              <a:t>It is specially needed in a multi-process system when multiple processes are running together, and more than one processes try to gain access to the same shared resource or data at the same time.</a:t>
            </a:r>
          </a:p>
          <a:p>
            <a:pPr algn="just"/>
            <a:endParaRPr lang="en-IN" sz="2800" dirty="0" smtClean="0"/>
          </a:p>
          <a:p>
            <a:pPr algn="just"/>
            <a:r>
              <a:rPr lang="en-IN" sz="2800" dirty="0" smtClean="0"/>
              <a:t>This can lead to the inconsistency of shared data. So the change made by one process not necessarily reflected when other processes accessed the same shared data. </a:t>
            </a:r>
          </a:p>
          <a:p>
            <a:pPr algn="just"/>
            <a:endParaRPr lang="en-IN" sz="2800" dirty="0" smtClean="0"/>
          </a:p>
          <a:p>
            <a:pPr algn="just"/>
            <a:r>
              <a:rPr lang="en-IN" sz="2800" dirty="0" smtClean="0"/>
              <a:t>To avoid this type of inconsistency of data, the processes need to be synchronized with each other.</a:t>
            </a:r>
          </a:p>
          <a:p>
            <a:endParaRPr lang="en-IN" sz="28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596901"/>
            <a:ext cx="14249400" cy="6001643"/>
          </a:xfrm>
          <a:prstGeom prst="rect">
            <a:avLst/>
          </a:prstGeom>
          <a:noFill/>
          <a:ln w="9525">
            <a:noFill/>
            <a:miter lim="800000"/>
            <a:headEnd/>
            <a:tailEnd/>
          </a:ln>
        </p:spPr>
        <p:txBody>
          <a:bodyPr wrap="square">
            <a:spAutoFit/>
          </a:bodyPr>
          <a:lstStyle/>
          <a:p>
            <a:pPr algn="just"/>
            <a:r>
              <a:rPr lang="en-IN" sz="4800" b="1" dirty="0" smtClean="0"/>
              <a:t>How Process Synchronization Works?</a:t>
            </a:r>
          </a:p>
          <a:p>
            <a:pPr algn="just"/>
            <a:endParaRPr lang="en-IN" sz="4800" b="1" dirty="0" smtClean="0"/>
          </a:p>
          <a:p>
            <a:pPr algn="just"/>
            <a:r>
              <a:rPr lang="en-IN" sz="4800" dirty="0" smtClean="0"/>
              <a:t>For Example, process A changing the data in a memory location while another process B is trying to read the data from the </a:t>
            </a:r>
            <a:r>
              <a:rPr lang="en-IN" sz="4800" b="1" dirty="0" smtClean="0"/>
              <a:t>same</a:t>
            </a:r>
            <a:r>
              <a:rPr lang="en-IN" sz="4800" dirty="0" smtClean="0"/>
              <a:t> memory location. There is a high probability that data read by the second process will be erroneous.</a:t>
            </a:r>
          </a:p>
          <a:p>
            <a:pPr algn="just"/>
            <a:r>
              <a:rPr lang="en-IN" sz="4800" dirty="0" smtClean="0"/>
              <a:t>					   Memory</a:t>
            </a:r>
            <a:endParaRPr lang="en-IN"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123</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954107"/>
          </a:xfrm>
          <a:prstGeom prst="rect">
            <a:avLst/>
          </a:prstGeom>
        </p:spPr>
        <p:txBody>
          <a:bodyPr wrap="square">
            <a:spAutoFit/>
          </a:bodyPr>
          <a:lstStyle/>
          <a:p>
            <a:endParaRPr lang="en-US" sz="2800" dirty="0" smtClean="0"/>
          </a:p>
          <a:p>
            <a:endParaRPr lang="en-US" sz="2800" dirty="0"/>
          </a:p>
        </p:txBody>
      </p:sp>
      <p:sp>
        <p:nvSpPr>
          <p:cNvPr id="11" name="Rectangle 10"/>
          <p:cNvSpPr/>
          <p:nvPr/>
        </p:nvSpPr>
        <p:spPr>
          <a:xfrm>
            <a:off x="1936750" y="1816100"/>
            <a:ext cx="13716000" cy="1384995"/>
          </a:xfrm>
          <a:prstGeom prst="rect">
            <a:avLst/>
          </a:prstGeom>
        </p:spPr>
        <p:txBody>
          <a:bodyPr wrap="square">
            <a:spAutoFit/>
          </a:bodyPr>
          <a:lstStyle/>
          <a:p>
            <a:r>
              <a:rPr lang="en-US" sz="2800" dirty="0" smtClean="0"/>
              <a:t/>
            </a:r>
            <a:br>
              <a:rPr lang="en-US" sz="2800" dirty="0" smtClean="0"/>
            </a:br>
            <a:r>
              <a:rPr lang="en-US" sz="2800" dirty="0" smtClean="0"/>
              <a:t/>
            </a:r>
            <a:br>
              <a:rPr lang="en-US" sz="2800" dirty="0" smtClean="0"/>
            </a:br>
            <a:endParaRPr lang="en-US" sz="2800" dirty="0"/>
          </a:p>
        </p:txBody>
      </p:sp>
      <p:pic>
        <p:nvPicPr>
          <p:cNvPr id="16387" name="Picture 3" descr="https://www.guru99.com/images/1/122319_0848_ProcessSync1.png">
            <a:hlinkClick r:id="rId3"/>
          </p:cNvPr>
          <p:cNvPicPr>
            <a:picLocks noChangeAspect="1" noChangeArrowheads="1"/>
          </p:cNvPicPr>
          <p:nvPr/>
        </p:nvPicPr>
        <p:blipFill>
          <a:blip r:embed="rId4"/>
          <a:srcRect t="-13061" r="-120" b="24898"/>
          <a:stretch>
            <a:fillRect/>
          </a:stretch>
        </p:blipFill>
        <p:spPr bwMode="auto">
          <a:xfrm>
            <a:off x="3536950" y="6311900"/>
            <a:ext cx="7924800" cy="2057400"/>
          </a:xfrm>
          <a:prstGeom prst="rect">
            <a:avLst/>
          </a:prstGeom>
          <a:noFill/>
        </p:spPr>
      </p:pic>
      <p:sp>
        <p:nvSpPr>
          <p:cNvPr id="16388" name="Rectangle 4"/>
          <p:cNvSpPr>
            <a:spLocks noChangeArrowheads="1"/>
          </p:cNvSpPr>
          <p:nvPr/>
        </p:nvSpPr>
        <p:spPr bwMode="auto">
          <a:xfrm>
            <a:off x="0" y="0"/>
            <a:ext cx="162179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222222"/>
                </a:solidFill>
                <a:effectLst/>
                <a:latin typeface="Source Sans Pro"/>
                <a:cs typeface="Arial" pitchFamily="34" charset="0"/>
              </a:rPr>
              <a:t>For Example, process A changing the data in a memory location while another process B is trying to read the data from the </a:t>
            </a:r>
            <a:r>
              <a:rPr kumimoji="0" lang="en-US" sz="1300" b="1" i="0" u="none" strike="noStrike" cap="none" normalizeH="0" baseline="0" smtClean="0">
                <a:ln>
                  <a:noFill/>
                </a:ln>
                <a:solidFill>
                  <a:srgbClr val="222222"/>
                </a:solidFill>
                <a:effectLst/>
                <a:latin typeface="Source Sans Pro"/>
                <a:cs typeface="Arial" pitchFamily="34" charset="0"/>
              </a:rPr>
              <a:t>same</a:t>
            </a:r>
            <a:r>
              <a:rPr kumimoji="0" lang="en-US" sz="1300" b="0" i="0" u="none" strike="noStrike" cap="none" normalizeH="0" baseline="0" smtClean="0">
                <a:ln>
                  <a:noFill/>
                </a:ln>
                <a:solidFill>
                  <a:srgbClr val="222222"/>
                </a:solidFill>
                <a:effectLst/>
                <a:latin typeface="Source Sans Pro"/>
                <a:cs typeface="Arial" pitchFamily="34" charset="0"/>
              </a:rPr>
              <a:t> memory location. There is a high probability that data read by the second process will be erroneous.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222222"/>
                </a:solidFill>
                <a:effectLst/>
                <a:latin typeface="Source Sans Pro"/>
                <a:cs typeface="Arial" pitchFamily="34" charset="0"/>
              </a:rPr>
              <a:t>  </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0" b="0" i="0" u="none" strike="noStrike" cap="none" normalizeH="0" baseline="0" smtClean="0">
                <a:ln>
                  <a:noFill/>
                </a:ln>
                <a:solidFill>
                  <a:srgbClr val="222222"/>
                </a:solidFill>
                <a:effectLst/>
                <a:latin typeface="Source Sans Pro"/>
                <a:cs typeface="Arial" pitchFamily="34" charset="0"/>
              </a:rPr>
              <a:t/>
            </a:r>
            <a:br>
              <a:rPr kumimoji="0" lang="en-US" sz="21000" b="0" i="0" u="none" strike="noStrike" cap="none" normalizeH="0" baseline="0" smtClean="0">
                <a:ln>
                  <a:noFill/>
                </a:ln>
                <a:solidFill>
                  <a:srgbClr val="222222"/>
                </a:solidFill>
                <a:effectLst/>
                <a:latin typeface="Source Sans Pro"/>
                <a:cs typeface="Arial" pitchFamily="34" charset="0"/>
              </a:rPr>
            </a:br>
            <a:endParaRPr kumimoji="0" lang="en-US" sz="21000" b="0" i="0" u="none" strike="noStrike" cap="none" normalizeH="0" baseline="0" smtClean="0">
              <a:ln>
                <a:noFill/>
              </a:ln>
              <a:solidFill>
                <a:srgbClr val="222222"/>
              </a:solidFill>
              <a:effectLst/>
              <a:latin typeface="Source Sans Pro"/>
              <a:cs typeface="Arial"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368301"/>
            <a:ext cx="14249400" cy="1569660"/>
          </a:xfrm>
          <a:prstGeom prst="rect">
            <a:avLst/>
          </a:prstGeom>
          <a:noFill/>
          <a:ln w="9525">
            <a:noFill/>
            <a:miter lim="800000"/>
            <a:headEnd/>
            <a:tailEnd/>
          </a:ln>
        </p:spPr>
        <p:txBody>
          <a:bodyPr wrap="square">
            <a:spAutoFit/>
          </a:bodyPr>
          <a:lstStyle/>
          <a:p>
            <a:r>
              <a:rPr lang="en-IN" sz="4800" b="1" dirty="0" smtClean="0"/>
              <a:t>Sections of a Program</a:t>
            </a:r>
          </a:p>
          <a:p>
            <a:endParaRPr lang="en-US" sz="48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124</a:t>
            </a:fld>
            <a:endParaRPr lang="en-IN"/>
          </a:p>
        </p:txBody>
      </p:sp>
      <p:sp>
        <p:nvSpPr>
          <p:cNvPr id="9" name="Rectangle 8"/>
          <p:cNvSpPr/>
          <p:nvPr/>
        </p:nvSpPr>
        <p:spPr>
          <a:xfrm>
            <a:off x="1327150" y="1206500"/>
            <a:ext cx="14020800" cy="6555641"/>
          </a:xfrm>
          <a:prstGeom prst="rect">
            <a:avLst/>
          </a:prstGeom>
        </p:spPr>
        <p:txBody>
          <a:bodyPr wrap="square">
            <a:spAutoFit/>
          </a:bodyPr>
          <a:lstStyle/>
          <a:p>
            <a:endParaRPr lang="en-IN" sz="2800" dirty="0" smtClean="0"/>
          </a:p>
          <a:p>
            <a:r>
              <a:rPr lang="en-IN" sz="2800" dirty="0" smtClean="0"/>
              <a:t>Here, are four essential elements of the critical section:</a:t>
            </a:r>
          </a:p>
          <a:p>
            <a:endParaRPr lang="en-IN" sz="2800" dirty="0" smtClean="0"/>
          </a:p>
          <a:p>
            <a:r>
              <a:rPr lang="en-IN" sz="2800" b="1" dirty="0" smtClean="0"/>
              <a:t>Entry Section:</a:t>
            </a:r>
            <a:r>
              <a:rPr lang="en-IN" sz="2800" dirty="0" smtClean="0"/>
              <a:t> It is part of the process which decides the entry of a particular process.</a:t>
            </a:r>
          </a:p>
          <a:p>
            <a:endParaRPr lang="en-IN" sz="2800" dirty="0" smtClean="0"/>
          </a:p>
          <a:p>
            <a:r>
              <a:rPr lang="en-IN" sz="2800" b="1" dirty="0" smtClean="0"/>
              <a:t>Critical Section:</a:t>
            </a:r>
            <a:r>
              <a:rPr lang="en-IN" sz="2800" dirty="0" smtClean="0"/>
              <a:t> This part allows one process to enter and modify the shared variable.</a:t>
            </a:r>
          </a:p>
          <a:p>
            <a:endParaRPr lang="en-IN" sz="2800" dirty="0" smtClean="0"/>
          </a:p>
          <a:p>
            <a:r>
              <a:rPr lang="en-IN" sz="2800" b="1" dirty="0" smtClean="0"/>
              <a:t>Exit Section:</a:t>
            </a:r>
            <a:r>
              <a:rPr lang="en-IN" sz="2800" dirty="0" smtClean="0"/>
              <a:t> Exit section allows the other process that are waiting in the Entry Section, to enter into the Critical Sections. It also checks that a process that finished its execution should be removed through this Section.</a:t>
            </a:r>
          </a:p>
          <a:p>
            <a:endParaRPr lang="en-IN" sz="2800" dirty="0" smtClean="0"/>
          </a:p>
          <a:p>
            <a:r>
              <a:rPr lang="en-IN" sz="2800" b="1" dirty="0" smtClean="0"/>
              <a:t>Remainder Section: </a:t>
            </a:r>
            <a:r>
              <a:rPr lang="en-IN" sz="2800" dirty="0" smtClean="0"/>
              <a:t>All</a:t>
            </a:r>
            <a:r>
              <a:rPr lang="en-IN" sz="2800" b="1" dirty="0" smtClean="0"/>
              <a:t> </a:t>
            </a:r>
            <a:r>
              <a:rPr lang="en-IN" sz="2800" dirty="0" smtClean="0"/>
              <a:t>other parts of the Code, which is not in Critical, Entry, and Exit Section, are known as the Remainder Section.</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444500"/>
            <a:ext cx="14249400" cy="830997"/>
          </a:xfrm>
          <a:prstGeom prst="rect">
            <a:avLst/>
          </a:prstGeom>
          <a:solidFill>
            <a:schemeClr val="bg1"/>
          </a:solidFill>
          <a:ln w="9525">
            <a:noFill/>
            <a:miter lim="800000"/>
            <a:headEnd/>
            <a:tailEnd/>
          </a:ln>
        </p:spPr>
        <p:txBody>
          <a:bodyPr wrap="square">
            <a:spAutoFit/>
          </a:bodyPr>
          <a:lstStyle/>
          <a:p>
            <a:r>
              <a:rPr lang="en-IN" sz="4800" b="1" dirty="0" smtClean="0"/>
              <a:t>What is Critical Section Problem?</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125</a:t>
            </a:fld>
            <a:endParaRPr lang="en-IN"/>
          </a:p>
        </p:txBody>
      </p:sp>
      <p:sp>
        <p:nvSpPr>
          <p:cNvPr id="9" name="Rectangle 8"/>
          <p:cNvSpPr/>
          <p:nvPr/>
        </p:nvSpPr>
        <p:spPr>
          <a:xfrm>
            <a:off x="1555750" y="1282700"/>
            <a:ext cx="13715999" cy="584775"/>
          </a:xfrm>
          <a:prstGeom prst="rect">
            <a:avLst/>
          </a:prstGeom>
        </p:spPr>
        <p:txBody>
          <a:bodyPr wrap="square">
            <a:spAutoFit/>
          </a:bodyPr>
          <a:lstStyle/>
          <a:p>
            <a:r>
              <a:rPr lang="en-US" sz="3200" dirty="0" smtClean="0"/>
              <a:t> </a:t>
            </a:r>
            <a:endParaRPr lang="en-US" sz="3200" b="1" dirty="0" smtClean="0"/>
          </a:p>
        </p:txBody>
      </p:sp>
      <p:sp>
        <p:nvSpPr>
          <p:cNvPr id="11" name="Rectangle 10"/>
          <p:cNvSpPr/>
          <p:nvPr/>
        </p:nvSpPr>
        <p:spPr>
          <a:xfrm>
            <a:off x="1327150" y="1587500"/>
            <a:ext cx="14173200" cy="5693866"/>
          </a:xfrm>
          <a:prstGeom prst="rect">
            <a:avLst/>
          </a:prstGeom>
        </p:spPr>
        <p:txBody>
          <a:bodyPr wrap="square">
            <a:spAutoFit/>
          </a:bodyPr>
          <a:lstStyle/>
          <a:p>
            <a:r>
              <a:rPr lang="en-IN" sz="2800" dirty="0" smtClean="0"/>
              <a:t>A critical section is a segment of code which can be accessed by a signal process at a specific point of time. The section consists of shared data resources that required to be accessed by other processes.</a:t>
            </a:r>
          </a:p>
          <a:p>
            <a:endParaRPr lang="en-IN" sz="2800" dirty="0" smtClean="0"/>
          </a:p>
          <a:p>
            <a:r>
              <a:rPr lang="en-IN" sz="2800" dirty="0" smtClean="0"/>
              <a:t>The entry to the critical section is handled by the wait() function, and it is represented as P().</a:t>
            </a:r>
          </a:p>
          <a:p>
            <a:endParaRPr lang="en-IN" sz="2800" dirty="0" smtClean="0"/>
          </a:p>
          <a:p>
            <a:r>
              <a:rPr lang="en-IN" sz="2800" dirty="0" smtClean="0"/>
              <a:t>The exit from a critical section is controlled by the signal() function, represented as V().</a:t>
            </a:r>
          </a:p>
          <a:p>
            <a:endParaRPr lang="en-IN" sz="2800" dirty="0" smtClean="0"/>
          </a:p>
          <a:p>
            <a:r>
              <a:rPr lang="en-IN" sz="2800" dirty="0" smtClean="0"/>
              <a:t>In the critical section, only a single process can be executed. </a:t>
            </a:r>
          </a:p>
          <a:p>
            <a:endParaRPr lang="en-IN" sz="2800" dirty="0" smtClean="0"/>
          </a:p>
          <a:p>
            <a:r>
              <a:rPr lang="en-IN" sz="2800" dirty="0" smtClean="0"/>
              <a:t>Other processes, waiting to execute their critical section, need to wait until the current process completes its execution.</a:t>
            </a:r>
            <a:endParaRPr lang="en-IN" sz="28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92100"/>
            <a:ext cx="14249400" cy="707886"/>
          </a:xfrm>
          <a:prstGeom prst="rect">
            <a:avLst/>
          </a:prstGeom>
          <a:noFill/>
          <a:ln w="9525">
            <a:noFill/>
            <a:miter lim="800000"/>
            <a:headEnd/>
            <a:tailEnd/>
          </a:ln>
        </p:spPr>
        <p:txBody>
          <a:bodyPr wrap="square">
            <a:spAutoFit/>
          </a:bodyPr>
          <a:lstStyle/>
          <a:p>
            <a:r>
              <a:rPr lang="en-IN" sz="4000" b="1" dirty="0" smtClean="0"/>
              <a:t>Rules for Critical Section</a:t>
            </a:r>
            <a:endParaRPr lang="en-IN" sz="40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126</a:t>
            </a:fld>
            <a:endParaRPr lang="en-IN"/>
          </a:p>
        </p:txBody>
      </p:sp>
      <p:sp>
        <p:nvSpPr>
          <p:cNvPr id="11" name="Rectangle 10"/>
          <p:cNvSpPr/>
          <p:nvPr/>
        </p:nvSpPr>
        <p:spPr>
          <a:xfrm>
            <a:off x="1327150" y="1663700"/>
            <a:ext cx="14097000" cy="6555641"/>
          </a:xfrm>
          <a:prstGeom prst="rect">
            <a:avLst/>
          </a:prstGeom>
        </p:spPr>
        <p:txBody>
          <a:bodyPr wrap="square">
            <a:spAutoFit/>
          </a:bodyPr>
          <a:lstStyle/>
          <a:p>
            <a:r>
              <a:rPr lang="en-IN" sz="2800" dirty="0" smtClean="0"/>
              <a:t>The critical section need to must enforce all three rules:</a:t>
            </a:r>
          </a:p>
          <a:p>
            <a:endParaRPr lang="en-IN" sz="2800" dirty="0" smtClean="0"/>
          </a:p>
          <a:p>
            <a:r>
              <a:rPr lang="en-IN" sz="2800" b="1" dirty="0" smtClean="0"/>
              <a:t>Mutual Exclusion:</a:t>
            </a:r>
            <a:r>
              <a:rPr lang="en-IN" sz="2800" dirty="0" smtClean="0"/>
              <a:t> Mutual Exclusion is a special type of binary semaphore which is used for controlling access to the shared resource. It includes a priority inheritance mechanism to avoid extended priority inversion problems. Not more than one process can execute in its critical section at one time.</a:t>
            </a:r>
          </a:p>
          <a:p>
            <a:endParaRPr lang="en-IN" sz="2800" dirty="0" smtClean="0"/>
          </a:p>
          <a:p>
            <a:r>
              <a:rPr lang="en-IN" sz="2800" b="1" dirty="0" smtClean="0"/>
              <a:t>Progress: </a:t>
            </a:r>
            <a:r>
              <a:rPr lang="en-IN" sz="2800" dirty="0" smtClean="0"/>
              <a:t>This solution is used when no one is in the critical section, and someone wants in. Then those processes not in their reminder section should decide who should go in, in a finite time.</a:t>
            </a:r>
          </a:p>
          <a:p>
            <a:endParaRPr lang="en-IN" sz="2800" dirty="0" smtClean="0"/>
          </a:p>
          <a:p>
            <a:r>
              <a:rPr lang="en-IN" sz="2800" b="1" dirty="0" smtClean="0"/>
              <a:t>Bound Waiting: </a:t>
            </a:r>
            <a:r>
              <a:rPr lang="en-IN" sz="2800" dirty="0" smtClean="0"/>
              <a:t>When a process makes a request for getting into critical section, there is a specific limit about number of processes can get into their critical section. So, when the limit is reached, the system</a:t>
            </a:r>
            <a:r>
              <a:rPr lang="en-IN" sz="2800" b="1" dirty="0" smtClean="0"/>
              <a:t> </a:t>
            </a:r>
            <a:r>
              <a:rPr lang="en-IN" sz="2800" dirty="0" smtClean="0"/>
              <a:t>must allow request to the process to get into its critical section.</a:t>
            </a:r>
            <a:endParaRPr lang="en-IN" sz="28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0"/>
            <a:ext cx="14249400" cy="830997"/>
          </a:xfrm>
          <a:prstGeom prst="rect">
            <a:avLst/>
          </a:prstGeom>
          <a:noFill/>
          <a:ln w="9525">
            <a:noFill/>
            <a:miter lim="800000"/>
            <a:headEnd/>
            <a:tailEnd/>
          </a:ln>
        </p:spPr>
        <p:txBody>
          <a:bodyPr wrap="square">
            <a:spAutoFit/>
          </a:bodyPr>
          <a:lstStyle/>
          <a:p>
            <a:r>
              <a:rPr lang="en-IN" sz="4800" b="1" dirty="0" smtClean="0"/>
              <a:t>Solutions To The Critical Section</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127</a:t>
            </a:fld>
            <a:endParaRPr lang="en-IN"/>
          </a:p>
        </p:txBody>
      </p:sp>
      <p:sp>
        <p:nvSpPr>
          <p:cNvPr id="9" name="Rectangle 8"/>
          <p:cNvSpPr/>
          <p:nvPr/>
        </p:nvSpPr>
        <p:spPr>
          <a:xfrm>
            <a:off x="1098550" y="901700"/>
            <a:ext cx="14097000" cy="6555641"/>
          </a:xfrm>
          <a:prstGeom prst="rect">
            <a:avLst/>
          </a:prstGeom>
        </p:spPr>
        <p:txBody>
          <a:bodyPr wrap="square">
            <a:spAutoFit/>
          </a:bodyPr>
          <a:lstStyle/>
          <a:p>
            <a:r>
              <a:rPr lang="en-IN" sz="2800" dirty="0" smtClean="0"/>
              <a:t>In Process Synchronization, critical section plays the main role so that the problem must be solved.</a:t>
            </a:r>
          </a:p>
          <a:p>
            <a:endParaRPr lang="en-IN" sz="2800" dirty="0" smtClean="0"/>
          </a:p>
          <a:p>
            <a:r>
              <a:rPr lang="en-IN" sz="2800" dirty="0" smtClean="0"/>
              <a:t>Here are some widely used methods to solve the critical section problem.</a:t>
            </a:r>
          </a:p>
          <a:p>
            <a:endParaRPr lang="en-IN" sz="2800" dirty="0" smtClean="0"/>
          </a:p>
          <a:p>
            <a:r>
              <a:rPr lang="en-IN" sz="2800" b="1" dirty="0" smtClean="0"/>
              <a:t>Peterson Solution</a:t>
            </a:r>
          </a:p>
          <a:p>
            <a:endParaRPr lang="en-IN" sz="2800" b="1" dirty="0" smtClean="0"/>
          </a:p>
          <a:p>
            <a:r>
              <a:rPr lang="en-IN" sz="2800" dirty="0" smtClean="0"/>
              <a:t>Peterson's solution is widely used solution to critical section problems. This algorithm was developed by a computer scientist Peterson that's why it is named as a Peterson's solution.</a:t>
            </a:r>
          </a:p>
          <a:p>
            <a:endParaRPr lang="en-IN" sz="2800" dirty="0" smtClean="0"/>
          </a:p>
          <a:p>
            <a:r>
              <a:rPr lang="en-IN" sz="2800" dirty="0" smtClean="0"/>
              <a:t>In this solution, when a process is executing in a critical state, then the other process only executes the rest of the code, and the opposite can happen. This method also helps to make sure that only a single process runs in the critical section at a specific time.</a:t>
            </a:r>
            <a:endParaRPr lang="en-IN" sz="28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15900"/>
            <a:ext cx="14249400" cy="830997"/>
          </a:xfrm>
          <a:prstGeom prst="rect">
            <a:avLst/>
          </a:prstGeom>
          <a:noFill/>
          <a:ln w="9525">
            <a:noFill/>
            <a:miter lim="800000"/>
            <a:headEnd/>
            <a:tailEnd/>
          </a:ln>
        </p:spPr>
        <p:txBody>
          <a:bodyPr wrap="square">
            <a:spAutoFit/>
          </a:bodyPr>
          <a:lstStyle/>
          <a:p>
            <a:r>
              <a:rPr lang="en-US" sz="4800" dirty="0" smtClean="0"/>
              <a:t>Cont..</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128</a:t>
            </a:fld>
            <a:endParaRPr lang="en-IN"/>
          </a:p>
        </p:txBody>
      </p:sp>
      <p:pic>
        <p:nvPicPr>
          <p:cNvPr id="11266" name="Picture 2" descr="https://www.guru99.com/images/1/122319_0848_ProcessSync2.png">
            <a:hlinkClick r:id="rId3"/>
          </p:cNvPr>
          <p:cNvPicPr>
            <a:picLocks noChangeAspect="1" noChangeArrowheads="1"/>
          </p:cNvPicPr>
          <p:nvPr/>
        </p:nvPicPr>
        <p:blipFill>
          <a:blip r:embed="rId4"/>
          <a:srcRect b="12857"/>
          <a:stretch>
            <a:fillRect/>
          </a:stretch>
        </p:blipFill>
        <p:spPr bwMode="auto">
          <a:xfrm>
            <a:off x="1479550" y="1358900"/>
            <a:ext cx="3733800" cy="4648200"/>
          </a:xfrm>
          <a:prstGeom prst="rect">
            <a:avLst/>
          </a:prstGeom>
          <a:noFill/>
        </p:spPr>
      </p:pic>
      <p:sp>
        <p:nvSpPr>
          <p:cNvPr id="11267" name="Rectangle 3"/>
          <p:cNvSpPr>
            <a:spLocks noChangeArrowheads="1"/>
          </p:cNvSpPr>
          <p:nvPr/>
        </p:nvSpPr>
        <p:spPr bwMode="auto">
          <a:xfrm>
            <a:off x="5365750" y="1"/>
            <a:ext cx="7620000" cy="4739759"/>
          </a:xfrm>
          <a:prstGeom prst="rect">
            <a:avLst/>
          </a:prstGeom>
          <a:solidFill>
            <a:srgbClr val="F7F7F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PROCESS Pi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FLAG[</a:t>
            </a:r>
            <a:r>
              <a:rPr kumimoji="0" lang="en-US" sz="2800" b="0" i="0" u="none" strike="noStrike" cap="none" normalizeH="0" baseline="0" dirty="0" err="1" smtClean="0">
                <a:ln>
                  <a:noFill/>
                </a:ln>
                <a:solidFill>
                  <a:srgbClr val="222222"/>
                </a:solidFill>
                <a:effectLst/>
                <a:latin typeface="Arial" pitchFamily="34" charset="0"/>
                <a:cs typeface="Arial" pitchFamily="34" charset="0"/>
              </a:rPr>
              <a:t>i</a:t>
            </a:r>
            <a:r>
              <a:rPr kumimoji="0" lang="en-US" sz="2800" b="0" i="0" u="none" strike="noStrike" cap="none" normalizeH="0" baseline="0" dirty="0" smtClean="0">
                <a:ln>
                  <a:noFill/>
                </a:ln>
                <a:solidFill>
                  <a:srgbClr val="222222"/>
                </a:solidFill>
                <a:effectLst/>
                <a:latin typeface="Arial" pitchFamily="34" charset="0"/>
                <a:cs typeface="Arial" pitchFamily="34" charset="0"/>
              </a:rPr>
              <a:t>] = true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while( (turn != </a:t>
            </a:r>
            <a:r>
              <a:rPr kumimoji="0" lang="en-US" sz="2800" b="0" i="0" u="none" strike="noStrike" cap="none" normalizeH="0" baseline="0" dirty="0" err="1" smtClean="0">
                <a:ln>
                  <a:noFill/>
                </a:ln>
                <a:solidFill>
                  <a:srgbClr val="222222"/>
                </a:solidFill>
                <a:effectLst/>
                <a:latin typeface="Arial" pitchFamily="34" charset="0"/>
                <a:cs typeface="Arial" pitchFamily="34" charset="0"/>
              </a:rPr>
              <a:t>i</a:t>
            </a:r>
            <a:r>
              <a:rPr kumimoji="0" lang="en-US" sz="2800" b="0" i="0" u="none" strike="noStrike" cap="none" normalizeH="0" baseline="0" dirty="0" smtClean="0">
                <a:ln>
                  <a:noFill/>
                </a:ln>
                <a:solidFill>
                  <a:srgbClr val="222222"/>
                </a:solidFill>
                <a:effectLst/>
                <a:latin typeface="Arial" pitchFamily="34" charset="0"/>
                <a:cs typeface="Arial" pitchFamily="34" charset="0"/>
              </a:rPr>
              <a:t>) AND (CS is !free)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 wait;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 CRITICAL SECTION FLAG[</a:t>
            </a:r>
            <a:r>
              <a:rPr kumimoji="0" lang="en-US" sz="2800" b="0" i="0" u="none" strike="noStrike" cap="none" normalizeH="0" baseline="0" dirty="0" err="1" smtClean="0">
                <a:ln>
                  <a:noFill/>
                </a:ln>
                <a:solidFill>
                  <a:srgbClr val="222222"/>
                </a:solidFill>
                <a:effectLst/>
                <a:latin typeface="Arial" pitchFamily="34" charset="0"/>
                <a:cs typeface="Arial" pitchFamily="34" charset="0"/>
              </a:rPr>
              <a:t>i</a:t>
            </a:r>
            <a:r>
              <a:rPr kumimoji="0" lang="en-US" sz="2800" b="0" i="0" u="none" strike="noStrike" cap="none" normalizeH="0" baseline="0" dirty="0" smtClean="0">
                <a:ln>
                  <a:noFill/>
                </a:ln>
                <a:solidFill>
                  <a:srgbClr val="222222"/>
                </a:solidFill>
                <a:effectLst/>
                <a:latin typeface="Arial" pitchFamily="34" charset="0"/>
                <a:cs typeface="Arial" pitchFamily="34" charset="0"/>
              </a:rPr>
              <a:t>] = false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22222"/>
                </a:solidFill>
                <a:effectLst/>
                <a:latin typeface="Arial" pitchFamily="34" charset="0"/>
                <a:cs typeface="Arial" pitchFamily="34" charset="0"/>
              </a:rPr>
              <a:t> turn = j; //choose another process to go to CS</a:t>
            </a: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smtClean="0">
              <a:solidFill>
                <a:srgbClr val="222222"/>
              </a:solidFill>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22222"/>
              </a:solidFill>
              <a:effectLst/>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smtClean="0">
              <a:solidFill>
                <a:srgbClr val="222222"/>
              </a:solidFill>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22222"/>
              </a:solidFill>
              <a:effectLst/>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smtClean="0">
              <a:solidFill>
                <a:srgbClr val="222222"/>
              </a:solidFill>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22222"/>
              </a:solidFill>
              <a:effectLst/>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smtClean="0">
              <a:solidFill>
                <a:srgbClr val="222222"/>
              </a:solidFill>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22222"/>
              </a:solidFill>
              <a:effectLst/>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smtClean="0">
              <a:solidFill>
                <a:srgbClr val="222222"/>
              </a:solidFill>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22222"/>
              </a:solidFill>
              <a:effectLst/>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smtClean="0">
              <a:solidFill>
                <a:srgbClr val="222222"/>
              </a:solidFill>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22222"/>
              </a:solidFill>
              <a:effectLst/>
              <a:latin typeface="Monac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5441950" y="2806700"/>
            <a:ext cx="10363200" cy="5632311"/>
          </a:xfrm>
          <a:prstGeom prst="rect">
            <a:avLst/>
          </a:prstGeom>
        </p:spPr>
        <p:txBody>
          <a:bodyPr wrap="square">
            <a:spAutoFit/>
          </a:bodyPr>
          <a:lstStyle/>
          <a:p>
            <a:r>
              <a:rPr lang="en-IN" sz="2400" dirty="0" smtClean="0"/>
              <a:t>Assume there are N processes (P1, P2, ... PN) and every process at some point of time requires to enter the Critical Section</a:t>
            </a:r>
          </a:p>
          <a:p>
            <a:endParaRPr lang="en-IN" sz="2400" dirty="0" smtClean="0"/>
          </a:p>
          <a:p>
            <a:r>
              <a:rPr lang="en-IN" sz="2400" dirty="0" smtClean="0"/>
              <a:t>A FLAG[] array of size N is maintained which is by default false. So, whenever a process requires to enter the critical section, it has to set its flag as true. </a:t>
            </a:r>
          </a:p>
          <a:p>
            <a:endParaRPr lang="en-IN" sz="2400" dirty="0" smtClean="0"/>
          </a:p>
          <a:p>
            <a:r>
              <a:rPr lang="en-IN" sz="2400" dirty="0" smtClean="0"/>
              <a:t>For example, If Pi wants to enter it will set FLAG[</a:t>
            </a:r>
            <a:r>
              <a:rPr lang="en-IN" sz="2400" dirty="0" err="1" smtClean="0"/>
              <a:t>i</a:t>
            </a:r>
            <a:r>
              <a:rPr lang="en-IN" sz="2400" dirty="0" smtClean="0"/>
              <a:t>]=TRUE.</a:t>
            </a:r>
          </a:p>
          <a:p>
            <a:r>
              <a:rPr lang="en-IN" sz="2400" dirty="0" smtClean="0"/>
              <a:t>Another variable called TURN indicates the process number which is currently </a:t>
            </a:r>
            <a:r>
              <a:rPr lang="en-IN" sz="2400" dirty="0" err="1" smtClean="0"/>
              <a:t>wating</a:t>
            </a:r>
            <a:r>
              <a:rPr lang="en-IN" sz="2400" dirty="0" smtClean="0"/>
              <a:t> to enter into the CS.</a:t>
            </a:r>
          </a:p>
          <a:p>
            <a:endParaRPr lang="en-IN" sz="2400" dirty="0" smtClean="0"/>
          </a:p>
          <a:p>
            <a:r>
              <a:rPr lang="en-IN" sz="2400" dirty="0" smtClean="0"/>
              <a:t>The process which enters into the critical section while exiting would change the TURN to another number from the list of ready processes.</a:t>
            </a:r>
          </a:p>
          <a:p>
            <a:r>
              <a:rPr lang="en-IN" sz="2400" dirty="0" smtClean="0"/>
              <a:t>Example: turn is 2 then P2 enters the Critical section and while exiting turn=3 and therefore P3 breaks out of wait loop.</a:t>
            </a:r>
            <a:endParaRPr lang="en-IN" sz="24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174750" y="215900"/>
            <a:ext cx="14249400" cy="830997"/>
          </a:xfrm>
          <a:prstGeom prst="rect">
            <a:avLst/>
          </a:prstGeom>
          <a:noFill/>
          <a:ln w="9525">
            <a:noFill/>
            <a:miter lim="800000"/>
            <a:headEnd/>
            <a:tailEnd/>
          </a:ln>
        </p:spPr>
        <p:txBody>
          <a:bodyPr>
            <a:spAutoFit/>
          </a:bodyPr>
          <a:lstStyle/>
          <a:p>
            <a:r>
              <a:rPr lang="en-IN" sz="4800" b="1" dirty="0" smtClean="0"/>
              <a:t>Synchronization Hardware and Software</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129</a:t>
            </a:fld>
            <a:endParaRPr lang="en-IN"/>
          </a:p>
        </p:txBody>
      </p:sp>
      <p:sp>
        <p:nvSpPr>
          <p:cNvPr id="11" name="Rectangle 10"/>
          <p:cNvSpPr/>
          <p:nvPr/>
        </p:nvSpPr>
        <p:spPr>
          <a:xfrm>
            <a:off x="1403350" y="1054100"/>
            <a:ext cx="13944600" cy="6986528"/>
          </a:xfrm>
          <a:prstGeom prst="rect">
            <a:avLst/>
          </a:prstGeom>
        </p:spPr>
        <p:txBody>
          <a:bodyPr wrap="square">
            <a:spAutoFit/>
          </a:bodyPr>
          <a:lstStyle/>
          <a:p>
            <a:endParaRPr lang="en-IN" sz="2800" dirty="0" smtClean="0"/>
          </a:p>
          <a:p>
            <a:r>
              <a:rPr lang="en-IN" sz="2800" dirty="0" smtClean="0"/>
              <a:t>Some times the problems of the Critical Section are also resolved by hardware. Some operating system offers a lock functionality where a Process acquires a lock when entering the Critical section and releases the lock after leaving it.</a:t>
            </a:r>
          </a:p>
          <a:p>
            <a:endParaRPr lang="en-IN" sz="2800" dirty="0" smtClean="0"/>
          </a:p>
          <a:p>
            <a:r>
              <a:rPr lang="en-IN" sz="2800" dirty="0" smtClean="0"/>
              <a:t>So when another process is trying to enter the critical section, it will not be able to enter as it is locked. It can only do so if it is free by acquiring the lock itself.</a:t>
            </a:r>
          </a:p>
          <a:p>
            <a:endParaRPr lang="en-IN" sz="2800" dirty="0" smtClean="0"/>
          </a:p>
          <a:p>
            <a:r>
              <a:rPr lang="en-IN" sz="2800" b="1" dirty="0" err="1" smtClean="0"/>
              <a:t>Mutex</a:t>
            </a:r>
            <a:r>
              <a:rPr lang="en-IN" sz="2800" b="1" dirty="0" smtClean="0"/>
              <a:t> Locks</a:t>
            </a:r>
          </a:p>
          <a:p>
            <a:endParaRPr lang="en-IN" sz="2800" b="1" dirty="0" smtClean="0"/>
          </a:p>
          <a:p>
            <a:r>
              <a:rPr lang="en-IN" sz="2800" dirty="0" smtClean="0"/>
              <a:t>Synchronization hardware not simple method to implement for everyone, so strict software method known as </a:t>
            </a:r>
            <a:r>
              <a:rPr lang="en-IN" sz="2800" dirty="0" err="1" smtClean="0"/>
              <a:t>Mutex</a:t>
            </a:r>
            <a:r>
              <a:rPr lang="en-IN" sz="2800" dirty="0" smtClean="0"/>
              <a:t> Locks was also introduced.</a:t>
            </a:r>
          </a:p>
          <a:p>
            <a:endParaRPr lang="en-IN" sz="2800" dirty="0" smtClean="0"/>
          </a:p>
          <a:p>
            <a:r>
              <a:rPr lang="en-IN" sz="2800" dirty="0" smtClean="0"/>
              <a:t>In this approach, in the entry section of code, a LOCK is obtained over the critical resources used inside the critical section. In the exit section that lock is released.</a:t>
            </a:r>
          </a:p>
          <a:p>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Introduction of OS</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a:t>
            </a:fld>
            <a:endParaRPr lang="en-IN"/>
          </a:p>
        </p:txBody>
      </p:sp>
      <p:sp>
        <p:nvSpPr>
          <p:cNvPr id="9" name="Rectangle 8"/>
          <p:cNvSpPr/>
          <p:nvPr/>
        </p:nvSpPr>
        <p:spPr>
          <a:xfrm>
            <a:off x="1555750" y="2120900"/>
            <a:ext cx="13715999" cy="6001643"/>
          </a:xfrm>
          <a:prstGeom prst="rect">
            <a:avLst/>
          </a:prstGeom>
        </p:spPr>
        <p:txBody>
          <a:bodyPr wrap="square">
            <a:spAutoFit/>
          </a:bodyPr>
          <a:lstStyle/>
          <a:p>
            <a:r>
              <a:rPr lang="en-US" sz="3200" dirty="0" smtClean="0"/>
              <a:t>Computer System Components </a:t>
            </a:r>
          </a:p>
          <a:p>
            <a:pPr marL="514350" indent="-514350">
              <a:buAutoNum type="arabicPeriod"/>
            </a:pPr>
            <a:r>
              <a:rPr lang="en-US" sz="3200" dirty="0" smtClean="0"/>
              <a:t>Hardware – provides basic computing resources (CPU, memory, I/O devices). </a:t>
            </a:r>
          </a:p>
          <a:p>
            <a:pPr marL="514350" indent="-514350">
              <a:buAutoNum type="arabicPeriod"/>
            </a:pPr>
            <a:endParaRPr lang="en-US" sz="3200" dirty="0" smtClean="0"/>
          </a:p>
          <a:p>
            <a:pPr marL="514350" indent="-514350">
              <a:buAutoNum type="arabicPeriod"/>
            </a:pPr>
            <a:r>
              <a:rPr lang="en-US" sz="3200" dirty="0" smtClean="0"/>
              <a:t>Operating system – controls and coordinates the use of the hardware among the various application programs for the various users. </a:t>
            </a:r>
          </a:p>
          <a:p>
            <a:pPr marL="514350" indent="-514350">
              <a:buAutoNum type="arabicPeriod"/>
            </a:pPr>
            <a:endParaRPr lang="en-US" sz="3200" dirty="0" smtClean="0"/>
          </a:p>
          <a:p>
            <a:pPr marL="514350" indent="-514350">
              <a:buAutoNum type="arabicPeriod"/>
            </a:pPr>
            <a:r>
              <a:rPr lang="en-US" sz="3200" dirty="0" smtClean="0"/>
              <a:t>Applications programs – define the ways in which the system resources are used to solve the computing problems of the users (compilers, database systems, video games, business programs).</a:t>
            </a:r>
          </a:p>
          <a:p>
            <a:pPr marL="514350" indent="-514350">
              <a:buAutoNum type="arabicPeriod"/>
            </a:pPr>
            <a:endParaRPr lang="en-US" sz="3200" dirty="0" smtClean="0"/>
          </a:p>
          <a:p>
            <a:pPr marL="514350" indent="-514350">
              <a:buAutoNum type="arabicPeriod"/>
            </a:pPr>
            <a:r>
              <a:rPr lang="en-US" sz="3200" dirty="0" smtClean="0"/>
              <a:t>Users (people, machines, other computers).</a:t>
            </a:r>
            <a:endParaRPr lang="en-US" sz="48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Cont..</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130</a:t>
            </a:fld>
            <a:endParaRPr lang="en-IN"/>
          </a:p>
        </p:txBody>
      </p:sp>
      <p:sp>
        <p:nvSpPr>
          <p:cNvPr id="9" name="Rectangle 8"/>
          <p:cNvSpPr/>
          <p:nvPr/>
        </p:nvSpPr>
        <p:spPr>
          <a:xfrm>
            <a:off x="1479550" y="2120900"/>
            <a:ext cx="13715999" cy="3539430"/>
          </a:xfrm>
          <a:prstGeom prst="rect">
            <a:avLst/>
          </a:prstGeom>
        </p:spPr>
        <p:txBody>
          <a:bodyPr wrap="square">
            <a:spAutoFit/>
          </a:bodyPr>
          <a:lstStyle/>
          <a:p>
            <a:r>
              <a:rPr lang="en-IN" sz="2800" dirty="0" smtClean="0"/>
              <a:t>Semaphore is simply a variable that is non-negative and shared between threads. </a:t>
            </a:r>
          </a:p>
          <a:p>
            <a:endParaRPr lang="en-IN" sz="2800" dirty="0" smtClean="0"/>
          </a:p>
          <a:p>
            <a:r>
              <a:rPr lang="en-IN" sz="2800" dirty="0" smtClean="0"/>
              <a:t>It is another algorithm or solution to the critical section problem.</a:t>
            </a:r>
          </a:p>
          <a:p>
            <a:endParaRPr lang="en-IN" sz="2800" dirty="0" smtClean="0"/>
          </a:p>
          <a:p>
            <a:r>
              <a:rPr lang="en-IN" sz="2800" dirty="0" smtClean="0"/>
              <a:t> It is a </a:t>
            </a:r>
            <a:r>
              <a:rPr lang="en-IN" sz="2800" dirty="0" err="1" smtClean="0"/>
              <a:t>signaling</a:t>
            </a:r>
            <a:r>
              <a:rPr lang="en-IN" sz="2800" dirty="0" smtClean="0"/>
              <a:t> mechanism and a thread that is waiting on a semaphore, which can be </a:t>
            </a:r>
            <a:r>
              <a:rPr lang="en-IN" sz="2800" dirty="0" err="1" smtClean="0"/>
              <a:t>signaled</a:t>
            </a:r>
            <a:r>
              <a:rPr lang="en-IN" sz="2800" dirty="0" smtClean="0"/>
              <a:t> by another thread.</a:t>
            </a:r>
          </a:p>
          <a:p>
            <a:endParaRPr lang="en-IN" sz="2800" dirty="0" smtClean="0"/>
          </a:p>
          <a:p>
            <a:r>
              <a:rPr lang="en-IN" sz="2800" dirty="0" smtClean="0"/>
              <a:t>It uses two atomic operations, 1)wait, and 2) signal for the process synchronization</a:t>
            </a:r>
            <a:endParaRPr lang="en-IN" sz="28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IN" sz="4800" dirty="0" err="1" smtClean="0"/>
              <a:t>Preemptive</a:t>
            </a:r>
            <a:r>
              <a:rPr lang="en-IN" sz="4800" dirty="0" smtClean="0"/>
              <a:t> Scheduling</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131</a:t>
            </a:fld>
            <a:endParaRPr lang="en-IN"/>
          </a:p>
        </p:txBody>
      </p:sp>
      <p:sp>
        <p:nvSpPr>
          <p:cNvPr id="10" name="Rectangle 9"/>
          <p:cNvSpPr/>
          <p:nvPr/>
        </p:nvSpPr>
        <p:spPr>
          <a:xfrm>
            <a:off x="1555750" y="2197100"/>
            <a:ext cx="12496800" cy="3539430"/>
          </a:xfrm>
          <a:prstGeom prst="rect">
            <a:avLst/>
          </a:prstGeom>
        </p:spPr>
        <p:txBody>
          <a:bodyPr wrap="square">
            <a:spAutoFit/>
          </a:bodyPr>
          <a:lstStyle/>
          <a:p>
            <a:pPr algn="just"/>
            <a:r>
              <a:rPr lang="en-IN" sz="2800" dirty="0" err="1" smtClean="0"/>
              <a:t>Preemptive</a:t>
            </a:r>
            <a:r>
              <a:rPr lang="en-IN" sz="2800" dirty="0" smtClean="0"/>
              <a:t> Scheduling is a scheduling method where the tasks are mostly assigned with their priorities. </a:t>
            </a:r>
          </a:p>
          <a:p>
            <a:pPr algn="just"/>
            <a:endParaRPr lang="en-IN" sz="2800" dirty="0" smtClean="0"/>
          </a:p>
          <a:p>
            <a:pPr algn="just"/>
            <a:r>
              <a:rPr lang="en-IN" sz="2800" dirty="0" smtClean="0"/>
              <a:t>Sometimes it is important to run a task with a higher priority before another lower priority task, even if the lower priority task is still running.</a:t>
            </a:r>
          </a:p>
          <a:p>
            <a:pPr algn="just"/>
            <a:endParaRPr lang="en-IN" sz="2800" dirty="0" smtClean="0"/>
          </a:p>
          <a:p>
            <a:pPr algn="just"/>
            <a:r>
              <a:rPr lang="en-IN" sz="2800" dirty="0" smtClean="0"/>
              <a:t>At that time, the lower priority task holds for some time and resumes when the higher priority task finishes its execution.</a:t>
            </a:r>
            <a:endParaRPr lang="en-IN" sz="28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92100"/>
            <a:ext cx="14249400" cy="830997"/>
          </a:xfrm>
          <a:prstGeom prst="rect">
            <a:avLst/>
          </a:prstGeom>
          <a:noFill/>
          <a:ln w="9525">
            <a:noFill/>
            <a:miter lim="800000"/>
            <a:headEnd/>
            <a:tailEnd/>
          </a:ln>
        </p:spPr>
        <p:txBody>
          <a:bodyPr>
            <a:spAutoFit/>
          </a:bodyPr>
          <a:lstStyle/>
          <a:p>
            <a:r>
              <a:rPr lang="en-IN" sz="4800" b="1" dirty="0" smtClean="0"/>
              <a:t>What is Non- </a:t>
            </a:r>
            <a:r>
              <a:rPr lang="en-IN" sz="4800" b="1" dirty="0" err="1" smtClean="0"/>
              <a:t>Preemptive</a:t>
            </a:r>
            <a:r>
              <a:rPr lang="en-IN" sz="4800" b="1" dirty="0" smtClean="0"/>
              <a:t> Scheduling?</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132</a:t>
            </a:fld>
            <a:endParaRPr lang="en-IN"/>
          </a:p>
        </p:txBody>
      </p:sp>
      <p:sp>
        <p:nvSpPr>
          <p:cNvPr id="11" name="Rectangle 10"/>
          <p:cNvSpPr/>
          <p:nvPr/>
        </p:nvSpPr>
        <p:spPr>
          <a:xfrm>
            <a:off x="1174750" y="1282700"/>
            <a:ext cx="14630400" cy="5262979"/>
          </a:xfrm>
          <a:prstGeom prst="rect">
            <a:avLst/>
          </a:prstGeom>
        </p:spPr>
        <p:txBody>
          <a:bodyPr wrap="square">
            <a:spAutoFit/>
          </a:bodyPr>
          <a:lstStyle/>
          <a:p>
            <a:r>
              <a:rPr lang="en-IN" sz="2800" dirty="0" smtClean="0"/>
              <a:t>In this type of scheduling method, the CPU has been allocated to a specific process. </a:t>
            </a:r>
          </a:p>
          <a:p>
            <a:endParaRPr lang="en-IN" sz="2800" dirty="0" smtClean="0"/>
          </a:p>
          <a:p>
            <a:r>
              <a:rPr lang="en-IN" sz="2800" dirty="0" smtClean="0"/>
              <a:t>The process that keeps the CPU busy will release the CPU either by switching context or terminating.</a:t>
            </a:r>
          </a:p>
          <a:p>
            <a:endParaRPr lang="en-IN" sz="2800" dirty="0" smtClean="0"/>
          </a:p>
          <a:p>
            <a:r>
              <a:rPr lang="en-IN" sz="2800" dirty="0" smtClean="0"/>
              <a:t>It is the only method that can be used for various hardware platforms. </a:t>
            </a:r>
          </a:p>
          <a:p>
            <a:endParaRPr lang="en-IN" sz="2800" dirty="0" smtClean="0"/>
          </a:p>
          <a:p>
            <a:r>
              <a:rPr lang="en-IN" sz="2800" dirty="0" smtClean="0"/>
              <a:t>That's because it doesn't need specialized hardware (for example, a timer) like </a:t>
            </a:r>
            <a:r>
              <a:rPr lang="en-IN" sz="2800" dirty="0" err="1" smtClean="0"/>
              <a:t>preemptive</a:t>
            </a:r>
            <a:r>
              <a:rPr lang="en-IN" sz="2800" dirty="0" smtClean="0"/>
              <a:t> Scheduling.</a:t>
            </a:r>
          </a:p>
          <a:p>
            <a:endParaRPr lang="en-IN" sz="2800" dirty="0" smtClean="0"/>
          </a:p>
          <a:p>
            <a:r>
              <a:rPr lang="en-IN" sz="2800" dirty="0" smtClean="0"/>
              <a:t>Non-</a:t>
            </a:r>
            <a:r>
              <a:rPr lang="en-IN" sz="2800" dirty="0" err="1" smtClean="0"/>
              <a:t>Preemptive</a:t>
            </a:r>
            <a:r>
              <a:rPr lang="en-IN" sz="2800" dirty="0" smtClean="0"/>
              <a:t> Scheduling occurs when a process voluntarily enters the wait state or terminates.</a:t>
            </a:r>
            <a:endParaRPr lang="en-IN" sz="28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133</a:t>
            </a:fld>
            <a:endParaRPr lang="en-IN"/>
          </a:p>
        </p:txBody>
      </p:sp>
      <p:pic>
        <p:nvPicPr>
          <p:cNvPr id="5121" name="Picture 1"/>
          <p:cNvPicPr>
            <a:picLocks noChangeAspect="1" noChangeArrowheads="1"/>
          </p:cNvPicPr>
          <p:nvPr/>
        </p:nvPicPr>
        <p:blipFill>
          <a:blip r:embed="rId3"/>
          <a:srcRect l="11640" t="8576" r="34391" b="10032"/>
          <a:stretch>
            <a:fillRect/>
          </a:stretch>
        </p:blipFill>
        <p:spPr bwMode="auto">
          <a:xfrm>
            <a:off x="1479550" y="749300"/>
            <a:ext cx="13258800" cy="746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134</a:t>
            </a:fld>
            <a:endParaRPr lang="en-IN"/>
          </a:p>
        </p:txBody>
      </p:sp>
      <p:sp>
        <p:nvSpPr>
          <p:cNvPr id="11" name="Rectangle 10"/>
          <p:cNvSpPr/>
          <p:nvPr/>
        </p:nvSpPr>
        <p:spPr>
          <a:xfrm>
            <a:off x="1250950" y="901700"/>
            <a:ext cx="6248400" cy="7478970"/>
          </a:xfrm>
          <a:prstGeom prst="rect">
            <a:avLst/>
          </a:prstGeom>
        </p:spPr>
        <p:txBody>
          <a:bodyPr wrap="square">
            <a:spAutoFit/>
          </a:bodyPr>
          <a:lstStyle/>
          <a:p>
            <a:r>
              <a:rPr lang="en-IN" sz="2400" b="1" dirty="0" smtClean="0"/>
              <a:t>Advantages of </a:t>
            </a:r>
            <a:r>
              <a:rPr lang="en-IN" sz="2400" b="1" dirty="0" err="1" smtClean="0"/>
              <a:t>Preemptive</a:t>
            </a:r>
            <a:r>
              <a:rPr lang="en-IN" sz="2400" b="1" dirty="0" smtClean="0"/>
              <a:t> Scheduling</a:t>
            </a:r>
          </a:p>
          <a:p>
            <a:pPr algn="just"/>
            <a:r>
              <a:rPr lang="en-IN" sz="2400" dirty="0" smtClean="0"/>
              <a:t>Here, are pros/benefits of </a:t>
            </a:r>
            <a:r>
              <a:rPr lang="en-IN" sz="2400" dirty="0" err="1" smtClean="0"/>
              <a:t>Preemptive</a:t>
            </a:r>
            <a:r>
              <a:rPr lang="en-IN" sz="2400" dirty="0" smtClean="0"/>
              <a:t> Scheduling method:</a:t>
            </a:r>
          </a:p>
          <a:p>
            <a:pPr algn="just"/>
            <a:r>
              <a:rPr lang="en-IN" sz="2400" dirty="0" err="1" smtClean="0"/>
              <a:t>Preemptive</a:t>
            </a:r>
            <a:r>
              <a:rPr lang="en-IN" sz="2400" dirty="0" smtClean="0"/>
              <a:t> scheduling method is more robust, approach so one process cannot monopolize the CPU</a:t>
            </a:r>
          </a:p>
          <a:p>
            <a:pPr algn="just"/>
            <a:r>
              <a:rPr lang="en-IN" sz="2400" dirty="0" smtClean="0"/>
              <a:t>Choice of running task reconsidered after each interruption.</a:t>
            </a:r>
          </a:p>
          <a:p>
            <a:pPr algn="just"/>
            <a:r>
              <a:rPr lang="en-IN" sz="2400" dirty="0" smtClean="0"/>
              <a:t>Each event cause interruption of running tasks</a:t>
            </a:r>
          </a:p>
          <a:p>
            <a:pPr algn="just"/>
            <a:r>
              <a:rPr lang="en-IN" sz="2400" dirty="0" smtClean="0"/>
              <a:t>The OS makes sure that CPU usage is the same by all running process.</a:t>
            </a:r>
          </a:p>
          <a:p>
            <a:pPr algn="just"/>
            <a:r>
              <a:rPr lang="en-IN" sz="2400" dirty="0" smtClean="0"/>
              <a:t>In this, the usage of CPU is the same, i.e., all the running processes will make use of CPU equally.</a:t>
            </a:r>
          </a:p>
          <a:p>
            <a:pPr algn="just"/>
            <a:r>
              <a:rPr lang="en-IN" sz="2400" dirty="0" smtClean="0"/>
              <a:t>This scheduling method also improvises the average response time.</a:t>
            </a:r>
          </a:p>
          <a:p>
            <a:pPr algn="just"/>
            <a:r>
              <a:rPr lang="en-IN" sz="2400" dirty="0" err="1" smtClean="0"/>
              <a:t>Preemptive</a:t>
            </a:r>
            <a:r>
              <a:rPr lang="en-IN" sz="2400" dirty="0" smtClean="0"/>
              <a:t> Scheduling is beneficial when we use it for the multi-programming environment.</a:t>
            </a:r>
            <a:endParaRPr lang="en-IN" sz="2400" dirty="0"/>
          </a:p>
        </p:txBody>
      </p:sp>
      <p:sp>
        <p:nvSpPr>
          <p:cNvPr id="14" name="Rectangle 13"/>
          <p:cNvSpPr/>
          <p:nvPr/>
        </p:nvSpPr>
        <p:spPr>
          <a:xfrm>
            <a:off x="8108950" y="901700"/>
            <a:ext cx="8108950" cy="4893647"/>
          </a:xfrm>
          <a:prstGeom prst="rect">
            <a:avLst/>
          </a:prstGeom>
        </p:spPr>
        <p:txBody>
          <a:bodyPr>
            <a:spAutoFit/>
          </a:bodyPr>
          <a:lstStyle/>
          <a:p>
            <a:pPr algn="just"/>
            <a:r>
              <a:rPr lang="en-IN" sz="2400" b="1" dirty="0" smtClean="0"/>
              <a:t>Disadvantages of </a:t>
            </a:r>
            <a:r>
              <a:rPr lang="en-IN" sz="2400" b="1" dirty="0" err="1" smtClean="0"/>
              <a:t>Preemptive</a:t>
            </a:r>
            <a:r>
              <a:rPr lang="en-IN" sz="2400" b="1" dirty="0" smtClean="0"/>
              <a:t> Scheduling</a:t>
            </a:r>
          </a:p>
          <a:p>
            <a:pPr algn="just"/>
            <a:r>
              <a:rPr lang="en-IN" sz="2400" dirty="0" smtClean="0"/>
              <a:t>Here, are cons/drawback of </a:t>
            </a:r>
            <a:r>
              <a:rPr lang="en-IN" sz="2400" dirty="0" err="1" smtClean="0"/>
              <a:t>Preemptive</a:t>
            </a:r>
            <a:r>
              <a:rPr lang="en-IN" sz="2400" dirty="0" smtClean="0"/>
              <a:t> Scheduling method:</a:t>
            </a:r>
          </a:p>
          <a:p>
            <a:pPr algn="just"/>
            <a:endParaRPr lang="en-IN" sz="2400" dirty="0" smtClean="0"/>
          </a:p>
          <a:p>
            <a:pPr algn="just"/>
            <a:r>
              <a:rPr lang="en-IN" sz="2400" dirty="0" smtClean="0"/>
              <a:t>Need limited computational resources for Scheduling</a:t>
            </a:r>
          </a:p>
          <a:p>
            <a:pPr algn="just"/>
            <a:endParaRPr lang="en-IN" sz="2400" dirty="0" smtClean="0"/>
          </a:p>
          <a:p>
            <a:pPr algn="just"/>
            <a:r>
              <a:rPr lang="en-IN" sz="2400" dirty="0" smtClean="0"/>
              <a:t>Takes a higher time by the scheduler to suspend the running task, switch the context, and dispatch the new incoming task.</a:t>
            </a:r>
          </a:p>
          <a:p>
            <a:pPr algn="just"/>
            <a:endParaRPr lang="en-IN" sz="2400" dirty="0" smtClean="0"/>
          </a:p>
          <a:p>
            <a:pPr algn="just"/>
            <a:r>
              <a:rPr lang="en-IN" sz="2400" dirty="0" smtClean="0"/>
              <a:t>The process which has low priority needs to wait for a longer time if some high priority processes arrive continuously</a:t>
            </a:r>
            <a:r>
              <a:rPr lang="en-IN" dirty="0" smtClean="0"/>
              <a:t>.</a:t>
            </a:r>
            <a:endParaRPr lang="en-IN"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135</a:t>
            </a:fld>
            <a:endParaRPr lang="en-IN"/>
          </a:p>
        </p:txBody>
      </p:sp>
      <p:sp>
        <p:nvSpPr>
          <p:cNvPr id="10" name="Rectangle 9"/>
          <p:cNvSpPr/>
          <p:nvPr/>
        </p:nvSpPr>
        <p:spPr>
          <a:xfrm>
            <a:off x="869950" y="1739900"/>
            <a:ext cx="8108950" cy="4524315"/>
          </a:xfrm>
          <a:prstGeom prst="rect">
            <a:avLst/>
          </a:prstGeom>
        </p:spPr>
        <p:txBody>
          <a:bodyPr>
            <a:spAutoFit/>
          </a:bodyPr>
          <a:lstStyle/>
          <a:p>
            <a:pPr algn="just"/>
            <a:r>
              <a:rPr lang="en-IN" sz="2400" b="1" dirty="0" smtClean="0"/>
              <a:t>Advantages of Non-</a:t>
            </a:r>
            <a:r>
              <a:rPr lang="en-IN" sz="2400" b="1" dirty="0" err="1" smtClean="0"/>
              <a:t>preemptive</a:t>
            </a:r>
            <a:r>
              <a:rPr lang="en-IN" sz="2400" b="1" dirty="0" smtClean="0"/>
              <a:t> Scheduling</a:t>
            </a:r>
          </a:p>
          <a:p>
            <a:pPr algn="just"/>
            <a:endParaRPr lang="en-IN" sz="2400" b="1" dirty="0" smtClean="0"/>
          </a:p>
          <a:p>
            <a:pPr algn="just"/>
            <a:r>
              <a:rPr lang="en-IN" sz="2400" dirty="0" smtClean="0"/>
              <a:t>Here, are pros/benefits of Non-</a:t>
            </a:r>
            <a:r>
              <a:rPr lang="en-IN" sz="2400" dirty="0" err="1" smtClean="0"/>
              <a:t>preemptive</a:t>
            </a:r>
            <a:r>
              <a:rPr lang="en-IN" sz="2400" dirty="0" smtClean="0"/>
              <a:t> Scheduling method:</a:t>
            </a:r>
          </a:p>
          <a:p>
            <a:pPr algn="just"/>
            <a:endParaRPr lang="en-IN" sz="2400" dirty="0" smtClean="0"/>
          </a:p>
          <a:p>
            <a:pPr algn="just"/>
            <a:r>
              <a:rPr lang="en-IN" sz="2400" dirty="0" smtClean="0"/>
              <a:t>Offers low scheduling overhead</a:t>
            </a:r>
          </a:p>
          <a:p>
            <a:pPr algn="just"/>
            <a:endParaRPr lang="en-IN" sz="2400" dirty="0" smtClean="0"/>
          </a:p>
          <a:p>
            <a:pPr algn="just"/>
            <a:r>
              <a:rPr lang="en-IN" sz="2400" dirty="0" smtClean="0"/>
              <a:t>Tends to offer high throughput</a:t>
            </a:r>
          </a:p>
          <a:p>
            <a:pPr algn="just"/>
            <a:endParaRPr lang="en-IN" sz="2400" dirty="0" smtClean="0"/>
          </a:p>
          <a:p>
            <a:pPr algn="just"/>
            <a:r>
              <a:rPr lang="en-IN" sz="2400" dirty="0" smtClean="0"/>
              <a:t>It is conceptually very simple method</a:t>
            </a:r>
          </a:p>
          <a:p>
            <a:pPr algn="just"/>
            <a:endParaRPr lang="en-IN" sz="2400" dirty="0" smtClean="0"/>
          </a:p>
          <a:p>
            <a:pPr algn="just"/>
            <a:r>
              <a:rPr lang="en-IN" sz="2400" dirty="0" smtClean="0"/>
              <a:t>Less computational resources need for Scheduling</a:t>
            </a:r>
            <a:endParaRPr lang="en-IN" sz="2400" dirty="0"/>
          </a:p>
        </p:txBody>
      </p:sp>
      <p:sp>
        <p:nvSpPr>
          <p:cNvPr id="13" name="Rectangle 12"/>
          <p:cNvSpPr/>
          <p:nvPr/>
        </p:nvSpPr>
        <p:spPr>
          <a:xfrm>
            <a:off x="9251950" y="1587500"/>
            <a:ext cx="6965950" cy="5262979"/>
          </a:xfrm>
          <a:prstGeom prst="rect">
            <a:avLst/>
          </a:prstGeom>
        </p:spPr>
        <p:txBody>
          <a:bodyPr wrap="square">
            <a:spAutoFit/>
          </a:bodyPr>
          <a:lstStyle/>
          <a:p>
            <a:pPr algn="just"/>
            <a:r>
              <a:rPr lang="en-IN" sz="2400" b="1" dirty="0" smtClean="0"/>
              <a:t>Disadvantages of Non-</a:t>
            </a:r>
            <a:r>
              <a:rPr lang="en-IN" sz="2400" b="1" dirty="0" err="1" smtClean="0"/>
              <a:t>Preemptive</a:t>
            </a:r>
            <a:r>
              <a:rPr lang="en-IN" sz="2400" b="1" dirty="0" smtClean="0"/>
              <a:t> Scheduling</a:t>
            </a:r>
          </a:p>
          <a:p>
            <a:pPr algn="just"/>
            <a:endParaRPr lang="en-IN" sz="2400" b="1" dirty="0" smtClean="0"/>
          </a:p>
          <a:p>
            <a:pPr algn="just"/>
            <a:r>
              <a:rPr lang="en-IN" sz="2400" dirty="0" smtClean="0"/>
              <a:t>Here, are cons/drawback of Non-</a:t>
            </a:r>
            <a:r>
              <a:rPr lang="en-IN" sz="2400" dirty="0" err="1" smtClean="0"/>
              <a:t>Preemptive</a:t>
            </a:r>
            <a:r>
              <a:rPr lang="en-IN" sz="2400" dirty="0" smtClean="0"/>
              <a:t> Scheduling method:</a:t>
            </a:r>
          </a:p>
          <a:p>
            <a:pPr algn="just"/>
            <a:endParaRPr lang="en-IN" sz="2400" dirty="0" smtClean="0"/>
          </a:p>
          <a:p>
            <a:pPr algn="just"/>
            <a:r>
              <a:rPr lang="en-IN" sz="2400" dirty="0" smtClean="0"/>
              <a:t>It can lead to starvation especially for those real-time tasks</a:t>
            </a:r>
          </a:p>
          <a:p>
            <a:pPr algn="just"/>
            <a:endParaRPr lang="en-IN" sz="2400" dirty="0" smtClean="0"/>
          </a:p>
          <a:p>
            <a:pPr algn="just"/>
            <a:r>
              <a:rPr lang="en-IN" sz="2400" dirty="0" smtClean="0"/>
              <a:t>Bugs can cause a machine to freeze up</a:t>
            </a:r>
          </a:p>
          <a:p>
            <a:pPr algn="just"/>
            <a:endParaRPr lang="en-IN" sz="2400" dirty="0" smtClean="0"/>
          </a:p>
          <a:p>
            <a:pPr algn="just"/>
            <a:r>
              <a:rPr lang="en-IN" sz="2400" dirty="0" smtClean="0"/>
              <a:t>It can make real-time and priority Scheduling difficult</a:t>
            </a:r>
          </a:p>
          <a:p>
            <a:pPr algn="just"/>
            <a:endParaRPr lang="en-IN" sz="2400" dirty="0" smtClean="0"/>
          </a:p>
          <a:p>
            <a:pPr algn="just"/>
            <a:r>
              <a:rPr lang="en-IN" sz="2400" dirty="0" smtClean="0"/>
              <a:t>Poor response time for processes</a:t>
            </a:r>
            <a:endParaRPr lang="en-IN" sz="24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IN" sz="4800" b="1" dirty="0" smtClean="0"/>
              <a:t>Example of Non-</a:t>
            </a:r>
            <a:r>
              <a:rPr lang="en-IN" sz="4800" b="1" dirty="0" err="1" smtClean="0"/>
              <a:t>Preemptive</a:t>
            </a:r>
            <a:r>
              <a:rPr lang="en-IN" sz="4800" b="1" dirty="0" smtClean="0"/>
              <a:t> Scheduling</a:t>
            </a:r>
            <a:endParaRPr lang="en-IN" sz="4800" b="1"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136</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0" name="Rectangle 9"/>
          <p:cNvSpPr/>
          <p:nvPr/>
        </p:nvSpPr>
        <p:spPr>
          <a:xfrm>
            <a:off x="1631950" y="2120900"/>
            <a:ext cx="12801600" cy="4370427"/>
          </a:xfrm>
          <a:prstGeom prst="rect">
            <a:avLst/>
          </a:prstGeom>
        </p:spPr>
        <p:txBody>
          <a:bodyPr wrap="square">
            <a:spAutoFit/>
          </a:bodyPr>
          <a:lstStyle/>
          <a:p>
            <a:r>
              <a:rPr lang="en-IN" sz="2400" dirty="0" smtClean="0"/>
              <a:t>In non-</a:t>
            </a:r>
            <a:r>
              <a:rPr lang="en-IN" sz="2400" dirty="0" err="1" smtClean="0"/>
              <a:t>preemptive</a:t>
            </a:r>
            <a:r>
              <a:rPr lang="en-IN" sz="2400" dirty="0" smtClean="0"/>
              <a:t> SJF scheduling, once the CPU cycle is allocated to process, the process holds it till it reaches a waiting state or terminated.</a:t>
            </a:r>
          </a:p>
          <a:p>
            <a:r>
              <a:rPr lang="en-IN" sz="2400" dirty="0" smtClean="0"/>
              <a:t>Consider the following five processes each having its own unique burst time and arrival time.</a:t>
            </a:r>
          </a:p>
          <a:p>
            <a:endParaRPr lang="en-IN" sz="2400" dirty="0" smtClean="0"/>
          </a:p>
          <a:p>
            <a:r>
              <a:rPr lang="en-IN" sz="2400" dirty="0" smtClean="0"/>
              <a:t>Process Queue			Arrival Time			Burst Time</a:t>
            </a:r>
          </a:p>
          <a:p>
            <a:r>
              <a:rPr lang="en-IN" sz="2400" dirty="0" smtClean="0"/>
              <a:t>P1					6				2</a:t>
            </a:r>
          </a:p>
          <a:p>
            <a:r>
              <a:rPr lang="en-IN" sz="2400" dirty="0" smtClean="0"/>
              <a:t>P2					2				5</a:t>
            </a:r>
          </a:p>
          <a:p>
            <a:r>
              <a:rPr lang="en-IN" sz="2400" dirty="0" smtClean="0"/>
              <a:t>P3					8				1</a:t>
            </a:r>
          </a:p>
          <a:p>
            <a:r>
              <a:rPr lang="en-IN" sz="2400" dirty="0" smtClean="0"/>
              <a:t>P4					3				0</a:t>
            </a:r>
          </a:p>
          <a:p>
            <a:r>
              <a:rPr lang="en-IN" sz="2400" dirty="0" smtClean="0"/>
              <a:t>P5					4				4</a:t>
            </a:r>
          </a:p>
          <a:p>
            <a:endParaRPr lang="en-IN" dirty="0" smtClean="0"/>
          </a:p>
          <a:p>
            <a:endParaRPr lang="en-IN" dirty="0" smtClean="0"/>
          </a:p>
        </p:txBody>
      </p:sp>
      <p:sp>
        <p:nvSpPr>
          <p:cNvPr id="11" name="Rectangle 10"/>
          <p:cNvSpPr/>
          <p:nvPr/>
        </p:nvSpPr>
        <p:spPr>
          <a:xfrm>
            <a:off x="1479550" y="6083300"/>
            <a:ext cx="13258800" cy="3400931"/>
          </a:xfrm>
          <a:prstGeom prst="rect">
            <a:avLst/>
          </a:prstGeom>
        </p:spPr>
        <p:txBody>
          <a:bodyPr wrap="square">
            <a:spAutoFit/>
          </a:bodyPr>
          <a:lstStyle/>
          <a:p>
            <a:r>
              <a:rPr lang="en-IN" sz="2400" b="1" dirty="0" smtClean="0"/>
              <a:t>Step 0) </a:t>
            </a:r>
            <a:r>
              <a:rPr lang="en-IN" sz="2400" dirty="0" smtClean="0"/>
              <a:t>At time=0, P4 arrives and starts execution.</a:t>
            </a:r>
          </a:p>
          <a:p>
            <a:r>
              <a:rPr lang="en-IN" sz="2400" b="1" dirty="0" smtClean="0"/>
              <a:t>Step 1) </a:t>
            </a:r>
            <a:r>
              <a:rPr lang="en-IN" sz="2400" dirty="0" smtClean="0"/>
              <a:t>At time= 1, Process P3 arrives. But, P4 still needs 2 execution units to complete. It will continue execution.</a:t>
            </a:r>
          </a:p>
          <a:p>
            <a:r>
              <a:rPr lang="en-IN" sz="2400" b="1" dirty="0" smtClean="0"/>
              <a:t>Step 2) </a:t>
            </a:r>
            <a:r>
              <a:rPr lang="en-IN" sz="2400" dirty="0" smtClean="0"/>
              <a:t>At time =2, process P1 arrives and is added to the waiting queue. P4 will continue execution.</a:t>
            </a:r>
          </a:p>
          <a:p>
            <a:r>
              <a:rPr lang="en-IN" dirty="0" smtClean="0"/>
              <a:t/>
            </a:r>
            <a:br>
              <a:rPr lang="en-IN" dirty="0" smtClean="0"/>
            </a:br>
            <a:endParaRPr lang="en-IN" dirty="0" smtClean="0"/>
          </a:p>
          <a:p>
            <a:endParaRPr lang="en-IN" dirty="0" smtClean="0"/>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0"/>
            <a:ext cx="14249400" cy="830997"/>
          </a:xfrm>
          <a:prstGeom prst="rect">
            <a:avLst/>
          </a:prstGeom>
          <a:noFill/>
          <a:ln w="9525">
            <a:noFill/>
            <a:miter lim="800000"/>
            <a:headEnd/>
            <a:tailEnd/>
          </a:ln>
        </p:spPr>
        <p:txBody>
          <a:bodyPr>
            <a:spAutoFit/>
          </a:bodyPr>
          <a:lstStyle/>
          <a:p>
            <a:r>
              <a:rPr lang="en-IN" sz="4800" b="1" dirty="0" smtClean="0"/>
              <a:t>Cont..</a:t>
            </a:r>
            <a:endParaRPr lang="en-IN" sz="4800" b="1"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137</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1" name="Rectangle 10"/>
          <p:cNvSpPr/>
          <p:nvPr/>
        </p:nvSpPr>
        <p:spPr>
          <a:xfrm>
            <a:off x="1250950" y="901700"/>
            <a:ext cx="13258800" cy="9233297"/>
          </a:xfrm>
          <a:prstGeom prst="rect">
            <a:avLst/>
          </a:prstGeom>
        </p:spPr>
        <p:txBody>
          <a:bodyPr wrap="square">
            <a:spAutoFit/>
          </a:bodyPr>
          <a:lstStyle/>
          <a:p>
            <a:pPr algn="just"/>
            <a:r>
              <a:rPr lang="en-IN" sz="2400" b="1" dirty="0" smtClean="0"/>
              <a:t>Step 3) </a:t>
            </a:r>
            <a:r>
              <a:rPr lang="en-IN" sz="2400" dirty="0" smtClean="0"/>
              <a:t>At time = 3, process P4 will finish its execution. The burst time of P3 and P1 is compared. Process P1 is executed because its burst time is less compared to P3.</a:t>
            </a:r>
          </a:p>
          <a:p>
            <a:pPr algn="just"/>
            <a:endParaRPr lang="en-IN" sz="2400" dirty="0" smtClean="0"/>
          </a:p>
          <a:p>
            <a:pPr algn="just"/>
            <a:r>
              <a:rPr lang="en-IN" sz="2400" b="1" dirty="0" smtClean="0"/>
              <a:t>Step 4) </a:t>
            </a:r>
            <a:r>
              <a:rPr lang="en-IN" sz="2400" dirty="0" smtClean="0"/>
              <a:t>At time = 4, process P5 arrives and is added to the waiting queue. P1 will continue execution.</a:t>
            </a:r>
          </a:p>
          <a:p>
            <a:pPr algn="just"/>
            <a:endParaRPr lang="en-IN" sz="2400" dirty="0" smtClean="0"/>
          </a:p>
          <a:p>
            <a:pPr algn="just"/>
            <a:r>
              <a:rPr lang="en-IN" sz="2400" b="1" dirty="0" smtClean="0"/>
              <a:t>Step 5)</a:t>
            </a:r>
            <a:r>
              <a:rPr lang="en-IN" sz="2400" dirty="0" smtClean="0"/>
              <a:t> At time = 5, process P2 arrives and is added to the waiting queue. P1 will continue execution.</a:t>
            </a:r>
          </a:p>
          <a:p>
            <a:pPr algn="just"/>
            <a:endParaRPr lang="en-IN" sz="2400" dirty="0" smtClean="0"/>
          </a:p>
          <a:p>
            <a:pPr algn="just"/>
            <a:r>
              <a:rPr lang="en-IN" sz="2400" b="1" dirty="0" smtClean="0"/>
              <a:t>Step 6) </a:t>
            </a:r>
            <a:r>
              <a:rPr lang="en-IN" sz="2400" dirty="0" smtClean="0"/>
              <a:t>At time = 9, process P1 will finish its execution. The burst time of P3, P5, and P2 is compared. Process P2 is executed because its burst time is the lowest.</a:t>
            </a:r>
          </a:p>
          <a:p>
            <a:pPr algn="just"/>
            <a:endParaRPr lang="en-IN" sz="2400" dirty="0" smtClean="0"/>
          </a:p>
          <a:p>
            <a:pPr algn="just"/>
            <a:r>
              <a:rPr lang="en-IN" sz="2400" b="1" dirty="0" smtClean="0"/>
              <a:t>Step 7) </a:t>
            </a:r>
            <a:r>
              <a:rPr lang="en-IN" sz="2400" dirty="0" smtClean="0"/>
              <a:t>At time=10, P2 is executing, and P3 and P5 are in the waiting queue.</a:t>
            </a:r>
          </a:p>
          <a:p>
            <a:pPr algn="just"/>
            <a:endParaRPr lang="en-IN" sz="2400" dirty="0" smtClean="0"/>
          </a:p>
          <a:p>
            <a:pPr algn="just"/>
            <a:r>
              <a:rPr lang="en-IN" sz="2400" b="1" dirty="0" smtClean="0"/>
              <a:t>Step 8) </a:t>
            </a:r>
            <a:r>
              <a:rPr lang="en-IN" sz="2400" dirty="0" smtClean="0"/>
              <a:t>At time = 11, process P2 will finish its execution. The burst time of P3 and P5 is compared. Process P5 is executed because its burst time is lower.</a:t>
            </a:r>
          </a:p>
          <a:p>
            <a:pPr algn="just"/>
            <a:endParaRPr lang="en-IN" sz="2400" dirty="0" smtClean="0"/>
          </a:p>
          <a:p>
            <a:pPr algn="just"/>
            <a:r>
              <a:rPr lang="en-IN" sz="2400" b="1" dirty="0" smtClean="0"/>
              <a:t>Step 9) </a:t>
            </a:r>
            <a:r>
              <a:rPr lang="en-IN" sz="2400" dirty="0" smtClean="0"/>
              <a:t>At time = 15, process P5 will finish its execution.</a:t>
            </a:r>
          </a:p>
          <a:p>
            <a:pPr algn="just"/>
            <a:endParaRPr lang="en-IN" sz="2400" dirty="0" smtClean="0"/>
          </a:p>
          <a:p>
            <a:pPr algn="just"/>
            <a:r>
              <a:rPr lang="en-IN" sz="2400" b="1" dirty="0" smtClean="0"/>
              <a:t>Step 10) </a:t>
            </a:r>
            <a:r>
              <a:rPr lang="en-IN" sz="2400" dirty="0" smtClean="0"/>
              <a:t>At time = 23, process P3 will finish its execution.</a:t>
            </a:r>
          </a:p>
          <a:p>
            <a:pPr algn="just"/>
            <a:endParaRPr lang="en-IN" dirty="0" smtClean="0"/>
          </a:p>
          <a:p>
            <a:pPr algn="just"/>
            <a:r>
              <a:rPr lang="en-IN" dirty="0" smtClean="0"/>
              <a:t/>
            </a:r>
            <a:br>
              <a:rPr lang="en-IN" dirty="0" smtClean="0"/>
            </a:br>
            <a:endParaRPr lang="en-IN" dirty="0" smtClean="0"/>
          </a:p>
          <a:p>
            <a:endParaRPr lang="en-IN" dirty="0" smtClean="0"/>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0"/>
            <a:ext cx="14249400" cy="830997"/>
          </a:xfrm>
          <a:prstGeom prst="rect">
            <a:avLst/>
          </a:prstGeom>
          <a:noFill/>
          <a:ln w="9525">
            <a:noFill/>
            <a:miter lim="800000"/>
            <a:headEnd/>
            <a:tailEnd/>
          </a:ln>
        </p:spPr>
        <p:txBody>
          <a:bodyPr>
            <a:spAutoFit/>
          </a:bodyPr>
          <a:lstStyle/>
          <a:p>
            <a:r>
              <a:rPr lang="en-IN" sz="4800" b="1" dirty="0" smtClean="0"/>
              <a:t>Cont..</a:t>
            </a:r>
            <a:endParaRPr lang="en-IN" sz="4800" b="1"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138</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1" name="Rectangle 10"/>
          <p:cNvSpPr/>
          <p:nvPr/>
        </p:nvSpPr>
        <p:spPr>
          <a:xfrm>
            <a:off x="1250950" y="901700"/>
            <a:ext cx="13258800" cy="2000548"/>
          </a:xfrm>
          <a:prstGeom prst="rect">
            <a:avLst/>
          </a:prstGeom>
        </p:spPr>
        <p:txBody>
          <a:bodyPr wrap="square">
            <a:spAutoFit/>
          </a:bodyPr>
          <a:lstStyle/>
          <a:p>
            <a:r>
              <a:rPr lang="en-IN" sz="2400" b="1" dirty="0" smtClean="0"/>
              <a:t>Step 11) </a:t>
            </a:r>
            <a:r>
              <a:rPr lang="en-IN" sz="2400" dirty="0" smtClean="0"/>
              <a:t>Let's calculate the average waiting time for above example.</a:t>
            </a:r>
          </a:p>
          <a:p>
            <a:endParaRPr lang="en-IN" sz="2400" dirty="0" smtClean="0"/>
          </a:p>
          <a:p>
            <a:pPr algn="just"/>
            <a:endParaRPr lang="en-IN" dirty="0" smtClean="0"/>
          </a:p>
          <a:p>
            <a:endParaRPr lang="en-IN" dirty="0" smtClean="0"/>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0"/>
            <a:ext cx="14249400" cy="830997"/>
          </a:xfrm>
          <a:prstGeom prst="rect">
            <a:avLst/>
          </a:prstGeom>
          <a:noFill/>
          <a:ln w="9525">
            <a:noFill/>
            <a:miter lim="800000"/>
            <a:headEnd/>
            <a:tailEnd/>
          </a:ln>
        </p:spPr>
        <p:txBody>
          <a:bodyPr>
            <a:spAutoFit/>
          </a:bodyPr>
          <a:lstStyle/>
          <a:p>
            <a:r>
              <a:rPr lang="en-IN" sz="4800" b="1" dirty="0" smtClean="0"/>
              <a:t>Example of Pre-emptive Scheduling</a:t>
            </a:r>
            <a:endParaRPr lang="en-IN" sz="4800" b="1"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139</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1" name="Rectangle 10"/>
          <p:cNvSpPr/>
          <p:nvPr/>
        </p:nvSpPr>
        <p:spPr>
          <a:xfrm>
            <a:off x="1250950" y="901700"/>
            <a:ext cx="13258800" cy="9971961"/>
          </a:xfrm>
          <a:prstGeom prst="rect">
            <a:avLst/>
          </a:prstGeom>
        </p:spPr>
        <p:txBody>
          <a:bodyPr wrap="square">
            <a:spAutoFit/>
          </a:bodyPr>
          <a:lstStyle/>
          <a:p>
            <a:r>
              <a:rPr lang="en-IN" sz="2400" dirty="0" smtClean="0"/>
              <a:t>Consider this following three processes in Round-robin</a:t>
            </a:r>
          </a:p>
          <a:p>
            <a:r>
              <a:rPr lang="en-IN" sz="2400" dirty="0" smtClean="0"/>
              <a:t>Process Queue		Burst time		</a:t>
            </a:r>
            <a:r>
              <a:rPr lang="en-IN" sz="2400" dirty="0" err="1" smtClean="0"/>
              <a:t>Time</a:t>
            </a:r>
            <a:r>
              <a:rPr lang="en-IN" sz="2400" dirty="0" smtClean="0"/>
              <a:t> Slice=2</a:t>
            </a:r>
          </a:p>
          <a:p>
            <a:r>
              <a:rPr lang="en-IN" sz="2400" dirty="0" smtClean="0"/>
              <a:t>P1					4</a:t>
            </a:r>
          </a:p>
          <a:p>
            <a:r>
              <a:rPr lang="en-IN" sz="2400" dirty="0" smtClean="0"/>
              <a:t>P2					3</a:t>
            </a:r>
          </a:p>
          <a:p>
            <a:r>
              <a:rPr lang="en-IN" sz="2400" dirty="0" smtClean="0"/>
              <a:t>P3					5 </a:t>
            </a:r>
          </a:p>
          <a:p>
            <a:endParaRPr lang="en-IN" sz="2400" dirty="0" smtClean="0"/>
          </a:p>
          <a:p>
            <a:r>
              <a:rPr lang="en-IN" sz="2400" b="1" dirty="0" smtClean="0"/>
              <a:t>Step 1)</a:t>
            </a:r>
            <a:r>
              <a:rPr lang="en-IN" sz="2400" dirty="0" smtClean="0"/>
              <a:t> The execution begins with process P1, which has burst time 4. Here, every process executes for 2 seconds. P2 and P3 are still in the waiting queue.</a:t>
            </a:r>
          </a:p>
          <a:p>
            <a:endParaRPr lang="en-IN" sz="2400" dirty="0" smtClean="0"/>
          </a:p>
          <a:p>
            <a:r>
              <a:rPr lang="en-IN" sz="2400" b="1" dirty="0" smtClean="0"/>
              <a:t>Step 2</a:t>
            </a:r>
            <a:r>
              <a:rPr lang="en-IN" sz="2400" dirty="0" smtClean="0"/>
              <a:t>) At time =2, P1 is added to the end of the Queue and P2 starts executing</a:t>
            </a:r>
          </a:p>
          <a:p>
            <a:endParaRPr lang="en-IN" sz="2400" dirty="0" smtClean="0"/>
          </a:p>
          <a:p>
            <a:r>
              <a:rPr lang="en-IN" sz="2400" b="1" dirty="0" smtClean="0"/>
              <a:t>Step 3)</a:t>
            </a:r>
            <a:r>
              <a:rPr lang="en-IN" sz="2400" dirty="0" smtClean="0"/>
              <a:t> At time=4 , P2 is </a:t>
            </a:r>
            <a:r>
              <a:rPr lang="en-IN" sz="2400" dirty="0" err="1" smtClean="0"/>
              <a:t>preempted</a:t>
            </a:r>
            <a:r>
              <a:rPr lang="en-IN" sz="2400" dirty="0" smtClean="0"/>
              <a:t> and add at the end of the queue. P3 starts executing.</a:t>
            </a:r>
          </a:p>
          <a:p>
            <a:endParaRPr lang="en-IN" sz="2400" dirty="0" smtClean="0"/>
          </a:p>
          <a:p>
            <a:r>
              <a:rPr lang="en-IN" sz="2400" b="1" dirty="0" smtClean="0"/>
              <a:t>Step 4)</a:t>
            </a:r>
            <a:r>
              <a:rPr lang="en-IN" sz="2400" dirty="0" smtClean="0"/>
              <a:t> At time=6 , P3 is </a:t>
            </a:r>
            <a:r>
              <a:rPr lang="en-IN" sz="2400" dirty="0" err="1" smtClean="0"/>
              <a:t>preempted</a:t>
            </a:r>
            <a:r>
              <a:rPr lang="en-IN" sz="2400" dirty="0" smtClean="0"/>
              <a:t> and add at the end of the queue. P1 starts executing.</a:t>
            </a:r>
          </a:p>
          <a:p>
            <a:endParaRPr lang="en-IN" sz="2400" dirty="0" smtClean="0"/>
          </a:p>
          <a:p>
            <a:r>
              <a:rPr lang="en-IN" sz="2400" b="1" dirty="0" smtClean="0"/>
              <a:t>Step 5)</a:t>
            </a:r>
            <a:r>
              <a:rPr lang="en-IN" sz="2400" dirty="0" smtClean="0"/>
              <a:t> At time=8 , P1 has a burst time of 4. It has completed execution. P2 starts execution</a:t>
            </a:r>
          </a:p>
          <a:p>
            <a:endParaRPr lang="en-IN" sz="2400" dirty="0" smtClean="0"/>
          </a:p>
          <a:p>
            <a:r>
              <a:rPr lang="en-IN" sz="2400" b="1" dirty="0" smtClean="0"/>
              <a:t>Step 6)</a:t>
            </a:r>
            <a:r>
              <a:rPr lang="en-IN" sz="2400" dirty="0" smtClean="0"/>
              <a:t> P2 has a burst time of 3. It has already executed for 2 interval. At time=9, P2 completes execution. Then, P3 starts execution till it completes.</a:t>
            </a:r>
          </a:p>
          <a:p>
            <a:r>
              <a:rPr lang="en-IN" sz="2400" b="1" dirty="0" smtClean="0"/>
              <a:t>Step 7) </a:t>
            </a:r>
            <a:r>
              <a:rPr lang="en-IN" sz="2400" dirty="0" smtClean="0"/>
              <a:t>Let's calculate the average waiting time for above example.</a:t>
            </a:r>
          </a:p>
          <a:p>
            <a:endParaRPr lang="en-IN" sz="2400" dirty="0" smtClean="0"/>
          </a:p>
          <a:p>
            <a:r>
              <a:rPr lang="en-IN" dirty="0" smtClean="0"/>
              <a:t/>
            </a:r>
            <a:br>
              <a:rPr lang="en-IN" dirty="0" smtClean="0"/>
            </a:br>
            <a:r>
              <a:rPr lang="en-IN" dirty="0" smtClean="0"/>
              <a:t> </a:t>
            </a:r>
            <a:br>
              <a:rPr lang="en-IN" dirty="0" smtClean="0"/>
            </a:br>
            <a:endParaRPr lang="en-IN" dirty="0" smtClean="0"/>
          </a:p>
          <a:p>
            <a:endParaRPr lang="en-IN" dirty="0" smtClean="0"/>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Need of Operating System:</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14</a:t>
            </a:fld>
            <a:endParaRPr lang="en-IN"/>
          </a:p>
        </p:txBody>
      </p:sp>
      <p:sp>
        <p:nvSpPr>
          <p:cNvPr id="9" name="Rectangle 8"/>
          <p:cNvSpPr/>
          <p:nvPr/>
        </p:nvSpPr>
        <p:spPr>
          <a:xfrm>
            <a:off x="1555750" y="2120900"/>
            <a:ext cx="13715999" cy="4031873"/>
          </a:xfrm>
          <a:prstGeom prst="rect">
            <a:avLst/>
          </a:prstGeom>
        </p:spPr>
        <p:txBody>
          <a:bodyPr wrap="square">
            <a:spAutoFit/>
          </a:bodyPr>
          <a:lstStyle/>
          <a:p>
            <a:pPr marL="514350" indent="-514350">
              <a:buFont typeface="+mj-lt"/>
              <a:buAutoNum type="arabicPeriod"/>
            </a:pPr>
            <a:r>
              <a:rPr lang="en-US" sz="3200" b="1" dirty="0" smtClean="0"/>
              <a:t>Platform for Application programs</a:t>
            </a:r>
          </a:p>
          <a:p>
            <a:pPr marL="514350" indent="-514350">
              <a:buFont typeface="+mj-lt"/>
              <a:buAutoNum type="arabicPeriod"/>
            </a:pPr>
            <a:endParaRPr lang="en-US" sz="3200" b="1" dirty="0" smtClean="0"/>
          </a:p>
          <a:p>
            <a:pPr marL="514350" indent="-514350">
              <a:buFont typeface="+mj-lt"/>
              <a:buAutoNum type="arabicPeriod"/>
            </a:pPr>
            <a:r>
              <a:rPr lang="en-US" sz="3200" b="1" dirty="0" smtClean="0"/>
              <a:t>Managing Input-Output unit</a:t>
            </a:r>
          </a:p>
          <a:p>
            <a:pPr marL="514350" indent="-514350">
              <a:buFont typeface="+mj-lt"/>
              <a:buAutoNum type="arabicPeriod"/>
            </a:pPr>
            <a:endParaRPr lang="en-US" sz="3200" b="1" dirty="0" smtClean="0"/>
          </a:p>
          <a:p>
            <a:pPr marL="514350" indent="-514350">
              <a:buFont typeface="+mj-lt"/>
              <a:buAutoNum type="arabicPeriod"/>
            </a:pPr>
            <a:r>
              <a:rPr lang="en-US" sz="3200" b="1" dirty="0" smtClean="0"/>
              <a:t>Consistent user interface</a:t>
            </a:r>
          </a:p>
          <a:p>
            <a:pPr marL="514350" indent="-514350">
              <a:buFont typeface="+mj-lt"/>
              <a:buAutoNum type="arabicPeriod"/>
            </a:pPr>
            <a:endParaRPr lang="en-US" sz="3200" b="1" dirty="0" smtClean="0"/>
          </a:p>
          <a:p>
            <a:pPr marL="514350" indent="-514350">
              <a:buFont typeface="+mj-lt"/>
              <a:buAutoNum type="arabicPeriod"/>
            </a:pPr>
            <a:r>
              <a:rPr lang="en-US" sz="3200" b="1" dirty="0" smtClean="0"/>
              <a:t>Multitasking</a:t>
            </a:r>
          </a:p>
          <a:p>
            <a:endParaRPr lang="en-US" sz="32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0"/>
            <a:ext cx="14249400" cy="830997"/>
          </a:xfrm>
          <a:prstGeom prst="rect">
            <a:avLst/>
          </a:prstGeom>
          <a:noFill/>
          <a:ln w="9525">
            <a:noFill/>
            <a:miter lim="800000"/>
            <a:headEnd/>
            <a:tailEnd/>
          </a:ln>
        </p:spPr>
        <p:txBody>
          <a:bodyPr>
            <a:spAutoFit/>
          </a:bodyPr>
          <a:lstStyle/>
          <a:p>
            <a:r>
              <a:rPr lang="en-IN" sz="4800" b="1" dirty="0" smtClean="0"/>
              <a:t>KEY DIFFERENCES</a:t>
            </a:r>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140</a:t>
            </a:fld>
            <a:endParaRPr lang="en-IN"/>
          </a:p>
        </p:txBody>
      </p:sp>
      <p:sp>
        <p:nvSpPr>
          <p:cNvPr id="9" name="Rectangle 8"/>
          <p:cNvSpPr/>
          <p:nvPr/>
        </p:nvSpPr>
        <p:spPr>
          <a:xfrm>
            <a:off x="1403350" y="1054100"/>
            <a:ext cx="13715999" cy="6001643"/>
          </a:xfrm>
          <a:prstGeom prst="rect">
            <a:avLst/>
          </a:prstGeom>
        </p:spPr>
        <p:txBody>
          <a:bodyPr wrap="square">
            <a:spAutoFit/>
          </a:bodyPr>
          <a:lstStyle/>
          <a:p>
            <a:r>
              <a:rPr lang="en-IN" sz="3200" dirty="0" smtClean="0"/>
              <a:t>In </a:t>
            </a:r>
            <a:r>
              <a:rPr lang="en-IN" sz="3200" dirty="0" err="1" smtClean="0"/>
              <a:t>Preemptive</a:t>
            </a:r>
            <a:r>
              <a:rPr lang="en-IN" sz="3200" dirty="0" smtClean="0"/>
              <a:t> Scheduling, the CPU is allocated to the processes for a specific time period, and non-</a:t>
            </a:r>
            <a:r>
              <a:rPr lang="en-IN" sz="3200" dirty="0" err="1" smtClean="0"/>
              <a:t>preemptive</a:t>
            </a:r>
            <a:r>
              <a:rPr lang="en-IN" sz="3200" dirty="0" smtClean="0"/>
              <a:t> scheduling CPU is allocated to the process until it terminates.</a:t>
            </a:r>
          </a:p>
          <a:p>
            <a:endParaRPr lang="en-IN" sz="3200" dirty="0" smtClean="0"/>
          </a:p>
          <a:p>
            <a:r>
              <a:rPr lang="en-IN" sz="3200" dirty="0" smtClean="0"/>
              <a:t>In </a:t>
            </a:r>
            <a:r>
              <a:rPr lang="en-IN" sz="3200" dirty="0" err="1" smtClean="0"/>
              <a:t>Preemptive</a:t>
            </a:r>
            <a:r>
              <a:rPr lang="en-IN" sz="3200" dirty="0" smtClean="0"/>
              <a:t> Scheduling, tasks are switched based on priority while non-</a:t>
            </a:r>
            <a:r>
              <a:rPr lang="en-IN" sz="3200" dirty="0" err="1" smtClean="0"/>
              <a:t>preemptive</a:t>
            </a:r>
            <a:r>
              <a:rPr lang="en-IN" sz="3200" dirty="0" smtClean="0"/>
              <a:t> </a:t>
            </a:r>
            <a:r>
              <a:rPr lang="en-IN" sz="3200" dirty="0" err="1" smtClean="0"/>
              <a:t>Schedulign</a:t>
            </a:r>
            <a:r>
              <a:rPr lang="en-IN" sz="3200" dirty="0" smtClean="0"/>
              <a:t> no switching takes place.</a:t>
            </a:r>
          </a:p>
          <a:p>
            <a:endParaRPr lang="en-IN" sz="3200" dirty="0" smtClean="0"/>
          </a:p>
          <a:p>
            <a:r>
              <a:rPr lang="en-IN" sz="3200" dirty="0" err="1" smtClean="0"/>
              <a:t>Preemptive</a:t>
            </a:r>
            <a:r>
              <a:rPr lang="en-IN" sz="3200" dirty="0" smtClean="0"/>
              <a:t> algorithm has the overhead of switching the process from the ready state to the running state while Non-</a:t>
            </a:r>
            <a:r>
              <a:rPr lang="en-IN" sz="3200" dirty="0" err="1" smtClean="0"/>
              <a:t>preemptive</a:t>
            </a:r>
            <a:r>
              <a:rPr lang="en-IN" sz="3200" dirty="0" smtClean="0"/>
              <a:t> Scheduling has no such overhead of switching.</a:t>
            </a:r>
          </a:p>
          <a:p>
            <a:endParaRPr lang="en-IN" sz="3200" dirty="0" smtClean="0"/>
          </a:p>
          <a:p>
            <a:r>
              <a:rPr lang="en-IN" sz="3200" dirty="0" err="1" smtClean="0"/>
              <a:t>Preemptive</a:t>
            </a:r>
            <a:r>
              <a:rPr lang="en-IN" sz="3200" dirty="0" smtClean="0"/>
              <a:t> Scheduling is flexible while Non-</a:t>
            </a:r>
            <a:r>
              <a:rPr lang="en-IN" sz="3200" dirty="0" err="1" smtClean="0"/>
              <a:t>preemptive</a:t>
            </a:r>
            <a:r>
              <a:rPr lang="en-IN" sz="3200" dirty="0" smtClean="0"/>
              <a:t> Scheduling is rigid.</a:t>
            </a:r>
            <a:endParaRPr lang="en-IN" sz="3200" dirty="0"/>
          </a:p>
        </p:txBody>
      </p:sp>
      <p:sp>
        <p:nvSpPr>
          <p:cNvPr id="11" name="Rectangle 10"/>
          <p:cNvSpPr/>
          <p:nvPr/>
        </p:nvSpPr>
        <p:spPr>
          <a:xfrm>
            <a:off x="1250950" y="901700"/>
            <a:ext cx="13258800" cy="1338828"/>
          </a:xfrm>
          <a:prstGeom prst="rect">
            <a:avLst/>
          </a:prstGeom>
        </p:spPr>
        <p:txBody>
          <a:bodyPr wrap="square">
            <a:spAutoFit/>
          </a:bodyPr>
          <a:lstStyle/>
          <a:p>
            <a:endParaRPr lang="en-IN" sz="2400" dirty="0" smtClean="0"/>
          </a:p>
          <a:p>
            <a:endParaRPr lang="en-IN" dirty="0" smtClean="0"/>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197"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r>
              <a:rPr lang="en-US" sz="4800" dirty="0" smtClean="0"/>
              <a:t>REFERENCES</a:t>
            </a:r>
            <a:endParaRPr lang="en-IN" sz="4800"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141</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0" name="Rectangle 9"/>
          <p:cNvSpPr/>
          <p:nvPr/>
        </p:nvSpPr>
        <p:spPr>
          <a:xfrm>
            <a:off x="1631950" y="2120900"/>
            <a:ext cx="12801600" cy="5847755"/>
          </a:xfrm>
          <a:prstGeom prst="rect">
            <a:avLst/>
          </a:prstGeom>
        </p:spPr>
        <p:txBody>
          <a:bodyPr wrap="square">
            <a:spAutoFit/>
          </a:bodyPr>
          <a:lstStyle/>
          <a:p>
            <a:r>
              <a:rPr lang="en-US" dirty="0" smtClean="0"/>
              <a:t>Text/Reference Books: </a:t>
            </a:r>
          </a:p>
          <a:p>
            <a:endParaRPr lang="en-US" dirty="0" smtClean="0"/>
          </a:p>
          <a:p>
            <a:pPr marL="457200" indent="-457200">
              <a:buAutoNum type="arabicPeriod"/>
            </a:pPr>
            <a:r>
              <a:rPr lang="en-US" sz="2800" dirty="0" smtClean="0"/>
              <a:t>A. </a:t>
            </a:r>
            <a:r>
              <a:rPr lang="en-US" sz="2800" dirty="0" err="1" smtClean="0"/>
              <a:t>Silberschatz</a:t>
            </a:r>
            <a:r>
              <a:rPr lang="en-US" sz="2800" dirty="0" smtClean="0"/>
              <a:t> and Peter B Galvin: Operating System Principals, Wiley India Pvt. Ltd. </a:t>
            </a:r>
          </a:p>
          <a:p>
            <a:pPr marL="457200" indent="-457200">
              <a:buAutoNum type="arabicPeriod"/>
            </a:pPr>
            <a:endParaRPr lang="en-US" sz="2800" dirty="0" smtClean="0"/>
          </a:p>
          <a:p>
            <a:pPr marL="457200" indent="-457200">
              <a:buAutoNum type="arabicPeriod"/>
            </a:pPr>
            <a:r>
              <a:rPr lang="en-US" sz="2800" dirty="0" err="1" smtClean="0"/>
              <a:t>Achyut</a:t>
            </a:r>
            <a:r>
              <a:rPr lang="en-US" sz="2800" dirty="0" smtClean="0"/>
              <a:t> S </a:t>
            </a:r>
            <a:r>
              <a:rPr lang="en-US" sz="2800" dirty="0" err="1" smtClean="0"/>
              <a:t>Godbole</a:t>
            </a:r>
            <a:r>
              <a:rPr lang="en-US" sz="2800" dirty="0" smtClean="0"/>
              <a:t>: Operating Systems, Tata McGraw Hill </a:t>
            </a:r>
          </a:p>
          <a:p>
            <a:pPr marL="457200" indent="-457200">
              <a:buAutoNum type="arabicPeriod"/>
            </a:pPr>
            <a:endParaRPr lang="en-US" sz="2800" dirty="0" smtClean="0"/>
          </a:p>
          <a:p>
            <a:pPr marL="457200" indent="-457200">
              <a:buAutoNum type="arabicPeriod"/>
            </a:pPr>
            <a:r>
              <a:rPr lang="en-US" sz="2800" dirty="0" err="1" smtClean="0"/>
              <a:t>Tanenbaum</a:t>
            </a:r>
            <a:r>
              <a:rPr lang="en-US" sz="2800" dirty="0" smtClean="0"/>
              <a:t>: Modern Operating System, Prentice Hall. </a:t>
            </a:r>
          </a:p>
          <a:p>
            <a:pPr marL="457200" indent="-457200">
              <a:buAutoNum type="arabicPeriod"/>
            </a:pPr>
            <a:endParaRPr lang="en-US" sz="2800" dirty="0" smtClean="0"/>
          </a:p>
          <a:p>
            <a:pPr marL="457200" indent="-457200">
              <a:buAutoNum type="arabicPeriod"/>
            </a:pPr>
            <a:r>
              <a:rPr lang="en-US" sz="2800" dirty="0" smtClean="0"/>
              <a:t>DM </a:t>
            </a:r>
            <a:r>
              <a:rPr lang="en-US" sz="2800" dirty="0" err="1" smtClean="0"/>
              <a:t>Dhamdhere</a:t>
            </a:r>
            <a:r>
              <a:rPr lang="en-US" sz="2800" dirty="0" smtClean="0"/>
              <a:t>: Operating Systems – A Concepts Based Approach, Tata McGraw Hill 5. </a:t>
            </a:r>
          </a:p>
          <a:p>
            <a:pPr marL="457200" indent="-457200">
              <a:buAutoNum type="arabicPeriod"/>
            </a:pPr>
            <a:endParaRPr lang="en-US" sz="2800" dirty="0" smtClean="0"/>
          </a:p>
          <a:p>
            <a:pPr marL="457200" indent="-457200">
              <a:buAutoNum type="arabicPeriod"/>
            </a:pPr>
            <a:r>
              <a:rPr lang="en-US" sz="2800" dirty="0" smtClean="0"/>
              <a:t>Charles </a:t>
            </a:r>
            <a:r>
              <a:rPr lang="en-US" sz="2800" dirty="0" err="1" smtClean="0"/>
              <a:t>Crowly</a:t>
            </a:r>
            <a:r>
              <a:rPr lang="en-US" sz="2800" dirty="0" smtClean="0"/>
              <a:t>: Operating System A Design – Oriented Approach, Tata McGraw Hill.</a:t>
            </a:r>
            <a:endParaRPr lang="en-US" sz="28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IN" smtClean="0"/>
              <a:t>Dr. Nilam Choudhary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142</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0" name="Footer Placeholder 20"/>
          <p:cNvSpPr txBox="1">
            <a:spLocks/>
          </p:cNvSpPr>
          <p:nvPr/>
        </p:nvSpPr>
        <p:spPr>
          <a:xfrm>
            <a:off x="5670550" y="8674100"/>
            <a:ext cx="6553200" cy="292388"/>
          </a:xfrm>
          <a:prstGeom prst="rect">
            <a:avLst/>
          </a:prstGeom>
        </p:spPr>
        <p:txBody>
          <a:bodyPr wrap="square" lIns="0" tIns="0" rIns="0" bIns="0">
            <a:spAutoFit/>
          </a:bodyPr>
          <a:lstStyle/>
          <a:p>
            <a:pPr>
              <a:defRPr/>
            </a:pPr>
            <a:r>
              <a:rPr lang="en-IN" dirty="0" err="1" smtClean="0">
                <a:latin typeface="+mn-lt"/>
              </a:rPr>
              <a:t>B.Umamaheswari</a:t>
            </a:r>
            <a:r>
              <a:rPr lang="en-IN" dirty="0" smtClean="0">
                <a:latin typeface="+mn-lt"/>
              </a:rPr>
              <a:t> (Asst. Prof, CSE) , JECRC, JAIPUR</a:t>
            </a:r>
            <a:endParaRPr lang="en-IN"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Functions of Operating System:</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15</a:t>
            </a:fld>
            <a:endParaRPr lang="en-IN"/>
          </a:p>
        </p:txBody>
      </p:sp>
      <p:sp>
        <p:nvSpPr>
          <p:cNvPr id="9" name="Rectangle 8"/>
          <p:cNvSpPr/>
          <p:nvPr/>
        </p:nvSpPr>
        <p:spPr>
          <a:xfrm>
            <a:off x="1555750" y="2120900"/>
            <a:ext cx="13715999" cy="5016758"/>
          </a:xfrm>
          <a:prstGeom prst="rect">
            <a:avLst/>
          </a:prstGeom>
        </p:spPr>
        <p:txBody>
          <a:bodyPr wrap="square">
            <a:spAutoFit/>
          </a:bodyPr>
          <a:lstStyle/>
          <a:p>
            <a:pPr marL="514350" indent="-514350">
              <a:buFont typeface="+mj-lt"/>
              <a:buAutoNum type="arabicPeriod"/>
            </a:pPr>
            <a:r>
              <a:rPr lang="en-US" sz="3200" b="1" dirty="0" smtClean="0"/>
              <a:t>Memory Management		6. Control over System Performance</a:t>
            </a:r>
          </a:p>
          <a:p>
            <a:pPr marL="514350" indent="-514350">
              <a:buFont typeface="+mj-lt"/>
              <a:buAutoNum type="arabicPeriod"/>
            </a:pPr>
            <a:endParaRPr lang="en-US" sz="3200" b="1" dirty="0" smtClean="0"/>
          </a:p>
          <a:p>
            <a:pPr marL="514350" indent="-514350">
              <a:buFont typeface="+mj-lt"/>
              <a:buAutoNum type="arabicPeriod"/>
            </a:pPr>
            <a:r>
              <a:rPr lang="en-US" sz="3200" b="1" dirty="0" smtClean="0"/>
              <a:t>Processor Management		7. Job accounting</a:t>
            </a:r>
          </a:p>
          <a:p>
            <a:pPr marL="514350" indent="-514350">
              <a:buFont typeface="+mj-lt"/>
              <a:buAutoNum type="arabicPeriod"/>
            </a:pPr>
            <a:endParaRPr lang="en-US" sz="3200" b="1" dirty="0" smtClean="0"/>
          </a:p>
          <a:p>
            <a:pPr marL="514350" indent="-514350">
              <a:buFont typeface="+mj-lt"/>
              <a:buAutoNum type="arabicPeriod"/>
            </a:pPr>
            <a:r>
              <a:rPr lang="en-US" sz="3200" b="1" dirty="0" smtClean="0"/>
              <a:t>Device Management			8. Error detecting aids</a:t>
            </a:r>
          </a:p>
          <a:p>
            <a:pPr marL="514350" indent="-514350">
              <a:buFont typeface="+mj-lt"/>
              <a:buAutoNum type="arabicPeriod"/>
            </a:pPr>
            <a:endParaRPr lang="en-US" sz="3200" b="1" dirty="0" smtClean="0"/>
          </a:p>
          <a:p>
            <a:pPr marL="514350" indent="-514350">
              <a:buFont typeface="+mj-lt"/>
              <a:buAutoNum type="arabicPeriod"/>
            </a:pPr>
            <a:r>
              <a:rPr lang="en-US" sz="3200" b="1" dirty="0" smtClean="0"/>
              <a:t>File Management			9.Coordination between other s/w</a:t>
            </a:r>
          </a:p>
          <a:p>
            <a:pPr marL="3257550" lvl="6" indent="-514350"/>
            <a:r>
              <a:rPr lang="en-US" sz="3200" b="1" dirty="0" smtClean="0"/>
              <a:t>					    and users 	</a:t>
            </a:r>
          </a:p>
          <a:p>
            <a:pPr marL="514350" indent="-514350">
              <a:buFont typeface="+mj-lt"/>
              <a:buAutoNum type="arabicPeriod"/>
            </a:pPr>
            <a:r>
              <a:rPr lang="en-US" sz="3200" b="1" dirty="0" smtClean="0"/>
              <a:t> Security</a:t>
            </a:r>
          </a:p>
          <a:p>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Operating Systems Structures</a:t>
            </a: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16</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892300"/>
            <a:ext cx="13411200" cy="6986528"/>
          </a:xfrm>
          <a:prstGeom prst="rect">
            <a:avLst/>
          </a:prstGeom>
        </p:spPr>
        <p:txBody>
          <a:bodyPr wrap="square">
            <a:spAutoFit/>
          </a:bodyPr>
          <a:lstStyle/>
          <a:p>
            <a:r>
              <a:rPr lang="en-US" sz="2800" dirty="0" smtClean="0"/>
              <a:t>Just like any other software, the operating system code can be structured in different ways. The following are some of the commonly used structures.</a:t>
            </a:r>
          </a:p>
          <a:p>
            <a:endParaRPr lang="en-US" sz="2800" dirty="0" smtClean="0"/>
          </a:p>
          <a:p>
            <a:r>
              <a:rPr lang="en-US" sz="2800" dirty="0" smtClean="0"/>
              <a:t>Simple/Monolithic Structure</a:t>
            </a:r>
          </a:p>
          <a:p>
            <a:r>
              <a:rPr lang="en-US" sz="2800" dirty="0" smtClean="0"/>
              <a:t>In this case, the operating system code has no structure.</a:t>
            </a:r>
          </a:p>
          <a:p>
            <a:r>
              <a:rPr lang="en-US" sz="2800" dirty="0" smtClean="0"/>
              <a:t>It is written for functionality and efficiency (in terms of time and space). </a:t>
            </a:r>
          </a:p>
          <a:p>
            <a:r>
              <a:rPr lang="en-US" sz="2800" dirty="0" smtClean="0"/>
              <a:t>DOS and UNIX are examples of such systems.</a:t>
            </a:r>
          </a:p>
          <a:p>
            <a:endParaRPr lang="en-US" sz="2800" dirty="0" smtClean="0"/>
          </a:p>
          <a:p>
            <a:r>
              <a:rPr lang="en-US" sz="2800" dirty="0" smtClean="0"/>
              <a:t>Layered Approach</a:t>
            </a:r>
          </a:p>
          <a:p>
            <a:r>
              <a:rPr lang="en-US" sz="2800" dirty="0" smtClean="0"/>
              <a:t>The modularization of a system can be done in many ways. </a:t>
            </a:r>
          </a:p>
          <a:p>
            <a:r>
              <a:rPr lang="en-US" sz="2800" dirty="0" smtClean="0"/>
              <a:t>In the layered approach, the operating system is broken up into a number of layers or levels each built on top of lower layer.</a:t>
            </a:r>
          </a:p>
          <a:p>
            <a:r>
              <a:rPr lang="en-US" sz="2800" dirty="0" smtClean="0"/>
              <a:t> The bottom layer is the hardware; the highest layer is the user interface. </a:t>
            </a:r>
          </a:p>
          <a:p>
            <a:r>
              <a:rPr lang="en-US" sz="2800" dirty="0" smtClean="0"/>
              <a:t>A typical OS layer consists of data structures and a set of routines that can be invoked by higher-level layers.</a:t>
            </a:r>
          </a:p>
          <a:p>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596901"/>
            <a:ext cx="14249400" cy="830997"/>
          </a:xfrm>
          <a:prstGeom prst="rect">
            <a:avLst/>
          </a:prstGeom>
          <a:noFill/>
          <a:ln w="9525">
            <a:noFill/>
            <a:miter lim="800000"/>
            <a:headEnd/>
            <a:tailEnd/>
          </a:ln>
        </p:spPr>
        <p:txBody>
          <a:bodyPr wrap="square">
            <a:spAutoFit/>
          </a:bodyPr>
          <a:lstStyle/>
          <a:p>
            <a:r>
              <a:rPr lang="en-US" sz="4800" dirty="0" smtClean="0"/>
              <a:t>Virtual Machines</a:t>
            </a:r>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17</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7417415"/>
          </a:xfrm>
          <a:prstGeom prst="rect">
            <a:avLst/>
          </a:prstGeom>
        </p:spPr>
        <p:txBody>
          <a:bodyPr wrap="square">
            <a:spAutoFit/>
          </a:bodyPr>
          <a:lstStyle/>
          <a:p>
            <a:pPr>
              <a:buFont typeface="Arial" pitchFamily="34" charset="0"/>
              <a:buChar char="•"/>
            </a:pPr>
            <a:r>
              <a:rPr lang="en-US" sz="2800" dirty="0" smtClean="0"/>
              <a:t>The computer system is made up of layers. </a:t>
            </a:r>
          </a:p>
          <a:p>
            <a:pPr>
              <a:buFont typeface="Arial" pitchFamily="34" charset="0"/>
              <a:buChar char="•"/>
            </a:pPr>
            <a:r>
              <a:rPr lang="en-US" sz="2800" dirty="0" smtClean="0"/>
              <a:t>The hardware is the lowest level in all such systems. </a:t>
            </a:r>
          </a:p>
          <a:p>
            <a:pPr>
              <a:buFont typeface="Arial" pitchFamily="34" charset="0"/>
              <a:buChar char="•"/>
            </a:pPr>
            <a:r>
              <a:rPr lang="en-US" sz="2800" dirty="0" smtClean="0"/>
              <a:t>The kernel running at the next level uses the hardware instructions to create a set of system call for use by outer layers.</a:t>
            </a:r>
          </a:p>
          <a:p>
            <a:pPr>
              <a:buFont typeface="Arial" pitchFamily="34" charset="0"/>
              <a:buChar char="•"/>
            </a:pPr>
            <a:r>
              <a:rPr lang="en-US" sz="2800" dirty="0" smtClean="0"/>
              <a:t>The system programs above the kernel are therefore able to use either system calls or hardware instructions and in some ways these programs do not differentiate between these two. </a:t>
            </a:r>
          </a:p>
          <a:p>
            <a:pPr>
              <a:buFont typeface="Arial" pitchFamily="34" charset="0"/>
              <a:buChar char="•"/>
            </a:pPr>
            <a:r>
              <a:rPr lang="en-US" sz="2800" dirty="0" smtClean="0"/>
              <a:t>System programs, in turn, treat the hardware and the system calls as though they were both at the same level.</a:t>
            </a:r>
          </a:p>
          <a:p>
            <a:pPr>
              <a:buFont typeface="Arial" pitchFamily="34" charset="0"/>
              <a:buChar char="•"/>
            </a:pPr>
            <a:r>
              <a:rPr lang="en-US" sz="2800" dirty="0" smtClean="0"/>
              <a:t>In some systems, the application programs can call the system programs. The application programs view everything under them in the hierarchy as though the latter were part of the machine itself. </a:t>
            </a:r>
          </a:p>
          <a:p>
            <a:pPr>
              <a:buFont typeface="Arial" pitchFamily="34" charset="0"/>
              <a:buChar char="•"/>
            </a:pPr>
            <a:r>
              <a:rPr lang="en-US" sz="2800" dirty="0" smtClean="0"/>
              <a:t>This layered approach is taken to its logical conclusion in the concept of a virtual machine (VM). </a:t>
            </a:r>
          </a:p>
          <a:p>
            <a:pPr>
              <a:buFont typeface="Arial" pitchFamily="34" charset="0"/>
              <a:buChar char="•"/>
            </a:pPr>
            <a:r>
              <a:rPr lang="en-US" sz="2800" dirty="0" smtClean="0"/>
              <a:t>The VM operating system for IBM systems is the best example of VM concept.</a:t>
            </a:r>
          </a:p>
          <a:p>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368301"/>
            <a:ext cx="14249400" cy="830997"/>
          </a:xfrm>
          <a:prstGeom prst="rect">
            <a:avLst/>
          </a:prstGeom>
          <a:noFill/>
          <a:ln w="9525">
            <a:noFill/>
            <a:miter lim="800000"/>
            <a:headEnd/>
            <a:tailEnd/>
          </a:ln>
        </p:spPr>
        <p:txBody>
          <a:bodyPr wrap="square">
            <a:spAutoFit/>
          </a:bodyPr>
          <a:lstStyle/>
          <a:p>
            <a:r>
              <a:rPr lang="en-US" sz="4800" dirty="0" smtClean="0"/>
              <a:t>Virtual Machines Cont..</a:t>
            </a:r>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18</a:t>
            </a:fld>
            <a:endParaRPr lang="en-IN"/>
          </a:p>
        </p:txBody>
      </p:sp>
      <p:sp>
        <p:nvSpPr>
          <p:cNvPr id="9" name="Rectangle 8"/>
          <p:cNvSpPr/>
          <p:nvPr/>
        </p:nvSpPr>
        <p:spPr>
          <a:xfrm>
            <a:off x="2165350" y="1206500"/>
            <a:ext cx="12496799" cy="6986528"/>
          </a:xfrm>
          <a:prstGeom prst="rect">
            <a:avLst/>
          </a:prstGeom>
        </p:spPr>
        <p:txBody>
          <a:bodyPr wrap="square">
            <a:spAutoFit/>
          </a:bodyPr>
          <a:lstStyle/>
          <a:p>
            <a:r>
              <a:rPr lang="en-US" sz="3200" dirty="0" smtClean="0"/>
              <a:t>There are two primary advantages to using virtual machines: </a:t>
            </a:r>
          </a:p>
          <a:p>
            <a:r>
              <a:rPr lang="en-US" sz="3200" dirty="0" smtClean="0"/>
              <a:t>first by completely protecting system resources the virtual machine provides a robust level of security. </a:t>
            </a:r>
          </a:p>
          <a:p>
            <a:r>
              <a:rPr lang="en-US" sz="3200" dirty="0" smtClean="0"/>
              <a:t>Second, the virtual machine allows system development to be done without disrupting normal system operation.</a:t>
            </a:r>
          </a:p>
          <a:p>
            <a:endParaRPr lang="en-US" sz="3200" dirty="0" smtClean="0"/>
          </a:p>
          <a:p>
            <a:r>
              <a:rPr lang="en-US" sz="3200" dirty="0" smtClean="0"/>
              <a:t>Although the virtual machine concept is useful it is difficult to implement. </a:t>
            </a:r>
          </a:p>
          <a:p>
            <a:endParaRPr lang="en-US" sz="3200" dirty="0" smtClean="0"/>
          </a:p>
          <a:p>
            <a:r>
              <a:rPr lang="en-US" sz="3200" dirty="0" smtClean="0"/>
              <a:t>Java Virtual Machine (JVM) loads, verifies and executes programs that have been translated into Java </a:t>
            </a:r>
            <a:r>
              <a:rPr lang="en-US" sz="3200" dirty="0" err="1" smtClean="0"/>
              <a:t>Bytecode</a:t>
            </a:r>
            <a:r>
              <a:rPr lang="en-US" sz="3200" dirty="0" smtClean="0"/>
              <a:t>. </a:t>
            </a:r>
            <a:r>
              <a:rPr lang="en-US" sz="3200" dirty="0" err="1" smtClean="0"/>
              <a:t>VMWare</a:t>
            </a:r>
            <a:r>
              <a:rPr lang="en-US" sz="3200" dirty="0" smtClean="0"/>
              <a:t> can be run on a Windows platform to create a virtual machine on which you can install an operating of your choice, such as Linux. Virtual PC software works in a similar fashion.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444500"/>
            <a:ext cx="14249400" cy="830997"/>
          </a:xfrm>
          <a:prstGeom prst="rect">
            <a:avLst/>
          </a:prstGeom>
          <a:noFill/>
          <a:ln w="9525">
            <a:noFill/>
            <a:miter lim="800000"/>
            <a:headEnd/>
            <a:tailEnd/>
          </a:ln>
        </p:spPr>
        <p:txBody>
          <a:bodyPr wrap="square">
            <a:spAutoFit/>
          </a:bodyPr>
          <a:lstStyle/>
          <a:p>
            <a:r>
              <a:rPr lang="en-US" sz="4800" dirty="0" smtClean="0"/>
              <a:t>Operating System Types</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19</a:t>
            </a:fld>
            <a:endParaRPr lang="en-IN"/>
          </a:p>
        </p:txBody>
      </p:sp>
      <p:sp>
        <p:nvSpPr>
          <p:cNvPr id="9" name="Rectangle 8"/>
          <p:cNvSpPr/>
          <p:nvPr/>
        </p:nvSpPr>
        <p:spPr>
          <a:xfrm>
            <a:off x="1555750" y="1282700"/>
            <a:ext cx="13715999" cy="7971413"/>
          </a:xfrm>
          <a:prstGeom prst="rect">
            <a:avLst/>
          </a:prstGeom>
        </p:spPr>
        <p:txBody>
          <a:bodyPr wrap="square">
            <a:spAutoFit/>
          </a:bodyPr>
          <a:lstStyle/>
          <a:p>
            <a:r>
              <a:rPr lang="en-US" sz="3200" dirty="0" smtClean="0"/>
              <a:t>Single-user systems</a:t>
            </a:r>
          </a:p>
          <a:p>
            <a:r>
              <a:rPr lang="en-US" sz="3200" dirty="0" smtClean="0"/>
              <a:t>A computer system that allows only one user to use the computer at a given time is known as a single-user system. </a:t>
            </a:r>
          </a:p>
          <a:p>
            <a:endParaRPr lang="en-US" sz="3200" dirty="0" smtClean="0"/>
          </a:p>
          <a:p>
            <a:r>
              <a:rPr lang="en-US" sz="3200" dirty="0" smtClean="0"/>
              <a:t>The goals of such systems are maximizing user convenience and responsiveness, instead of maximizing the utilization of the CPU and peripheral devices.</a:t>
            </a:r>
          </a:p>
          <a:p>
            <a:endParaRPr lang="en-US" sz="3200" dirty="0" smtClean="0"/>
          </a:p>
          <a:p>
            <a:r>
              <a:rPr lang="en-US" sz="3200" dirty="0" smtClean="0"/>
              <a:t>Single-user systems use I/O devices such as keyboards, mouse, display screens, scanners, and small printers. They can adopt technology developed for larger operating systems.</a:t>
            </a:r>
          </a:p>
          <a:p>
            <a:endParaRPr lang="en-US" sz="3200" dirty="0" smtClean="0"/>
          </a:p>
          <a:p>
            <a:r>
              <a:rPr lang="en-US" sz="3200" dirty="0" smtClean="0"/>
              <a:t>They may run different types of operating systems, including DOS, Windows, and </a:t>
            </a:r>
            <a:r>
              <a:rPr lang="en-US" sz="3200" dirty="0" err="1" smtClean="0"/>
              <a:t>MacOS</a:t>
            </a:r>
            <a:r>
              <a:rPr lang="en-US" sz="3200" dirty="0" smtClean="0"/>
              <a:t>. Linux and UNIX operating systems can also be run in single-user mode.</a:t>
            </a:r>
          </a:p>
          <a:p>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5123"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r>
              <a:rPr lang="en-US" sz="4800" dirty="0" smtClean="0"/>
              <a:t>VISION </a:t>
            </a:r>
            <a:r>
              <a:rPr lang="en-US" sz="4800" dirty="0"/>
              <a:t>AND MISSION OF DEPARTMENT</a:t>
            </a:r>
            <a:endParaRPr lang="en-IN"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2</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2120900"/>
            <a:ext cx="12039600" cy="5693866"/>
          </a:xfrm>
          <a:prstGeom prst="rect">
            <a:avLst/>
          </a:prstGeom>
        </p:spPr>
        <p:txBody>
          <a:bodyPr wrap="square">
            <a:spAutoFit/>
          </a:bodyPr>
          <a:lstStyle/>
          <a:p>
            <a:r>
              <a:rPr lang="en-US" sz="2800" dirty="0" smtClean="0"/>
              <a:t>VISION:</a:t>
            </a:r>
          </a:p>
          <a:p>
            <a:r>
              <a:rPr lang="en-US" sz="2800" dirty="0" smtClean="0"/>
              <a:t>To become renowned Centre of excellence in computer science and engineering and make competent engineers &amp;amp; professionals with high ethical values prepared for lifelong learning.</a:t>
            </a:r>
          </a:p>
          <a:p>
            <a:endParaRPr lang="en-US" sz="2800" dirty="0" smtClean="0"/>
          </a:p>
          <a:p>
            <a:r>
              <a:rPr lang="en-US" sz="2800" dirty="0" smtClean="0"/>
              <a:t>MISSION:</a:t>
            </a:r>
          </a:p>
          <a:p>
            <a:r>
              <a:rPr lang="en-US" sz="2800" dirty="0" smtClean="0"/>
              <a:t>M1: To impart outcome based education for emerging technologies in the field of computer science and engineering.</a:t>
            </a:r>
          </a:p>
          <a:p>
            <a:r>
              <a:rPr lang="en-US" sz="2800" dirty="0" smtClean="0"/>
              <a:t>M2: To provide opportunities for interaction between academia and industry.</a:t>
            </a:r>
          </a:p>
          <a:p>
            <a:r>
              <a:rPr lang="en-US" sz="2800" dirty="0" smtClean="0"/>
              <a:t>M3: To provide platform for lifelong learning by accepting the change in</a:t>
            </a:r>
          </a:p>
          <a:p>
            <a:r>
              <a:rPr lang="en-US" sz="2800" dirty="0" smtClean="0"/>
              <a:t>technologies</a:t>
            </a:r>
          </a:p>
          <a:p>
            <a:r>
              <a:rPr lang="en-US" sz="2800" dirty="0" smtClean="0"/>
              <a:t>M4: To develop aptitude of fulfilling social responsibilities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673101"/>
            <a:ext cx="14249400" cy="830997"/>
          </a:xfrm>
          <a:prstGeom prst="rect">
            <a:avLst/>
          </a:prstGeom>
          <a:noFill/>
          <a:ln w="9525">
            <a:noFill/>
            <a:miter lim="800000"/>
            <a:headEnd/>
            <a:tailEnd/>
          </a:ln>
        </p:spPr>
        <p:txBody>
          <a:bodyPr wrap="square">
            <a:spAutoFit/>
          </a:bodyPr>
          <a:lstStyle/>
          <a:p>
            <a:r>
              <a:rPr lang="en-US" sz="4800" dirty="0" smtClean="0"/>
              <a:t>Batch Systems</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20</a:t>
            </a:fld>
            <a:endParaRPr lang="en-IN"/>
          </a:p>
        </p:txBody>
      </p:sp>
      <p:sp>
        <p:nvSpPr>
          <p:cNvPr id="9" name="Rectangle 8"/>
          <p:cNvSpPr/>
          <p:nvPr/>
        </p:nvSpPr>
        <p:spPr>
          <a:xfrm>
            <a:off x="1555750" y="1587500"/>
            <a:ext cx="13715999" cy="6494085"/>
          </a:xfrm>
          <a:prstGeom prst="rect">
            <a:avLst/>
          </a:prstGeom>
        </p:spPr>
        <p:txBody>
          <a:bodyPr wrap="square">
            <a:spAutoFit/>
          </a:bodyPr>
          <a:lstStyle/>
          <a:p>
            <a:r>
              <a:rPr lang="en-US" sz="3200" dirty="0" smtClean="0"/>
              <a:t>Early computers were large machines run from a console with card readers and tape drives as input devices and line printers, tape drives, and card punches as output devices.</a:t>
            </a:r>
          </a:p>
          <a:p>
            <a:endParaRPr lang="en-US" sz="3200" dirty="0" smtClean="0"/>
          </a:p>
          <a:p>
            <a:r>
              <a:rPr lang="en-US" sz="3200" dirty="0" smtClean="0"/>
              <a:t>The user did not interact directly with the system; instead, the user prepared a job, (which consisted of the program, data, and some control information about the nature of the job in the form of control cards) and submitted this to the computer operator. </a:t>
            </a:r>
          </a:p>
          <a:p>
            <a:endParaRPr lang="en-US" sz="3200" dirty="0" smtClean="0"/>
          </a:p>
          <a:p>
            <a:r>
              <a:rPr lang="en-US" sz="3200" dirty="0" smtClean="0"/>
              <a:t>The job was in the form of punch cards, and at some later time, the output was generated by the system. The output consisted of the result of the program, as well as a dump of the final memory and register contents for debugging.</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15900"/>
            <a:ext cx="14249400" cy="830997"/>
          </a:xfrm>
          <a:prstGeom prst="rect">
            <a:avLst/>
          </a:prstGeom>
          <a:noFill/>
          <a:ln w="9525">
            <a:noFill/>
            <a:miter lim="800000"/>
            <a:headEnd/>
            <a:tailEnd/>
          </a:ln>
        </p:spPr>
        <p:txBody>
          <a:bodyPr wrap="square">
            <a:spAutoFit/>
          </a:bodyPr>
          <a:lstStyle/>
          <a:p>
            <a:r>
              <a:rPr lang="en-US" sz="4800" dirty="0" smtClean="0"/>
              <a:t>Batch Systems Cont..</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21</a:t>
            </a:fld>
            <a:endParaRPr lang="en-IN"/>
          </a:p>
        </p:txBody>
      </p:sp>
      <p:sp>
        <p:nvSpPr>
          <p:cNvPr id="9" name="Rectangle 8"/>
          <p:cNvSpPr/>
          <p:nvPr/>
        </p:nvSpPr>
        <p:spPr>
          <a:xfrm>
            <a:off x="1555750" y="1358900"/>
            <a:ext cx="13715999" cy="6494085"/>
          </a:xfrm>
          <a:prstGeom prst="rect">
            <a:avLst/>
          </a:prstGeom>
        </p:spPr>
        <p:txBody>
          <a:bodyPr wrap="square">
            <a:spAutoFit/>
          </a:bodyPr>
          <a:lstStyle/>
          <a:p>
            <a:r>
              <a:rPr lang="en-US" sz="3200" dirty="0" smtClean="0"/>
              <a:t>To speed up processing, operators batched together jobs with similar needs and ran them through the computer as a group. For example, all FORTRAN programs were compiled one after the other.</a:t>
            </a:r>
          </a:p>
          <a:p>
            <a:endParaRPr lang="en-US" sz="3200" dirty="0" smtClean="0"/>
          </a:p>
          <a:p>
            <a:r>
              <a:rPr lang="en-US" sz="3200" dirty="0" smtClean="0"/>
              <a:t>The major task of such an operating system was to transfer control automatically from one job to the next. </a:t>
            </a:r>
          </a:p>
          <a:p>
            <a:endParaRPr lang="en-US" sz="3200" dirty="0" smtClean="0"/>
          </a:p>
          <a:p>
            <a:r>
              <a:rPr lang="en-US" sz="3200" dirty="0" smtClean="0"/>
              <a:t>Such systems in which the user does not get to interact with his jobs and jobs with similar needs are executed in a “batch”, one after the other, are known as batch systems. </a:t>
            </a:r>
          </a:p>
          <a:p>
            <a:endParaRPr lang="en-US" sz="3200" dirty="0" smtClean="0"/>
          </a:p>
          <a:p>
            <a:r>
              <a:rPr lang="en-US" sz="3200" dirty="0" smtClean="0"/>
              <a:t>Digital Equipment Corporation’s VMS is an example of a batch operating system.</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15900"/>
            <a:ext cx="14249400" cy="830997"/>
          </a:xfrm>
          <a:prstGeom prst="rect">
            <a:avLst/>
          </a:prstGeom>
          <a:noFill/>
          <a:ln w="9525">
            <a:noFill/>
            <a:miter lim="800000"/>
            <a:headEnd/>
            <a:tailEnd/>
          </a:ln>
        </p:spPr>
        <p:txBody>
          <a:bodyPr wrap="square">
            <a:spAutoFit/>
          </a:bodyPr>
          <a:lstStyle/>
          <a:p>
            <a:r>
              <a:rPr lang="en-US" sz="4800" dirty="0" smtClean="0"/>
              <a:t>Multi-programmed Systems</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22</a:t>
            </a:fld>
            <a:endParaRPr lang="en-IN"/>
          </a:p>
        </p:txBody>
      </p:sp>
      <p:sp>
        <p:nvSpPr>
          <p:cNvPr id="9" name="Rectangle 8"/>
          <p:cNvSpPr/>
          <p:nvPr/>
        </p:nvSpPr>
        <p:spPr>
          <a:xfrm>
            <a:off x="1555750" y="1206500"/>
            <a:ext cx="13715999" cy="7232749"/>
          </a:xfrm>
          <a:prstGeom prst="rect">
            <a:avLst/>
          </a:prstGeom>
        </p:spPr>
        <p:txBody>
          <a:bodyPr wrap="square">
            <a:spAutoFit/>
          </a:bodyPr>
          <a:lstStyle/>
          <a:p>
            <a:r>
              <a:rPr lang="en-US" sz="3200" dirty="0" smtClean="0"/>
              <a:t>Such systems organize jobs so that CPU always has one to execute. </a:t>
            </a:r>
          </a:p>
          <a:p>
            <a:endParaRPr lang="en-US" sz="3200" dirty="0" smtClean="0"/>
          </a:p>
          <a:p>
            <a:r>
              <a:rPr lang="en-US" sz="3200" dirty="0" smtClean="0"/>
              <a:t>In this way, CPU utilization is increased. </a:t>
            </a:r>
          </a:p>
          <a:p>
            <a:endParaRPr lang="en-US" sz="3200" dirty="0" smtClean="0"/>
          </a:p>
          <a:p>
            <a:r>
              <a:rPr lang="en-US" sz="3200" dirty="0" smtClean="0"/>
              <a:t>The operating system picks and executes from amongst the available jobs in memory. </a:t>
            </a:r>
          </a:p>
          <a:p>
            <a:endParaRPr lang="en-US" sz="3200" dirty="0" smtClean="0"/>
          </a:p>
          <a:p>
            <a:r>
              <a:rPr lang="en-US" sz="3200" dirty="0" smtClean="0"/>
              <a:t>The job has to wait for some task such as an I/O operation to complete. </a:t>
            </a:r>
          </a:p>
          <a:p>
            <a:endParaRPr lang="en-US" sz="3200" dirty="0" smtClean="0"/>
          </a:p>
          <a:p>
            <a:r>
              <a:rPr lang="en-US" sz="3200" dirty="0" smtClean="0"/>
              <a:t>In a non-multi-programmed system CPU would sit idle while in case of </a:t>
            </a:r>
            <a:r>
              <a:rPr lang="en-US" sz="3200" dirty="0" err="1" smtClean="0"/>
              <a:t>multiprogrammed</a:t>
            </a:r>
            <a:r>
              <a:rPr lang="en-US" sz="3200" dirty="0" smtClean="0"/>
              <a:t> system, the operating system simply switches to, and executes another job.</a:t>
            </a:r>
          </a:p>
          <a:p>
            <a:endParaRPr lang="en-US" sz="3200" dirty="0" smtClean="0"/>
          </a:p>
          <a:p>
            <a:r>
              <a:rPr lang="en-US" sz="3200" dirty="0" smtClean="0"/>
              <a:t>Computer running excel and </a:t>
            </a:r>
            <a:r>
              <a:rPr lang="en-US" sz="3200" dirty="0" err="1" smtClean="0"/>
              <a:t>firefox</a:t>
            </a:r>
            <a:r>
              <a:rPr lang="en-US" sz="3200" dirty="0" smtClean="0"/>
              <a:t> browser simultaneously is an example</a:t>
            </a:r>
            <a:r>
              <a:rPr lang="en-US" sz="4800" dirty="0" smtClean="0"/>
              <a:t>.</a:t>
            </a:r>
            <a:endParaRPr lang="en-US" sz="4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Time-sharing systems</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23</a:t>
            </a:fld>
            <a:endParaRPr lang="en-IN"/>
          </a:p>
        </p:txBody>
      </p:sp>
      <p:sp>
        <p:nvSpPr>
          <p:cNvPr id="9" name="Rectangle 8"/>
          <p:cNvSpPr/>
          <p:nvPr/>
        </p:nvSpPr>
        <p:spPr>
          <a:xfrm>
            <a:off x="1479550" y="2120900"/>
            <a:ext cx="13715999" cy="4770537"/>
          </a:xfrm>
          <a:prstGeom prst="rect">
            <a:avLst/>
          </a:prstGeom>
        </p:spPr>
        <p:txBody>
          <a:bodyPr wrap="square">
            <a:spAutoFit/>
          </a:bodyPr>
          <a:lstStyle/>
          <a:p>
            <a:r>
              <a:rPr lang="en-US" sz="3200" dirty="0" smtClean="0"/>
              <a:t>These are multi-user and multi-process systems. </a:t>
            </a:r>
          </a:p>
          <a:p>
            <a:endParaRPr lang="en-US" sz="3200" dirty="0" smtClean="0"/>
          </a:p>
          <a:p>
            <a:r>
              <a:rPr lang="en-US" sz="3200" dirty="0" smtClean="0"/>
              <a:t>Multi-user means system allows multiple users simultaneously. </a:t>
            </a:r>
          </a:p>
          <a:p>
            <a:endParaRPr lang="en-US" sz="3200" dirty="0" smtClean="0"/>
          </a:p>
          <a:p>
            <a:r>
              <a:rPr lang="en-US" sz="3200" dirty="0" smtClean="0"/>
              <a:t>In this system, a user can run one or more processes at the same time. </a:t>
            </a:r>
          </a:p>
          <a:p>
            <a:endParaRPr lang="en-US" sz="3200" dirty="0" smtClean="0"/>
          </a:p>
          <a:p>
            <a:r>
              <a:rPr lang="en-US" sz="3200" dirty="0" smtClean="0"/>
              <a:t>Examples of time-sharing systems are UNIX, Linux, Windows server editions.</a:t>
            </a:r>
          </a:p>
          <a:p>
            <a:pPr marL="514350" indent="-514350"/>
            <a:endParaRPr lang="en-US" sz="4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1569660"/>
          </a:xfrm>
          <a:prstGeom prst="rect">
            <a:avLst/>
          </a:prstGeom>
          <a:noFill/>
          <a:ln w="9525">
            <a:noFill/>
            <a:miter lim="800000"/>
            <a:headEnd/>
            <a:tailEnd/>
          </a:ln>
        </p:spPr>
        <p:txBody>
          <a:bodyPr>
            <a:spAutoFit/>
          </a:bodyPr>
          <a:lstStyle/>
          <a:p>
            <a:r>
              <a:rPr lang="en-US" sz="4800" dirty="0" smtClean="0"/>
              <a:t>Real-time systems</a:t>
            </a:r>
          </a:p>
          <a:p>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24</a:t>
            </a:fld>
            <a:endParaRPr lang="en-IN"/>
          </a:p>
        </p:txBody>
      </p:sp>
      <p:sp>
        <p:nvSpPr>
          <p:cNvPr id="9" name="Rectangle 8"/>
          <p:cNvSpPr/>
          <p:nvPr/>
        </p:nvSpPr>
        <p:spPr>
          <a:xfrm>
            <a:off x="1555750" y="2120900"/>
            <a:ext cx="13715999" cy="3539430"/>
          </a:xfrm>
          <a:prstGeom prst="rect">
            <a:avLst/>
          </a:prstGeom>
        </p:spPr>
        <p:txBody>
          <a:bodyPr wrap="square">
            <a:spAutoFit/>
          </a:bodyPr>
          <a:lstStyle/>
          <a:p>
            <a:r>
              <a:rPr lang="en-US" sz="3200" dirty="0" smtClean="0"/>
              <a:t>Real time systems are used when strict time requirements are placed on the operation of a processor or the flow of data. </a:t>
            </a:r>
          </a:p>
          <a:p>
            <a:endParaRPr lang="en-US" sz="3200" dirty="0" smtClean="0"/>
          </a:p>
          <a:p>
            <a:r>
              <a:rPr lang="en-US" sz="3200" dirty="0" smtClean="0"/>
              <a:t>These are used to control a device in a dedicated application. </a:t>
            </a:r>
          </a:p>
          <a:p>
            <a:endParaRPr lang="en-US" sz="3200" dirty="0" smtClean="0"/>
          </a:p>
          <a:p>
            <a:r>
              <a:rPr lang="en-US" sz="3200" dirty="0" smtClean="0"/>
              <a:t>For example, medical imaging system and scientific experiments.</a:t>
            </a:r>
          </a:p>
          <a:p>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Examples of Operating System:</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25</a:t>
            </a:fld>
            <a:endParaRPr lang="en-IN"/>
          </a:p>
        </p:txBody>
      </p:sp>
      <p:sp>
        <p:nvSpPr>
          <p:cNvPr id="9" name="Rectangle 8"/>
          <p:cNvSpPr/>
          <p:nvPr/>
        </p:nvSpPr>
        <p:spPr>
          <a:xfrm>
            <a:off x="1555750" y="2120900"/>
            <a:ext cx="13715999" cy="6001643"/>
          </a:xfrm>
          <a:prstGeom prst="rect">
            <a:avLst/>
          </a:prstGeom>
        </p:spPr>
        <p:txBody>
          <a:bodyPr wrap="square">
            <a:spAutoFit/>
          </a:bodyPr>
          <a:lstStyle/>
          <a:p>
            <a:r>
              <a:rPr lang="en-US" sz="3200" dirty="0" smtClean="0"/>
              <a:t>There are many types of operating system. Some most popular examples of operating system are:</a:t>
            </a:r>
          </a:p>
          <a:p>
            <a:endParaRPr lang="en-US" sz="3200" dirty="0" smtClean="0"/>
          </a:p>
          <a:p>
            <a:r>
              <a:rPr lang="en-US" sz="3200" dirty="0" smtClean="0"/>
              <a:t>Unix Operating System</a:t>
            </a:r>
          </a:p>
          <a:p>
            <a:endParaRPr lang="en-US" sz="3200" dirty="0" smtClean="0"/>
          </a:p>
          <a:p>
            <a:r>
              <a:rPr lang="en-US" sz="3200" dirty="0" smtClean="0"/>
              <a:t>Unix was initially written in assembly language. Later on, it was replaced by C, and Unix, rewritten in C and was developed into a large, complex family of inter-related operating systems. The major categories include BSD, and Linux.</a:t>
            </a:r>
          </a:p>
          <a:p>
            <a:endParaRPr lang="en-US" sz="3200" dirty="0" smtClean="0"/>
          </a:p>
          <a:p>
            <a:r>
              <a:rPr lang="en-US" sz="3200" dirty="0" smtClean="0"/>
              <a:t>“UNIX” is a trademark of The Open Group which licenses it for use with any operating system that has been shown to conform to their definitions.</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Examples of Operating System  Cont..</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26</a:t>
            </a:fld>
            <a:endParaRPr lang="en-IN"/>
          </a:p>
        </p:txBody>
      </p:sp>
      <p:sp>
        <p:nvSpPr>
          <p:cNvPr id="9" name="Rectangle 8"/>
          <p:cNvSpPr/>
          <p:nvPr/>
        </p:nvSpPr>
        <p:spPr>
          <a:xfrm>
            <a:off x="1555750" y="2120900"/>
            <a:ext cx="13715999" cy="6001643"/>
          </a:xfrm>
          <a:prstGeom prst="rect">
            <a:avLst/>
          </a:prstGeom>
        </p:spPr>
        <p:txBody>
          <a:bodyPr wrap="square">
            <a:spAutoFit/>
          </a:bodyPr>
          <a:lstStyle/>
          <a:p>
            <a:r>
              <a:rPr lang="en-US" sz="3200" dirty="0" err="1" smtClean="0"/>
              <a:t>macOS</a:t>
            </a:r>
            <a:endParaRPr lang="en-US" sz="3200" dirty="0" smtClean="0"/>
          </a:p>
          <a:p>
            <a:r>
              <a:rPr lang="en-US" sz="3200" dirty="0" smtClean="0"/>
              <a:t>Mac-OS is developed by Apple Inc. and is available on all Macintosh computers. </a:t>
            </a:r>
          </a:p>
          <a:p>
            <a:r>
              <a:rPr lang="en-US" sz="3200" dirty="0" smtClean="0"/>
              <a:t>It was formerly called “Mac OS X” and later on “OS X”. </a:t>
            </a:r>
          </a:p>
          <a:p>
            <a:r>
              <a:rPr lang="en-US" sz="3200" dirty="0" smtClean="0"/>
              <a:t> </a:t>
            </a:r>
            <a:r>
              <a:rPr lang="en-US" sz="3200" dirty="0" err="1" smtClean="0"/>
              <a:t>MacOS</a:t>
            </a:r>
            <a:r>
              <a:rPr lang="en-US" sz="3200" dirty="0" smtClean="0"/>
              <a:t> was developed in 1980s by NeXT and that company was purchased by Apple in 1997.</a:t>
            </a:r>
          </a:p>
          <a:p>
            <a:endParaRPr lang="en-US" sz="3200" dirty="0" smtClean="0"/>
          </a:p>
          <a:p>
            <a:r>
              <a:rPr lang="en-US" sz="3200" dirty="0" smtClean="0"/>
              <a:t>Linux</a:t>
            </a:r>
          </a:p>
          <a:p>
            <a:r>
              <a:rPr lang="en-US" sz="3200" dirty="0" smtClean="0"/>
              <a:t>Linux is Unix-like operating system and was developed without any Unix code. Linux is open license model and code is available for study and modification. It has superseded Unix on many platforms. Linux is commonly used </a:t>
            </a:r>
            <a:r>
              <a:rPr lang="en-US" sz="3200" dirty="0" err="1" smtClean="0"/>
              <a:t>smartphones</a:t>
            </a:r>
            <a:r>
              <a:rPr lang="en-US" sz="3200" dirty="0" smtClean="0"/>
              <a:t> and </a:t>
            </a:r>
            <a:r>
              <a:rPr lang="en-US" sz="3200" dirty="0" err="1" smtClean="0"/>
              <a:t>smartwatches</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Examples of Operating System  Cont..</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27</a:t>
            </a:fld>
            <a:endParaRPr lang="en-IN"/>
          </a:p>
        </p:txBody>
      </p:sp>
      <p:sp>
        <p:nvSpPr>
          <p:cNvPr id="9" name="Rectangle 8"/>
          <p:cNvSpPr/>
          <p:nvPr/>
        </p:nvSpPr>
        <p:spPr>
          <a:xfrm>
            <a:off x="1555750" y="2120900"/>
            <a:ext cx="13715999" cy="5509200"/>
          </a:xfrm>
          <a:prstGeom prst="rect">
            <a:avLst/>
          </a:prstGeom>
        </p:spPr>
        <p:txBody>
          <a:bodyPr wrap="square">
            <a:spAutoFit/>
          </a:bodyPr>
          <a:lstStyle/>
          <a:p>
            <a:r>
              <a:rPr lang="en-US" sz="3200" dirty="0" smtClean="0"/>
              <a:t>Microsoft Windows</a:t>
            </a:r>
          </a:p>
          <a:p>
            <a:r>
              <a:rPr lang="en-US" sz="3200" dirty="0" smtClean="0"/>
              <a:t>Microsoft Windows is most popular and widely used operating system. </a:t>
            </a:r>
          </a:p>
          <a:p>
            <a:r>
              <a:rPr lang="en-US" sz="3200" dirty="0" smtClean="0"/>
              <a:t>It was designed and developed by Microsoft Corporation. </a:t>
            </a:r>
          </a:p>
          <a:p>
            <a:r>
              <a:rPr lang="en-US" sz="3200" dirty="0" smtClean="0"/>
              <a:t>The current version of operating system is Windows-10.</a:t>
            </a:r>
          </a:p>
          <a:p>
            <a:r>
              <a:rPr lang="en-US" sz="3200" dirty="0" smtClean="0"/>
              <a:t>Microsoft Windows was first released in 1985. </a:t>
            </a:r>
          </a:p>
          <a:p>
            <a:r>
              <a:rPr lang="en-US" sz="3200" dirty="0" smtClean="0"/>
              <a:t>In 1995, Windows 95 was released which only used MS-DOS as a bootstrap.</a:t>
            </a:r>
          </a:p>
          <a:p>
            <a:endParaRPr lang="en-US" sz="3200" dirty="0" smtClean="0"/>
          </a:p>
          <a:p>
            <a:r>
              <a:rPr lang="en-US" sz="3200" dirty="0" smtClean="0"/>
              <a:t>Other operating systems</a:t>
            </a:r>
          </a:p>
          <a:p>
            <a:r>
              <a:rPr lang="en-US" sz="3200" dirty="0" smtClean="0"/>
              <a:t>Various operating systems like OS/2, BeOS and some other operating system which were developed over time are no longer used now. </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Program </a:t>
            </a:r>
            <a:r>
              <a:rPr lang="en-US" sz="4800" b="1" dirty="0" err="1" smtClean="0"/>
              <a:t>vs</a:t>
            </a:r>
            <a:r>
              <a:rPr lang="en-US" sz="4800" b="1" dirty="0" smtClean="0"/>
              <a:t> Process</a:t>
            </a:r>
            <a:endParaRPr lang="en-US" sz="48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28</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892300"/>
            <a:ext cx="13411200" cy="6986528"/>
          </a:xfrm>
          <a:prstGeom prst="rect">
            <a:avLst/>
          </a:prstGeom>
        </p:spPr>
        <p:txBody>
          <a:bodyPr wrap="square">
            <a:spAutoFit/>
          </a:bodyPr>
          <a:lstStyle/>
          <a:p>
            <a:r>
              <a:rPr lang="en-US" sz="2800" dirty="0" smtClean="0"/>
              <a:t>A process is an instance of a program in execution.</a:t>
            </a:r>
          </a:p>
          <a:p>
            <a:endParaRPr lang="en-US" sz="2800" dirty="0" smtClean="0"/>
          </a:p>
          <a:p>
            <a:r>
              <a:rPr lang="en-US" sz="2800" dirty="0" smtClean="0"/>
              <a:t>Batch systems work in terms of "jobs". </a:t>
            </a:r>
          </a:p>
          <a:p>
            <a:r>
              <a:rPr lang="en-US" sz="2800" dirty="0" smtClean="0"/>
              <a:t>Many modern process concepts are still expressed in terms of jobs,</a:t>
            </a:r>
          </a:p>
          <a:p>
            <a:r>
              <a:rPr lang="en-US" sz="2800" dirty="0" smtClean="0"/>
              <a:t> ( e.g. job scheduling ), and the two terms are often used interchangeably.</a:t>
            </a:r>
          </a:p>
          <a:p>
            <a:r>
              <a:rPr lang="en-US" sz="2800" dirty="0" smtClean="0"/>
              <a:t/>
            </a:r>
            <a:br>
              <a:rPr lang="en-US" sz="2800" dirty="0" smtClean="0"/>
            </a:br>
            <a:r>
              <a:rPr lang="en-US" sz="2800" dirty="0" smtClean="0"/>
              <a:t>A process is a program in execution. For example, when we write a program in C or C++ and compile it, the compiler creates binary code. The original code and binary code are both programs. When we actually run the binary code, it becomes a process.</a:t>
            </a:r>
          </a:p>
          <a:p>
            <a:endParaRPr lang="en-US" sz="2800" dirty="0" smtClean="0"/>
          </a:p>
          <a:p>
            <a:r>
              <a:rPr lang="en-US" sz="2800" dirty="0" smtClean="0"/>
              <a:t>A process is an ‘active’ entity, as opposed to a program, which is considered to be a ‘passive’ entity. A single program can create many processes when run multiple times; for example, when we open a .exe or binary file multiple times, multiple instances begin (multiple processes are created).</a:t>
            </a:r>
          </a:p>
          <a:p>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596901"/>
            <a:ext cx="14249400" cy="830997"/>
          </a:xfrm>
          <a:prstGeom prst="rect">
            <a:avLst/>
          </a:prstGeom>
          <a:noFill/>
          <a:ln w="9525">
            <a:noFill/>
            <a:miter lim="800000"/>
            <a:headEnd/>
            <a:tailEnd/>
          </a:ln>
        </p:spPr>
        <p:txBody>
          <a:bodyPr wrap="square">
            <a:spAutoFit/>
          </a:bodyPr>
          <a:lstStyle/>
          <a:p>
            <a:r>
              <a:rPr lang="en-US" sz="4800" b="1" dirty="0" smtClean="0"/>
              <a:t>What does a process look like in memory?</a:t>
            </a:r>
            <a:endParaRPr lang="en-US"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29</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954107"/>
          </a:xfrm>
          <a:prstGeom prst="rect">
            <a:avLst/>
          </a:prstGeom>
        </p:spPr>
        <p:txBody>
          <a:bodyPr wrap="square">
            <a:spAutoFit/>
          </a:bodyPr>
          <a:lstStyle/>
          <a:p>
            <a:endParaRPr lang="en-US" sz="2800" dirty="0" smtClean="0"/>
          </a:p>
          <a:p>
            <a:endParaRPr lang="en-US" sz="2800" dirty="0"/>
          </a:p>
        </p:txBody>
      </p:sp>
      <p:pic>
        <p:nvPicPr>
          <p:cNvPr id="13314" name="Picture 2" descr="https://media.geeksforgeeks.org/wp-content/cdn-uploads/gq/2015/06/process.png"/>
          <p:cNvPicPr>
            <a:picLocks noChangeAspect="1" noChangeArrowheads="1"/>
          </p:cNvPicPr>
          <p:nvPr/>
        </p:nvPicPr>
        <p:blipFill>
          <a:blip r:embed="rId3"/>
          <a:srcRect/>
          <a:stretch>
            <a:fillRect/>
          </a:stretch>
        </p:blipFill>
        <p:spPr bwMode="auto">
          <a:xfrm>
            <a:off x="1708150" y="2273300"/>
            <a:ext cx="2743200" cy="6019800"/>
          </a:xfrm>
          <a:prstGeom prst="rect">
            <a:avLst/>
          </a:prstGeom>
          <a:noFill/>
        </p:spPr>
      </p:pic>
      <p:sp>
        <p:nvSpPr>
          <p:cNvPr id="11" name="Rectangle 10"/>
          <p:cNvSpPr/>
          <p:nvPr/>
        </p:nvSpPr>
        <p:spPr>
          <a:xfrm>
            <a:off x="5594350" y="1816100"/>
            <a:ext cx="10058400" cy="5693866"/>
          </a:xfrm>
          <a:prstGeom prst="rect">
            <a:avLst/>
          </a:prstGeom>
        </p:spPr>
        <p:txBody>
          <a:bodyPr wrap="square">
            <a:spAutoFit/>
          </a:bodyPr>
          <a:lstStyle/>
          <a:p>
            <a:r>
              <a:rPr lang="en-US" sz="2800" b="1" i="1" dirty="0" smtClean="0"/>
              <a:t>Text </a:t>
            </a:r>
            <a:r>
              <a:rPr lang="en-US" sz="2800" b="1" i="1" dirty="0" err="1" smtClean="0"/>
              <a:t>Section</a:t>
            </a:r>
            <a:r>
              <a:rPr lang="en-US" sz="2800" i="1" dirty="0" err="1" smtClean="0"/>
              <a:t>:</a:t>
            </a:r>
            <a:r>
              <a:rPr lang="en-US" sz="2800" dirty="0" err="1" smtClean="0"/>
              <a:t>A</a:t>
            </a:r>
            <a:r>
              <a:rPr lang="en-US" sz="2800" dirty="0" smtClean="0"/>
              <a:t> Process, sometimes known as the Text Section, also includes the current activity represented by the value of the </a:t>
            </a:r>
            <a:r>
              <a:rPr lang="en-US" sz="2800" b="1" i="1" dirty="0" smtClean="0"/>
              <a:t>Program Counter</a:t>
            </a:r>
            <a:r>
              <a:rPr lang="en-US" sz="2800" dirty="0" smtClean="0"/>
              <a:t>.</a:t>
            </a:r>
          </a:p>
          <a:p>
            <a:endParaRPr lang="en-US" sz="2800" dirty="0" smtClean="0"/>
          </a:p>
          <a:p>
            <a:r>
              <a:rPr lang="en-US" sz="2800" b="1" i="1" dirty="0" smtClean="0"/>
              <a:t>Data Section</a:t>
            </a:r>
            <a:r>
              <a:rPr lang="en-US" sz="2800" i="1" dirty="0" smtClean="0"/>
              <a:t>:</a:t>
            </a:r>
            <a:r>
              <a:rPr lang="en-US" sz="2800" dirty="0" smtClean="0"/>
              <a:t> Contains the global variable. </a:t>
            </a:r>
          </a:p>
          <a:p>
            <a:endParaRPr lang="en-US" sz="2800" dirty="0" smtClean="0"/>
          </a:p>
          <a:p>
            <a:r>
              <a:rPr lang="en-US" sz="2800" b="1" i="1" dirty="0" smtClean="0"/>
              <a:t>Heap Section</a:t>
            </a:r>
            <a:r>
              <a:rPr lang="en-US" sz="2800" i="1" dirty="0" smtClean="0"/>
              <a:t>:</a:t>
            </a:r>
            <a:r>
              <a:rPr lang="en-US" sz="2800" dirty="0" smtClean="0"/>
              <a:t> Dynamically allocated memory to process during its run time.</a:t>
            </a:r>
          </a:p>
          <a:p>
            <a:r>
              <a:rPr lang="en-US" sz="2800" dirty="0" smtClean="0"/>
              <a:t/>
            </a:r>
            <a:br>
              <a:rPr lang="en-US" sz="2800" dirty="0" smtClean="0"/>
            </a:br>
            <a:r>
              <a:rPr lang="en-US" sz="2800" b="1" i="1" dirty="0" smtClean="0"/>
              <a:t>Stack</a:t>
            </a:r>
            <a:r>
              <a:rPr lang="en-US" sz="2800" i="1" dirty="0" smtClean="0"/>
              <a:t>:</a:t>
            </a:r>
            <a:r>
              <a:rPr lang="en-US" sz="2800" dirty="0" smtClean="0"/>
              <a:t> The Stack contains the temporary data, such as function parameters, returns addresses, and local variables.</a:t>
            </a:r>
            <a:br>
              <a:rPr lang="en-US" sz="2800" dirty="0" smtClean="0"/>
            </a:b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5123"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708150" y="845076"/>
            <a:ext cx="14249400" cy="1569660"/>
          </a:xfrm>
          <a:prstGeom prst="rect">
            <a:avLst/>
          </a:prstGeom>
          <a:noFill/>
          <a:ln w="9525">
            <a:noFill/>
            <a:miter lim="800000"/>
            <a:headEnd/>
            <a:tailEnd/>
          </a:ln>
        </p:spPr>
        <p:txBody>
          <a:bodyPr>
            <a:spAutoFit/>
          </a:bodyPr>
          <a:lstStyle/>
          <a:p>
            <a:r>
              <a:rPr lang="en-US" sz="4800" dirty="0" smtClean="0"/>
              <a:t>PROGRAM </a:t>
            </a:r>
            <a:r>
              <a:rPr lang="en-US" sz="4800" dirty="0"/>
              <a:t>OUTCOMES</a:t>
            </a:r>
            <a:endParaRPr lang="en-IN" sz="4800" dirty="0"/>
          </a:p>
          <a:p>
            <a:endParaRPr lang="en-IN"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3</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2120900"/>
            <a:ext cx="13163550" cy="5062924"/>
          </a:xfrm>
          <a:prstGeom prst="rect">
            <a:avLst/>
          </a:prstGeom>
        </p:spPr>
        <p:txBody>
          <a:bodyPr wrap="square">
            <a:spAutoFit/>
          </a:bodyPr>
          <a:lstStyle/>
          <a:p>
            <a:pPr lvl="0"/>
            <a:r>
              <a:rPr lang="en-IN" b="1" dirty="0"/>
              <a:t>Engineering knowledge: </a:t>
            </a:r>
            <a:r>
              <a:rPr lang="en-IN" dirty="0"/>
              <a:t>Apply the knowledge of mathematics, science, engineering fundamentals and Computer Science and Engineering specialization to the solution of complex Computer Science and Engineering problems. </a:t>
            </a:r>
          </a:p>
          <a:p>
            <a:pPr lvl="0"/>
            <a:r>
              <a:rPr lang="en-IN" b="1" dirty="0"/>
              <a:t>Problem analysis: </a:t>
            </a:r>
            <a:r>
              <a:rPr lang="en-IN" dirty="0"/>
              <a:t>Identify, formulate, research literature, and analyse complex Computer Science and Engineering problems reaching substantiated conclusions using first principles of mathematics, natural sciences, and engineering sciences. </a:t>
            </a:r>
          </a:p>
          <a:p>
            <a:pPr lvl="0"/>
            <a:r>
              <a:rPr lang="en-IN" b="1" dirty="0"/>
              <a:t>Design/development of solutions: </a:t>
            </a:r>
            <a:r>
              <a:rPr lang="en-IN" dirty="0"/>
              <a:t>Design solutions for complex Computer Science and Engineering problems and design system components or processes that meet the specified needs with appropriate consideration for the public health and safety, and the cultural, societal, and environmental considerations. </a:t>
            </a:r>
          </a:p>
          <a:p>
            <a:pPr lvl="0"/>
            <a:r>
              <a:rPr lang="en-IN" b="1" dirty="0"/>
              <a:t>Conduct investigations of complex problems: </a:t>
            </a:r>
            <a:r>
              <a:rPr lang="en-IN" dirty="0"/>
              <a:t>Use research-based knowledge and research methods including design of Computer Science and Engineering experiments, analysis and interpretation of data, and synthesis of the information to provide valid conclusions. </a:t>
            </a:r>
          </a:p>
          <a:p>
            <a:pPr lvl="0"/>
            <a:r>
              <a:rPr lang="en-IN" b="1" dirty="0"/>
              <a:t>Modern tool usage: </a:t>
            </a:r>
            <a:r>
              <a:rPr lang="en-IN" dirty="0"/>
              <a:t>Create, select, and apply appropriate techniques, resources, and modern engineering and IT tools including prediction and modelling to complex Computer Science Engineering activities with an understanding of the limitations. </a:t>
            </a:r>
          </a:p>
          <a:p>
            <a:pPr lvl="0"/>
            <a:r>
              <a:rPr lang="en-IN" b="1" dirty="0"/>
              <a:t>The engineer and society: </a:t>
            </a:r>
            <a:r>
              <a:rPr lang="en-IN" dirty="0"/>
              <a:t>Apply reasoning informed by the contextual knowledge   to assess societal, health, safety, legal and cultural issues and the consequent responsibilities relevant to the professional Computer Science and Engineering practice. </a:t>
            </a:r>
          </a:p>
        </p:txBody>
      </p:sp>
    </p:spTree>
    <p:extLst>
      <p:ext uri="{BB962C8B-B14F-4D97-AF65-F5344CB8AC3E}">
        <p14:creationId xmlns:p14="http://schemas.microsoft.com/office/powerpoint/2010/main" val="2769540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368301"/>
            <a:ext cx="14249400" cy="830997"/>
          </a:xfrm>
          <a:prstGeom prst="rect">
            <a:avLst/>
          </a:prstGeom>
          <a:noFill/>
          <a:ln w="9525">
            <a:noFill/>
            <a:miter lim="800000"/>
            <a:headEnd/>
            <a:tailEnd/>
          </a:ln>
        </p:spPr>
        <p:txBody>
          <a:bodyPr wrap="square">
            <a:spAutoFit/>
          </a:bodyPr>
          <a:lstStyle/>
          <a:p>
            <a:r>
              <a:rPr lang="en-US" sz="4800" dirty="0" smtClean="0"/>
              <a:t>Cont..</a:t>
            </a:r>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30</a:t>
            </a:fld>
            <a:endParaRPr lang="en-IN"/>
          </a:p>
        </p:txBody>
      </p:sp>
      <p:sp>
        <p:nvSpPr>
          <p:cNvPr id="9" name="Rectangle 8"/>
          <p:cNvSpPr/>
          <p:nvPr/>
        </p:nvSpPr>
        <p:spPr>
          <a:xfrm>
            <a:off x="2165350" y="1206500"/>
            <a:ext cx="12496799" cy="4832092"/>
          </a:xfrm>
          <a:prstGeom prst="rect">
            <a:avLst/>
          </a:prstGeom>
        </p:spPr>
        <p:txBody>
          <a:bodyPr wrap="square">
            <a:spAutoFit/>
          </a:bodyPr>
          <a:lstStyle/>
          <a:p>
            <a:pPr lvl="1" algn="just"/>
            <a:r>
              <a:rPr lang="en-US" sz="2800" dirty="0" smtClean="0"/>
              <a:t>Note that the stack and the heap start at opposite ends of the process's free space and grow towards each other. </a:t>
            </a:r>
          </a:p>
          <a:p>
            <a:pPr lvl="1" algn="just"/>
            <a:endParaRPr lang="en-US" sz="2800" dirty="0" smtClean="0"/>
          </a:p>
          <a:p>
            <a:pPr lvl="1" algn="just"/>
            <a:r>
              <a:rPr lang="en-US" sz="2800" dirty="0" smtClean="0"/>
              <a:t>If they should ever meet, then either a stack overflow error will occur, or else a call to new or malloc will fail due to insufficient memory available.</a:t>
            </a:r>
          </a:p>
          <a:p>
            <a:pPr algn="just"/>
            <a:endParaRPr lang="en-US" sz="2800" dirty="0" smtClean="0"/>
          </a:p>
          <a:p>
            <a:pPr algn="just"/>
            <a:r>
              <a:rPr lang="en-US" sz="2800" dirty="0" smtClean="0"/>
              <a:t>	When processes are swapped out of memory and later restored, 	additional information must also be stored and restored. </a:t>
            </a:r>
          </a:p>
          <a:p>
            <a:pPr algn="just"/>
            <a:endParaRPr lang="en-US" sz="2800" dirty="0" smtClean="0"/>
          </a:p>
          <a:p>
            <a:pPr algn="just"/>
            <a:r>
              <a:rPr lang="en-US" sz="2800" dirty="0" smtClean="0"/>
              <a:t>	Key among them are the program counter and the value of all program 	registers.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444500"/>
            <a:ext cx="14249400" cy="830997"/>
          </a:xfrm>
          <a:prstGeom prst="rect">
            <a:avLst/>
          </a:prstGeom>
          <a:solidFill>
            <a:schemeClr val="bg1"/>
          </a:solidFill>
          <a:ln w="9525">
            <a:noFill/>
            <a:miter lim="800000"/>
            <a:headEnd/>
            <a:tailEnd/>
          </a:ln>
        </p:spPr>
        <p:txBody>
          <a:bodyPr wrap="square">
            <a:spAutoFit/>
          </a:bodyPr>
          <a:lstStyle/>
          <a:p>
            <a:r>
              <a:rPr lang="en-US" sz="4800" b="1" dirty="0" smtClean="0"/>
              <a:t>Attributes or Characteristics of a Process</a:t>
            </a:r>
            <a:endParaRPr lang="en-US" sz="4800" b="1" dirty="0" smtClean="0">
              <a:solidFill>
                <a:schemeClr val="bg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31</a:t>
            </a:fld>
            <a:endParaRPr lang="en-IN"/>
          </a:p>
        </p:txBody>
      </p:sp>
      <p:sp>
        <p:nvSpPr>
          <p:cNvPr id="9" name="Rectangle 8"/>
          <p:cNvSpPr/>
          <p:nvPr/>
        </p:nvSpPr>
        <p:spPr>
          <a:xfrm>
            <a:off x="1555750" y="1282700"/>
            <a:ext cx="13715999" cy="6494085"/>
          </a:xfrm>
          <a:prstGeom prst="rect">
            <a:avLst/>
          </a:prstGeom>
        </p:spPr>
        <p:txBody>
          <a:bodyPr wrap="square">
            <a:spAutoFit/>
          </a:bodyPr>
          <a:lstStyle/>
          <a:p>
            <a:r>
              <a:rPr lang="en-US" sz="3200" dirty="0" smtClean="0"/>
              <a:t> </a:t>
            </a:r>
            <a:r>
              <a:rPr lang="en-US" sz="3200" b="1" dirty="0" smtClean="0"/>
              <a:t>Process Id:</a:t>
            </a:r>
            <a:r>
              <a:rPr lang="en-US" sz="3200" dirty="0" smtClean="0"/>
              <a:t> A unique identifier assigned by the operating system </a:t>
            </a:r>
          </a:p>
          <a:p>
            <a:endParaRPr lang="en-US" sz="3200" b="1" dirty="0" smtClean="0"/>
          </a:p>
          <a:p>
            <a:r>
              <a:rPr lang="en-US" sz="3200" b="1" dirty="0" smtClean="0"/>
              <a:t>Process State:</a:t>
            </a:r>
            <a:r>
              <a:rPr lang="en-US" sz="3200" dirty="0" smtClean="0"/>
              <a:t> Can be ready, running, etc. </a:t>
            </a:r>
          </a:p>
          <a:p>
            <a:endParaRPr lang="en-US" sz="3200" b="1" dirty="0" smtClean="0"/>
          </a:p>
          <a:p>
            <a:r>
              <a:rPr lang="en-US" sz="3200" b="1" dirty="0" smtClean="0"/>
              <a:t>CPU registers:</a:t>
            </a:r>
            <a:r>
              <a:rPr lang="en-US" sz="3200" dirty="0" smtClean="0"/>
              <a:t> Like the Program Counter (CPU registers must be saved and restored when a process is swapped in and out of CPU) </a:t>
            </a:r>
          </a:p>
          <a:p>
            <a:endParaRPr lang="en-US" sz="3200" b="1" dirty="0" smtClean="0"/>
          </a:p>
          <a:p>
            <a:r>
              <a:rPr lang="en-US" sz="3200" b="1" dirty="0" smtClean="0"/>
              <a:t>Accounts information: </a:t>
            </a:r>
            <a:r>
              <a:rPr lang="en-US" sz="3200" dirty="0" smtClean="0"/>
              <a:t>user and kernel CPU time consumed, account numbers, limits, etc. </a:t>
            </a:r>
          </a:p>
          <a:p>
            <a:endParaRPr lang="en-US" sz="3200" b="1" dirty="0" smtClean="0"/>
          </a:p>
          <a:p>
            <a:r>
              <a:rPr lang="en-US" sz="3200" b="1" dirty="0" smtClean="0"/>
              <a:t>I/O status information:</a:t>
            </a:r>
            <a:r>
              <a:rPr lang="en-US" sz="3200" dirty="0" smtClean="0"/>
              <a:t> For example, devices allocated to the process, open files, etc </a:t>
            </a:r>
          </a:p>
          <a:p>
            <a:endParaRPr lang="en-US" sz="32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673101"/>
            <a:ext cx="14249400" cy="830997"/>
          </a:xfrm>
          <a:prstGeom prst="rect">
            <a:avLst/>
          </a:prstGeom>
          <a:noFill/>
          <a:ln w="9525">
            <a:noFill/>
            <a:miter lim="800000"/>
            <a:headEnd/>
            <a:tailEnd/>
          </a:ln>
        </p:spPr>
        <p:txBody>
          <a:bodyPr wrap="square">
            <a:spAutoFit/>
          </a:bodyPr>
          <a:lstStyle/>
          <a:p>
            <a:r>
              <a:rPr lang="en-US" sz="4800" dirty="0" smtClean="0"/>
              <a:t>Cont</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32</a:t>
            </a:fld>
            <a:endParaRPr lang="en-IN"/>
          </a:p>
        </p:txBody>
      </p:sp>
      <p:sp>
        <p:nvSpPr>
          <p:cNvPr id="9" name="Rectangle 8"/>
          <p:cNvSpPr/>
          <p:nvPr/>
        </p:nvSpPr>
        <p:spPr>
          <a:xfrm>
            <a:off x="1555750" y="1587500"/>
            <a:ext cx="13715999" cy="3539430"/>
          </a:xfrm>
          <a:prstGeom prst="rect">
            <a:avLst/>
          </a:prstGeom>
        </p:spPr>
        <p:txBody>
          <a:bodyPr wrap="square">
            <a:spAutoFit/>
          </a:bodyPr>
          <a:lstStyle/>
          <a:p>
            <a:r>
              <a:rPr lang="en-US" sz="3200" b="1" dirty="0" smtClean="0"/>
              <a:t>CPU scheduling information:</a:t>
            </a:r>
            <a:r>
              <a:rPr lang="en-US" sz="3200" dirty="0" smtClean="0"/>
              <a:t> For example, Priority (Different processes may have different priorities, for example a short process may be assigned a low priority in the shortest job first scheduling)</a:t>
            </a:r>
          </a:p>
          <a:p>
            <a:pPr algn="just"/>
            <a:endParaRPr lang="en-US" sz="3200" dirty="0" smtClean="0"/>
          </a:p>
          <a:p>
            <a:pPr algn="just"/>
            <a:r>
              <a:rPr lang="en-US" sz="3200" b="1" dirty="0" smtClean="0"/>
              <a:t>Memory-Management information</a:t>
            </a:r>
            <a:r>
              <a:rPr lang="en-US" sz="3200" dirty="0" smtClean="0"/>
              <a:t> - E.g. page tables or segment tables.</a:t>
            </a:r>
          </a:p>
          <a:p>
            <a:pPr algn="just"/>
            <a:endParaRPr lang="en-US" sz="3200" dirty="0" smtClean="0"/>
          </a:p>
          <a:p>
            <a:pPr algn="just"/>
            <a:r>
              <a:rPr lang="en-US" sz="3200" dirty="0" smtClean="0"/>
              <a:t>PCB(Process Control Block)</a:t>
            </a:r>
            <a:endParaRPr lang="en-US" sz="3200" dirty="0"/>
          </a:p>
        </p:txBody>
      </p:sp>
      <p:pic>
        <p:nvPicPr>
          <p:cNvPr id="10242" name="Picture 2" descr="https://www.cs.uic.edu/~jbell/CourseNotes/OperatingSystems/images/Chapter3/3_03_PCB.jpg"/>
          <p:cNvPicPr>
            <a:picLocks noChangeAspect="1" noChangeArrowheads="1"/>
          </p:cNvPicPr>
          <p:nvPr/>
        </p:nvPicPr>
        <p:blipFill>
          <a:blip r:embed="rId3"/>
          <a:srcRect/>
          <a:stretch>
            <a:fillRect/>
          </a:stretch>
        </p:blipFill>
        <p:spPr bwMode="auto">
          <a:xfrm>
            <a:off x="7042150" y="4559300"/>
            <a:ext cx="1666875" cy="3657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15900"/>
            <a:ext cx="14249400" cy="830997"/>
          </a:xfrm>
          <a:prstGeom prst="rect">
            <a:avLst/>
          </a:prstGeom>
          <a:noFill/>
          <a:ln w="9525">
            <a:noFill/>
            <a:miter lim="800000"/>
            <a:headEnd/>
            <a:tailEnd/>
          </a:ln>
        </p:spPr>
        <p:txBody>
          <a:bodyPr wrap="square">
            <a:spAutoFit/>
          </a:bodyPr>
          <a:lstStyle/>
          <a:p>
            <a:r>
              <a:rPr lang="en-US" sz="4800" b="1" dirty="0" smtClean="0"/>
              <a:t>Process State</a:t>
            </a:r>
            <a:endParaRPr lang="en-US"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33</a:t>
            </a:fld>
            <a:endParaRPr lang="en-IN"/>
          </a:p>
        </p:txBody>
      </p:sp>
      <p:sp>
        <p:nvSpPr>
          <p:cNvPr id="9" name="Rectangle 8"/>
          <p:cNvSpPr/>
          <p:nvPr/>
        </p:nvSpPr>
        <p:spPr>
          <a:xfrm>
            <a:off x="1022350" y="1435100"/>
            <a:ext cx="8534399" cy="6986528"/>
          </a:xfrm>
          <a:prstGeom prst="rect">
            <a:avLst/>
          </a:prstGeom>
        </p:spPr>
        <p:txBody>
          <a:bodyPr wrap="square">
            <a:spAutoFit/>
          </a:bodyPr>
          <a:lstStyle/>
          <a:p>
            <a:r>
              <a:rPr lang="en-US" sz="2800" dirty="0" smtClean="0"/>
              <a:t>Processes may be in one of 5 states</a:t>
            </a:r>
          </a:p>
          <a:p>
            <a:pPr lvl="1" algn="just"/>
            <a:r>
              <a:rPr lang="en-US" sz="2800" b="1" dirty="0" smtClean="0"/>
              <a:t>New</a:t>
            </a:r>
            <a:r>
              <a:rPr lang="en-US" sz="2800" dirty="0" smtClean="0"/>
              <a:t> - The process is in the stage of being created.</a:t>
            </a:r>
          </a:p>
          <a:p>
            <a:pPr lvl="1" algn="just"/>
            <a:r>
              <a:rPr lang="en-US" sz="2800" b="1" dirty="0" smtClean="0"/>
              <a:t>Ready </a:t>
            </a:r>
            <a:r>
              <a:rPr lang="en-US" sz="2800" dirty="0" smtClean="0"/>
              <a:t>- The process has all the resources available that it needs to run, but the CPU is not currently working on this process's instructions.</a:t>
            </a:r>
          </a:p>
          <a:p>
            <a:pPr lvl="1" algn="just"/>
            <a:r>
              <a:rPr lang="en-US" sz="2800" b="1" dirty="0" smtClean="0"/>
              <a:t>Running </a:t>
            </a:r>
            <a:r>
              <a:rPr lang="en-US" sz="2800" dirty="0" smtClean="0"/>
              <a:t>- The CPU is working on this process's instructions.</a:t>
            </a:r>
          </a:p>
          <a:p>
            <a:pPr lvl="1" algn="just"/>
            <a:r>
              <a:rPr lang="en-US" sz="2800" b="1" dirty="0" smtClean="0"/>
              <a:t>Waiting</a:t>
            </a:r>
            <a:r>
              <a:rPr lang="en-US" sz="2800" dirty="0" smtClean="0"/>
              <a:t> - The process cannot run at the moment, because it is waiting for some resource to become available or for some event to occur. For example the process may be waiting for keyboard input, disk access request, inter-process messages, a timer to go off, or a child process to finish.</a:t>
            </a:r>
          </a:p>
          <a:p>
            <a:pPr lvl="1" algn="just"/>
            <a:r>
              <a:rPr lang="en-US" sz="2800" b="1" dirty="0" smtClean="0"/>
              <a:t>Terminated - </a:t>
            </a:r>
            <a:r>
              <a:rPr lang="en-US" sz="2800" dirty="0" smtClean="0"/>
              <a:t>The process has completed.</a:t>
            </a:r>
          </a:p>
        </p:txBody>
      </p:sp>
      <p:pic>
        <p:nvPicPr>
          <p:cNvPr id="9218" name="Picture 2" descr="https://www.cs.uic.edu/~jbell/CourseNotes/OperatingSystems/images/Chapter3/3_02_ProcessState.jpg"/>
          <p:cNvPicPr>
            <a:picLocks noChangeAspect="1" noChangeArrowheads="1"/>
          </p:cNvPicPr>
          <p:nvPr/>
        </p:nvPicPr>
        <p:blipFill>
          <a:blip r:embed="rId3"/>
          <a:srcRect/>
          <a:stretch>
            <a:fillRect/>
          </a:stretch>
        </p:blipFill>
        <p:spPr bwMode="auto">
          <a:xfrm>
            <a:off x="10007600" y="4102100"/>
            <a:ext cx="6210300" cy="241935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15900"/>
            <a:ext cx="14249400" cy="830997"/>
          </a:xfrm>
          <a:prstGeom prst="rect">
            <a:avLst/>
          </a:prstGeom>
          <a:noFill/>
          <a:ln w="9525">
            <a:noFill/>
            <a:miter lim="800000"/>
            <a:headEnd/>
            <a:tailEnd/>
          </a:ln>
        </p:spPr>
        <p:txBody>
          <a:bodyPr wrap="square">
            <a:spAutoFit/>
          </a:bodyPr>
          <a:lstStyle/>
          <a:p>
            <a:r>
              <a:rPr lang="en-US" altLang="en-US" sz="4800" dirty="0" smtClean="0"/>
              <a:t>Threads</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34</a:t>
            </a:fld>
            <a:endParaRPr lang="en-IN"/>
          </a:p>
        </p:txBody>
      </p:sp>
      <p:sp>
        <p:nvSpPr>
          <p:cNvPr id="9" name="Rectangle 8"/>
          <p:cNvSpPr/>
          <p:nvPr/>
        </p:nvSpPr>
        <p:spPr>
          <a:xfrm>
            <a:off x="1555750" y="1206500"/>
            <a:ext cx="13715999" cy="6124754"/>
          </a:xfrm>
          <a:prstGeom prst="rect">
            <a:avLst/>
          </a:prstGeom>
        </p:spPr>
        <p:txBody>
          <a:bodyPr wrap="square">
            <a:spAutoFit/>
          </a:bodyPr>
          <a:lstStyle/>
          <a:p>
            <a:r>
              <a:rPr lang="en-US" sz="2800" b="1" dirty="0" smtClean="0"/>
              <a:t>What is a Thread?</a:t>
            </a:r>
            <a:r>
              <a:rPr lang="en-US" sz="2800" dirty="0" smtClean="0"/>
              <a:t/>
            </a:r>
            <a:br>
              <a:rPr lang="en-US" sz="2800" dirty="0" smtClean="0"/>
            </a:br>
            <a:r>
              <a:rPr lang="en-US" sz="2800" dirty="0" smtClean="0"/>
              <a:t>A thread is a path of execution within a process. A process can contain multiple threads.</a:t>
            </a:r>
          </a:p>
          <a:p>
            <a:r>
              <a:rPr lang="en-US" sz="2800" dirty="0" smtClean="0"/>
              <a:t/>
            </a:r>
            <a:br>
              <a:rPr lang="en-US" sz="2800" dirty="0" smtClean="0"/>
            </a:br>
            <a:r>
              <a:rPr lang="en-US" sz="2800" b="1" dirty="0" smtClean="0"/>
              <a:t>Process </a:t>
            </a:r>
            <a:r>
              <a:rPr lang="en-US" sz="2800" b="1" dirty="0" err="1" smtClean="0"/>
              <a:t>vs</a:t>
            </a:r>
            <a:r>
              <a:rPr lang="en-US" sz="2800" b="1" dirty="0" smtClean="0"/>
              <a:t> Thread?</a:t>
            </a:r>
            <a:r>
              <a:rPr lang="en-US" sz="2800" dirty="0" smtClean="0"/>
              <a:t/>
            </a:r>
            <a:br>
              <a:rPr lang="en-US" sz="2800" dirty="0" smtClean="0"/>
            </a:br>
            <a:r>
              <a:rPr lang="en-US" sz="2800" dirty="0" smtClean="0"/>
              <a:t>The primary difference is that threads within the same process run in a shared memory space, while processes run in separate memory spaces.</a:t>
            </a:r>
            <a:br>
              <a:rPr lang="en-US" sz="2800" dirty="0" smtClean="0"/>
            </a:br>
            <a:endParaRPr lang="en-US" sz="2800" dirty="0" smtClean="0"/>
          </a:p>
          <a:p>
            <a:r>
              <a:rPr lang="en-US" sz="2800" dirty="0" smtClean="0"/>
              <a:t>Threads are not independent of one another like processes are, and as a result threads share with other threads their code section, data section, and OS resources (like open files and signals). </a:t>
            </a:r>
          </a:p>
          <a:p>
            <a:endParaRPr lang="en-US" sz="2800" smtClean="0"/>
          </a:p>
          <a:p>
            <a:r>
              <a:rPr lang="en-US" sz="2800" smtClean="0"/>
              <a:t>But</a:t>
            </a:r>
            <a:r>
              <a:rPr lang="en-US" sz="2800" dirty="0" smtClean="0"/>
              <a:t>, like process, a thread has its own program counter (PC), register set, and stack space.</a:t>
            </a:r>
            <a:endParaRPr lang="en-US" altLang="en-US"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Process Scheduling</a:t>
            </a:r>
            <a:endParaRPr lang="en-US"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35</a:t>
            </a:fld>
            <a:endParaRPr lang="en-IN"/>
          </a:p>
        </p:txBody>
      </p:sp>
      <p:sp>
        <p:nvSpPr>
          <p:cNvPr id="9" name="Rectangle 8"/>
          <p:cNvSpPr/>
          <p:nvPr/>
        </p:nvSpPr>
        <p:spPr>
          <a:xfrm>
            <a:off x="1479550" y="2120900"/>
            <a:ext cx="13715999" cy="5755422"/>
          </a:xfrm>
          <a:prstGeom prst="rect">
            <a:avLst/>
          </a:prstGeom>
        </p:spPr>
        <p:txBody>
          <a:bodyPr wrap="square">
            <a:spAutoFit/>
          </a:bodyPr>
          <a:lstStyle/>
          <a:p>
            <a:r>
              <a:rPr lang="en-US" sz="3200" dirty="0" smtClean="0"/>
              <a:t>The two main objectives of the process scheduling system are to keep the CPU busy at all times and to deliver "acceptable" response times for all programs, particularly for interactive ones.</a:t>
            </a:r>
          </a:p>
          <a:p>
            <a:endParaRPr lang="en-US" sz="3200" dirty="0" smtClean="0"/>
          </a:p>
          <a:p>
            <a:r>
              <a:rPr lang="en-US" sz="3200" dirty="0" smtClean="0"/>
              <a:t>The process scheduler must meet these objectives by implementing suitable policies for swapping processes in and out of the CPU.</a:t>
            </a:r>
          </a:p>
          <a:p>
            <a:endParaRPr lang="en-US" sz="3200" dirty="0" smtClean="0"/>
          </a:p>
          <a:p>
            <a:r>
              <a:rPr lang="en-US" sz="3200" dirty="0" smtClean="0"/>
              <a:t>( Note that these objectives can be conflicting. In particular, every time the system steps in to swap processes it takes up time on the CPU to do so, which is thereby "lost" from doing any useful productive work. )</a:t>
            </a:r>
          </a:p>
          <a:p>
            <a:pPr marL="514350" indent="-514350"/>
            <a:endParaRPr lang="en-US" sz="4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Importance of Process Scheduling</a:t>
            </a:r>
            <a:endParaRPr lang="en-US"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36</a:t>
            </a:fld>
            <a:endParaRPr lang="en-IN"/>
          </a:p>
        </p:txBody>
      </p:sp>
      <p:sp>
        <p:nvSpPr>
          <p:cNvPr id="9" name="Rectangle 8"/>
          <p:cNvSpPr/>
          <p:nvPr/>
        </p:nvSpPr>
        <p:spPr>
          <a:xfrm>
            <a:off x="1479550" y="2120900"/>
            <a:ext cx="13715999" cy="5262979"/>
          </a:xfrm>
          <a:prstGeom prst="rect">
            <a:avLst/>
          </a:prstGeom>
        </p:spPr>
        <p:txBody>
          <a:bodyPr wrap="square">
            <a:spAutoFit/>
          </a:bodyPr>
          <a:lstStyle/>
          <a:p>
            <a:pPr algn="just"/>
            <a:r>
              <a:rPr lang="en-US" sz="3200" dirty="0" smtClean="0"/>
              <a:t>Early computer systems were monoprogrammed and, as a result, scheduling was a non-issue.</a:t>
            </a:r>
          </a:p>
          <a:p>
            <a:pPr algn="just"/>
            <a:endParaRPr lang="en-US" sz="3200" dirty="0" smtClean="0"/>
          </a:p>
          <a:p>
            <a:pPr algn="just"/>
            <a:r>
              <a:rPr lang="en-US" sz="3200" dirty="0" smtClean="0"/>
              <a:t>For many current personal computers, which are definitely multiprogrammed, there is in fact very rarely more than one runnable process. As a result, scheduling is not critical.</a:t>
            </a:r>
          </a:p>
          <a:p>
            <a:pPr algn="just"/>
            <a:endParaRPr lang="en-US" sz="3200" dirty="0" smtClean="0"/>
          </a:p>
          <a:p>
            <a:pPr algn="just"/>
            <a:r>
              <a:rPr lang="en-US" sz="3200" dirty="0" smtClean="0"/>
              <a:t>For servers (or old mainframes), scheduling is indeed important and these are the systems you should think of.</a:t>
            </a:r>
          </a:p>
          <a:p>
            <a:pPr marL="514350" indent="-514350"/>
            <a:endParaRPr lang="en-US" sz="4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Cont</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37</a:t>
            </a:fld>
            <a:endParaRPr lang="en-IN"/>
          </a:p>
        </p:txBody>
      </p:sp>
      <p:sp>
        <p:nvSpPr>
          <p:cNvPr id="9" name="Rectangle 8"/>
          <p:cNvSpPr/>
          <p:nvPr/>
        </p:nvSpPr>
        <p:spPr>
          <a:xfrm>
            <a:off x="1555750" y="2120900"/>
            <a:ext cx="13715999" cy="5509200"/>
          </a:xfrm>
          <a:prstGeom prst="rect">
            <a:avLst/>
          </a:prstGeom>
        </p:spPr>
        <p:txBody>
          <a:bodyPr wrap="square">
            <a:spAutoFit/>
          </a:bodyPr>
          <a:lstStyle/>
          <a:p>
            <a:r>
              <a:rPr lang="en-US" sz="3200" dirty="0" smtClean="0"/>
              <a:t>Definition</a:t>
            </a:r>
          </a:p>
          <a:p>
            <a:r>
              <a:rPr lang="en-US" sz="3200" dirty="0" smtClean="0"/>
              <a:t>The process scheduling is the activity of the process manager that handles the removal of the running process from the CPU and the selection of another process on the basis of a particular strategy.</a:t>
            </a:r>
          </a:p>
          <a:p>
            <a:endParaRPr lang="en-US" sz="3200" dirty="0" smtClean="0"/>
          </a:p>
          <a:p>
            <a:r>
              <a:rPr lang="en-US" sz="3200" dirty="0" smtClean="0"/>
              <a:t>Process scheduling is an essential part of a Multiprogramming operating systems. </a:t>
            </a:r>
          </a:p>
          <a:p>
            <a:endParaRPr lang="en-US" sz="3200" dirty="0" smtClean="0"/>
          </a:p>
          <a:p>
            <a:r>
              <a:rPr lang="en-US" sz="3200" dirty="0" smtClean="0"/>
              <a:t>Such operating systems allow more than one process to be loaded into the executable memory at a time and the loaded process shares the CPU using time multiplexing.</a:t>
            </a: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Process Scheduling Queues</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38</a:t>
            </a:fld>
            <a:endParaRPr lang="en-IN"/>
          </a:p>
        </p:txBody>
      </p:sp>
      <p:sp>
        <p:nvSpPr>
          <p:cNvPr id="9" name="Rectangle 8"/>
          <p:cNvSpPr/>
          <p:nvPr/>
        </p:nvSpPr>
        <p:spPr>
          <a:xfrm>
            <a:off x="1555750" y="2120900"/>
            <a:ext cx="13715999" cy="4031873"/>
          </a:xfrm>
          <a:prstGeom prst="rect">
            <a:avLst/>
          </a:prstGeom>
        </p:spPr>
        <p:txBody>
          <a:bodyPr wrap="square">
            <a:spAutoFit/>
          </a:bodyPr>
          <a:lstStyle/>
          <a:p>
            <a:r>
              <a:rPr lang="en-US" sz="3200" dirty="0" smtClean="0"/>
              <a:t>The OS maintains all PCBs in Process Scheduling Queues. </a:t>
            </a:r>
          </a:p>
          <a:p>
            <a:endParaRPr lang="en-US" sz="3200" dirty="0" smtClean="0"/>
          </a:p>
          <a:p>
            <a:r>
              <a:rPr lang="en-US" sz="3200" dirty="0" smtClean="0"/>
              <a:t>The OS maintains a separate queue for each of the process states and PCBs of all processes in the same execution state are placed in the same queue. </a:t>
            </a:r>
          </a:p>
          <a:p>
            <a:endParaRPr lang="en-US" sz="3200" dirty="0" smtClean="0"/>
          </a:p>
          <a:p>
            <a:r>
              <a:rPr lang="en-US" sz="3200" dirty="0" smtClean="0"/>
              <a:t>When the state of a process is changed, its PCB is unlinked from its current queue and moved to its new state queue.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Cont..</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39</a:t>
            </a:fld>
            <a:endParaRPr lang="en-IN"/>
          </a:p>
        </p:txBody>
      </p:sp>
      <p:sp>
        <p:nvSpPr>
          <p:cNvPr id="9" name="Rectangle 8"/>
          <p:cNvSpPr/>
          <p:nvPr/>
        </p:nvSpPr>
        <p:spPr>
          <a:xfrm>
            <a:off x="1555750" y="2120900"/>
            <a:ext cx="13715999" cy="5509200"/>
          </a:xfrm>
          <a:prstGeom prst="rect">
            <a:avLst/>
          </a:prstGeom>
        </p:spPr>
        <p:txBody>
          <a:bodyPr wrap="square">
            <a:spAutoFit/>
          </a:bodyPr>
          <a:lstStyle/>
          <a:p>
            <a:r>
              <a:rPr lang="en-US" sz="3200" dirty="0" smtClean="0"/>
              <a:t>The Operating System maintains the following important process scheduling queues −</a:t>
            </a:r>
          </a:p>
          <a:p>
            <a:endParaRPr lang="en-US" sz="3200" dirty="0" smtClean="0"/>
          </a:p>
          <a:p>
            <a:r>
              <a:rPr lang="en-US" sz="3200" b="1" dirty="0" smtClean="0"/>
              <a:t>Job queue</a:t>
            </a:r>
            <a:r>
              <a:rPr lang="en-US" sz="3200" dirty="0" smtClean="0"/>
              <a:t> − This queue keeps all the processes in the system.</a:t>
            </a:r>
          </a:p>
          <a:p>
            <a:endParaRPr lang="en-US" sz="3200" dirty="0" smtClean="0"/>
          </a:p>
          <a:p>
            <a:r>
              <a:rPr lang="en-US" sz="3200" b="1" dirty="0" smtClean="0"/>
              <a:t>Ready queue</a:t>
            </a:r>
            <a:r>
              <a:rPr lang="en-US" sz="3200" dirty="0" smtClean="0"/>
              <a:t> − This queue keeps a set of all processes residing in main memory, ready and waiting to execute. A new process is always put in this queue.</a:t>
            </a:r>
          </a:p>
          <a:p>
            <a:endParaRPr lang="en-US" sz="3200" dirty="0" smtClean="0"/>
          </a:p>
          <a:p>
            <a:r>
              <a:rPr lang="en-US" sz="3200" b="1" dirty="0" smtClean="0"/>
              <a:t>Device queues</a:t>
            </a:r>
            <a:r>
              <a:rPr lang="en-US" sz="3200" dirty="0" smtClean="0"/>
              <a:t> − The processes which are blocked due to unavailability of an I/O device constitute this queue.</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5123"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r>
              <a:rPr lang="en-US" sz="4800" dirty="0" err="1" smtClean="0"/>
              <a:t>Cntd</a:t>
            </a:r>
            <a:r>
              <a:rPr lang="en-US" sz="4800" dirty="0" smtClean="0"/>
              <a:t>… </a:t>
            </a:r>
            <a:endParaRPr lang="en-IN"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4</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2044700"/>
            <a:ext cx="12954000" cy="4478149"/>
          </a:xfrm>
          <a:prstGeom prst="rect">
            <a:avLst/>
          </a:prstGeom>
        </p:spPr>
        <p:txBody>
          <a:bodyPr wrap="square">
            <a:spAutoFit/>
          </a:bodyPr>
          <a:lstStyle/>
          <a:p>
            <a:pPr lvl="0"/>
            <a:r>
              <a:rPr lang="en-IN" b="1" dirty="0"/>
              <a:t>Environment and sustainability: </a:t>
            </a:r>
            <a:r>
              <a:rPr lang="en-IN" dirty="0"/>
              <a:t>Understand the impact of the professional Computer Science and Engineering solutions in societal and environmental contexts, and demonstrate the knowledge of, and need for sustainable development. </a:t>
            </a:r>
          </a:p>
          <a:p>
            <a:pPr lvl="0"/>
            <a:r>
              <a:rPr lang="en-IN" b="1" dirty="0"/>
              <a:t>Ethics: </a:t>
            </a:r>
            <a:r>
              <a:rPr lang="en-IN" dirty="0"/>
              <a:t>Apply ethical principles and commit to professional ethics and responsibilities and norms of the Computer Science and Engineering practice. </a:t>
            </a:r>
          </a:p>
          <a:p>
            <a:pPr lvl="0"/>
            <a:r>
              <a:rPr lang="en-IN" b="1" dirty="0"/>
              <a:t>Individual and team work</a:t>
            </a:r>
            <a:r>
              <a:rPr lang="en-IN" dirty="0"/>
              <a:t>: Function effectively as an individual, and as a member or leader in diverse teams, and in multidisciplinary settings in Computer Science and Engineering. </a:t>
            </a:r>
          </a:p>
          <a:p>
            <a:pPr lvl="0"/>
            <a:r>
              <a:rPr lang="en-IN" b="1" dirty="0"/>
              <a:t>Communication</a:t>
            </a:r>
            <a:r>
              <a:rPr lang="en-IN" dirty="0"/>
              <a:t>: Communicate effectively on complex Computer Science and Engineering activities with the engineering community and with society at large, such as, being able to comprehend and write effective reports and design documentation, make effective presentations, and give and receive clear instructions. </a:t>
            </a:r>
          </a:p>
          <a:p>
            <a:pPr lvl="0"/>
            <a:r>
              <a:rPr lang="en-IN" b="1" dirty="0"/>
              <a:t>Project management and finance</a:t>
            </a:r>
            <a:r>
              <a:rPr lang="en-IN" dirty="0"/>
              <a:t>: Demonstrate knowledge and understanding of the Computer Science and Engineering and management principles and apply these to one’s own work, as a member and leader in a team, to manage projects and in multidisciplinary environments. </a:t>
            </a:r>
          </a:p>
          <a:p>
            <a:pPr lvl="0"/>
            <a:r>
              <a:rPr lang="en-IN" b="1" dirty="0"/>
              <a:t>Life-long learning</a:t>
            </a:r>
            <a:r>
              <a:rPr lang="en-IN" dirty="0"/>
              <a:t>: Recognize the need for, and have the preparation and ability to engage in independent and life-long learning in the broadest context of technological change in Computer Science and Engineering.</a:t>
            </a:r>
          </a:p>
        </p:txBody>
      </p:sp>
    </p:spTree>
    <p:extLst>
      <p:ext uri="{BB962C8B-B14F-4D97-AF65-F5344CB8AC3E}">
        <p14:creationId xmlns:p14="http://schemas.microsoft.com/office/powerpoint/2010/main" val="1511767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Cont..</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40</a:t>
            </a:fld>
            <a:endParaRPr lang="en-IN"/>
          </a:p>
        </p:txBody>
      </p:sp>
      <p:pic>
        <p:nvPicPr>
          <p:cNvPr id="24578" name="Picture 2" descr="Process Scheduling Queuing"/>
          <p:cNvPicPr>
            <a:picLocks noChangeAspect="1" noChangeArrowheads="1"/>
          </p:cNvPicPr>
          <p:nvPr/>
        </p:nvPicPr>
        <p:blipFill>
          <a:blip r:embed="rId3"/>
          <a:srcRect/>
          <a:stretch>
            <a:fillRect/>
          </a:stretch>
        </p:blipFill>
        <p:spPr bwMode="auto">
          <a:xfrm>
            <a:off x="2165350" y="3873500"/>
            <a:ext cx="5133975" cy="2628900"/>
          </a:xfrm>
          <a:prstGeom prst="rect">
            <a:avLst/>
          </a:prstGeom>
          <a:noFill/>
        </p:spPr>
      </p:pic>
      <p:sp>
        <p:nvSpPr>
          <p:cNvPr id="11" name="Rectangle 10"/>
          <p:cNvSpPr/>
          <p:nvPr/>
        </p:nvSpPr>
        <p:spPr>
          <a:xfrm>
            <a:off x="7727950" y="2120900"/>
            <a:ext cx="8108950" cy="3970318"/>
          </a:xfrm>
          <a:prstGeom prst="rect">
            <a:avLst/>
          </a:prstGeom>
        </p:spPr>
        <p:txBody>
          <a:bodyPr wrap="square">
            <a:spAutoFit/>
          </a:bodyPr>
          <a:lstStyle/>
          <a:p>
            <a:r>
              <a:rPr lang="en-US" sz="2800" dirty="0" smtClean="0"/>
              <a:t>The OS can use different policies to manage each queue (FIFO, Round Robin, Priority, etc.). </a:t>
            </a:r>
          </a:p>
          <a:p>
            <a:endParaRPr lang="en-US" sz="2800" dirty="0" smtClean="0"/>
          </a:p>
          <a:p>
            <a:r>
              <a:rPr lang="en-US" sz="2800" dirty="0" smtClean="0"/>
              <a:t>The OS scheduler determines how to move processes between the ready and run queues which can only have one entry per processor core on the system;</a:t>
            </a:r>
          </a:p>
          <a:p>
            <a:endParaRPr lang="en-US" sz="2800" dirty="0" smtClean="0"/>
          </a:p>
          <a:p>
            <a:r>
              <a:rPr lang="en-US" sz="2800" dirty="0" smtClean="0"/>
              <a:t>In this diagram, it has been merged with the CPU.</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Two-State Process Model</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41</a:t>
            </a:fld>
            <a:endParaRPr lang="en-IN"/>
          </a:p>
        </p:txBody>
      </p:sp>
      <p:sp>
        <p:nvSpPr>
          <p:cNvPr id="11" name="Rectangle 10"/>
          <p:cNvSpPr/>
          <p:nvPr/>
        </p:nvSpPr>
        <p:spPr>
          <a:xfrm>
            <a:off x="1860550" y="2197100"/>
            <a:ext cx="13258800" cy="6124754"/>
          </a:xfrm>
          <a:prstGeom prst="rect">
            <a:avLst/>
          </a:prstGeom>
        </p:spPr>
        <p:txBody>
          <a:bodyPr wrap="square">
            <a:spAutoFit/>
          </a:bodyPr>
          <a:lstStyle/>
          <a:p>
            <a:pPr algn="just" fontAlgn="t"/>
            <a:r>
              <a:rPr lang="en-US" sz="2800" b="1" dirty="0" smtClean="0"/>
              <a:t>Running</a:t>
            </a:r>
            <a:endParaRPr lang="en-US" sz="2800" dirty="0" smtClean="0"/>
          </a:p>
          <a:p>
            <a:pPr algn="just" fontAlgn="t"/>
            <a:r>
              <a:rPr lang="en-US" sz="2800" dirty="0" smtClean="0"/>
              <a:t>When a new process is created, it enters into the system as in the running state.</a:t>
            </a:r>
          </a:p>
          <a:p>
            <a:pPr algn="just" fontAlgn="t"/>
            <a:endParaRPr lang="en-US" sz="2800" b="1" dirty="0" smtClean="0"/>
          </a:p>
          <a:p>
            <a:pPr algn="just" fontAlgn="t"/>
            <a:r>
              <a:rPr lang="en-US" sz="2800" b="1" dirty="0" smtClean="0"/>
              <a:t>Not Running</a:t>
            </a:r>
            <a:endParaRPr lang="en-US" sz="2800" dirty="0" smtClean="0"/>
          </a:p>
          <a:p>
            <a:pPr algn="just" fontAlgn="t"/>
            <a:r>
              <a:rPr lang="en-US" sz="2800" dirty="0" smtClean="0"/>
              <a:t>Processes that are not running are kept in queue, waiting for their turn to execute. </a:t>
            </a:r>
          </a:p>
          <a:p>
            <a:pPr algn="just" fontAlgn="t"/>
            <a:endParaRPr lang="en-US" sz="2800" dirty="0" smtClean="0"/>
          </a:p>
          <a:p>
            <a:pPr algn="just" fontAlgn="t"/>
            <a:r>
              <a:rPr lang="en-US" sz="2800" dirty="0" smtClean="0"/>
              <a:t>Each entry in the queue is a pointer to a particular process. </a:t>
            </a:r>
          </a:p>
          <a:p>
            <a:pPr algn="just" fontAlgn="t"/>
            <a:endParaRPr lang="en-US" sz="2800" dirty="0" smtClean="0"/>
          </a:p>
          <a:p>
            <a:pPr algn="just" fontAlgn="t"/>
            <a:r>
              <a:rPr lang="en-US" sz="2800" dirty="0" smtClean="0"/>
              <a:t>Queue is implemented by using linked list. </a:t>
            </a:r>
          </a:p>
          <a:p>
            <a:pPr algn="just" fontAlgn="t"/>
            <a:endParaRPr lang="en-US" sz="2800" dirty="0" smtClean="0"/>
          </a:p>
          <a:p>
            <a:pPr algn="just" fontAlgn="t"/>
            <a:r>
              <a:rPr lang="en-US" sz="2800" dirty="0" smtClean="0"/>
              <a:t>Use of dispatcher is as follows. </a:t>
            </a:r>
          </a:p>
          <a:p>
            <a:pPr algn="just" fontAlgn="t"/>
            <a:r>
              <a:rPr lang="en-US" sz="2800" dirty="0" smtClean="0"/>
              <a:t>When a process is interrupted, that process is transferred in the waiting queue. If the process has completed or aborted, the process is discarded. In either case, the dispatcher then selects a process from the queue to execute.</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292100"/>
            <a:ext cx="14249400" cy="830997"/>
          </a:xfrm>
          <a:prstGeom prst="rect">
            <a:avLst/>
          </a:prstGeom>
          <a:noFill/>
          <a:ln w="9525">
            <a:noFill/>
            <a:miter lim="800000"/>
            <a:headEnd/>
            <a:tailEnd/>
          </a:ln>
        </p:spPr>
        <p:txBody>
          <a:bodyPr>
            <a:spAutoFit/>
          </a:bodyPr>
          <a:lstStyle/>
          <a:p>
            <a:r>
              <a:rPr lang="en-US" sz="4800" b="1" dirty="0" smtClean="0"/>
              <a:t>Process Scheduling</a:t>
            </a:r>
            <a:endParaRPr lang="en-US" sz="48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42</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pic>
        <p:nvPicPr>
          <p:cNvPr id="17410" name="Picture 2" descr="https://cs.nyu.edu/courses/spring11/G22.2250-001/lectures/diagrams/process-states.png"/>
          <p:cNvPicPr>
            <a:picLocks noChangeAspect="1" noChangeArrowheads="1"/>
          </p:cNvPicPr>
          <p:nvPr/>
        </p:nvPicPr>
        <p:blipFill>
          <a:blip r:embed="rId3"/>
          <a:srcRect/>
          <a:stretch>
            <a:fillRect/>
          </a:stretch>
        </p:blipFill>
        <p:spPr bwMode="auto">
          <a:xfrm>
            <a:off x="1098550" y="1587500"/>
            <a:ext cx="5029200" cy="4800600"/>
          </a:xfrm>
          <a:prstGeom prst="rect">
            <a:avLst/>
          </a:prstGeom>
          <a:noFill/>
        </p:spPr>
      </p:pic>
      <p:sp>
        <p:nvSpPr>
          <p:cNvPr id="12" name="Rectangle 11"/>
          <p:cNvSpPr/>
          <p:nvPr/>
        </p:nvSpPr>
        <p:spPr>
          <a:xfrm>
            <a:off x="6432550" y="1739900"/>
            <a:ext cx="8108950" cy="3016210"/>
          </a:xfrm>
          <a:prstGeom prst="rect">
            <a:avLst/>
          </a:prstGeom>
        </p:spPr>
        <p:txBody>
          <a:bodyPr>
            <a:spAutoFit/>
          </a:bodyPr>
          <a:lstStyle/>
          <a:p>
            <a:r>
              <a:rPr lang="en-US" dirty="0" smtClean="0"/>
              <a:t>For now we are discussing the arcs connecting </a:t>
            </a:r>
            <a:r>
              <a:rPr lang="en-US" dirty="0" err="1" smtClean="0"/>
              <a:t>running↔ready</a:t>
            </a:r>
            <a:r>
              <a:rPr lang="en-US" dirty="0" smtClean="0"/>
              <a:t> in the diagram on the right showing the various states of a process. </a:t>
            </a:r>
          </a:p>
          <a:p>
            <a:endParaRPr lang="en-US" dirty="0" smtClean="0"/>
          </a:p>
          <a:p>
            <a:r>
              <a:rPr lang="en-US" dirty="0" smtClean="0"/>
              <a:t>Medium term scheduling is discussed later as is disk-arm scheduling.</a:t>
            </a:r>
          </a:p>
          <a:p>
            <a:endParaRPr lang="en-US" dirty="0" smtClean="0"/>
          </a:p>
          <a:p>
            <a:r>
              <a:rPr lang="en-US" dirty="0" smtClean="0"/>
              <a:t>Naturally, the part of the OS responsible for (short-term, processor) scheduling is called the (short-term, processor) </a:t>
            </a:r>
            <a:r>
              <a:rPr lang="en-US" b="1" dirty="0" smtClean="0"/>
              <a:t>scheduler</a:t>
            </a:r>
            <a:r>
              <a:rPr lang="en-US" dirty="0" smtClean="0"/>
              <a:t> </a:t>
            </a:r>
          </a:p>
          <a:p>
            <a:endParaRPr lang="en-US" dirty="0" smtClean="0"/>
          </a:p>
          <a:p>
            <a:r>
              <a:rPr lang="en-US" dirty="0" smtClean="0"/>
              <a:t>The algorithm used is called the (short-term, processor) </a:t>
            </a:r>
            <a:r>
              <a:rPr lang="en-US" b="1" dirty="0" smtClean="0"/>
              <a:t>scheduling algorithm</a:t>
            </a:r>
            <a:r>
              <a:rPr lang="en-US" dirty="0" smtClean="0"/>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292100"/>
            <a:ext cx="14249400" cy="830997"/>
          </a:xfrm>
          <a:prstGeom prst="rect">
            <a:avLst/>
          </a:prstGeom>
          <a:noFill/>
          <a:ln w="9525">
            <a:noFill/>
            <a:miter lim="800000"/>
            <a:headEnd/>
            <a:tailEnd/>
          </a:ln>
        </p:spPr>
        <p:txBody>
          <a:bodyPr>
            <a:spAutoFit/>
          </a:bodyPr>
          <a:lstStyle/>
          <a:p>
            <a:r>
              <a:rPr lang="en-US" sz="4800" b="1" dirty="0" smtClean="0"/>
              <a:t>Process Scheduling</a:t>
            </a:r>
            <a:endParaRPr lang="en-US" sz="48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43</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sp>
        <p:nvSpPr>
          <p:cNvPr id="12" name="Rectangle 11"/>
          <p:cNvSpPr/>
          <p:nvPr/>
        </p:nvSpPr>
        <p:spPr>
          <a:xfrm>
            <a:off x="1631950" y="1282700"/>
            <a:ext cx="13258800" cy="6986528"/>
          </a:xfrm>
          <a:prstGeom prst="rect">
            <a:avLst/>
          </a:prstGeom>
        </p:spPr>
        <p:txBody>
          <a:bodyPr wrap="square">
            <a:spAutoFit/>
          </a:bodyPr>
          <a:lstStyle/>
          <a:p>
            <a:pPr marL="457200" indent="-457200">
              <a:buAutoNum type="arabicPeriod"/>
            </a:pPr>
            <a:r>
              <a:rPr lang="en-US" sz="2800" b="1" dirty="0" smtClean="0"/>
              <a:t>New:</a:t>
            </a:r>
            <a:r>
              <a:rPr lang="en-US" sz="2800" dirty="0" smtClean="0"/>
              <a:t> Newly Created Process (or) being-created process.</a:t>
            </a:r>
          </a:p>
          <a:p>
            <a:pPr marL="457200" indent="-457200">
              <a:buAutoNum type="arabicPeriod"/>
            </a:pPr>
            <a:endParaRPr lang="en-US" sz="2800" dirty="0" smtClean="0"/>
          </a:p>
          <a:p>
            <a:pPr marL="457200" indent="-457200">
              <a:buAutoNum type="arabicPeriod"/>
            </a:pPr>
            <a:r>
              <a:rPr lang="en-US" sz="2800" b="1" dirty="0" smtClean="0"/>
              <a:t>Ready:</a:t>
            </a:r>
            <a:r>
              <a:rPr lang="en-US" sz="2800" dirty="0" smtClean="0"/>
              <a:t> After creation process moves to Ready state, i.e. the process is ready for execution. </a:t>
            </a:r>
          </a:p>
          <a:p>
            <a:pPr marL="457200" indent="-457200">
              <a:buAutoNum type="arabicPeriod"/>
            </a:pPr>
            <a:endParaRPr lang="en-US" sz="2800" dirty="0" smtClean="0"/>
          </a:p>
          <a:p>
            <a:pPr marL="457200" indent="-457200">
              <a:buAutoNum type="arabicPeriod"/>
            </a:pPr>
            <a:r>
              <a:rPr lang="en-US" sz="2800" b="1" dirty="0" smtClean="0"/>
              <a:t>Run:</a:t>
            </a:r>
            <a:r>
              <a:rPr lang="en-US" sz="2800" dirty="0" smtClean="0"/>
              <a:t> Currently running process in CPU (only one process at a time can be under execution in a single processor). </a:t>
            </a:r>
          </a:p>
          <a:p>
            <a:pPr marL="457200" indent="-457200">
              <a:buAutoNum type="arabicPeriod"/>
            </a:pPr>
            <a:endParaRPr lang="en-US" sz="2800" dirty="0" smtClean="0"/>
          </a:p>
          <a:p>
            <a:pPr marL="457200" indent="-457200">
              <a:buAutoNum type="arabicPeriod"/>
            </a:pPr>
            <a:r>
              <a:rPr lang="en-US" sz="2800" b="1" dirty="0" smtClean="0"/>
              <a:t>Wait (or Block):</a:t>
            </a:r>
            <a:r>
              <a:rPr lang="en-US" sz="2800" dirty="0" smtClean="0"/>
              <a:t> When a process requests I/O access. </a:t>
            </a:r>
          </a:p>
          <a:p>
            <a:pPr marL="457200" indent="-457200">
              <a:buAutoNum type="arabicPeriod"/>
            </a:pPr>
            <a:endParaRPr lang="en-US" sz="2800" dirty="0" smtClean="0"/>
          </a:p>
          <a:p>
            <a:pPr marL="457200" indent="-457200">
              <a:buAutoNum type="arabicPeriod"/>
            </a:pPr>
            <a:r>
              <a:rPr lang="en-US" sz="2800" b="1" dirty="0" smtClean="0"/>
              <a:t>Complete (or Terminated):</a:t>
            </a:r>
            <a:r>
              <a:rPr lang="en-US" sz="2800" dirty="0" smtClean="0"/>
              <a:t> The process completed its execution. </a:t>
            </a:r>
          </a:p>
          <a:p>
            <a:pPr marL="457200" indent="-457200">
              <a:buAutoNum type="arabicPeriod"/>
            </a:pPr>
            <a:endParaRPr lang="en-US" sz="2800" dirty="0" smtClean="0"/>
          </a:p>
          <a:p>
            <a:pPr marL="457200" indent="-457200">
              <a:buAutoNum type="arabicPeriod"/>
            </a:pPr>
            <a:r>
              <a:rPr lang="en-US" sz="2800" b="1" dirty="0" smtClean="0"/>
              <a:t>Suspended Ready:</a:t>
            </a:r>
            <a:r>
              <a:rPr lang="en-US" sz="2800" dirty="0" smtClean="0"/>
              <a:t> When the ready queue becomes full, some processes are moved to suspended ready state </a:t>
            </a:r>
            <a:r>
              <a:rPr lang="en-US" sz="2800" b="1" dirty="0" smtClean="0"/>
              <a:t> </a:t>
            </a:r>
          </a:p>
          <a:p>
            <a:pPr marL="457200" indent="-457200">
              <a:buAutoNum type="arabicPeriod"/>
            </a:pPr>
            <a:endParaRPr lang="en-US" sz="2800" b="1" dirty="0" smtClean="0"/>
          </a:p>
          <a:p>
            <a:pPr marL="457200" indent="-457200">
              <a:buAutoNum type="arabicPeriod"/>
            </a:pPr>
            <a:r>
              <a:rPr lang="en-US" sz="2800" b="1" dirty="0" smtClean="0"/>
              <a:t>Suspended Block:</a:t>
            </a:r>
            <a:r>
              <a:rPr lang="en-US" sz="2800" dirty="0" smtClean="0"/>
              <a:t> When waiting queue becomes full.</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292100"/>
            <a:ext cx="14249400" cy="830997"/>
          </a:xfrm>
          <a:prstGeom prst="rect">
            <a:avLst/>
          </a:prstGeom>
          <a:noFill/>
          <a:ln w="9525">
            <a:noFill/>
            <a:miter lim="800000"/>
            <a:headEnd/>
            <a:tailEnd/>
          </a:ln>
        </p:spPr>
        <p:txBody>
          <a:bodyPr>
            <a:spAutoFit/>
          </a:bodyPr>
          <a:lstStyle/>
          <a:p>
            <a:r>
              <a:rPr lang="en-US" sz="4800" b="1" dirty="0" smtClean="0"/>
              <a:t>Context Switching</a:t>
            </a:r>
            <a:endParaRPr lang="en-US" sz="48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44</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130300"/>
            <a:ext cx="13411200" cy="6555641"/>
          </a:xfrm>
          <a:prstGeom prst="rect">
            <a:avLst/>
          </a:prstGeom>
        </p:spPr>
        <p:txBody>
          <a:bodyPr wrap="square">
            <a:spAutoFit/>
          </a:bodyPr>
          <a:lstStyle/>
          <a:p>
            <a:r>
              <a:rPr lang="en-US" sz="2800" dirty="0" smtClean="0"/>
              <a:t>The process of saving the context of one process and loading the context of another process is known as Context Switching.</a:t>
            </a:r>
          </a:p>
          <a:p>
            <a:endParaRPr lang="en-US" sz="2800" dirty="0" smtClean="0"/>
          </a:p>
          <a:p>
            <a:r>
              <a:rPr lang="en-US" sz="2800" dirty="0" smtClean="0"/>
              <a:t> In simple terms, it is like loading and unloading the process from running state to ready state.</a:t>
            </a:r>
          </a:p>
          <a:p>
            <a:endParaRPr lang="en-US" sz="2800" dirty="0" smtClean="0"/>
          </a:p>
          <a:p>
            <a:r>
              <a:rPr lang="en-US" sz="2800" b="1" dirty="0" smtClean="0"/>
              <a:t>When does context switching happen?</a:t>
            </a:r>
            <a:r>
              <a:rPr lang="en-US" sz="2800" dirty="0" smtClean="0"/>
              <a:t/>
            </a:r>
            <a:br>
              <a:rPr lang="en-US" sz="2800" dirty="0" smtClean="0"/>
            </a:br>
            <a:r>
              <a:rPr lang="en-US" sz="2800" dirty="0" smtClean="0"/>
              <a:t>1. When a high-priority process comes to ready state (i.e. with higher priority than the running process)</a:t>
            </a:r>
          </a:p>
          <a:p>
            <a:r>
              <a:rPr lang="en-US" sz="2800" dirty="0" smtClean="0"/>
              <a:t/>
            </a:r>
            <a:br>
              <a:rPr lang="en-US" sz="2800" dirty="0" smtClean="0"/>
            </a:br>
            <a:r>
              <a:rPr lang="en-US" sz="2800" dirty="0" smtClean="0"/>
              <a:t>2. An Interrupt occurs</a:t>
            </a:r>
          </a:p>
          <a:p>
            <a:r>
              <a:rPr lang="en-US" sz="2800" dirty="0" smtClean="0"/>
              <a:t/>
            </a:r>
            <a:br>
              <a:rPr lang="en-US" sz="2800" dirty="0" smtClean="0"/>
            </a:br>
            <a:r>
              <a:rPr lang="en-US" sz="2800" dirty="0" smtClean="0"/>
              <a:t>3. User and kernel mode switch (It is not necessary though)</a:t>
            </a:r>
          </a:p>
          <a:p>
            <a:r>
              <a:rPr lang="en-US" sz="2800" dirty="0" smtClean="0"/>
              <a:t/>
            </a:r>
            <a:br>
              <a:rPr lang="en-US" sz="2800" dirty="0" smtClean="0"/>
            </a:br>
            <a:r>
              <a:rPr lang="en-US" sz="2800" dirty="0" smtClean="0"/>
              <a:t>4. Preemptive CPU scheduling used.</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596901"/>
            <a:ext cx="14249400" cy="830997"/>
          </a:xfrm>
          <a:prstGeom prst="rect">
            <a:avLst/>
          </a:prstGeom>
          <a:noFill/>
          <a:ln w="9525">
            <a:noFill/>
            <a:miter lim="800000"/>
            <a:headEnd/>
            <a:tailEnd/>
          </a:ln>
        </p:spPr>
        <p:txBody>
          <a:bodyPr wrap="square">
            <a:spAutoFit/>
          </a:bodyPr>
          <a:lstStyle/>
          <a:p>
            <a:r>
              <a:rPr lang="en-US" sz="4800" b="1" dirty="0" smtClean="0"/>
              <a:t>Context Switch </a:t>
            </a:r>
            <a:r>
              <a:rPr lang="en-US" sz="4800" b="1" dirty="0" err="1" smtClean="0"/>
              <a:t>vs</a:t>
            </a:r>
            <a:r>
              <a:rPr lang="en-US" sz="4800" b="1" dirty="0" smtClean="0"/>
              <a:t> Mode Switch</a:t>
            </a:r>
            <a:endParaRPr lang="en-US"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45</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954107"/>
          </a:xfrm>
          <a:prstGeom prst="rect">
            <a:avLst/>
          </a:prstGeom>
        </p:spPr>
        <p:txBody>
          <a:bodyPr wrap="square">
            <a:spAutoFit/>
          </a:bodyPr>
          <a:lstStyle/>
          <a:p>
            <a:endParaRPr lang="en-US" sz="2800" dirty="0" smtClean="0"/>
          </a:p>
          <a:p>
            <a:endParaRPr lang="en-US" sz="2800" dirty="0"/>
          </a:p>
        </p:txBody>
      </p:sp>
      <p:sp>
        <p:nvSpPr>
          <p:cNvPr id="11" name="Rectangle 10"/>
          <p:cNvSpPr/>
          <p:nvPr/>
        </p:nvSpPr>
        <p:spPr>
          <a:xfrm>
            <a:off x="1022350" y="1587500"/>
            <a:ext cx="13792200" cy="5262979"/>
          </a:xfrm>
          <a:prstGeom prst="rect">
            <a:avLst/>
          </a:prstGeom>
        </p:spPr>
        <p:txBody>
          <a:bodyPr wrap="square">
            <a:spAutoFit/>
          </a:bodyPr>
          <a:lstStyle/>
          <a:p>
            <a:r>
              <a:rPr lang="en-US" sz="2800" dirty="0" smtClean="0"/>
              <a:t>A mode switch occurs when CPU privilege level is changed, for example when a system call is made or a fault occurs. </a:t>
            </a:r>
          </a:p>
          <a:p>
            <a:endParaRPr lang="en-US" sz="2800" dirty="0" smtClean="0"/>
          </a:p>
          <a:p>
            <a:r>
              <a:rPr lang="en-US" sz="2800" dirty="0" smtClean="0"/>
              <a:t>The kernel works in more a privileged mode than a standard user task.</a:t>
            </a:r>
          </a:p>
          <a:p>
            <a:endParaRPr lang="en-US" sz="2800" dirty="0" smtClean="0"/>
          </a:p>
          <a:p>
            <a:r>
              <a:rPr lang="en-US" sz="2800" dirty="0" smtClean="0"/>
              <a:t> If a user process wants to access things which are only accessible to the kernel, a mode switch must occur. </a:t>
            </a:r>
          </a:p>
          <a:p>
            <a:endParaRPr lang="en-US" sz="2800" dirty="0" smtClean="0"/>
          </a:p>
          <a:p>
            <a:r>
              <a:rPr lang="en-US" sz="2800" dirty="0" smtClean="0"/>
              <a:t>The currently executing process need not be changed during a mode switch.</a:t>
            </a:r>
            <a:br>
              <a:rPr lang="en-US" sz="2800" dirty="0" smtClean="0"/>
            </a:br>
            <a:endParaRPr lang="en-US" sz="2800" dirty="0" smtClean="0"/>
          </a:p>
          <a:p>
            <a:r>
              <a:rPr lang="en-US" sz="2800" dirty="0" smtClean="0"/>
              <a:t>A mode switch typically occurs for a process context switch to occur. Only the kernel can cause a context switch.</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368301"/>
            <a:ext cx="14249400" cy="830997"/>
          </a:xfrm>
          <a:prstGeom prst="rect">
            <a:avLst/>
          </a:prstGeom>
          <a:noFill/>
          <a:ln w="9525">
            <a:noFill/>
            <a:miter lim="800000"/>
            <a:headEnd/>
            <a:tailEnd/>
          </a:ln>
        </p:spPr>
        <p:txBody>
          <a:bodyPr wrap="square">
            <a:spAutoFit/>
          </a:bodyPr>
          <a:lstStyle/>
          <a:p>
            <a:r>
              <a:rPr lang="en-US" sz="4800" b="1" dirty="0" smtClean="0"/>
              <a:t>CPU-Bound </a:t>
            </a:r>
            <a:r>
              <a:rPr lang="en-US" sz="4800" b="1" dirty="0" err="1" smtClean="0"/>
              <a:t>vs</a:t>
            </a:r>
            <a:r>
              <a:rPr lang="en-US" sz="4800" b="1" dirty="0" smtClean="0"/>
              <a:t> I/O-Bound Processes:</a:t>
            </a:r>
            <a:endParaRPr lang="en-US" sz="4800" dirty="0" smtClean="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46</a:t>
            </a:fld>
            <a:endParaRPr lang="en-IN"/>
          </a:p>
        </p:txBody>
      </p:sp>
      <p:sp>
        <p:nvSpPr>
          <p:cNvPr id="9" name="Rectangle 8"/>
          <p:cNvSpPr/>
          <p:nvPr/>
        </p:nvSpPr>
        <p:spPr>
          <a:xfrm>
            <a:off x="2165350" y="1206500"/>
            <a:ext cx="12496799" cy="2677656"/>
          </a:xfrm>
          <a:prstGeom prst="rect">
            <a:avLst/>
          </a:prstGeom>
        </p:spPr>
        <p:txBody>
          <a:bodyPr wrap="square">
            <a:spAutoFit/>
          </a:bodyPr>
          <a:lstStyle/>
          <a:p>
            <a:pPr lvl="1"/>
            <a:r>
              <a:rPr lang="en-US" sz="2800" dirty="0" smtClean="0"/>
              <a:t>A CPU-bound process requires more CPU time or spends more time in the running state.</a:t>
            </a:r>
            <a:br>
              <a:rPr lang="en-US" sz="2800" dirty="0" smtClean="0"/>
            </a:br>
            <a:endParaRPr lang="en-US" sz="2800" dirty="0" smtClean="0"/>
          </a:p>
          <a:p>
            <a:pPr lvl="1"/>
            <a:r>
              <a:rPr lang="en-US" sz="2800" dirty="0" smtClean="0"/>
              <a:t>An I/O-bound process requires more I/O time and less CPU time. </a:t>
            </a:r>
          </a:p>
          <a:p>
            <a:pPr lvl="1"/>
            <a:endParaRPr lang="en-US" sz="2800" dirty="0" smtClean="0"/>
          </a:p>
          <a:p>
            <a:pPr lvl="1"/>
            <a:r>
              <a:rPr lang="en-US" sz="2800" dirty="0" smtClean="0"/>
              <a:t>An I/O-bound process spends more time in the waiting state.</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1054100"/>
            <a:ext cx="14249400" cy="1569660"/>
          </a:xfrm>
          <a:prstGeom prst="rect">
            <a:avLst/>
          </a:prstGeom>
          <a:noFill/>
          <a:ln w="9525">
            <a:noFill/>
            <a:miter lim="800000"/>
            <a:headEnd/>
            <a:tailEnd/>
          </a:ln>
        </p:spPr>
        <p:txBody>
          <a:bodyPr>
            <a:spAutoFit/>
          </a:bodyPr>
          <a:lstStyle/>
          <a:p>
            <a:r>
              <a:rPr lang="en-US" sz="4800" b="1" dirty="0" smtClean="0"/>
              <a:t>Process </a:t>
            </a:r>
            <a:r>
              <a:rPr lang="en-US" sz="4800" dirty="0" smtClean="0"/>
              <a:t>Schedulers</a:t>
            </a:r>
          </a:p>
          <a:p>
            <a:endParaRPr lang="en-US" sz="48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47</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sp>
        <p:nvSpPr>
          <p:cNvPr id="12" name="Rectangle 11"/>
          <p:cNvSpPr/>
          <p:nvPr/>
        </p:nvSpPr>
        <p:spPr>
          <a:xfrm>
            <a:off x="1555750" y="2120901"/>
            <a:ext cx="13106400" cy="5693866"/>
          </a:xfrm>
          <a:prstGeom prst="rect">
            <a:avLst/>
          </a:prstGeom>
        </p:spPr>
        <p:txBody>
          <a:bodyPr wrap="square">
            <a:spAutoFit/>
          </a:bodyPr>
          <a:lstStyle/>
          <a:p>
            <a:r>
              <a:rPr lang="en-US" sz="2800" dirty="0" smtClean="0"/>
              <a:t>Schedulers are special system software which handle process scheduling in various ways. </a:t>
            </a:r>
          </a:p>
          <a:p>
            <a:endParaRPr lang="en-US" sz="2800" dirty="0" smtClean="0"/>
          </a:p>
          <a:p>
            <a:r>
              <a:rPr lang="en-US" sz="2800" dirty="0" smtClean="0"/>
              <a:t>Their main task is to select the jobs to be submitted into the system and to decide which process to run. </a:t>
            </a:r>
          </a:p>
          <a:p>
            <a:endParaRPr lang="en-US" sz="2800" dirty="0" smtClean="0"/>
          </a:p>
          <a:p>
            <a:r>
              <a:rPr lang="en-US" sz="2800" dirty="0" smtClean="0"/>
              <a:t>Schedulers are of three types −</a:t>
            </a:r>
          </a:p>
          <a:p>
            <a:endParaRPr lang="en-US" sz="2800" dirty="0" smtClean="0"/>
          </a:p>
          <a:p>
            <a:r>
              <a:rPr lang="en-US" sz="2800" dirty="0" smtClean="0"/>
              <a:t>Long-Term Scheduler</a:t>
            </a:r>
          </a:p>
          <a:p>
            <a:endParaRPr lang="en-US" sz="2800" dirty="0" smtClean="0"/>
          </a:p>
          <a:p>
            <a:r>
              <a:rPr lang="en-US" sz="2800" dirty="0" smtClean="0"/>
              <a:t>Short-Term Scheduler</a:t>
            </a:r>
          </a:p>
          <a:p>
            <a:endParaRPr lang="en-US" sz="2800" dirty="0" smtClean="0"/>
          </a:p>
          <a:p>
            <a:r>
              <a:rPr lang="en-US" sz="2800" dirty="0" smtClean="0"/>
              <a:t>Medium-Term Scheduler</a:t>
            </a: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596901"/>
            <a:ext cx="14249400" cy="830997"/>
          </a:xfrm>
          <a:prstGeom prst="rect">
            <a:avLst/>
          </a:prstGeom>
          <a:noFill/>
          <a:ln w="9525">
            <a:noFill/>
            <a:miter lim="800000"/>
            <a:headEnd/>
            <a:tailEnd/>
          </a:ln>
        </p:spPr>
        <p:txBody>
          <a:bodyPr wrap="square">
            <a:spAutoFit/>
          </a:bodyPr>
          <a:lstStyle/>
          <a:p>
            <a:r>
              <a:rPr lang="en-US" sz="4800" dirty="0" smtClean="0"/>
              <a:t>Comparison among Scheduler</a:t>
            </a:r>
            <a:endParaRPr lang="en-US"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48</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954107"/>
          </a:xfrm>
          <a:prstGeom prst="rect">
            <a:avLst/>
          </a:prstGeom>
        </p:spPr>
        <p:txBody>
          <a:bodyPr wrap="square">
            <a:spAutoFit/>
          </a:bodyPr>
          <a:lstStyle/>
          <a:p>
            <a:endParaRPr lang="en-US" sz="2800" dirty="0" smtClean="0"/>
          </a:p>
          <a:p>
            <a:endParaRPr lang="en-US" sz="2800" dirty="0"/>
          </a:p>
        </p:txBody>
      </p:sp>
      <p:sp>
        <p:nvSpPr>
          <p:cNvPr id="11" name="Rectangle 10"/>
          <p:cNvSpPr/>
          <p:nvPr/>
        </p:nvSpPr>
        <p:spPr>
          <a:xfrm>
            <a:off x="1936750" y="1816100"/>
            <a:ext cx="13716000" cy="1384995"/>
          </a:xfrm>
          <a:prstGeom prst="rect">
            <a:avLst/>
          </a:prstGeom>
        </p:spPr>
        <p:txBody>
          <a:bodyPr wrap="square">
            <a:spAutoFit/>
          </a:bodyPr>
          <a:lstStyle/>
          <a:p>
            <a:r>
              <a:rPr lang="en-US" sz="2800" dirty="0" smtClean="0"/>
              <a:t/>
            </a:r>
            <a:br>
              <a:rPr lang="en-US" sz="2800" dirty="0" smtClean="0"/>
            </a:br>
            <a:r>
              <a:rPr lang="en-US" sz="2800" dirty="0" smtClean="0"/>
              <a:t/>
            </a:r>
            <a:br>
              <a:rPr lang="en-US" sz="2800" dirty="0" smtClean="0"/>
            </a:br>
            <a:endParaRPr lang="en-US" sz="2800" dirty="0"/>
          </a:p>
        </p:txBody>
      </p:sp>
      <p:pic>
        <p:nvPicPr>
          <p:cNvPr id="1027" name="Picture 3"/>
          <p:cNvPicPr>
            <a:picLocks noChangeAspect="1" noChangeArrowheads="1"/>
          </p:cNvPicPr>
          <p:nvPr/>
        </p:nvPicPr>
        <p:blipFill>
          <a:blip r:embed="rId3"/>
          <a:srcRect/>
          <a:stretch>
            <a:fillRect/>
          </a:stretch>
        </p:blipFill>
        <p:spPr bwMode="auto">
          <a:xfrm>
            <a:off x="2012950" y="1816100"/>
            <a:ext cx="12344400" cy="6324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368301"/>
            <a:ext cx="14249400" cy="830997"/>
          </a:xfrm>
          <a:prstGeom prst="rect">
            <a:avLst/>
          </a:prstGeom>
          <a:noFill/>
          <a:ln w="9525">
            <a:noFill/>
            <a:miter lim="800000"/>
            <a:headEnd/>
            <a:tailEnd/>
          </a:ln>
        </p:spPr>
        <p:txBody>
          <a:bodyPr wrap="square">
            <a:spAutoFit/>
          </a:bodyPr>
          <a:lstStyle/>
          <a:p>
            <a:r>
              <a:rPr lang="en-US" sz="4800" dirty="0" smtClean="0"/>
              <a:t>Context Switching</a:t>
            </a:r>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49</a:t>
            </a:fld>
            <a:endParaRPr lang="en-IN"/>
          </a:p>
        </p:txBody>
      </p:sp>
      <p:sp>
        <p:nvSpPr>
          <p:cNvPr id="9" name="Rectangle 8"/>
          <p:cNvSpPr/>
          <p:nvPr/>
        </p:nvSpPr>
        <p:spPr>
          <a:xfrm>
            <a:off x="1327150" y="1206500"/>
            <a:ext cx="14020800" cy="6124754"/>
          </a:xfrm>
          <a:prstGeom prst="rect">
            <a:avLst/>
          </a:prstGeom>
        </p:spPr>
        <p:txBody>
          <a:bodyPr wrap="square">
            <a:spAutoFit/>
          </a:bodyPr>
          <a:lstStyle/>
          <a:p>
            <a:pPr>
              <a:buFont typeface="Arial" pitchFamily="34" charset="0"/>
              <a:buChar char="•"/>
            </a:pPr>
            <a:r>
              <a:rPr lang="en-US" sz="2800" dirty="0" smtClean="0"/>
              <a:t>A context switch is the mechanism to store and restore the state or context of a CPU in Process Control block so that a process execution can be resumed from the same point at a later time. </a:t>
            </a:r>
          </a:p>
          <a:p>
            <a:pPr>
              <a:buFont typeface="Arial" pitchFamily="34" charset="0"/>
              <a:buChar char="•"/>
            </a:pPr>
            <a:endParaRPr lang="en-US" sz="2800" dirty="0" smtClean="0"/>
          </a:p>
          <a:p>
            <a:pPr>
              <a:buFont typeface="Arial" pitchFamily="34" charset="0"/>
              <a:buChar char="•"/>
            </a:pPr>
            <a:r>
              <a:rPr lang="en-US" sz="2800" dirty="0" smtClean="0"/>
              <a:t>Using this technique, a context switcher enables multiple processes to share a single CPU. </a:t>
            </a:r>
          </a:p>
          <a:p>
            <a:pPr>
              <a:buFont typeface="Arial" pitchFamily="34" charset="0"/>
              <a:buChar char="•"/>
            </a:pPr>
            <a:endParaRPr lang="en-US" sz="2800" dirty="0" smtClean="0"/>
          </a:p>
          <a:p>
            <a:pPr>
              <a:buFont typeface="Arial" pitchFamily="34" charset="0"/>
              <a:buChar char="•"/>
            </a:pPr>
            <a:r>
              <a:rPr lang="en-US" sz="2800" dirty="0" smtClean="0"/>
              <a:t>Context switching is an essential part of a multitasking operating system features.</a:t>
            </a:r>
          </a:p>
          <a:p>
            <a:pPr>
              <a:buFont typeface="Arial" pitchFamily="34" charset="0"/>
              <a:buChar char="•"/>
            </a:pPr>
            <a:endParaRPr lang="en-US" sz="2800" dirty="0" smtClean="0"/>
          </a:p>
          <a:p>
            <a:pPr>
              <a:buFont typeface="Arial" pitchFamily="34" charset="0"/>
              <a:buChar char="•"/>
            </a:pPr>
            <a:r>
              <a:rPr lang="en-US" sz="2800" dirty="0" smtClean="0"/>
              <a:t>When the scheduler switches the CPU from executing one process to execute another, the state from the current running process is stored into the process control block. </a:t>
            </a:r>
          </a:p>
          <a:p>
            <a:pPr>
              <a:buFont typeface="Arial" pitchFamily="34" charset="0"/>
              <a:buChar char="•"/>
            </a:pPr>
            <a:endParaRPr lang="en-US" sz="2800" dirty="0" smtClean="0"/>
          </a:p>
          <a:p>
            <a:pPr>
              <a:buFont typeface="Arial" pitchFamily="34" charset="0"/>
              <a:buChar char="•"/>
            </a:pPr>
            <a:r>
              <a:rPr lang="en-US" sz="2800" dirty="0" smtClean="0"/>
              <a:t>After this, the state for the process to run next is loaded from its own PCB and used to set the PC, registers, etc. At that point, the second process can start executing.</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5123"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003948" y="1170298"/>
            <a:ext cx="14249400" cy="1569660"/>
          </a:xfrm>
          <a:prstGeom prst="rect">
            <a:avLst/>
          </a:prstGeom>
          <a:noFill/>
          <a:ln w="9525">
            <a:noFill/>
            <a:miter lim="800000"/>
            <a:headEnd/>
            <a:tailEnd/>
          </a:ln>
        </p:spPr>
        <p:txBody>
          <a:bodyPr>
            <a:spAutoFit/>
          </a:bodyPr>
          <a:lstStyle/>
          <a:p>
            <a:r>
              <a:rPr lang="en-US" sz="4800" dirty="0" smtClean="0"/>
              <a:t>PROGRAM </a:t>
            </a:r>
            <a:r>
              <a:rPr lang="en-US" sz="4800" dirty="0"/>
              <a:t>SPECIFIC OUTCOMES</a:t>
            </a:r>
            <a:endParaRPr lang="en-IN" sz="4800" dirty="0"/>
          </a:p>
          <a:p>
            <a:endParaRPr lang="en-IN"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5</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7" name="Rectangle 6"/>
          <p:cNvSpPr/>
          <p:nvPr/>
        </p:nvSpPr>
        <p:spPr>
          <a:xfrm>
            <a:off x="1174750" y="2471016"/>
            <a:ext cx="10607675" cy="2878480"/>
          </a:xfrm>
          <a:prstGeom prst="rect">
            <a:avLst/>
          </a:prstGeom>
        </p:spPr>
        <p:txBody>
          <a:bodyPr wrap="square">
            <a:spAutoFit/>
          </a:bodyPr>
          <a:lstStyle/>
          <a:p>
            <a:pPr>
              <a:lnSpc>
                <a:spcPct val="115000"/>
              </a:lnSpc>
              <a:spcAft>
                <a:spcPts val="0"/>
              </a:spcAft>
            </a:pPr>
            <a:r>
              <a:rPr lang="en-US" sz="3200" dirty="0" smtClean="0">
                <a:latin typeface="Times New Roman" panose="02020603050405020304" pitchFamily="18" charset="0"/>
                <a:cs typeface="Times New Roman" panose="02020603050405020304" pitchFamily="18" charset="0"/>
              </a:rPr>
              <a:t>PSO1: Ability </a:t>
            </a:r>
            <a:r>
              <a:rPr lang="en-US" sz="3200" dirty="0">
                <a:latin typeface="Times New Roman" panose="02020603050405020304" pitchFamily="18" charset="0"/>
                <a:cs typeface="Times New Roman" panose="02020603050405020304" pitchFamily="18" charset="0"/>
              </a:rPr>
              <a:t>to interpret and analyze network specific, cyber security issues, automation in real world environment</a:t>
            </a:r>
            <a:r>
              <a:rPr lang="en-US" sz="3200" dirty="0" smtClean="0">
                <a:latin typeface="Times New Roman" panose="02020603050405020304" pitchFamily="18" charset="0"/>
                <a:cs typeface="Times New Roman" panose="02020603050405020304" pitchFamily="18" charset="0"/>
              </a:rPr>
              <a:t>.</a:t>
            </a:r>
          </a:p>
          <a:p>
            <a:pPr>
              <a:lnSpc>
                <a:spcPct val="115000"/>
              </a:lnSpc>
              <a:spcAft>
                <a:spcPts val="0"/>
              </a:spcAf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PS2: </a:t>
            </a:r>
            <a:r>
              <a:rPr lang="en-US" sz="3200" dirty="0">
                <a:latin typeface="Times New Roman" panose="02020603050405020304" pitchFamily="18" charset="0"/>
                <a:cs typeface="Times New Roman" panose="02020603050405020304" pitchFamily="18" charset="0"/>
              </a:rPr>
              <a:t>Ability to design and develop mobile and web-based applications under realistic constraints.</a:t>
            </a:r>
            <a:endParaRPr lang="en-IN" sz="3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en-I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445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444500"/>
            <a:ext cx="14249400" cy="830997"/>
          </a:xfrm>
          <a:prstGeom prst="rect">
            <a:avLst/>
          </a:prstGeom>
          <a:solidFill>
            <a:schemeClr val="bg1"/>
          </a:solidFill>
          <a:ln w="9525">
            <a:noFill/>
            <a:miter lim="800000"/>
            <a:headEnd/>
            <a:tailEnd/>
          </a:ln>
        </p:spPr>
        <p:txBody>
          <a:bodyPr wrap="square">
            <a:spAutoFit/>
          </a:bodyPr>
          <a:lstStyle/>
          <a:p>
            <a:r>
              <a:rPr lang="en-US" sz="4800" b="1" dirty="0" smtClean="0"/>
              <a:t>Cont..</a:t>
            </a:r>
            <a:endParaRPr lang="en-US" sz="4800" b="1" dirty="0" smtClean="0">
              <a:solidFill>
                <a:schemeClr val="bg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50</a:t>
            </a:fld>
            <a:endParaRPr lang="en-IN"/>
          </a:p>
        </p:txBody>
      </p:sp>
      <p:sp>
        <p:nvSpPr>
          <p:cNvPr id="9" name="Rectangle 8"/>
          <p:cNvSpPr/>
          <p:nvPr/>
        </p:nvSpPr>
        <p:spPr>
          <a:xfrm>
            <a:off x="1555750" y="1282700"/>
            <a:ext cx="13715999" cy="584775"/>
          </a:xfrm>
          <a:prstGeom prst="rect">
            <a:avLst/>
          </a:prstGeom>
        </p:spPr>
        <p:txBody>
          <a:bodyPr wrap="square">
            <a:spAutoFit/>
          </a:bodyPr>
          <a:lstStyle/>
          <a:p>
            <a:r>
              <a:rPr lang="en-US" sz="3200" dirty="0" smtClean="0"/>
              <a:t> </a:t>
            </a:r>
            <a:endParaRPr lang="en-US" sz="3200" b="1" dirty="0" smtClean="0"/>
          </a:p>
        </p:txBody>
      </p:sp>
      <p:pic>
        <p:nvPicPr>
          <p:cNvPr id="2050" name="Picture 2"/>
          <p:cNvPicPr>
            <a:picLocks noChangeAspect="1" noChangeArrowheads="1"/>
          </p:cNvPicPr>
          <p:nvPr/>
        </p:nvPicPr>
        <p:blipFill>
          <a:blip r:embed="rId3"/>
          <a:srcRect/>
          <a:stretch>
            <a:fillRect/>
          </a:stretch>
        </p:blipFill>
        <p:spPr bwMode="auto">
          <a:xfrm>
            <a:off x="2012950" y="1816100"/>
            <a:ext cx="3476625" cy="5400675"/>
          </a:xfrm>
          <a:prstGeom prst="rect">
            <a:avLst/>
          </a:prstGeom>
          <a:noFill/>
          <a:ln w="9525">
            <a:noFill/>
            <a:miter lim="800000"/>
            <a:headEnd/>
            <a:tailEnd/>
          </a:ln>
          <a:effectLst/>
        </p:spPr>
      </p:pic>
      <p:sp>
        <p:nvSpPr>
          <p:cNvPr id="11" name="Rectangle 10"/>
          <p:cNvSpPr/>
          <p:nvPr/>
        </p:nvSpPr>
        <p:spPr>
          <a:xfrm>
            <a:off x="5899150" y="1587500"/>
            <a:ext cx="9601200" cy="6986528"/>
          </a:xfrm>
          <a:prstGeom prst="rect">
            <a:avLst/>
          </a:prstGeom>
        </p:spPr>
        <p:txBody>
          <a:bodyPr wrap="square">
            <a:spAutoFit/>
          </a:bodyPr>
          <a:lstStyle/>
          <a:p>
            <a:r>
              <a:rPr lang="en-US" sz="2800" dirty="0" smtClean="0"/>
              <a:t>Context switches are computationally intensive since register and memory state must be saved and restored. </a:t>
            </a:r>
          </a:p>
          <a:p>
            <a:endParaRPr lang="en-US" sz="2800" dirty="0" smtClean="0"/>
          </a:p>
          <a:p>
            <a:r>
              <a:rPr lang="en-US" sz="2800" dirty="0" smtClean="0"/>
              <a:t>To avoid the amount of context switching time, some hardware systems employ two or more sets of processor registers. </a:t>
            </a:r>
          </a:p>
          <a:p>
            <a:endParaRPr lang="en-US" sz="2800" dirty="0" smtClean="0"/>
          </a:p>
          <a:p>
            <a:r>
              <a:rPr lang="en-US" sz="2800" dirty="0" smtClean="0"/>
              <a:t>When the process is switched, the following information is stored for later use.</a:t>
            </a:r>
          </a:p>
          <a:p>
            <a:r>
              <a:rPr lang="en-US" sz="2800" dirty="0" smtClean="0"/>
              <a:t>Program Counter</a:t>
            </a:r>
          </a:p>
          <a:p>
            <a:r>
              <a:rPr lang="en-US" sz="2800" dirty="0" smtClean="0"/>
              <a:t>Scheduling information</a:t>
            </a:r>
          </a:p>
          <a:p>
            <a:r>
              <a:rPr lang="en-US" sz="2800" dirty="0" smtClean="0"/>
              <a:t>Base and limit register value</a:t>
            </a:r>
          </a:p>
          <a:p>
            <a:r>
              <a:rPr lang="en-US" sz="2800" dirty="0" smtClean="0"/>
              <a:t>Currently used register</a:t>
            </a:r>
          </a:p>
          <a:p>
            <a:r>
              <a:rPr lang="en-US" sz="2800" dirty="0" smtClean="0"/>
              <a:t>Changed State</a:t>
            </a:r>
          </a:p>
          <a:p>
            <a:r>
              <a:rPr lang="en-US" sz="2800" dirty="0" smtClean="0"/>
              <a:t>I/O State information</a:t>
            </a:r>
          </a:p>
          <a:p>
            <a:r>
              <a:rPr lang="en-US" sz="2800" dirty="0" smtClean="0"/>
              <a:t>Accounting information</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673101"/>
            <a:ext cx="14249400" cy="830997"/>
          </a:xfrm>
          <a:prstGeom prst="rect">
            <a:avLst/>
          </a:prstGeom>
          <a:noFill/>
          <a:ln w="9525">
            <a:noFill/>
            <a:miter lim="800000"/>
            <a:headEnd/>
            <a:tailEnd/>
          </a:ln>
        </p:spPr>
        <p:txBody>
          <a:bodyPr wrap="square">
            <a:spAutoFit/>
          </a:bodyPr>
          <a:lstStyle/>
          <a:p>
            <a:r>
              <a:rPr lang="en-US" sz="4800" dirty="0" smtClean="0"/>
              <a:t>OS Scheduling Algorithms</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51</a:t>
            </a:fld>
            <a:endParaRPr lang="en-IN"/>
          </a:p>
        </p:txBody>
      </p:sp>
      <p:sp>
        <p:nvSpPr>
          <p:cNvPr id="9" name="Rectangle 8"/>
          <p:cNvSpPr/>
          <p:nvPr/>
        </p:nvSpPr>
        <p:spPr>
          <a:xfrm>
            <a:off x="1555750" y="1511300"/>
            <a:ext cx="14097000" cy="6934200"/>
          </a:xfrm>
          <a:prstGeom prst="rect">
            <a:avLst/>
          </a:prstGeom>
        </p:spPr>
        <p:txBody>
          <a:bodyPr wrap="square">
            <a:spAutoFit/>
          </a:bodyPr>
          <a:lstStyle/>
          <a:p>
            <a:r>
              <a:rPr lang="en-US" sz="2800" dirty="0" smtClean="0"/>
              <a:t>A Process Scheduler schedules different processes to be assigned to the CPU based on particular scheduling algorithms. </a:t>
            </a:r>
          </a:p>
          <a:p>
            <a:endParaRPr lang="en-US" sz="2800" dirty="0" smtClean="0"/>
          </a:p>
          <a:p>
            <a:r>
              <a:rPr lang="en-US" sz="2800" dirty="0" smtClean="0"/>
              <a:t>There are six popular process scheduling algorithms</a:t>
            </a:r>
          </a:p>
          <a:p>
            <a:endParaRPr lang="en-US" sz="2800" dirty="0" smtClean="0"/>
          </a:p>
          <a:p>
            <a:r>
              <a:rPr lang="en-US" sz="2800" dirty="0" smtClean="0"/>
              <a:t>First-Come, First-Served (FCFS) Scheduling</a:t>
            </a:r>
          </a:p>
          <a:p>
            <a:endParaRPr lang="en-US" sz="2800" dirty="0" smtClean="0"/>
          </a:p>
          <a:p>
            <a:r>
              <a:rPr lang="en-US" sz="2800" dirty="0" smtClean="0"/>
              <a:t>Shortest-Job-Next (SJN) Scheduling</a:t>
            </a:r>
          </a:p>
          <a:p>
            <a:endParaRPr lang="en-US" sz="2800" dirty="0" smtClean="0"/>
          </a:p>
          <a:p>
            <a:r>
              <a:rPr lang="en-US" sz="2800" dirty="0" smtClean="0"/>
              <a:t>Priority Scheduling</a:t>
            </a:r>
          </a:p>
          <a:p>
            <a:endParaRPr lang="en-US" sz="2800" dirty="0" smtClean="0"/>
          </a:p>
          <a:p>
            <a:r>
              <a:rPr lang="en-US" sz="2800" dirty="0" smtClean="0"/>
              <a:t>Shortest Remaining Time</a:t>
            </a:r>
          </a:p>
          <a:p>
            <a:endParaRPr lang="en-US" sz="2800" dirty="0" smtClean="0"/>
          </a:p>
          <a:p>
            <a:r>
              <a:rPr lang="en-US" sz="2800" dirty="0" smtClean="0"/>
              <a:t>Round Robin(RR) Scheduling</a:t>
            </a:r>
          </a:p>
          <a:p>
            <a:endParaRPr lang="en-US" sz="2800" dirty="0" smtClean="0"/>
          </a:p>
          <a:p>
            <a:r>
              <a:rPr lang="en-US" sz="2800" dirty="0" smtClean="0"/>
              <a:t>Multiple-Level Queues Scheduling</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15900"/>
            <a:ext cx="14249400" cy="830997"/>
          </a:xfrm>
          <a:prstGeom prst="rect">
            <a:avLst/>
          </a:prstGeom>
          <a:noFill/>
          <a:ln w="9525">
            <a:noFill/>
            <a:miter lim="800000"/>
            <a:headEnd/>
            <a:tailEnd/>
          </a:ln>
        </p:spPr>
        <p:txBody>
          <a:bodyPr wrap="square">
            <a:spAutoFit/>
          </a:bodyPr>
          <a:lstStyle/>
          <a:p>
            <a:r>
              <a:rPr lang="en-US" sz="4800" b="1" dirty="0" smtClean="0"/>
              <a:t>Cont..</a:t>
            </a:r>
            <a:endParaRPr lang="en-US"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52</a:t>
            </a:fld>
            <a:endParaRPr lang="en-IN"/>
          </a:p>
        </p:txBody>
      </p:sp>
      <p:sp>
        <p:nvSpPr>
          <p:cNvPr id="9" name="Rectangle 8"/>
          <p:cNvSpPr/>
          <p:nvPr/>
        </p:nvSpPr>
        <p:spPr>
          <a:xfrm>
            <a:off x="1022350" y="1435100"/>
            <a:ext cx="14097000" cy="3108543"/>
          </a:xfrm>
          <a:prstGeom prst="rect">
            <a:avLst/>
          </a:prstGeom>
        </p:spPr>
        <p:txBody>
          <a:bodyPr wrap="square">
            <a:spAutoFit/>
          </a:bodyPr>
          <a:lstStyle/>
          <a:p>
            <a:r>
              <a:rPr lang="en-US" sz="2800" dirty="0" smtClean="0"/>
              <a:t>These algorithms are either </a:t>
            </a:r>
            <a:r>
              <a:rPr lang="en-US" sz="2800" b="1" dirty="0" smtClean="0"/>
              <a:t>non-preemptive or preemptive</a:t>
            </a:r>
            <a:r>
              <a:rPr lang="en-US" sz="2800" dirty="0" smtClean="0"/>
              <a:t>. </a:t>
            </a:r>
          </a:p>
          <a:p>
            <a:endParaRPr lang="en-US" sz="2800" dirty="0" smtClean="0"/>
          </a:p>
          <a:p>
            <a:r>
              <a:rPr lang="en-US" sz="2800" dirty="0" smtClean="0"/>
              <a:t>Non-preemptive algorithms are designed so that once a process enters the running state, it cannot be preempted until it completes its allotted time, </a:t>
            </a:r>
          </a:p>
          <a:p>
            <a:endParaRPr lang="en-US" sz="2800" dirty="0" smtClean="0"/>
          </a:p>
          <a:p>
            <a:r>
              <a:rPr lang="en-US" sz="2800" dirty="0" smtClean="0"/>
              <a:t>Preemptive scheduling is based on priority where a scheduler may preempt a low priority running process anytime when a high priority process enters into a ready state.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15900"/>
            <a:ext cx="14249400" cy="830997"/>
          </a:xfrm>
          <a:prstGeom prst="rect">
            <a:avLst/>
          </a:prstGeom>
          <a:noFill/>
          <a:ln w="9525">
            <a:noFill/>
            <a:miter lim="800000"/>
            <a:headEnd/>
            <a:tailEnd/>
          </a:ln>
        </p:spPr>
        <p:txBody>
          <a:bodyPr wrap="square">
            <a:spAutoFit/>
          </a:bodyPr>
          <a:lstStyle/>
          <a:p>
            <a:r>
              <a:rPr lang="en-US" sz="4800" dirty="0" smtClean="0"/>
              <a:t>First Come First Serve (FCFS)</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53</a:t>
            </a:fld>
            <a:endParaRPr lang="en-IN"/>
          </a:p>
        </p:txBody>
      </p:sp>
      <p:sp>
        <p:nvSpPr>
          <p:cNvPr id="9" name="Rectangle 8"/>
          <p:cNvSpPr/>
          <p:nvPr/>
        </p:nvSpPr>
        <p:spPr>
          <a:xfrm>
            <a:off x="1555750" y="1206500"/>
            <a:ext cx="13715999" cy="3970318"/>
          </a:xfrm>
          <a:prstGeom prst="rect">
            <a:avLst/>
          </a:prstGeom>
        </p:spPr>
        <p:txBody>
          <a:bodyPr wrap="square">
            <a:spAutoFit/>
          </a:bodyPr>
          <a:lstStyle/>
          <a:p>
            <a:r>
              <a:rPr lang="en-US" sz="2800" dirty="0" smtClean="0"/>
              <a:t>Jobs are executed on first come, first serve basis.</a:t>
            </a:r>
          </a:p>
          <a:p>
            <a:endParaRPr lang="en-US" sz="2800" dirty="0" smtClean="0"/>
          </a:p>
          <a:p>
            <a:r>
              <a:rPr lang="en-US" sz="2800" dirty="0" smtClean="0"/>
              <a:t>It is a non-preemptive, pre-emptive scheduling algorithm.</a:t>
            </a:r>
          </a:p>
          <a:p>
            <a:endParaRPr lang="en-US" sz="2800" dirty="0" smtClean="0"/>
          </a:p>
          <a:p>
            <a:r>
              <a:rPr lang="en-US" sz="2800" dirty="0" smtClean="0"/>
              <a:t>Easy to understand and implement.</a:t>
            </a:r>
          </a:p>
          <a:p>
            <a:endParaRPr lang="en-US" sz="2800" dirty="0" smtClean="0"/>
          </a:p>
          <a:p>
            <a:r>
              <a:rPr lang="en-US" sz="2800" dirty="0" smtClean="0"/>
              <a:t>Its implementation is based on FIFO queue.</a:t>
            </a:r>
          </a:p>
          <a:p>
            <a:endParaRPr lang="en-US" sz="2800" dirty="0" smtClean="0"/>
          </a:p>
          <a:p>
            <a:r>
              <a:rPr lang="en-US" sz="2800" dirty="0" smtClean="0"/>
              <a:t>Poor in performance as average wait time is high.</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Cont..</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54</a:t>
            </a:fld>
            <a:endParaRPr lang="en-IN"/>
          </a:p>
        </p:txBody>
      </p:sp>
      <p:pic>
        <p:nvPicPr>
          <p:cNvPr id="10" name="Picture 2"/>
          <p:cNvPicPr>
            <a:picLocks noChangeAspect="1" noChangeArrowheads="1"/>
          </p:cNvPicPr>
          <p:nvPr/>
        </p:nvPicPr>
        <p:blipFill>
          <a:blip r:embed="rId3"/>
          <a:srcRect/>
          <a:stretch>
            <a:fillRect/>
          </a:stretch>
        </p:blipFill>
        <p:spPr bwMode="auto">
          <a:xfrm>
            <a:off x="3460750" y="1806575"/>
            <a:ext cx="11506200" cy="5505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Shortest Job Next (SJN)</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55</a:t>
            </a:fld>
            <a:endParaRPr lang="en-IN"/>
          </a:p>
        </p:txBody>
      </p:sp>
      <p:sp>
        <p:nvSpPr>
          <p:cNvPr id="9" name="Rectangle 8"/>
          <p:cNvSpPr/>
          <p:nvPr/>
        </p:nvSpPr>
        <p:spPr>
          <a:xfrm>
            <a:off x="1479550" y="2120900"/>
            <a:ext cx="13715999" cy="7232749"/>
          </a:xfrm>
          <a:prstGeom prst="rect">
            <a:avLst/>
          </a:prstGeom>
        </p:spPr>
        <p:txBody>
          <a:bodyPr wrap="square">
            <a:spAutoFit/>
          </a:bodyPr>
          <a:lstStyle/>
          <a:p>
            <a:r>
              <a:rPr lang="en-US" sz="3200" dirty="0" smtClean="0"/>
              <a:t>This is also known as </a:t>
            </a:r>
            <a:r>
              <a:rPr lang="en-US" sz="3200" b="1" dirty="0" smtClean="0"/>
              <a:t>shortest job first</a:t>
            </a:r>
            <a:r>
              <a:rPr lang="en-US" sz="3200" dirty="0" smtClean="0"/>
              <a:t>, or SJF</a:t>
            </a:r>
          </a:p>
          <a:p>
            <a:endParaRPr lang="en-US" sz="3200" dirty="0" smtClean="0"/>
          </a:p>
          <a:p>
            <a:r>
              <a:rPr lang="en-US" sz="3200" dirty="0" smtClean="0"/>
              <a:t>This is a non-preemptive, pre-emptive scheduling algorithm.</a:t>
            </a:r>
          </a:p>
          <a:p>
            <a:endParaRPr lang="en-US" sz="3200" dirty="0" smtClean="0"/>
          </a:p>
          <a:p>
            <a:r>
              <a:rPr lang="en-US" sz="3200" dirty="0" smtClean="0"/>
              <a:t>Best approach to minimize waiting time.</a:t>
            </a:r>
          </a:p>
          <a:p>
            <a:endParaRPr lang="en-US" sz="3200" dirty="0" smtClean="0"/>
          </a:p>
          <a:p>
            <a:r>
              <a:rPr lang="en-US" sz="3200" dirty="0" smtClean="0"/>
              <a:t>Easy to implement in Batch systems where required CPU time is known in advance.</a:t>
            </a:r>
          </a:p>
          <a:p>
            <a:endParaRPr lang="en-US" sz="3200" dirty="0" smtClean="0"/>
          </a:p>
          <a:p>
            <a:r>
              <a:rPr lang="en-US" sz="3200" dirty="0" smtClean="0"/>
              <a:t>Impossible to implement in interactive systems where required CPU time is not known.</a:t>
            </a:r>
          </a:p>
          <a:p>
            <a:endParaRPr lang="en-US" sz="3200" dirty="0" smtClean="0"/>
          </a:p>
          <a:p>
            <a:r>
              <a:rPr lang="en-US" sz="3200" dirty="0" smtClean="0"/>
              <a:t>The processer should know in advance how much time process will take.</a:t>
            </a:r>
          </a:p>
          <a:p>
            <a:pPr marL="514350" indent="-514350"/>
            <a:endParaRPr lang="en-US" sz="4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Cont</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56</a:t>
            </a:fld>
            <a:endParaRPr lang="en-IN"/>
          </a:p>
        </p:txBody>
      </p:sp>
      <p:pic>
        <p:nvPicPr>
          <p:cNvPr id="4098" name="Picture 2"/>
          <p:cNvPicPr>
            <a:picLocks noChangeAspect="1" noChangeArrowheads="1"/>
          </p:cNvPicPr>
          <p:nvPr/>
        </p:nvPicPr>
        <p:blipFill>
          <a:blip r:embed="rId3"/>
          <a:srcRect/>
          <a:stretch>
            <a:fillRect/>
          </a:stretch>
        </p:blipFill>
        <p:spPr bwMode="auto">
          <a:xfrm>
            <a:off x="2241550" y="1892300"/>
            <a:ext cx="117348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Priority Based Scheduling</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57</a:t>
            </a:fld>
            <a:endParaRPr lang="en-IN"/>
          </a:p>
        </p:txBody>
      </p:sp>
      <p:sp>
        <p:nvSpPr>
          <p:cNvPr id="9" name="Rectangle 8"/>
          <p:cNvSpPr/>
          <p:nvPr/>
        </p:nvSpPr>
        <p:spPr>
          <a:xfrm>
            <a:off x="1555750" y="2120900"/>
            <a:ext cx="13715999" cy="4524315"/>
          </a:xfrm>
          <a:prstGeom prst="rect">
            <a:avLst/>
          </a:prstGeom>
        </p:spPr>
        <p:txBody>
          <a:bodyPr wrap="square">
            <a:spAutoFit/>
          </a:bodyPr>
          <a:lstStyle/>
          <a:p>
            <a:r>
              <a:rPr lang="en-US" sz="3200" dirty="0" smtClean="0"/>
              <a:t>Priority scheduling is a non-preemptive algorithm and one of the most common scheduling algorithms in batch systems.</a:t>
            </a:r>
          </a:p>
          <a:p>
            <a:endParaRPr lang="en-US" sz="3200" dirty="0" smtClean="0"/>
          </a:p>
          <a:p>
            <a:r>
              <a:rPr lang="en-US" sz="3200" dirty="0" smtClean="0"/>
              <a:t>Each process is assigned a priority. Process with highest priority is to be executed first and so on.</a:t>
            </a:r>
          </a:p>
          <a:p>
            <a:endParaRPr lang="en-US" sz="3200" dirty="0" smtClean="0"/>
          </a:p>
          <a:p>
            <a:r>
              <a:rPr lang="en-US" sz="3200" dirty="0" smtClean="0"/>
              <a:t>Processes with same priority are executed on first come first served basis.</a:t>
            </a:r>
          </a:p>
          <a:p>
            <a:r>
              <a:rPr lang="en-US" sz="3200" dirty="0" smtClean="0"/>
              <a:t>Priority can be decided based on memory requirements, time requirements or any other resource requirement.</a:t>
            </a:r>
            <a:endParaRPr lang="en-US" sz="3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b="1" dirty="0" smtClean="0"/>
              <a:t>Cont..</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58</a:t>
            </a:fld>
            <a:endParaRPr lang="en-IN"/>
          </a:p>
        </p:txBody>
      </p:sp>
      <p:pic>
        <p:nvPicPr>
          <p:cNvPr id="5122" name="Picture 2"/>
          <p:cNvPicPr>
            <a:picLocks noChangeAspect="1" noChangeArrowheads="1"/>
          </p:cNvPicPr>
          <p:nvPr/>
        </p:nvPicPr>
        <p:blipFill>
          <a:blip r:embed="rId3"/>
          <a:srcRect/>
          <a:stretch>
            <a:fillRect/>
          </a:stretch>
        </p:blipFill>
        <p:spPr bwMode="auto">
          <a:xfrm>
            <a:off x="3079750" y="1735138"/>
            <a:ext cx="11201400" cy="6100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Shortest Remaining Time</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59</a:t>
            </a:fld>
            <a:endParaRPr lang="en-IN"/>
          </a:p>
        </p:txBody>
      </p:sp>
      <p:sp>
        <p:nvSpPr>
          <p:cNvPr id="11" name="Rectangle 10"/>
          <p:cNvSpPr/>
          <p:nvPr/>
        </p:nvSpPr>
        <p:spPr>
          <a:xfrm>
            <a:off x="1708150" y="2120900"/>
            <a:ext cx="14128750" cy="3539430"/>
          </a:xfrm>
          <a:prstGeom prst="rect">
            <a:avLst/>
          </a:prstGeom>
        </p:spPr>
        <p:txBody>
          <a:bodyPr wrap="square">
            <a:spAutoFit/>
          </a:bodyPr>
          <a:lstStyle/>
          <a:p>
            <a:r>
              <a:rPr lang="en-US" sz="2800" dirty="0" smtClean="0"/>
              <a:t>Shortest remaining time (SRT) is the preemptive version of the SJN algorithm.</a:t>
            </a:r>
          </a:p>
          <a:p>
            <a:endParaRPr lang="en-US" sz="2800" dirty="0" smtClean="0"/>
          </a:p>
          <a:p>
            <a:r>
              <a:rPr lang="en-US" sz="2800" dirty="0" smtClean="0"/>
              <a:t>The processor is allocated to the job closest to completion but it can be preempted by a newer ready job with shorter time to completion.</a:t>
            </a:r>
          </a:p>
          <a:p>
            <a:endParaRPr lang="en-US" sz="2800" dirty="0" smtClean="0"/>
          </a:p>
          <a:p>
            <a:r>
              <a:rPr lang="en-US" sz="2800" dirty="0" smtClean="0"/>
              <a:t>Impossible to implement in interactive systems where required CPU time is not known.</a:t>
            </a:r>
          </a:p>
          <a:p>
            <a:endParaRPr lang="en-US" sz="2800" dirty="0" smtClean="0"/>
          </a:p>
          <a:p>
            <a:r>
              <a:rPr lang="en-US" sz="2800" dirty="0" smtClean="0"/>
              <a:t>It is often used in batch environments where short jobs need to give preference.</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dirty="0" smtClean="0"/>
              <a:t>CO of Operating System</a:t>
            </a:r>
            <a:endParaRPr lang="en-IN" sz="48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6</a:t>
            </a:fld>
            <a:endParaRPr lang="en-IN"/>
          </a:p>
        </p:txBody>
      </p:sp>
      <p:sp>
        <p:nvSpPr>
          <p:cNvPr id="9" name="Rectangle 8"/>
          <p:cNvSpPr/>
          <p:nvPr/>
        </p:nvSpPr>
        <p:spPr>
          <a:xfrm>
            <a:off x="2165350" y="2120900"/>
            <a:ext cx="12496799" cy="4524315"/>
          </a:xfrm>
          <a:prstGeom prst="rect">
            <a:avLst/>
          </a:prstGeom>
        </p:spPr>
        <p:txBody>
          <a:bodyPr wrap="square">
            <a:spAutoFit/>
          </a:bodyPr>
          <a:lstStyle/>
          <a:p>
            <a:pPr marL="514350" indent="-514350">
              <a:buFont typeface="+mj-lt"/>
              <a:buAutoNum type="arabicPeriod"/>
            </a:pPr>
            <a:r>
              <a:rPr lang="en-US" sz="3200" dirty="0" smtClean="0"/>
              <a:t>Demonstrate  the concepts, structure design of operating system and analysis of process management.</a:t>
            </a:r>
          </a:p>
          <a:p>
            <a:pPr marL="514350" indent="-514350">
              <a:buFont typeface="+mj-lt"/>
              <a:buAutoNum type="arabicPeriod"/>
            </a:pPr>
            <a:r>
              <a:rPr lang="en-US" sz="3200" dirty="0" smtClean="0"/>
              <a:t>Recognize the concepts, implementation of memory management policies, design issues of paging and virtual memory.</a:t>
            </a:r>
          </a:p>
          <a:p>
            <a:pPr marL="514350" indent="-514350">
              <a:buFont typeface="+mj-lt"/>
              <a:buAutoNum type="arabicPeriod"/>
            </a:pPr>
            <a:r>
              <a:rPr lang="en-US" sz="3200" dirty="0" smtClean="0"/>
              <a:t>Understand and design the concepts of deadlock handling and device management. </a:t>
            </a:r>
          </a:p>
          <a:p>
            <a:pPr marL="514350" indent="-514350">
              <a:buFont typeface="+mj-lt"/>
              <a:buAutoNum type="arabicPeriod"/>
            </a:pPr>
            <a:r>
              <a:rPr lang="en-US" sz="3200" dirty="0" smtClean="0"/>
              <a:t>Analyze the file system structure, implementation process and acquainted with various types of operating systems.</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Round Robin Scheduling</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60</a:t>
            </a:fld>
            <a:endParaRPr lang="en-IN"/>
          </a:p>
        </p:txBody>
      </p:sp>
      <p:sp>
        <p:nvSpPr>
          <p:cNvPr id="11" name="Rectangle 10"/>
          <p:cNvSpPr/>
          <p:nvPr/>
        </p:nvSpPr>
        <p:spPr>
          <a:xfrm>
            <a:off x="1860550" y="2197100"/>
            <a:ext cx="13258800" cy="4401205"/>
          </a:xfrm>
          <a:prstGeom prst="rect">
            <a:avLst/>
          </a:prstGeom>
        </p:spPr>
        <p:txBody>
          <a:bodyPr wrap="square">
            <a:spAutoFit/>
          </a:bodyPr>
          <a:lstStyle/>
          <a:p>
            <a:r>
              <a:rPr lang="en-US" sz="2800" dirty="0" smtClean="0"/>
              <a:t>Round Robin is the preemptive process scheduling algorithm.</a:t>
            </a:r>
          </a:p>
          <a:p>
            <a:endParaRPr lang="en-US" sz="2800" dirty="0" smtClean="0"/>
          </a:p>
          <a:p>
            <a:r>
              <a:rPr lang="en-US" sz="2800" dirty="0" smtClean="0"/>
              <a:t>Each process is provided a fix time to execute, it is called a </a:t>
            </a:r>
            <a:r>
              <a:rPr lang="en-US" sz="2800" b="1" dirty="0" smtClean="0"/>
              <a:t>quantum</a:t>
            </a:r>
            <a:r>
              <a:rPr lang="en-US" sz="2800" dirty="0" smtClean="0"/>
              <a:t>.</a:t>
            </a:r>
          </a:p>
          <a:p>
            <a:endParaRPr lang="en-US" sz="2800" dirty="0" smtClean="0"/>
          </a:p>
          <a:p>
            <a:r>
              <a:rPr lang="en-US" sz="2800" dirty="0" smtClean="0"/>
              <a:t>Once a process is executed for a given time period, it is preempted and other process executes for a given time period.</a:t>
            </a:r>
          </a:p>
          <a:p>
            <a:endParaRPr lang="en-US" sz="2800" dirty="0" smtClean="0"/>
          </a:p>
          <a:p>
            <a:r>
              <a:rPr lang="en-US" sz="2800" dirty="0" smtClean="0"/>
              <a:t>Context switching is used to save states of preempted processes.</a:t>
            </a:r>
          </a:p>
          <a:p>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Round Robin Scheduling Cont..</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61</a:t>
            </a:fld>
            <a:endParaRPr lang="en-IN"/>
          </a:p>
        </p:txBody>
      </p:sp>
      <p:pic>
        <p:nvPicPr>
          <p:cNvPr id="6146" name="Picture 2"/>
          <p:cNvPicPr>
            <a:picLocks noChangeAspect="1" noChangeArrowheads="1"/>
          </p:cNvPicPr>
          <p:nvPr/>
        </p:nvPicPr>
        <p:blipFill>
          <a:blip r:embed="rId3"/>
          <a:srcRect/>
          <a:stretch>
            <a:fillRect/>
          </a:stretch>
        </p:blipFill>
        <p:spPr bwMode="auto">
          <a:xfrm>
            <a:off x="1631950" y="2249488"/>
            <a:ext cx="13487400" cy="5815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Multiple-Level Queues Scheduling</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62</a:t>
            </a:fld>
            <a:endParaRPr lang="en-IN"/>
          </a:p>
        </p:txBody>
      </p:sp>
      <p:sp>
        <p:nvSpPr>
          <p:cNvPr id="10" name="Rectangle 9"/>
          <p:cNvSpPr/>
          <p:nvPr/>
        </p:nvSpPr>
        <p:spPr>
          <a:xfrm>
            <a:off x="1555750" y="1816100"/>
            <a:ext cx="13487400" cy="6555641"/>
          </a:xfrm>
          <a:prstGeom prst="rect">
            <a:avLst/>
          </a:prstGeom>
        </p:spPr>
        <p:txBody>
          <a:bodyPr wrap="square">
            <a:spAutoFit/>
          </a:bodyPr>
          <a:lstStyle/>
          <a:p>
            <a:r>
              <a:rPr lang="en-US" sz="2800" dirty="0" smtClean="0"/>
              <a:t>Multiple-level queues are not an independent scheduling algorithm. </a:t>
            </a:r>
          </a:p>
          <a:p>
            <a:endParaRPr lang="en-US" sz="2800" dirty="0" smtClean="0"/>
          </a:p>
          <a:p>
            <a:r>
              <a:rPr lang="en-US" sz="2800" dirty="0" smtClean="0"/>
              <a:t>They make use of other existing algorithms to group and schedule jobs with common characteristics.</a:t>
            </a:r>
          </a:p>
          <a:p>
            <a:endParaRPr lang="en-US" sz="2800" dirty="0" smtClean="0"/>
          </a:p>
          <a:p>
            <a:r>
              <a:rPr lang="en-US" sz="2800" dirty="0" smtClean="0"/>
              <a:t>Multiple queues are maintained for processes with common characteristics.</a:t>
            </a:r>
          </a:p>
          <a:p>
            <a:endParaRPr lang="en-US" sz="2800" dirty="0" smtClean="0"/>
          </a:p>
          <a:p>
            <a:r>
              <a:rPr lang="en-US" sz="2800" dirty="0" smtClean="0"/>
              <a:t>Each queue can have its own scheduling algorithms.</a:t>
            </a:r>
          </a:p>
          <a:p>
            <a:endParaRPr lang="en-US" sz="2800" dirty="0" smtClean="0"/>
          </a:p>
          <a:p>
            <a:r>
              <a:rPr lang="en-US" sz="2800" dirty="0" smtClean="0"/>
              <a:t>Priorities are assigned to each queue.</a:t>
            </a:r>
          </a:p>
          <a:p>
            <a:endParaRPr lang="en-US" sz="2800" dirty="0" smtClean="0"/>
          </a:p>
          <a:p>
            <a:r>
              <a:rPr lang="en-US" sz="2800" dirty="0" smtClean="0"/>
              <a:t>For example, CPU-bound jobs can be scheduled in one queue and all I/O-bound jobs in another queue. The Process Scheduler then alternately selects jobs from each queue and assigns them to the CPU based on the algorithm assigned to the queue.</a:t>
            </a:r>
            <a:endParaRPr lang="en-US"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1054100"/>
            <a:ext cx="14249400" cy="1569660"/>
          </a:xfrm>
          <a:prstGeom prst="rect">
            <a:avLst/>
          </a:prstGeom>
          <a:noFill/>
          <a:ln w="9525">
            <a:noFill/>
            <a:miter lim="800000"/>
            <a:headEnd/>
            <a:tailEnd/>
          </a:ln>
        </p:spPr>
        <p:txBody>
          <a:bodyPr>
            <a:spAutoFit/>
          </a:bodyPr>
          <a:lstStyle/>
          <a:p>
            <a:r>
              <a:rPr lang="en-US" sz="4800" b="1" dirty="0" smtClean="0"/>
              <a:t>CPU Scheduling in OS</a:t>
            </a:r>
            <a:endParaRPr lang="en-US" sz="4800" dirty="0" smtClean="0"/>
          </a:p>
          <a:p>
            <a:endParaRPr lang="en-US" sz="48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63</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sp>
        <p:nvSpPr>
          <p:cNvPr id="12" name="Rectangle 11"/>
          <p:cNvSpPr/>
          <p:nvPr/>
        </p:nvSpPr>
        <p:spPr>
          <a:xfrm>
            <a:off x="1555750" y="2120901"/>
            <a:ext cx="13106400" cy="4832092"/>
          </a:xfrm>
          <a:prstGeom prst="rect">
            <a:avLst/>
          </a:prstGeom>
        </p:spPr>
        <p:txBody>
          <a:bodyPr wrap="square">
            <a:spAutoFit/>
          </a:bodyPr>
          <a:lstStyle/>
          <a:p>
            <a:r>
              <a:rPr lang="en-US" sz="2800" b="1" i="1" dirty="0" smtClean="0"/>
              <a:t>Arrival Time: </a:t>
            </a:r>
            <a:r>
              <a:rPr lang="en-US" sz="2800" i="1" dirty="0" smtClean="0"/>
              <a:t>Time at which the process arrives in the ready queue.</a:t>
            </a:r>
          </a:p>
          <a:p>
            <a:r>
              <a:rPr lang="en-US" sz="2800" i="1" dirty="0" smtClean="0"/>
              <a:t/>
            </a:r>
            <a:br>
              <a:rPr lang="en-US" sz="2800" i="1" dirty="0" smtClean="0"/>
            </a:br>
            <a:r>
              <a:rPr lang="en-US" sz="2800" b="1" i="1" dirty="0" smtClean="0"/>
              <a:t>Completion Time:</a:t>
            </a:r>
            <a:r>
              <a:rPr lang="en-US" sz="2800" i="1" dirty="0" smtClean="0"/>
              <a:t> Time at which process completes its execution.</a:t>
            </a:r>
            <a:br>
              <a:rPr lang="en-US" sz="2800" i="1" dirty="0" smtClean="0"/>
            </a:br>
            <a:endParaRPr lang="en-US" sz="2800" i="1" dirty="0" smtClean="0"/>
          </a:p>
          <a:p>
            <a:r>
              <a:rPr lang="en-US" sz="2800" b="1" i="1" dirty="0" smtClean="0"/>
              <a:t>Burst Time: </a:t>
            </a:r>
            <a:r>
              <a:rPr lang="en-US" sz="2800" i="1" dirty="0" smtClean="0"/>
              <a:t>Time required by a process for CPU execution.</a:t>
            </a:r>
            <a:br>
              <a:rPr lang="en-US" sz="2800" i="1" dirty="0" smtClean="0"/>
            </a:br>
            <a:endParaRPr lang="en-US" sz="2800" i="1" dirty="0" smtClean="0"/>
          </a:p>
          <a:p>
            <a:r>
              <a:rPr lang="en-US" sz="2800" b="1" i="1" dirty="0" smtClean="0"/>
              <a:t>Turn Around Time: </a:t>
            </a:r>
            <a:r>
              <a:rPr lang="en-US" sz="2800" i="1" dirty="0" smtClean="0"/>
              <a:t>Time Difference between completion time and arrival time.</a:t>
            </a:r>
            <a:br>
              <a:rPr lang="en-US" sz="2800" i="1" dirty="0" smtClean="0"/>
            </a:br>
            <a:r>
              <a:rPr lang="en-US" sz="2800" i="1" dirty="0" smtClean="0"/>
              <a:t>Turn Around Time = Completion Time – Arrival Time</a:t>
            </a:r>
          </a:p>
          <a:p>
            <a:endParaRPr lang="en-US" sz="2800" b="1" i="1" dirty="0" smtClean="0"/>
          </a:p>
          <a:p>
            <a:r>
              <a:rPr lang="en-US" sz="2800" b="1" i="1" dirty="0" smtClean="0"/>
              <a:t>Waiting Time(W.T):</a:t>
            </a:r>
            <a:r>
              <a:rPr lang="en-US" sz="2800" i="1" dirty="0" smtClean="0"/>
              <a:t> Time Difference between turn around time and burst time.</a:t>
            </a:r>
            <a:br>
              <a:rPr lang="en-US" sz="2800" i="1" dirty="0" smtClean="0"/>
            </a:br>
            <a:r>
              <a:rPr lang="en-US" sz="2800" i="1" dirty="0" smtClean="0"/>
              <a:t>Waiting Time = Turn Around Time – Burst Time</a:t>
            </a:r>
            <a:endParaRPr lang="en-US" sz="2800" i="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596901"/>
            <a:ext cx="14249400" cy="830997"/>
          </a:xfrm>
          <a:prstGeom prst="rect">
            <a:avLst/>
          </a:prstGeom>
          <a:noFill/>
          <a:ln w="9525">
            <a:noFill/>
            <a:miter lim="800000"/>
            <a:headEnd/>
            <a:tailEnd/>
          </a:ln>
        </p:spPr>
        <p:txBody>
          <a:bodyPr wrap="square">
            <a:spAutoFit/>
          </a:bodyPr>
          <a:lstStyle/>
          <a:p>
            <a:r>
              <a:rPr lang="en-US" sz="4800" dirty="0" smtClean="0"/>
              <a:t>Comparison among Scheduling Algorithm</a:t>
            </a:r>
            <a:endParaRPr lang="en-US"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64</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954107"/>
          </a:xfrm>
          <a:prstGeom prst="rect">
            <a:avLst/>
          </a:prstGeom>
        </p:spPr>
        <p:txBody>
          <a:bodyPr wrap="square">
            <a:spAutoFit/>
          </a:bodyPr>
          <a:lstStyle/>
          <a:p>
            <a:endParaRPr lang="en-US" sz="2800" dirty="0" smtClean="0"/>
          </a:p>
          <a:p>
            <a:endParaRPr lang="en-US" sz="2800" dirty="0"/>
          </a:p>
        </p:txBody>
      </p:sp>
      <p:sp>
        <p:nvSpPr>
          <p:cNvPr id="11" name="Rectangle 10"/>
          <p:cNvSpPr/>
          <p:nvPr/>
        </p:nvSpPr>
        <p:spPr>
          <a:xfrm>
            <a:off x="1936750" y="1816100"/>
            <a:ext cx="13716000" cy="1384995"/>
          </a:xfrm>
          <a:prstGeom prst="rect">
            <a:avLst/>
          </a:prstGeom>
        </p:spPr>
        <p:txBody>
          <a:bodyPr wrap="square">
            <a:spAutoFit/>
          </a:bodyPr>
          <a:lstStyle/>
          <a:p>
            <a:r>
              <a:rPr lang="en-US" sz="2800" dirty="0" smtClean="0"/>
              <a:t/>
            </a:r>
            <a:br>
              <a:rPr lang="en-US" sz="2800" dirty="0" smtClean="0"/>
            </a:br>
            <a:r>
              <a:rPr lang="en-US" sz="2800" dirty="0" smtClean="0"/>
              <a:t/>
            </a:r>
            <a:br>
              <a:rPr lang="en-US" sz="2800" dirty="0" smtClean="0"/>
            </a:br>
            <a:endParaRPr lang="en-US" sz="2800" dirty="0"/>
          </a:p>
        </p:txBody>
      </p:sp>
      <p:sp>
        <p:nvSpPr>
          <p:cNvPr id="12" name="Rectangle 11"/>
          <p:cNvSpPr/>
          <p:nvPr/>
        </p:nvSpPr>
        <p:spPr>
          <a:xfrm>
            <a:off x="1936750" y="1816100"/>
            <a:ext cx="11887200" cy="5693866"/>
          </a:xfrm>
          <a:prstGeom prst="rect">
            <a:avLst/>
          </a:prstGeom>
        </p:spPr>
        <p:txBody>
          <a:bodyPr wrap="square">
            <a:spAutoFit/>
          </a:bodyPr>
          <a:lstStyle/>
          <a:p>
            <a:r>
              <a:rPr lang="en-US" sz="2800" dirty="0" smtClean="0"/>
              <a:t>FCFS can cause long waiting times, especially when the first job takes too much CPU time.</a:t>
            </a:r>
          </a:p>
          <a:p>
            <a:endParaRPr lang="en-US" sz="2800" dirty="0" smtClean="0"/>
          </a:p>
          <a:p>
            <a:r>
              <a:rPr lang="en-US" sz="2800" dirty="0" smtClean="0"/>
              <a:t>Both SJF and Shortest Remaining time first algorithms may cause starvation. Consider a situation when the long process is there in the ready queue and shorter processes keep coming.</a:t>
            </a:r>
          </a:p>
          <a:p>
            <a:endParaRPr lang="en-US" sz="2800" dirty="0" smtClean="0"/>
          </a:p>
          <a:p>
            <a:r>
              <a:rPr lang="en-US" sz="2800" dirty="0" smtClean="0"/>
              <a:t>If time quantum for Round Robin scheduling is very large, then it behaves same as FCFS scheduling.</a:t>
            </a:r>
          </a:p>
          <a:p>
            <a:endParaRPr lang="en-US" sz="2800" dirty="0" smtClean="0"/>
          </a:p>
          <a:p>
            <a:r>
              <a:rPr lang="en-US" sz="2800" dirty="0" smtClean="0"/>
              <a:t>SJF is optimal in terms of average waiting time for a given set of </a:t>
            </a:r>
            <a:r>
              <a:rPr lang="en-US" sz="2800" dirty="0" err="1" smtClean="0"/>
              <a:t>processes,i.e</a:t>
            </a:r>
            <a:r>
              <a:rPr lang="en-US" sz="2800" dirty="0" smtClean="0"/>
              <a:t>., average waiting time is minimum with this scheduling, but problems are, how to know/predict the time of next job.</a:t>
            </a:r>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368301"/>
            <a:ext cx="14249400" cy="830997"/>
          </a:xfrm>
          <a:prstGeom prst="rect">
            <a:avLst/>
          </a:prstGeom>
          <a:noFill/>
          <a:ln w="9525">
            <a:noFill/>
            <a:miter lim="800000"/>
            <a:headEnd/>
            <a:tailEnd/>
          </a:ln>
        </p:spPr>
        <p:txBody>
          <a:bodyPr wrap="square">
            <a:spAutoFit/>
          </a:bodyPr>
          <a:lstStyle/>
          <a:p>
            <a:r>
              <a:rPr lang="en-US" sz="4800" dirty="0" smtClean="0"/>
              <a:t>What is Thread</a:t>
            </a:r>
            <a:endParaRPr lang="en-US" sz="48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65</a:t>
            </a:fld>
            <a:endParaRPr lang="en-IN"/>
          </a:p>
        </p:txBody>
      </p:sp>
      <p:sp>
        <p:nvSpPr>
          <p:cNvPr id="9" name="Rectangle 8"/>
          <p:cNvSpPr/>
          <p:nvPr/>
        </p:nvSpPr>
        <p:spPr>
          <a:xfrm>
            <a:off x="1327150" y="1206500"/>
            <a:ext cx="14020800" cy="6986528"/>
          </a:xfrm>
          <a:prstGeom prst="rect">
            <a:avLst/>
          </a:prstGeom>
        </p:spPr>
        <p:txBody>
          <a:bodyPr wrap="square">
            <a:spAutoFit/>
          </a:bodyPr>
          <a:lstStyle/>
          <a:p>
            <a:r>
              <a:rPr lang="en-US" sz="2800" dirty="0" smtClean="0"/>
              <a:t>A thread is a flow of execution through the process code, with its own program counter that keeps track of which instruction to execute next, system registers which hold its current working variables, and a stack which contains the execution history.</a:t>
            </a:r>
          </a:p>
          <a:p>
            <a:endParaRPr lang="en-US" sz="2800" dirty="0" smtClean="0"/>
          </a:p>
          <a:p>
            <a:r>
              <a:rPr lang="en-US" sz="2800" dirty="0" smtClean="0"/>
              <a:t>A thread shares with its peer threads few information like code segment, data segment and open files. When one thread alters a code segment memory item, all other threads see that.</a:t>
            </a:r>
          </a:p>
          <a:p>
            <a:endParaRPr lang="en-US" sz="2800" dirty="0" smtClean="0"/>
          </a:p>
          <a:p>
            <a:r>
              <a:rPr lang="en-US" sz="2800" dirty="0" smtClean="0"/>
              <a:t>A thread is also called a </a:t>
            </a:r>
            <a:r>
              <a:rPr lang="en-US" sz="2800" b="1" dirty="0" smtClean="0"/>
              <a:t>lightweight process</a:t>
            </a:r>
            <a:r>
              <a:rPr lang="en-US" sz="2800" dirty="0" smtClean="0"/>
              <a:t>. </a:t>
            </a:r>
          </a:p>
          <a:p>
            <a:endParaRPr lang="en-US" sz="2800" dirty="0" smtClean="0"/>
          </a:p>
          <a:p>
            <a:r>
              <a:rPr lang="en-US" sz="2800" dirty="0" smtClean="0"/>
              <a:t>Threads provide a way to improve application performance through parallelism. </a:t>
            </a:r>
          </a:p>
          <a:p>
            <a:endParaRPr lang="en-US" sz="2800" dirty="0" smtClean="0"/>
          </a:p>
          <a:p>
            <a:r>
              <a:rPr lang="en-US" sz="2800" dirty="0" smtClean="0"/>
              <a:t>Threads represent a software approach to improving performance of operating system by reducing the overhead thread is equivalent to a classical process.</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444500"/>
            <a:ext cx="14249400" cy="830997"/>
          </a:xfrm>
          <a:prstGeom prst="rect">
            <a:avLst/>
          </a:prstGeom>
          <a:solidFill>
            <a:schemeClr val="bg1"/>
          </a:solidFill>
          <a:ln w="9525">
            <a:noFill/>
            <a:miter lim="800000"/>
            <a:headEnd/>
            <a:tailEnd/>
          </a:ln>
        </p:spPr>
        <p:txBody>
          <a:bodyPr wrap="square">
            <a:spAutoFit/>
          </a:bodyPr>
          <a:lstStyle/>
          <a:p>
            <a:r>
              <a:rPr lang="en-US" sz="4800" b="1" dirty="0" smtClean="0"/>
              <a:t>Cont..</a:t>
            </a:r>
            <a:endParaRPr lang="en-US" sz="4800" b="1" dirty="0" smtClean="0">
              <a:solidFill>
                <a:schemeClr val="bg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66</a:t>
            </a:fld>
            <a:endParaRPr lang="en-IN"/>
          </a:p>
        </p:txBody>
      </p:sp>
      <p:sp>
        <p:nvSpPr>
          <p:cNvPr id="9" name="Rectangle 8"/>
          <p:cNvSpPr/>
          <p:nvPr/>
        </p:nvSpPr>
        <p:spPr>
          <a:xfrm>
            <a:off x="1555750" y="1282700"/>
            <a:ext cx="13715999" cy="584775"/>
          </a:xfrm>
          <a:prstGeom prst="rect">
            <a:avLst/>
          </a:prstGeom>
        </p:spPr>
        <p:txBody>
          <a:bodyPr wrap="square">
            <a:spAutoFit/>
          </a:bodyPr>
          <a:lstStyle/>
          <a:p>
            <a:r>
              <a:rPr lang="en-US" sz="3200" dirty="0" smtClean="0"/>
              <a:t> </a:t>
            </a:r>
            <a:endParaRPr lang="en-US" sz="3200" b="1" dirty="0" smtClean="0"/>
          </a:p>
        </p:txBody>
      </p:sp>
      <p:sp>
        <p:nvSpPr>
          <p:cNvPr id="11" name="Rectangle 10"/>
          <p:cNvSpPr/>
          <p:nvPr/>
        </p:nvSpPr>
        <p:spPr>
          <a:xfrm>
            <a:off x="1327150" y="1587500"/>
            <a:ext cx="14173200" cy="3539430"/>
          </a:xfrm>
          <a:prstGeom prst="rect">
            <a:avLst/>
          </a:prstGeom>
        </p:spPr>
        <p:txBody>
          <a:bodyPr wrap="square">
            <a:spAutoFit/>
          </a:bodyPr>
          <a:lstStyle/>
          <a:p>
            <a:r>
              <a:rPr lang="en-US" sz="2800" dirty="0" smtClean="0"/>
              <a:t>Each thread belongs to exactly one process and no thread can exist outside a process. </a:t>
            </a:r>
          </a:p>
          <a:p>
            <a:endParaRPr lang="en-US" sz="2800" dirty="0" smtClean="0"/>
          </a:p>
          <a:p>
            <a:r>
              <a:rPr lang="en-US" sz="2800" dirty="0" smtClean="0"/>
              <a:t>Each thread represents a separate flow of control. </a:t>
            </a:r>
          </a:p>
          <a:p>
            <a:endParaRPr lang="en-US" sz="2800" dirty="0" smtClean="0"/>
          </a:p>
          <a:p>
            <a:r>
              <a:rPr lang="en-US" sz="2800" dirty="0" smtClean="0"/>
              <a:t>Threads have been successfully used in implementing network servers and web server. </a:t>
            </a:r>
          </a:p>
          <a:p>
            <a:endParaRPr lang="en-US" sz="2800" dirty="0" smtClean="0"/>
          </a:p>
          <a:p>
            <a:r>
              <a:rPr lang="en-US" sz="2800" dirty="0" smtClean="0"/>
              <a:t>They also provide a suitable foundation for parallel execution of applications on shared memory multiprocessors. </a:t>
            </a:r>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92100"/>
            <a:ext cx="14249400" cy="707886"/>
          </a:xfrm>
          <a:prstGeom prst="rect">
            <a:avLst/>
          </a:prstGeom>
          <a:noFill/>
          <a:ln w="9525">
            <a:noFill/>
            <a:miter lim="800000"/>
            <a:headEnd/>
            <a:tailEnd/>
          </a:ln>
        </p:spPr>
        <p:txBody>
          <a:bodyPr wrap="square">
            <a:spAutoFit/>
          </a:bodyPr>
          <a:lstStyle/>
          <a:p>
            <a:pPr lvl="0" defTabSz="914400"/>
            <a:r>
              <a:rPr lang="en-US" sz="4000" dirty="0" smtClean="0">
                <a:latin typeface="Arial" pitchFamily="34" charset="0"/>
                <a:cs typeface="Arial" pitchFamily="34" charset="0"/>
              </a:rPr>
              <a:t>Difference between Process and Thread</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67</a:t>
            </a:fld>
            <a:endParaRPr lang="en-IN"/>
          </a:p>
        </p:txBody>
      </p:sp>
      <p:graphicFrame>
        <p:nvGraphicFramePr>
          <p:cNvPr id="10" name="Table 9"/>
          <p:cNvGraphicFramePr>
            <a:graphicFrameLocks noGrp="1"/>
          </p:cNvGraphicFramePr>
          <p:nvPr/>
        </p:nvGraphicFramePr>
        <p:xfrm>
          <a:off x="2317750" y="1419860"/>
          <a:ext cx="12115800" cy="6720840"/>
        </p:xfrm>
        <a:graphic>
          <a:graphicData uri="http://schemas.openxmlformats.org/drawingml/2006/table">
            <a:tbl>
              <a:tblPr/>
              <a:tblGrid>
                <a:gridCol w="408973">
                  <a:extLst>
                    <a:ext uri="{9D8B030D-6E8A-4147-A177-3AD203B41FA5}">
                      <a16:colId xmlns:a16="http://schemas.microsoft.com/office/drawing/2014/main" val="20000"/>
                    </a:ext>
                  </a:extLst>
                </a:gridCol>
                <a:gridCol w="5227175">
                  <a:extLst>
                    <a:ext uri="{9D8B030D-6E8A-4147-A177-3AD203B41FA5}">
                      <a16:colId xmlns:a16="http://schemas.microsoft.com/office/drawing/2014/main" val="20001"/>
                    </a:ext>
                  </a:extLst>
                </a:gridCol>
                <a:gridCol w="6479652">
                  <a:extLst>
                    <a:ext uri="{9D8B030D-6E8A-4147-A177-3AD203B41FA5}">
                      <a16:colId xmlns:a16="http://schemas.microsoft.com/office/drawing/2014/main" val="20002"/>
                    </a:ext>
                  </a:extLst>
                </a:gridCol>
              </a:tblGrid>
              <a:tr h="960120">
                <a:tc>
                  <a:txBody>
                    <a:bodyPr/>
                    <a:lstStyle/>
                    <a:p>
                      <a:pPr fontAlgn="t"/>
                      <a:r>
                        <a:rPr lang="en-US"/>
                        <a:t>S.N.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fontAlgn="t"/>
                      <a:r>
                        <a:rPr lang="en-US"/>
                        <a:t>Process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fontAlgn="t"/>
                      <a:r>
                        <a:rPr lang="en-US"/>
                        <a:t>Thread</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584421">
                <a:tc>
                  <a:txBody>
                    <a:bodyPr/>
                    <a:lstStyle/>
                    <a:p>
                      <a:pPr fontAlgn="t"/>
                      <a:r>
                        <a:rPr lang="en-US"/>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Process is heavy weight or resource intensive.</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Thread is light weight, taking lesser resources than a process.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960120">
                <a:tc>
                  <a:txBody>
                    <a:bodyPr/>
                    <a:lstStyle/>
                    <a:p>
                      <a:pPr fontAlgn="t"/>
                      <a:r>
                        <a:rPr lang="en-US"/>
                        <a:t>2</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Process switching needs interaction with operating system.</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Thread switching does not need to interact with operating system.</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1335819">
                <a:tc>
                  <a:txBody>
                    <a:bodyPr/>
                    <a:lstStyle/>
                    <a:p>
                      <a:pPr fontAlgn="t"/>
                      <a:r>
                        <a:rPr lang="en-US"/>
                        <a:t>3</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In multiple processing environments, each process executes the same code but has its own memory and file resources.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All threads can share same set of open files, child processes.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960120">
                <a:tc>
                  <a:txBody>
                    <a:bodyPr/>
                    <a:lstStyle/>
                    <a:p>
                      <a:pPr fontAlgn="t"/>
                      <a:r>
                        <a:rPr lang="en-US"/>
                        <a:t>4</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If one process is blocked, then no other process can execute until the first process is unblocked.</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While one thread is blocked and waiting, a second thread in the same task can run.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960120">
                <a:tc>
                  <a:txBody>
                    <a:bodyPr/>
                    <a:lstStyle/>
                    <a:p>
                      <a:pPr fontAlgn="t"/>
                      <a:r>
                        <a:rPr lang="en-US"/>
                        <a:t>5</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Multiple processes without using threads use more resources.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Multiple threaded processes use fewer resources.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r h="960120">
                <a:tc>
                  <a:txBody>
                    <a:bodyPr/>
                    <a:lstStyle/>
                    <a:p>
                      <a:pPr fontAlgn="t"/>
                      <a:r>
                        <a:rPr lang="en-US"/>
                        <a:t>6</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t>In multiple processes each process operates independently of the others.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dirty="0"/>
                        <a:t>One thread can read, write or change another thread's data.</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0"/>
            <a:ext cx="14249400" cy="830997"/>
          </a:xfrm>
          <a:prstGeom prst="rect">
            <a:avLst/>
          </a:prstGeom>
          <a:noFill/>
          <a:ln w="9525">
            <a:noFill/>
            <a:miter lim="800000"/>
            <a:headEnd/>
            <a:tailEnd/>
          </a:ln>
        </p:spPr>
        <p:txBody>
          <a:bodyPr wrap="square">
            <a:spAutoFit/>
          </a:bodyPr>
          <a:lstStyle/>
          <a:p>
            <a:r>
              <a:rPr lang="en-US" sz="4800" dirty="0" smtClean="0"/>
              <a:t>Advantages of Thread and its types</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68</a:t>
            </a:fld>
            <a:endParaRPr lang="en-IN"/>
          </a:p>
        </p:txBody>
      </p:sp>
      <p:sp>
        <p:nvSpPr>
          <p:cNvPr id="9" name="Rectangle 8"/>
          <p:cNvSpPr/>
          <p:nvPr/>
        </p:nvSpPr>
        <p:spPr>
          <a:xfrm>
            <a:off x="1098550" y="901700"/>
            <a:ext cx="14097000" cy="7417415"/>
          </a:xfrm>
          <a:prstGeom prst="rect">
            <a:avLst/>
          </a:prstGeom>
        </p:spPr>
        <p:txBody>
          <a:bodyPr wrap="square">
            <a:spAutoFit/>
          </a:bodyPr>
          <a:lstStyle/>
          <a:p>
            <a:r>
              <a:rPr lang="en-US" sz="2800" dirty="0" smtClean="0"/>
              <a:t>Threads minimize the context switching time.</a:t>
            </a:r>
          </a:p>
          <a:p>
            <a:endParaRPr lang="en-US" sz="2800" dirty="0" smtClean="0"/>
          </a:p>
          <a:p>
            <a:r>
              <a:rPr lang="en-US" sz="2800" dirty="0" smtClean="0"/>
              <a:t>Use of threads provides concurrency within a process.</a:t>
            </a:r>
          </a:p>
          <a:p>
            <a:endParaRPr lang="en-US" sz="2800" dirty="0" smtClean="0"/>
          </a:p>
          <a:p>
            <a:r>
              <a:rPr lang="en-US" sz="2800" dirty="0" smtClean="0"/>
              <a:t>Efficient communication.</a:t>
            </a:r>
          </a:p>
          <a:p>
            <a:endParaRPr lang="en-US" sz="2800" dirty="0" smtClean="0"/>
          </a:p>
          <a:p>
            <a:r>
              <a:rPr lang="en-US" sz="2800" dirty="0" smtClean="0"/>
              <a:t>It is more economical to create and context switch threads.</a:t>
            </a:r>
          </a:p>
          <a:p>
            <a:endParaRPr lang="en-US" sz="2800" dirty="0" smtClean="0"/>
          </a:p>
          <a:p>
            <a:r>
              <a:rPr lang="en-US" sz="2800" dirty="0" smtClean="0"/>
              <a:t>Threads allow utilization of multiprocessor architectures to a greater scale and efficiency.</a:t>
            </a:r>
          </a:p>
          <a:p>
            <a:endParaRPr lang="en-US" sz="2800" dirty="0" smtClean="0"/>
          </a:p>
          <a:p>
            <a:r>
              <a:rPr lang="en-US" sz="2800" dirty="0" smtClean="0"/>
              <a:t>Types of Thread</a:t>
            </a:r>
          </a:p>
          <a:p>
            <a:endParaRPr lang="en-US" sz="2800" dirty="0" smtClean="0"/>
          </a:p>
          <a:p>
            <a:r>
              <a:rPr lang="en-US" sz="2800" b="1" dirty="0" smtClean="0"/>
              <a:t>User Level Threads</a:t>
            </a:r>
            <a:r>
              <a:rPr lang="en-US" sz="2800" dirty="0" smtClean="0"/>
              <a:t> − User managed threads.</a:t>
            </a:r>
          </a:p>
          <a:p>
            <a:endParaRPr lang="en-US" sz="2800" dirty="0" smtClean="0"/>
          </a:p>
          <a:p>
            <a:r>
              <a:rPr lang="en-US" sz="2800" b="1" dirty="0" smtClean="0"/>
              <a:t>Kernel Level Threads</a:t>
            </a:r>
            <a:r>
              <a:rPr lang="en-US" sz="2800" dirty="0" smtClean="0"/>
              <a:t> − Operating System managed threads acting on kernel, an operating system core.</a:t>
            </a:r>
            <a:endParaRPr lang="en-US"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215900"/>
            <a:ext cx="14249400" cy="830997"/>
          </a:xfrm>
          <a:prstGeom prst="rect">
            <a:avLst/>
          </a:prstGeom>
          <a:noFill/>
          <a:ln w="9525">
            <a:noFill/>
            <a:miter lim="800000"/>
            <a:headEnd/>
            <a:tailEnd/>
          </a:ln>
        </p:spPr>
        <p:txBody>
          <a:bodyPr wrap="square">
            <a:spAutoFit/>
          </a:bodyPr>
          <a:lstStyle/>
          <a:p>
            <a:r>
              <a:rPr lang="en-US" sz="4800" dirty="0" smtClean="0"/>
              <a:t>User Level Threads</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69</a:t>
            </a:fld>
            <a:endParaRPr lang="en-IN"/>
          </a:p>
        </p:txBody>
      </p:sp>
      <p:sp>
        <p:nvSpPr>
          <p:cNvPr id="9" name="Rectangle 8"/>
          <p:cNvSpPr/>
          <p:nvPr/>
        </p:nvSpPr>
        <p:spPr>
          <a:xfrm>
            <a:off x="1555750" y="1206500"/>
            <a:ext cx="13715999" cy="7848302"/>
          </a:xfrm>
          <a:prstGeom prst="rect">
            <a:avLst/>
          </a:prstGeom>
        </p:spPr>
        <p:txBody>
          <a:bodyPr wrap="square">
            <a:spAutoFit/>
          </a:bodyPr>
          <a:lstStyle/>
          <a:p>
            <a:r>
              <a:rPr lang="en-US" sz="2800" dirty="0" smtClean="0"/>
              <a:t>In this case, the thread management kernel is not aware of the existence of threads.</a:t>
            </a:r>
          </a:p>
          <a:p>
            <a:endParaRPr lang="en-US" sz="2800" dirty="0" smtClean="0"/>
          </a:p>
          <a:p>
            <a:r>
              <a:rPr lang="en-US" sz="2800" dirty="0" smtClean="0"/>
              <a:t> The thread library contains code for creating and destroying threads, for passing message and data between threads, for scheduling thread execution and for saving and restoring thread contexts. </a:t>
            </a:r>
          </a:p>
          <a:p>
            <a:endParaRPr lang="en-US" sz="2800" dirty="0" smtClean="0"/>
          </a:p>
          <a:p>
            <a:r>
              <a:rPr lang="en-US" sz="2800" dirty="0" smtClean="0"/>
              <a:t>The application starts with a single thread.</a:t>
            </a:r>
          </a:p>
          <a:p>
            <a:endParaRPr lang="en-US" sz="2800" dirty="0" smtClean="0"/>
          </a:p>
          <a:p>
            <a:r>
              <a:rPr lang="en-US" sz="2800" dirty="0" smtClean="0"/>
              <a:t>Advantages</a:t>
            </a:r>
          </a:p>
          <a:p>
            <a:r>
              <a:rPr lang="en-US" sz="2800" dirty="0" smtClean="0"/>
              <a:t>Thread switching does not require Kernel mode privileges.</a:t>
            </a:r>
          </a:p>
          <a:p>
            <a:r>
              <a:rPr lang="en-US" sz="2800" dirty="0" smtClean="0"/>
              <a:t>User level thread can run on any operating system.</a:t>
            </a:r>
          </a:p>
          <a:p>
            <a:r>
              <a:rPr lang="en-US" sz="2800" dirty="0" smtClean="0"/>
              <a:t>Scheduling can be application specific in the user level thread.</a:t>
            </a:r>
          </a:p>
          <a:p>
            <a:r>
              <a:rPr lang="en-US" sz="2800" dirty="0" smtClean="0"/>
              <a:t>User level threads are fast to create and manage.</a:t>
            </a:r>
          </a:p>
          <a:p>
            <a:endParaRPr lang="en-US" sz="2800" dirty="0" smtClean="0"/>
          </a:p>
          <a:p>
            <a:r>
              <a:rPr lang="en-US" sz="2800" dirty="0" smtClean="0"/>
              <a:t>Disadvantages</a:t>
            </a:r>
          </a:p>
          <a:p>
            <a:r>
              <a:rPr lang="en-US" sz="2800" dirty="0" smtClean="0"/>
              <a:t>In a typical operating system, most system calls are blocking.</a:t>
            </a:r>
          </a:p>
          <a:p>
            <a:r>
              <a:rPr lang="en-US" sz="2800" dirty="0" smtClean="0"/>
              <a:t>Multithreaded application cannot take advantage of multiprocessing.</a:t>
            </a:r>
          </a:p>
          <a:p>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dirty="0" smtClean="0"/>
              <a:t>CO-PO&amp; CO-PSO Mapping</a:t>
            </a:r>
            <a:endParaRPr lang="en-IN" sz="48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7</a:t>
            </a:fld>
            <a:endParaRPr lang="en-IN"/>
          </a:p>
        </p:txBody>
      </p:sp>
      <p:graphicFrame>
        <p:nvGraphicFramePr>
          <p:cNvPr id="2" name="Table 1"/>
          <p:cNvGraphicFramePr>
            <a:graphicFrameLocks noGrp="1"/>
          </p:cNvGraphicFramePr>
          <p:nvPr>
            <p:extLst>
              <p:ext uri="{D42A27DB-BD31-4B8C-83A1-F6EECF244321}">
                <p14:modId xmlns:p14="http://schemas.microsoft.com/office/powerpoint/2010/main" val="2779283898"/>
              </p:ext>
            </p:extLst>
          </p:nvPr>
        </p:nvGraphicFramePr>
        <p:xfrm>
          <a:off x="2012948" y="2578100"/>
          <a:ext cx="13276582" cy="5077067"/>
        </p:xfrm>
        <a:graphic>
          <a:graphicData uri="http://schemas.openxmlformats.org/drawingml/2006/table">
            <a:tbl>
              <a:tblPr firstRow="1" firstCol="1" bandRow="1">
                <a:tableStyleId>{5C22544A-7EE6-4342-B048-85BDC9FD1C3A}</a:tableStyleId>
              </a:tblPr>
              <a:tblGrid>
                <a:gridCol w="869181">
                  <a:extLst>
                    <a:ext uri="{9D8B030D-6E8A-4147-A177-3AD203B41FA5}">
                      <a16:colId xmlns:a16="http://schemas.microsoft.com/office/drawing/2014/main" val="4164763003"/>
                    </a:ext>
                  </a:extLst>
                </a:gridCol>
                <a:gridCol w="827721">
                  <a:extLst>
                    <a:ext uri="{9D8B030D-6E8A-4147-A177-3AD203B41FA5}">
                      <a16:colId xmlns:a16="http://schemas.microsoft.com/office/drawing/2014/main" val="2589821766"/>
                    </a:ext>
                  </a:extLst>
                </a:gridCol>
                <a:gridCol w="848453">
                  <a:extLst>
                    <a:ext uri="{9D8B030D-6E8A-4147-A177-3AD203B41FA5}">
                      <a16:colId xmlns:a16="http://schemas.microsoft.com/office/drawing/2014/main" val="1646267150"/>
                    </a:ext>
                  </a:extLst>
                </a:gridCol>
                <a:gridCol w="93980">
                  <a:extLst>
                    <a:ext uri="{9D8B030D-6E8A-4147-A177-3AD203B41FA5}">
                      <a16:colId xmlns:a16="http://schemas.microsoft.com/office/drawing/2014/main" val="2358270192"/>
                    </a:ext>
                  </a:extLst>
                </a:gridCol>
                <a:gridCol w="848451">
                  <a:extLst>
                    <a:ext uri="{9D8B030D-6E8A-4147-A177-3AD203B41FA5}">
                      <a16:colId xmlns:a16="http://schemas.microsoft.com/office/drawing/2014/main" val="690220537"/>
                    </a:ext>
                  </a:extLst>
                </a:gridCol>
                <a:gridCol w="848453">
                  <a:extLst>
                    <a:ext uri="{9D8B030D-6E8A-4147-A177-3AD203B41FA5}">
                      <a16:colId xmlns:a16="http://schemas.microsoft.com/office/drawing/2014/main" val="1454598227"/>
                    </a:ext>
                  </a:extLst>
                </a:gridCol>
                <a:gridCol w="848453">
                  <a:extLst>
                    <a:ext uri="{9D8B030D-6E8A-4147-A177-3AD203B41FA5}">
                      <a16:colId xmlns:a16="http://schemas.microsoft.com/office/drawing/2014/main" val="2355057057"/>
                    </a:ext>
                  </a:extLst>
                </a:gridCol>
                <a:gridCol w="849560">
                  <a:extLst>
                    <a:ext uri="{9D8B030D-6E8A-4147-A177-3AD203B41FA5}">
                      <a16:colId xmlns:a16="http://schemas.microsoft.com/office/drawing/2014/main" val="673532537"/>
                    </a:ext>
                  </a:extLst>
                </a:gridCol>
                <a:gridCol w="849560">
                  <a:extLst>
                    <a:ext uri="{9D8B030D-6E8A-4147-A177-3AD203B41FA5}">
                      <a16:colId xmlns:a16="http://schemas.microsoft.com/office/drawing/2014/main" val="2675326862"/>
                    </a:ext>
                  </a:extLst>
                </a:gridCol>
                <a:gridCol w="906368">
                  <a:extLst>
                    <a:ext uri="{9D8B030D-6E8A-4147-A177-3AD203B41FA5}">
                      <a16:colId xmlns:a16="http://schemas.microsoft.com/office/drawing/2014/main" val="922829852"/>
                    </a:ext>
                  </a:extLst>
                </a:gridCol>
                <a:gridCol w="867061">
                  <a:extLst>
                    <a:ext uri="{9D8B030D-6E8A-4147-A177-3AD203B41FA5}">
                      <a16:colId xmlns:a16="http://schemas.microsoft.com/office/drawing/2014/main" val="3673419899"/>
                    </a:ext>
                  </a:extLst>
                </a:gridCol>
                <a:gridCol w="923869">
                  <a:extLst>
                    <a:ext uri="{9D8B030D-6E8A-4147-A177-3AD203B41FA5}">
                      <a16:colId xmlns:a16="http://schemas.microsoft.com/office/drawing/2014/main" val="1131462313"/>
                    </a:ext>
                  </a:extLst>
                </a:gridCol>
                <a:gridCol w="923869">
                  <a:extLst>
                    <a:ext uri="{9D8B030D-6E8A-4147-A177-3AD203B41FA5}">
                      <a16:colId xmlns:a16="http://schemas.microsoft.com/office/drawing/2014/main" val="465275677"/>
                    </a:ext>
                  </a:extLst>
                </a:gridCol>
                <a:gridCol w="923869">
                  <a:extLst>
                    <a:ext uri="{9D8B030D-6E8A-4147-A177-3AD203B41FA5}">
                      <a16:colId xmlns:a16="http://schemas.microsoft.com/office/drawing/2014/main" val="3452310780"/>
                    </a:ext>
                  </a:extLst>
                </a:gridCol>
                <a:gridCol w="850212">
                  <a:extLst>
                    <a:ext uri="{9D8B030D-6E8A-4147-A177-3AD203B41FA5}">
                      <a16:colId xmlns:a16="http://schemas.microsoft.com/office/drawing/2014/main" val="3952386792"/>
                    </a:ext>
                  </a:extLst>
                </a:gridCol>
                <a:gridCol w="997522">
                  <a:extLst>
                    <a:ext uri="{9D8B030D-6E8A-4147-A177-3AD203B41FA5}">
                      <a16:colId xmlns:a16="http://schemas.microsoft.com/office/drawing/2014/main" val="28962439"/>
                    </a:ext>
                  </a:extLst>
                </a:gridCol>
              </a:tblGrid>
              <a:tr h="1252448">
                <a:tc gridSpan="4">
                  <a:txBody>
                    <a:bodyPr/>
                    <a:lstStyle/>
                    <a:p>
                      <a:pPr algn="l">
                        <a:lnSpc>
                          <a:spcPct val="115000"/>
                        </a:lnSpc>
                        <a:spcAft>
                          <a:spcPts val="0"/>
                        </a:spcAft>
                      </a:pPr>
                      <a:r>
                        <a:rPr lang="en-US" sz="2400" b="1" dirty="0" smtClean="0">
                          <a:solidFill>
                            <a:schemeClr val="bg1"/>
                          </a:solidFill>
                          <a:effectLst/>
                          <a:latin typeface="Times New Roman" panose="02020603050405020304" pitchFamily="18" charset="0"/>
                          <a:ea typeface="Times New Roman" panose="02020603050405020304" pitchFamily="18" charset="0"/>
                          <a:cs typeface="Mangal"/>
                        </a:rPr>
                        <a:t>SEM :5</a:t>
                      </a:r>
                      <a:endParaRPr lang="en-IN" sz="2400" b="1" dirty="0">
                        <a:solidFill>
                          <a:schemeClr val="bg1"/>
                        </a:solidFill>
                        <a:effectLst/>
                        <a:latin typeface="Times New Roman" panose="02020603050405020304" pitchFamily="18" charset="0"/>
                        <a:ea typeface="Times New Roman" panose="02020603050405020304" pitchFamily="18" charset="0"/>
                        <a:cs typeface="Mangal"/>
                      </a:endParaRPr>
                    </a:p>
                  </a:txBody>
                  <a:tcPr marL="68580" marR="68580" marT="0" marB="0"/>
                </a:tc>
                <a:tc hMerge="1">
                  <a:txBody>
                    <a:bodyPr/>
                    <a:lstStyle/>
                    <a:p>
                      <a:endParaRPr lang="en-IN"/>
                    </a:p>
                  </a:txBody>
                  <a:tcPr/>
                </a:tc>
                <a:tc hMerge="1">
                  <a:txBody>
                    <a:bodyPr/>
                    <a:lstStyle/>
                    <a:p>
                      <a:endParaRPr lang="en-IN"/>
                    </a:p>
                  </a:txBody>
                  <a:tcPr/>
                </a:tc>
                <a:tc hMerge="1">
                  <a:txBody>
                    <a:bodyPr/>
                    <a:lstStyle/>
                    <a:p>
                      <a:pPr algn="l">
                        <a:lnSpc>
                          <a:spcPct val="115000"/>
                        </a:lnSpc>
                        <a:spcAft>
                          <a:spcPts val="0"/>
                        </a:spcAft>
                      </a:pPr>
                      <a:endParaRPr lang="en-IN" sz="2400" dirty="0">
                        <a:effectLst/>
                        <a:latin typeface="Times New Roman" panose="02020603050405020304" pitchFamily="18" charset="0"/>
                        <a:ea typeface="Times New Roman" panose="02020603050405020304" pitchFamily="18" charset="0"/>
                        <a:cs typeface="Mangal"/>
                      </a:endParaRPr>
                    </a:p>
                  </a:txBody>
                  <a:tcPr marL="68580" marR="68580" marT="0" marB="0"/>
                </a:tc>
                <a:tc gridSpan="6">
                  <a:txBody>
                    <a:bodyPr/>
                    <a:lstStyle/>
                    <a:p>
                      <a:pPr algn="l">
                        <a:lnSpc>
                          <a:spcPct val="115000"/>
                        </a:lnSpc>
                        <a:spcAft>
                          <a:spcPts val="0"/>
                        </a:spcAft>
                      </a:pPr>
                      <a:r>
                        <a:rPr lang="en-US" sz="2400" b="1" dirty="0">
                          <a:solidFill>
                            <a:schemeClr val="bg1"/>
                          </a:solidFill>
                          <a:effectLst/>
                          <a:latin typeface="Times New Roman" panose="02020603050405020304" pitchFamily="18" charset="0"/>
                          <a:ea typeface="Times New Roman" panose="02020603050405020304" pitchFamily="18" charset="0"/>
                          <a:cs typeface="Mangal"/>
                        </a:rPr>
                        <a:t>Subject </a:t>
                      </a:r>
                      <a:r>
                        <a:rPr lang="en-US" sz="2400" b="1" dirty="0" smtClean="0">
                          <a:solidFill>
                            <a:schemeClr val="bg1"/>
                          </a:solidFill>
                          <a:effectLst/>
                          <a:latin typeface="Times New Roman" panose="02020603050405020304" pitchFamily="18" charset="0"/>
                          <a:ea typeface="Times New Roman" panose="02020603050405020304" pitchFamily="18" charset="0"/>
                          <a:cs typeface="Mangal"/>
                        </a:rPr>
                        <a:t>Code:5CS4-03 </a:t>
                      </a:r>
                      <a:endParaRPr lang="en-IN" sz="2400" b="1" dirty="0">
                        <a:solidFill>
                          <a:schemeClr val="bg1"/>
                        </a:solidFill>
                        <a:effectLst/>
                        <a:latin typeface="Times New Roman" panose="02020603050405020304" pitchFamily="18" charset="0"/>
                        <a:ea typeface="Times New Roman" panose="02020603050405020304" pitchFamily="18" charset="0"/>
                        <a:cs typeface="Mangal"/>
                      </a:endParaRPr>
                    </a:p>
                  </a:txBody>
                  <a:tcPr marL="68580" marR="68580" marT="0" marB="0"/>
                </a:tc>
                <a:tc hMerge="1">
                  <a:txBody>
                    <a:bodyPr/>
                    <a:lstStyle/>
                    <a:p>
                      <a:endParaRPr lang="en-IN"/>
                    </a:p>
                  </a:txBody>
                  <a:tcPr/>
                </a:tc>
                <a:tc hMerge="1">
                  <a:txBody>
                    <a:bodyPr/>
                    <a:lstStyle/>
                    <a:p>
                      <a:endParaRPr lang="en-IN"/>
                    </a:p>
                  </a:txBody>
                  <a:tcPr/>
                </a:tc>
                <a:tc hMerge="1">
                  <a:txBody>
                    <a:bodyPr/>
                    <a:lstStyle/>
                    <a:p>
                      <a:pPr algn="l">
                        <a:lnSpc>
                          <a:spcPct val="115000"/>
                        </a:lnSpc>
                        <a:spcAft>
                          <a:spcPts val="0"/>
                        </a:spcAft>
                      </a:pPr>
                      <a:endParaRPr lang="en-IN" sz="2400" b="1" dirty="0">
                        <a:solidFill>
                          <a:srgbClr val="000000"/>
                        </a:solidFill>
                        <a:effectLst/>
                        <a:latin typeface="Times New Roman" panose="02020603050405020304" pitchFamily="18" charset="0"/>
                        <a:ea typeface="Times New Roman" panose="02020603050405020304" pitchFamily="18" charset="0"/>
                        <a:cs typeface="Mangal"/>
                      </a:endParaRPr>
                    </a:p>
                  </a:txBody>
                  <a:tcPr marL="68580" marR="68580" marT="0" marB="0"/>
                </a:tc>
                <a:tc hMerge="1">
                  <a:txBody>
                    <a:bodyPr/>
                    <a:lstStyle/>
                    <a:p>
                      <a:endParaRPr lang="en-IN"/>
                    </a:p>
                  </a:txBody>
                  <a:tcPr/>
                </a:tc>
                <a:tc hMerge="1">
                  <a:txBody>
                    <a:bodyPr/>
                    <a:lstStyle/>
                    <a:p>
                      <a:endParaRPr lang="en-IN"/>
                    </a:p>
                  </a:txBody>
                  <a:tcPr/>
                </a:tc>
                <a:tc gridSpan="6">
                  <a:txBody>
                    <a:bodyPr/>
                    <a:lstStyle/>
                    <a:p>
                      <a:pPr algn="l">
                        <a:lnSpc>
                          <a:spcPct val="115000"/>
                        </a:lnSpc>
                        <a:spcAft>
                          <a:spcPts val="0"/>
                        </a:spcAft>
                      </a:pPr>
                      <a:r>
                        <a:rPr lang="en-US" sz="2400" b="1" dirty="0" smtClean="0">
                          <a:solidFill>
                            <a:schemeClr val="bg1"/>
                          </a:solidFill>
                          <a:effectLst/>
                          <a:latin typeface="Times New Roman" panose="02020603050405020304" pitchFamily="18" charset="0"/>
                          <a:ea typeface="Times New Roman" panose="02020603050405020304" pitchFamily="18" charset="0"/>
                          <a:cs typeface="Mangal"/>
                        </a:rPr>
                        <a:t>Subject: Operating System</a:t>
                      </a:r>
                      <a:endParaRPr lang="en-IN" sz="2400" b="1" dirty="0">
                        <a:solidFill>
                          <a:schemeClr val="bg1"/>
                        </a:solidFill>
                        <a:effectLst/>
                        <a:latin typeface="Times New Roman" panose="02020603050405020304" pitchFamily="18" charset="0"/>
                        <a:ea typeface="Times New Roman" panose="02020603050405020304" pitchFamily="18" charset="0"/>
                        <a:cs typeface="Mangal"/>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gn="l">
                        <a:lnSpc>
                          <a:spcPct val="115000"/>
                        </a:lnSpc>
                        <a:spcAft>
                          <a:spcPts val="0"/>
                        </a:spcAft>
                      </a:pPr>
                      <a:endParaRPr lang="en-IN" sz="2400" dirty="0">
                        <a:effectLst/>
                        <a:latin typeface="Times New Roman" panose="02020603050405020304" pitchFamily="18" charset="0"/>
                        <a:ea typeface="Times New Roman" panose="02020603050405020304" pitchFamily="18" charset="0"/>
                        <a:cs typeface="Mangal"/>
                      </a:endParaRPr>
                    </a:p>
                  </a:txBody>
                  <a:tcPr marL="68580" marR="68580" marT="0" marB="0"/>
                </a:tc>
                <a:tc hMerge="1">
                  <a:txBody>
                    <a:bodyPr/>
                    <a:lstStyle/>
                    <a:p>
                      <a:endParaRPr lang="en-IN" dirty="0"/>
                    </a:p>
                  </a:txBody>
                  <a:tcPr marL="68580" marR="68580" marT="0" marB="0"/>
                </a:tc>
                <a:extLst>
                  <a:ext uri="{0D108BD9-81ED-4DB2-BD59-A6C34878D82A}">
                    <a16:rowId xmlns:a16="http://schemas.microsoft.com/office/drawing/2014/main" val="3532152798"/>
                  </a:ext>
                </a:extLst>
              </a:tr>
              <a:tr h="1234556">
                <a:tc>
                  <a:txBody>
                    <a:bodyPr/>
                    <a:lstStyle/>
                    <a:p>
                      <a:pPr algn="l">
                        <a:lnSpc>
                          <a:spcPct val="115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CO, PO,PSO</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gridSpan="2">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hMerge="1">
                  <a:txBody>
                    <a:bodyPr/>
                    <a:lstStyle/>
                    <a:p>
                      <a:endParaRPr lang="en-IN"/>
                    </a:p>
                  </a:txBody>
                  <a:tcPr/>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PO4</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PO5</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PO6</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PO7</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PO8</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PO9</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PO10</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PO11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PO12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PSO1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tc>
                  <a:txBody>
                    <a:bodyPr/>
                    <a:lstStyle/>
                    <a:p>
                      <a:pPr algn="l">
                        <a:lnSpc>
                          <a:spcPct val="115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PSO2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0"/>
                </a:tc>
                <a:extLst>
                  <a:ext uri="{0D108BD9-81ED-4DB2-BD59-A6C34878D82A}">
                    <a16:rowId xmlns:a16="http://schemas.microsoft.com/office/drawing/2014/main" val="515838422"/>
                  </a:ext>
                </a:extLst>
              </a:tr>
              <a:tr h="626224">
                <a:tc>
                  <a:txBody>
                    <a:bodyPr/>
                    <a:lstStyle/>
                    <a:p>
                      <a:pPr algn="ctr">
                        <a:lnSpc>
                          <a:spcPct val="100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CO1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rtl="0" fontAlgn="b">
                        <a:lnSpc>
                          <a:spcPct val="100000"/>
                        </a:lnSpc>
                      </a:pPr>
                      <a:r>
                        <a:rPr lang="en-IN" b="1" dirty="0">
                          <a:effectLst/>
                        </a:rPr>
                        <a:t>3</a:t>
                      </a:r>
                    </a:p>
                  </a:txBody>
                  <a:tcPr marL="28575" marR="28575" marT="19050" marB="144000" anchor="b"/>
                </a:tc>
                <a:tc>
                  <a:txBody>
                    <a:bodyPr/>
                    <a:lstStyle/>
                    <a:p>
                      <a:pPr algn="ctr" rtl="0" fontAlgn="b">
                        <a:lnSpc>
                          <a:spcPct val="100000"/>
                        </a:lnSpc>
                      </a:pPr>
                      <a:r>
                        <a:rPr lang="en-IN" b="1" dirty="0" smtClean="0">
                          <a:effectLst/>
                        </a:rPr>
                        <a:t>2</a:t>
                      </a:r>
                      <a:endParaRPr lang="en-IN" b="1" dirty="0">
                        <a:effectLst/>
                      </a:endParaRPr>
                    </a:p>
                  </a:txBody>
                  <a:tcPr marL="28575" marR="28575" marT="19050" marB="144000" anchor="b"/>
                </a:tc>
                <a:tc gridSpan="2">
                  <a:txBody>
                    <a:bodyPr/>
                    <a:lstStyle/>
                    <a:p>
                      <a:pPr algn="ctr" rtl="0" fontAlgn="b">
                        <a:lnSpc>
                          <a:spcPct val="100000"/>
                        </a:lnSpc>
                      </a:pPr>
                      <a:r>
                        <a:rPr lang="en-IN" b="1" dirty="0" smtClean="0">
                          <a:effectLst/>
                        </a:rPr>
                        <a:t>2</a:t>
                      </a:r>
                      <a:endParaRPr lang="en-IN" b="1" dirty="0">
                        <a:effectLst/>
                      </a:endParaRPr>
                    </a:p>
                  </a:txBody>
                  <a:tcPr marL="28575" marR="28575" marT="19050" marB="144000" anchor="b"/>
                </a:tc>
                <a:tc hMerge="1">
                  <a:txBody>
                    <a:bodyPr/>
                    <a:lstStyle/>
                    <a:p>
                      <a:endParaRPr lang="en-IN"/>
                    </a:p>
                  </a:txBody>
                  <a:tcPr/>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extLst>
                  <a:ext uri="{0D108BD9-81ED-4DB2-BD59-A6C34878D82A}">
                    <a16:rowId xmlns:a16="http://schemas.microsoft.com/office/drawing/2014/main" val="2161898073"/>
                  </a:ext>
                </a:extLst>
              </a:tr>
              <a:tr h="697792">
                <a:tc>
                  <a:txBody>
                    <a:bodyPr/>
                    <a:lstStyle/>
                    <a:p>
                      <a:pPr algn="ctr">
                        <a:lnSpc>
                          <a:spcPct val="100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CO2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gridSpan="2">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hMerge="1">
                  <a:txBody>
                    <a:bodyPr/>
                    <a:lstStyle/>
                    <a:p>
                      <a:endParaRPr lang="en-IN"/>
                    </a:p>
                  </a:txBody>
                  <a:tcPr/>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extLst>
                  <a:ext uri="{0D108BD9-81ED-4DB2-BD59-A6C34878D82A}">
                    <a16:rowId xmlns:a16="http://schemas.microsoft.com/office/drawing/2014/main" val="3866068428"/>
                  </a:ext>
                </a:extLst>
              </a:tr>
              <a:tr h="654613">
                <a:tc>
                  <a:txBody>
                    <a:bodyPr/>
                    <a:lstStyle/>
                    <a:p>
                      <a:pPr algn="ctr">
                        <a:lnSpc>
                          <a:spcPct val="100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CO3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gridSpan="2">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hMerge="1">
                  <a:txBody>
                    <a:bodyPr/>
                    <a:lstStyle/>
                    <a:p>
                      <a:endParaRPr lang="en-IN"/>
                    </a:p>
                  </a:txBody>
                  <a:tcPr/>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1</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3</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a:lnSpc>
                          <a:spcPct val="100000"/>
                        </a:lnSpc>
                        <a:spcAft>
                          <a:spcPts val="0"/>
                        </a:spcAft>
                      </a:pPr>
                      <a:r>
                        <a:rPr lang="en-IN" sz="2000" b="1" dirty="0" smtClean="0">
                          <a:effectLst/>
                          <a:latin typeface="Times New Roman" panose="02020603050405020304" pitchFamily="18" charset="0"/>
                          <a:ea typeface="Times New Roman" panose="02020603050405020304" pitchFamily="18" charset="0"/>
                          <a:cs typeface="Mangal"/>
                        </a:rPr>
                        <a:t>2</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extLst>
                  <a:ext uri="{0D108BD9-81ED-4DB2-BD59-A6C34878D82A}">
                    <a16:rowId xmlns:a16="http://schemas.microsoft.com/office/drawing/2014/main" val="312889813"/>
                  </a:ext>
                </a:extLst>
              </a:tr>
              <a:tr h="611434">
                <a:tc>
                  <a:txBody>
                    <a:bodyPr/>
                    <a:lstStyle/>
                    <a:p>
                      <a:pPr algn="ctr">
                        <a:lnSpc>
                          <a:spcPct val="100000"/>
                        </a:lnSpc>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Mangal"/>
                        </a:rPr>
                        <a:t>CO4</a:t>
                      </a:r>
                      <a:endParaRPr lang="en-IN" sz="2000" b="1" dirty="0">
                        <a:effectLst/>
                        <a:latin typeface="Times New Roman" panose="02020603050405020304" pitchFamily="18" charset="0"/>
                        <a:ea typeface="Times New Roman" panose="02020603050405020304" pitchFamily="18" charset="0"/>
                        <a:cs typeface="Mangal"/>
                      </a:endParaRPr>
                    </a:p>
                  </a:txBody>
                  <a:tcPr marL="68580" marR="68580" marT="0" marB="144000" anchor="b"/>
                </a:tc>
                <a:tc>
                  <a:txBody>
                    <a:bodyPr/>
                    <a:lstStyle/>
                    <a:p>
                      <a:pPr algn="ctr" rtl="0" fontAlgn="b">
                        <a:lnSpc>
                          <a:spcPct val="100000"/>
                        </a:lnSpc>
                      </a:pPr>
                      <a:r>
                        <a:rPr lang="en-IN" b="1" dirty="0">
                          <a:effectLst/>
                        </a:rPr>
                        <a:t>3</a:t>
                      </a:r>
                    </a:p>
                  </a:txBody>
                  <a:tcPr marL="28575" marR="28575" marT="19050" marB="144000" anchor="b"/>
                </a:tc>
                <a:tc>
                  <a:txBody>
                    <a:bodyPr/>
                    <a:lstStyle/>
                    <a:p>
                      <a:pPr algn="ctr" rtl="0" fontAlgn="b">
                        <a:lnSpc>
                          <a:spcPct val="100000"/>
                        </a:lnSpc>
                      </a:pPr>
                      <a:r>
                        <a:rPr lang="en-IN" b="1" dirty="0" smtClean="0">
                          <a:effectLst/>
                        </a:rPr>
                        <a:t>3</a:t>
                      </a:r>
                      <a:endParaRPr lang="en-IN" b="1" dirty="0">
                        <a:effectLst/>
                      </a:endParaRPr>
                    </a:p>
                  </a:txBody>
                  <a:tcPr marL="28575" marR="28575" marT="19050" marB="144000" anchor="b"/>
                </a:tc>
                <a:tc gridSpan="2">
                  <a:txBody>
                    <a:bodyPr/>
                    <a:lstStyle/>
                    <a:p>
                      <a:pPr algn="ctr" rtl="0" fontAlgn="b">
                        <a:lnSpc>
                          <a:spcPct val="100000"/>
                        </a:lnSpc>
                      </a:pPr>
                      <a:r>
                        <a:rPr lang="en-IN" b="1">
                          <a:effectLst/>
                        </a:rPr>
                        <a:t>3</a:t>
                      </a:r>
                    </a:p>
                  </a:txBody>
                  <a:tcPr marL="28575" marR="28575" marT="19050" marB="144000" anchor="b"/>
                </a:tc>
                <a:tc hMerge="1">
                  <a:txBody>
                    <a:bodyPr/>
                    <a:lstStyle/>
                    <a:p>
                      <a:endParaRPr lang="en-IN"/>
                    </a:p>
                  </a:txBody>
                  <a:tcPr/>
                </a:tc>
                <a:tc>
                  <a:txBody>
                    <a:bodyPr/>
                    <a:lstStyle/>
                    <a:p>
                      <a:pPr algn="ctr" rtl="0" fontAlgn="b">
                        <a:lnSpc>
                          <a:spcPct val="100000"/>
                        </a:lnSpc>
                      </a:pPr>
                      <a:r>
                        <a:rPr lang="en-IN" b="1" dirty="0" smtClean="0">
                          <a:effectLst/>
                        </a:rPr>
                        <a:t>3</a:t>
                      </a:r>
                      <a:endParaRPr lang="en-IN" b="1" dirty="0">
                        <a:effectLst/>
                      </a:endParaRPr>
                    </a:p>
                  </a:txBody>
                  <a:tcPr marL="28575" marR="28575" marT="19050" marB="144000" anchor="b"/>
                </a:tc>
                <a:tc>
                  <a:txBody>
                    <a:bodyPr/>
                    <a:lstStyle/>
                    <a:p>
                      <a:pPr algn="ctr" rtl="0" fontAlgn="b">
                        <a:lnSpc>
                          <a:spcPct val="100000"/>
                        </a:lnSpc>
                      </a:pPr>
                      <a:r>
                        <a:rPr lang="en-IN" b="1" dirty="0" smtClean="0">
                          <a:effectLst/>
                        </a:rPr>
                        <a:t>2</a:t>
                      </a:r>
                      <a:endParaRPr lang="en-IN" b="1" dirty="0">
                        <a:effectLst/>
                      </a:endParaRPr>
                    </a:p>
                  </a:txBody>
                  <a:tcPr marL="28575" marR="28575" marT="19050" marB="144000" anchor="b"/>
                </a:tc>
                <a:tc>
                  <a:txBody>
                    <a:bodyPr/>
                    <a:lstStyle/>
                    <a:p>
                      <a:pPr algn="ctr" rtl="0" fontAlgn="b">
                        <a:lnSpc>
                          <a:spcPct val="100000"/>
                        </a:lnSpc>
                      </a:pPr>
                      <a:r>
                        <a:rPr lang="en-IN" b="1" dirty="0" smtClean="0">
                          <a:effectLst/>
                        </a:rPr>
                        <a:t>1</a:t>
                      </a:r>
                      <a:endParaRPr lang="en-IN" b="1" dirty="0">
                        <a:effectLst/>
                      </a:endParaRPr>
                    </a:p>
                  </a:txBody>
                  <a:tcPr marL="28575" marR="28575" marT="19050" marB="144000" anchor="b"/>
                </a:tc>
                <a:tc>
                  <a:txBody>
                    <a:bodyPr/>
                    <a:lstStyle/>
                    <a:p>
                      <a:pPr algn="ctr" rtl="0" fontAlgn="b">
                        <a:lnSpc>
                          <a:spcPct val="100000"/>
                        </a:lnSpc>
                      </a:pPr>
                      <a:r>
                        <a:rPr lang="en-IN" b="1">
                          <a:effectLst/>
                        </a:rPr>
                        <a:t>1</a:t>
                      </a:r>
                    </a:p>
                  </a:txBody>
                  <a:tcPr marL="28575" marR="28575" marT="19050" marB="144000" anchor="b"/>
                </a:tc>
                <a:tc>
                  <a:txBody>
                    <a:bodyPr/>
                    <a:lstStyle/>
                    <a:p>
                      <a:pPr algn="ctr" rtl="0" fontAlgn="b">
                        <a:lnSpc>
                          <a:spcPct val="100000"/>
                        </a:lnSpc>
                      </a:pPr>
                      <a:r>
                        <a:rPr lang="en-IN" b="1" dirty="0" smtClean="0">
                          <a:effectLst/>
                        </a:rPr>
                        <a:t>1</a:t>
                      </a:r>
                      <a:endParaRPr lang="en-IN" b="1" dirty="0">
                        <a:effectLst/>
                      </a:endParaRPr>
                    </a:p>
                  </a:txBody>
                  <a:tcPr marL="28575" marR="28575" marT="19050" marB="144000" anchor="b"/>
                </a:tc>
                <a:tc>
                  <a:txBody>
                    <a:bodyPr/>
                    <a:lstStyle/>
                    <a:p>
                      <a:pPr algn="ctr" rtl="0" fontAlgn="b">
                        <a:lnSpc>
                          <a:spcPct val="100000"/>
                        </a:lnSpc>
                      </a:pPr>
                      <a:r>
                        <a:rPr lang="en-IN" b="1" dirty="0" smtClean="0">
                          <a:effectLst/>
                        </a:rPr>
                        <a:t>2</a:t>
                      </a:r>
                      <a:endParaRPr lang="en-IN" b="1" dirty="0">
                        <a:effectLst/>
                      </a:endParaRPr>
                    </a:p>
                  </a:txBody>
                  <a:tcPr marL="28575" marR="28575" marT="19050" marB="144000" anchor="b"/>
                </a:tc>
                <a:tc>
                  <a:txBody>
                    <a:bodyPr/>
                    <a:lstStyle/>
                    <a:p>
                      <a:pPr algn="ctr" rtl="0" fontAlgn="b">
                        <a:lnSpc>
                          <a:spcPct val="100000"/>
                        </a:lnSpc>
                      </a:pPr>
                      <a:r>
                        <a:rPr lang="en-IN" b="1" dirty="0" smtClean="0">
                          <a:effectLst/>
                        </a:rPr>
                        <a:t>2</a:t>
                      </a:r>
                      <a:endParaRPr lang="en-IN" b="1" dirty="0">
                        <a:effectLst/>
                      </a:endParaRPr>
                    </a:p>
                  </a:txBody>
                  <a:tcPr marL="28575" marR="28575" marT="19050" marB="144000" anchor="b"/>
                </a:tc>
                <a:tc>
                  <a:txBody>
                    <a:bodyPr/>
                    <a:lstStyle/>
                    <a:p>
                      <a:pPr algn="ctr" rtl="0" fontAlgn="b">
                        <a:lnSpc>
                          <a:spcPct val="100000"/>
                        </a:lnSpc>
                      </a:pPr>
                      <a:r>
                        <a:rPr lang="en-IN" b="1" dirty="0" smtClean="0">
                          <a:effectLst/>
                        </a:rPr>
                        <a:t>2</a:t>
                      </a:r>
                      <a:endParaRPr lang="en-IN" b="1" dirty="0">
                        <a:effectLst/>
                      </a:endParaRPr>
                    </a:p>
                  </a:txBody>
                  <a:tcPr marL="28575" marR="28575" marT="19050" marB="144000" anchor="b"/>
                </a:tc>
                <a:tc>
                  <a:txBody>
                    <a:bodyPr/>
                    <a:lstStyle/>
                    <a:p>
                      <a:pPr algn="ctr" rtl="0" fontAlgn="b">
                        <a:lnSpc>
                          <a:spcPct val="100000"/>
                        </a:lnSpc>
                      </a:pPr>
                      <a:r>
                        <a:rPr lang="en-IN" b="1" dirty="0" smtClean="0">
                          <a:effectLst/>
                        </a:rPr>
                        <a:t>3</a:t>
                      </a:r>
                      <a:endParaRPr lang="en-IN" b="1" dirty="0">
                        <a:effectLst/>
                      </a:endParaRPr>
                    </a:p>
                  </a:txBody>
                  <a:tcPr marL="28575" marR="28575" marT="19050" marB="144000" anchor="b"/>
                </a:tc>
                <a:tc>
                  <a:txBody>
                    <a:bodyPr/>
                    <a:lstStyle/>
                    <a:p>
                      <a:pPr algn="ctr" rtl="0" fontAlgn="b">
                        <a:lnSpc>
                          <a:spcPct val="100000"/>
                        </a:lnSpc>
                      </a:pPr>
                      <a:r>
                        <a:rPr lang="en-IN" b="1" dirty="0" smtClean="0">
                          <a:effectLst/>
                        </a:rPr>
                        <a:t>2</a:t>
                      </a:r>
                      <a:endParaRPr lang="en-IN" b="1" dirty="0">
                        <a:effectLst/>
                      </a:endParaRPr>
                    </a:p>
                  </a:txBody>
                  <a:tcPr marL="28575" marR="28575" marT="19050" marB="144000" anchor="b"/>
                </a:tc>
                <a:tc>
                  <a:txBody>
                    <a:bodyPr/>
                    <a:lstStyle/>
                    <a:p>
                      <a:pPr algn="ctr" rtl="0" fontAlgn="b">
                        <a:lnSpc>
                          <a:spcPct val="100000"/>
                        </a:lnSpc>
                      </a:pPr>
                      <a:r>
                        <a:rPr lang="en-IN" b="1" dirty="0" smtClean="0">
                          <a:effectLst/>
                        </a:rPr>
                        <a:t>2</a:t>
                      </a:r>
                      <a:endParaRPr lang="en-IN" b="1" dirty="0">
                        <a:effectLst/>
                      </a:endParaRPr>
                    </a:p>
                  </a:txBody>
                  <a:tcPr marL="28575" marR="28575" marT="19050" marB="144000" anchor="b"/>
                </a:tc>
                <a:extLst>
                  <a:ext uri="{0D108BD9-81ED-4DB2-BD59-A6C34878D82A}">
                    <a16:rowId xmlns:a16="http://schemas.microsoft.com/office/drawing/2014/main" val="4160010763"/>
                  </a:ext>
                </a:extLst>
              </a:tr>
            </a:tbl>
          </a:graphicData>
        </a:graphic>
      </p:graphicFrame>
    </p:spTree>
    <p:extLst>
      <p:ext uri="{BB962C8B-B14F-4D97-AF65-F5344CB8AC3E}">
        <p14:creationId xmlns:p14="http://schemas.microsoft.com/office/powerpoint/2010/main" val="10502241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174750" y="215900"/>
            <a:ext cx="14249400" cy="830997"/>
          </a:xfrm>
          <a:prstGeom prst="rect">
            <a:avLst/>
          </a:prstGeom>
          <a:noFill/>
          <a:ln w="9525">
            <a:noFill/>
            <a:miter lim="800000"/>
            <a:headEnd/>
            <a:tailEnd/>
          </a:ln>
        </p:spPr>
        <p:txBody>
          <a:bodyPr>
            <a:spAutoFit/>
          </a:bodyPr>
          <a:lstStyle/>
          <a:p>
            <a:r>
              <a:rPr lang="en-US" sz="4800" dirty="0" smtClean="0"/>
              <a:t>Kernel Level Threads</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70</a:t>
            </a:fld>
            <a:endParaRPr lang="en-IN"/>
          </a:p>
        </p:txBody>
      </p:sp>
      <p:sp>
        <p:nvSpPr>
          <p:cNvPr id="11" name="Rectangle 10"/>
          <p:cNvSpPr/>
          <p:nvPr/>
        </p:nvSpPr>
        <p:spPr>
          <a:xfrm>
            <a:off x="1631950" y="1130300"/>
            <a:ext cx="13944600" cy="6986528"/>
          </a:xfrm>
          <a:prstGeom prst="rect">
            <a:avLst/>
          </a:prstGeom>
        </p:spPr>
        <p:txBody>
          <a:bodyPr wrap="square">
            <a:spAutoFit/>
          </a:bodyPr>
          <a:lstStyle/>
          <a:p>
            <a:r>
              <a:rPr lang="en-US" sz="2800" dirty="0" smtClean="0"/>
              <a:t>In this case, thread management is done by the Kernel. </a:t>
            </a:r>
          </a:p>
          <a:p>
            <a:endParaRPr lang="en-US" sz="2800" dirty="0" smtClean="0"/>
          </a:p>
          <a:p>
            <a:r>
              <a:rPr lang="en-US" sz="2800" dirty="0" smtClean="0"/>
              <a:t>There is no thread management code in the application area. </a:t>
            </a:r>
          </a:p>
          <a:p>
            <a:endParaRPr lang="en-US" sz="2800" dirty="0" smtClean="0"/>
          </a:p>
          <a:p>
            <a:r>
              <a:rPr lang="en-US" sz="2800" dirty="0" smtClean="0"/>
              <a:t>Kernel threads are supported directly by the operating system. </a:t>
            </a:r>
          </a:p>
          <a:p>
            <a:endParaRPr lang="en-US" sz="2800" dirty="0" smtClean="0"/>
          </a:p>
          <a:p>
            <a:r>
              <a:rPr lang="en-US" sz="2800" dirty="0" smtClean="0"/>
              <a:t>Any application can be programmed to be multithreaded. </a:t>
            </a:r>
          </a:p>
          <a:p>
            <a:endParaRPr lang="en-US" sz="2800" dirty="0" smtClean="0"/>
          </a:p>
          <a:p>
            <a:r>
              <a:rPr lang="en-US" sz="2800" dirty="0" smtClean="0"/>
              <a:t>All of the threads within an application are supported within a single process.</a:t>
            </a:r>
          </a:p>
          <a:p>
            <a:endParaRPr lang="en-US" sz="2800" dirty="0" smtClean="0"/>
          </a:p>
          <a:p>
            <a:r>
              <a:rPr lang="en-US" sz="2800" dirty="0" smtClean="0"/>
              <a:t>The Kernel maintains context information for the process as a whole and for individuals threads within the process. </a:t>
            </a:r>
          </a:p>
          <a:p>
            <a:endParaRPr lang="en-US" sz="2800" dirty="0" smtClean="0"/>
          </a:p>
          <a:p>
            <a:r>
              <a:rPr lang="en-US" sz="2800" dirty="0" smtClean="0"/>
              <a:t>Scheduling by the Kernel is done on a thread basis. The Kernel performs thread creation, scheduling and management in Kernel space. Kernel threads are generally slower to create and manage than the user threads.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Cont..</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71</a:t>
            </a:fld>
            <a:endParaRPr lang="en-IN"/>
          </a:p>
        </p:txBody>
      </p:sp>
      <p:sp>
        <p:nvSpPr>
          <p:cNvPr id="9" name="Rectangle 8"/>
          <p:cNvSpPr/>
          <p:nvPr/>
        </p:nvSpPr>
        <p:spPr>
          <a:xfrm>
            <a:off x="1479550" y="2120900"/>
            <a:ext cx="13715999" cy="6124754"/>
          </a:xfrm>
          <a:prstGeom prst="rect">
            <a:avLst/>
          </a:prstGeom>
        </p:spPr>
        <p:txBody>
          <a:bodyPr wrap="square">
            <a:spAutoFit/>
          </a:bodyPr>
          <a:lstStyle/>
          <a:p>
            <a:r>
              <a:rPr lang="en-US" sz="2800" dirty="0" smtClean="0"/>
              <a:t>Advantages</a:t>
            </a:r>
          </a:p>
          <a:p>
            <a:r>
              <a:rPr lang="en-US" sz="2800" dirty="0" smtClean="0"/>
              <a:t>Kernel can simultaneously schedule multiple threads from the same process on multiple processes.</a:t>
            </a:r>
          </a:p>
          <a:p>
            <a:endParaRPr lang="en-US" sz="2800" dirty="0" smtClean="0"/>
          </a:p>
          <a:p>
            <a:r>
              <a:rPr lang="en-US" sz="2800" dirty="0" smtClean="0"/>
              <a:t>If one thread in a process is blocked, the Kernel can schedule another thread of the same process.</a:t>
            </a:r>
          </a:p>
          <a:p>
            <a:endParaRPr lang="en-US" sz="2800" dirty="0" smtClean="0"/>
          </a:p>
          <a:p>
            <a:r>
              <a:rPr lang="en-US" sz="2800" dirty="0" smtClean="0"/>
              <a:t>Kernel routines themselves can be multithreaded.</a:t>
            </a:r>
          </a:p>
          <a:p>
            <a:endParaRPr lang="en-US" sz="2800" dirty="0" smtClean="0"/>
          </a:p>
          <a:p>
            <a:r>
              <a:rPr lang="en-US" sz="2800" dirty="0" smtClean="0"/>
              <a:t>Disadvantages</a:t>
            </a:r>
          </a:p>
          <a:p>
            <a:r>
              <a:rPr lang="en-US" sz="2800" dirty="0" smtClean="0"/>
              <a:t>Kernel threads are generally slower to create and manage than the user threads.</a:t>
            </a:r>
          </a:p>
          <a:p>
            <a:endParaRPr lang="en-US" sz="2800" dirty="0" smtClean="0"/>
          </a:p>
          <a:p>
            <a:r>
              <a:rPr lang="en-US" sz="2800" dirty="0" smtClean="0"/>
              <a:t>Transfer of control from one thread to another within the same process requires a mode switch to the Kernel.</a:t>
            </a:r>
            <a:endParaRPr lang="en-US" sz="2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Multithreading Models</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72</a:t>
            </a:fld>
            <a:endParaRPr lang="en-IN"/>
          </a:p>
        </p:txBody>
      </p:sp>
      <p:sp>
        <p:nvSpPr>
          <p:cNvPr id="10" name="Rectangle 9"/>
          <p:cNvSpPr/>
          <p:nvPr/>
        </p:nvSpPr>
        <p:spPr>
          <a:xfrm>
            <a:off x="1555750" y="2197100"/>
            <a:ext cx="12496800" cy="5693866"/>
          </a:xfrm>
          <a:prstGeom prst="rect">
            <a:avLst/>
          </a:prstGeom>
        </p:spPr>
        <p:txBody>
          <a:bodyPr wrap="square">
            <a:spAutoFit/>
          </a:bodyPr>
          <a:lstStyle/>
          <a:p>
            <a:r>
              <a:rPr lang="en-US" sz="2800" dirty="0" smtClean="0"/>
              <a:t>Some operating system provide a combined user level thread and Kernel level thread facility. </a:t>
            </a:r>
          </a:p>
          <a:p>
            <a:endParaRPr lang="en-US" sz="2800" dirty="0" smtClean="0"/>
          </a:p>
          <a:p>
            <a:r>
              <a:rPr lang="en-US" sz="2800" dirty="0" smtClean="0"/>
              <a:t>Solaris is a good example of this combined approach. </a:t>
            </a:r>
          </a:p>
          <a:p>
            <a:endParaRPr lang="en-US" sz="2800" dirty="0" smtClean="0"/>
          </a:p>
          <a:p>
            <a:r>
              <a:rPr lang="en-US" sz="2800" dirty="0" smtClean="0"/>
              <a:t>In a combined system, multiple threads within the same application can run in parallel on multiple processors and a blocking system call need not block the entire process. </a:t>
            </a:r>
          </a:p>
          <a:p>
            <a:endParaRPr lang="en-US" sz="2800" dirty="0" smtClean="0"/>
          </a:p>
          <a:p>
            <a:r>
              <a:rPr lang="en-US" sz="2800" dirty="0" smtClean="0"/>
              <a:t>Multithreading models are three types</a:t>
            </a:r>
          </a:p>
          <a:p>
            <a:r>
              <a:rPr lang="en-US" sz="2800" dirty="0" smtClean="0"/>
              <a:t>Many to many relationship.</a:t>
            </a:r>
          </a:p>
          <a:p>
            <a:r>
              <a:rPr lang="en-US" sz="2800" dirty="0" smtClean="0"/>
              <a:t>Many to one relationship.</a:t>
            </a:r>
          </a:p>
          <a:p>
            <a:r>
              <a:rPr lang="en-US" sz="2800" dirty="0" smtClean="0"/>
              <a:t>One to one relationship.</a:t>
            </a:r>
            <a:endParaRPr lang="en-US"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Many to Many Model</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73</a:t>
            </a:fld>
            <a:endParaRPr lang="en-IN"/>
          </a:p>
        </p:txBody>
      </p:sp>
      <p:pic>
        <p:nvPicPr>
          <p:cNvPr id="8193" name="Picture 1" descr="C:\Users\admin\Desktop\QIV\fdp\many_to_many.jpg"/>
          <p:cNvPicPr>
            <a:picLocks noChangeAspect="1" noChangeArrowheads="1"/>
          </p:cNvPicPr>
          <p:nvPr/>
        </p:nvPicPr>
        <p:blipFill>
          <a:blip r:embed="rId4"/>
          <a:srcRect/>
          <a:stretch>
            <a:fillRect/>
          </a:stretch>
        </p:blipFill>
        <p:spPr bwMode="auto">
          <a:xfrm>
            <a:off x="1555750" y="2349500"/>
            <a:ext cx="5715000" cy="4219575"/>
          </a:xfrm>
          <a:prstGeom prst="rect">
            <a:avLst/>
          </a:prstGeom>
          <a:noFill/>
        </p:spPr>
      </p:pic>
      <p:sp>
        <p:nvSpPr>
          <p:cNvPr id="11" name="Rectangle 10"/>
          <p:cNvSpPr/>
          <p:nvPr/>
        </p:nvSpPr>
        <p:spPr>
          <a:xfrm>
            <a:off x="7651750" y="825500"/>
            <a:ext cx="8108950" cy="7417415"/>
          </a:xfrm>
          <a:prstGeom prst="rect">
            <a:avLst/>
          </a:prstGeom>
        </p:spPr>
        <p:txBody>
          <a:bodyPr>
            <a:spAutoFit/>
          </a:bodyPr>
          <a:lstStyle/>
          <a:p>
            <a:r>
              <a:rPr lang="en-US" sz="2800" dirty="0" smtClean="0"/>
              <a:t>The many-to-many model multiplexes any number of user threads onto an equal or smaller number of kernel threads.</a:t>
            </a:r>
          </a:p>
          <a:p>
            <a:endParaRPr lang="en-US" sz="2800" dirty="0" smtClean="0"/>
          </a:p>
          <a:p>
            <a:r>
              <a:rPr lang="en-US" sz="2800" dirty="0" smtClean="0"/>
              <a:t>In this  threading model where 6 user level threads are multiplexing with 6 kernel level threads. </a:t>
            </a:r>
          </a:p>
          <a:p>
            <a:endParaRPr lang="en-US" sz="2800" dirty="0" smtClean="0"/>
          </a:p>
          <a:p>
            <a:r>
              <a:rPr lang="en-US" sz="2800" dirty="0" smtClean="0"/>
              <a:t>In this model, developers can create as many user threads as necessary and the corresponding Kernel threads can run in parallel on a multiprocessor machine. </a:t>
            </a:r>
          </a:p>
          <a:p>
            <a:endParaRPr lang="en-US" sz="2800" dirty="0" smtClean="0"/>
          </a:p>
          <a:p>
            <a:r>
              <a:rPr lang="en-US" sz="2800" dirty="0" smtClean="0"/>
              <a:t>This model provides the best accuracy on concurrency and when a thread performs a blocking system call, the kernel can schedule another thread for execution.</a:t>
            </a:r>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Many to One Model</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74</a:t>
            </a:fld>
            <a:endParaRPr lang="en-IN"/>
          </a:p>
        </p:txBody>
      </p:sp>
      <p:pic>
        <p:nvPicPr>
          <p:cNvPr id="3" name="Picture 2" descr="Many to one thread model"/>
          <p:cNvPicPr>
            <a:picLocks noChangeAspect="1" noChangeArrowheads="1"/>
          </p:cNvPicPr>
          <p:nvPr/>
        </p:nvPicPr>
        <p:blipFill>
          <a:blip r:embed="rId3"/>
          <a:srcRect/>
          <a:stretch>
            <a:fillRect/>
          </a:stretch>
        </p:blipFill>
        <p:spPr bwMode="auto">
          <a:xfrm>
            <a:off x="1174750" y="2273300"/>
            <a:ext cx="5715000" cy="4229101"/>
          </a:xfrm>
          <a:prstGeom prst="rect">
            <a:avLst/>
          </a:prstGeom>
          <a:noFill/>
        </p:spPr>
      </p:pic>
      <p:sp>
        <p:nvSpPr>
          <p:cNvPr id="11" name="Rectangle 10"/>
          <p:cNvSpPr/>
          <p:nvPr/>
        </p:nvSpPr>
        <p:spPr>
          <a:xfrm>
            <a:off x="7270750" y="368300"/>
            <a:ext cx="8108950" cy="7417415"/>
          </a:xfrm>
          <a:prstGeom prst="rect">
            <a:avLst/>
          </a:prstGeom>
        </p:spPr>
        <p:txBody>
          <a:bodyPr>
            <a:spAutoFit/>
          </a:bodyPr>
          <a:lstStyle/>
          <a:p>
            <a:r>
              <a:rPr lang="en-US" sz="2800" dirty="0" smtClean="0"/>
              <a:t>Many-to-one model maps many user level threads to one Kernel-level thread. </a:t>
            </a:r>
          </a:p>
          <a:p>
            <a:endParaRPr lang="en-US" sz="2800" dirty="0" smtClean="0"/>
          </a:p>
          <a:p>
            <a:r>
              <a:rPr lang="en-US" sz="2800" dirty="0" smtClean="0"/>
              <a:t>Thread management is done in user space by the thread library. </a:t>
            </a:r>
          </a:p>
          <a:p>
            <a:endParaRPr lang="en-US" sz="2800" dirty="0" smtClean="0"/>
          </a:p>
          <a:p>
            <a:r>
              <a:rPr lang="en-US" sz="2800" dirty="0" smtClean="0"/>
              <a:t>When thread makes a blocking system call, the entire process will be blocked.</a:t>
            </a:r>
          </a:p>
          <a:p>
            <a:endParaRPr lang="en-US" sz="2800" dirty="0" smtClean="0"/>
          </a:p>
          <a:p>
            <a:r>
              <a:rPr lang="en-US" sz="2800" dirty="0" smtClean="0"/>
              <a:t> Only one thread can access the Kernel at a time, so multiple threads are unable to run in parallel on multiprocessors.</a:t>
            </a:r>
          </a:p>
          <a:p>
            <a:endParaRPr lang="en-US" sz="2800" dirty="0" smtClean="0"/>
          </a:p>
          <a:p>
            <a:r>
              <a:rPr lang="en-US" sz="2800" dirty="0" smtClean="0"/>
              <a:t>If the user-level thread libraries are implemented in the operating system in such a way that the system does not support them, then the Kernel threads use the many-to-one relationship modes.</a:t>
            </a:r>
            <a:endParaRPr lang="en-US"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830997"/>
          </a:xfrm>
          <a:prstGeom prst="rect">
            <a:avLst/>
          </a:prstGeom>
          <a:noFill/>
          <a:ln w="9525">
            <a:noFill/>
            <a:miter lim="800000"/>
            <a:headEnd/>
            <a:tailEnd/>
          </a:ln>
        </p:spPr>
        <p:txBody>
          <a:bodyPr>
            <a:spAutoFit/>
          </a:bodyPr>
          <a:lstStyle/>
          <a:p>
            <a:r>
              <a:rPr lang="en-US" sz="4800" dirty="0" smtClean="0"/>
              <a:t>One to One Model</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75</a:t>
            </a:fld>
            <a:endParaRPr lang="en-IN"/>
          </a:p>
        </p:txBody>
      </p:sp>
      <p:pic>
        <p:nvPicPr>
          <p:cNvPr id="6146" name="Picture 2" descr="One to one thread model"/>
          <p:cNvPicPr>
            <a:picLocks noChangeAspect="1" noChangeArrowheads="1"/>
          </p:cNvPicPr>
          <p:nvPr/>
        </p:nvPicPr>
        <p:blipFill>
          <a:blip r:embed="rId3"/>
          <a:srcRect/>
          <a:stretch>
            <a:fillRect/>
          </a:stretch>
        </p:blipFill>
        <p:spPr bwMode="auto">
          <a:xfrm>
            <a:off x="946150" y="2349500"/>
            <a:ext cx="5715000" cy="4248151"/>
          </a:xfrm>
          <a:prstGeom prst="rect">
            <a:avLst/>
          </a:prstGeom>
          <a:noFill/>
        </p:spPr>
      </p:pic>
      <p:sp>
        <p:nvSpPr>
          <p:cNvPr id="13" name="Rectangle 12"/>
          <p:cNvSpPr/>
          <p:nvPr/>
        </p:nvSpPr>
        <p:spPr>
          <a:xfrm>
            <a:off x="7423150" y="520700"/>
            <a:ext cx="8108950" cy="6986528"/>
          </a:xfrm>
          <a:prstGeom prst="rect">
            <a:avLst/>
          </a:prstGeom>
        </p:spPr>
        <p:txBody>
          <a:bodyPr wrap="square">
            <a:spAutoFit/>
          </a:bodyPr>
          <a:lstStyle/>
          <a:p>
            <a:r>
              <a:rPr lang="en-US" sz="2800" dirty="0" smtClean="0"/>
              <a:t>There is one-to-one relationship of user-level thread to the kernel-level thread.</a:t>
            </a:r>
          </a:p>
          <a:p>
            <a:endParaRPr lang="en-US" sz="2800" dirty="0" smtClean="0"/>
          </a:p>
          <a:p>
            <a:r>
              <a:rPr lang="en-US" sz="2800" dirty="0" smtClean="0"/>
              <a:t> This model provides more concurrency than the many-to-one model. </a:t>
            </a:r>
          </a:p>
          <a:p>
            <a:endParaRPr lang="en-US" sz="2800" dirty="0" smtClean="0"/>
          </a:p>
          <a:p>
            <a:r>
              <a:rPr lang="en-US" sz="2800" dirty="0" smtClean="0"/>
              <a:t>It also allows another thread to run when a thread makes a blocking system call.</a:t>
            </a:r>
          </a:p>
          <a:p>
            <a:endParaRPr lang="en-US" sz="2800" dirty="0" smtClean="0"/>
          </a:p>
          <a:p>
            <a:r>
              <a:rPr lang="en-US" sz="2800" dirty="0" smtClean="0"/>
              <a:t>It supports multiple threads to execute in parallel on microprocessors.</a:t>
            </a:r>
          </a:p>
          <a:p>
            <a:r>
              <a:rPr lang="en-US" sz="2800" dirty="0" smtClean="0"/>
              <a:t>Disadvantage of this model is that creating user thread requires the corresponding Kernel thread. </a:t>
            </a:r>
          </a:p>
          <a:p>
            <a:endParaRPr lang="en-US" sz="2800" dirty="0" smtClean="0"/>
          </a:p>
          <a:p>
            <a:r>
              <a:rPr lang="en-US" sz="2800" dirty="0" smtClean="0"/>
              <a:t>OS/2, windows NT and windows 2000 use one to one relationship model.</a:t>
            </a:r>
            <a:endParaRPr lang="en-US" sz="2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1054100"/>
            <a:ext cx="14249400" cy="707886"/>
          </a:xfrm>
          <a:prstGeom prst="rect">
            <a:avLst/>
          </a:prstGeom>
          <a:noFill/>
          <a:ln w="9525">
            <a:noFill/>
            <a:miter lim="800000"/>
            <a:headEnd/>
            <a:tailEnd/>
          </a:ln>
        </p:spPr>
        <p:txBody>
          <a:bodyPr>
            <a:spAutoFit/>
          </a:bodyPr>
          <a:lstStyle/>
          <a:p>
            <a:r>
              <a:rPr lang="en-US" sz="4000" dirty="0" smtClean="0"/>
              <a:t>Difference between User level and Kernel level threads </a:t>
            </a:r>
            <a:endParaRPr lang="en-US" sz="40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76</a:t>
            </a:fld>
            <a:endParaRPr lang="en-IN"/>
          </a:p>
        </p:txBody>
      </p:sp>
      <p:sp>
        <p:nvSpPr>
          <p:cNvPr id="11" name="Rectangle 10"/>
          <p:cNvSpPr/>
          <p:nvPr/>
        </p:nvSpPr>
        <p:spPr>
          <a:xfrm>
            <a:off x="1860550" y="2197100"/>
            <a:ext cx="13258800" cy="6124754"/>
          </a:xfrm>
          <a:prstGeom prst="rect">
            <a:avLst/>
          </a:prstGeom>
        </p:spPr>
        <p:txBody>
          <a:bodyPr wrap="square">
            <a:spAutoFit/>
          </a:bodyPr>
          <a:lstStyle/>
          <a:p>
            <a:r>
              <a:rPr lang="en-US" sz="2800" dirty="0" smtClean="0"/>
              <a:t>User-Level Threads</a:t>
            </a:r>
          </a:p>
          <a:p>
            <a:endParaRPr lang="en-US" sz="2800" dirty="0" smtClean="0"/>
          </a:p>
          <a:p>
            <a:r>
              <a:rPr lang="en-US" sz="2800" dirty="0" smtClean="0"/>
              <a:t>User-level threads are faster to create and manage.</a:t>
            </a:r>
          </a:p>
          <a:p>
            <a:r>
              <a:rPr lang="en-US" sz="2800" dirty="0" smtClean="0"/>
              <a:t>Implementation is by a thread library at the user level.</a:t>
            </a:r>
          </a:p>
          <a:p>
            <a:r>
              <a:rPr lang="en-US" sz="2800" dirty="0" smtClean="0"/>
              <a:t>User-level thread is generic and can run on any operating system.</a:t>
            </a:r>
          </a:p>
          <a:p>
            <a:r>
              <a:rPr lang="en-US" sz="2800" dirty="0" smtClean="0"/>
              <a:t>Multi-threaded applications cannot take advantage of multiprocessing.</a:t>
            </a:r>
          </a:p>
          <a:p>
            <a:endParaRPr lang="en-US" sz="2800" dirty="0" smtClean="0"/>
          </a:p>
          <a:p>
            <a:r>
              <a:rPr lang="en-US" sz="2800" dirty="0" smtClean="0"/>
              <a:t>Kernel-Level Threads</a:t>
            </a:r>
          </a:p>
          <a:p>
            <a:endParaRPr lang="en-US" sz="2800" dirty="0" smtClean="0"/>
          </a:p>
          <a:p>
            <a:r>
              <a:rPr lang="en-US" sz="2800" dirty="0" smtClean="0"/>
              <a:t>Kernel-level threads are slower to create and manage.</a:t>
            </a:r>
          </a:p>
          <a:p>
            <a:r>
              <a:rPr lang="en-US" sz="2800" dirty="0" smtClean="0"/>
              <a:t>Operating system supports creation of Kernel threads.</a:t>
            </a:r>
          </a:p>
          <a:p>
            <a:r>
              <a:rPr lang="en-US" sz="2800" dirty="0" smtClean="0"/>
              <a:t>Kernel-level thread is specific to the operating system.</a:t>
            </a:r>
          </a:p>
          <a:p>
            <a:r>
              <a:rPr lang="en-US" sz="2800" dirty="0" smtClean="0"/>
              <a:t>Kernel routines themselves can be multithreaded.</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0"/>
            <a:ext cx="14249400" cy="1569660"/>
          </a:xfrm>
          <a:prstGeom prst="rect">
            <a:avLst/>
          </a:prstGeom>
          <a:noFill/>
          <a:ln w="9525">
            <a:noFill/>
            <a:miter lim="800000"/>
            <a:headEnd/>
            <a:tailEnd/>
          </a:ln>
        </p:spPr>
        <p:txBody>
          <a:bodyPr wrap="square">
            <a:spAutoFit/>
          </a:bodyPr>
          <a:lstStyle/>
          <a:p>
            <a:r>
              <a:rPr lang="en-US" sz="4800" b="1" dirty="0" err="1" smtClean="0"/>
              <a:t>InterProcess</a:t>
            </a:r>
            <a:r>
              <a:rPr lang="en-US" sz="4800" b="1" dirty="0" smtClean="0"/>
              <a:t> Communication (IPC)</a:t>
            </a:r>
            <a:endParaRPr lang="en-US" sz="4800" dirty="0" smtClean="0"/>
          </a:p>
          <a:p>
            <a:endParaRPr lang="en-US" sz="48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77</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sp>
        <p:nvSpPr>
          <p:cNvPr id="12" name="Rectangle 11"/>
          <p:cNvSpPr/>
          <p:nvPr/>
        </p:nvSpPr>
        <p:spPr>
          <a:xfrm>
            <a:off x="1555750" y="1130300"/>
            <a:ext cx="13106400" cy="6124754"/>
          </a:xfrm>
          <a:prstGeom prst="rect">
            <a:avLst/>
          </a:prstGeom>
        </p:spPr>
        <p:txBody>
          <a:bodyPr wrap="square">
            <a:spAutoFit/>
          </a:bodyPr>
          <a:lstStyle/>
          <a:p>
            <a:pPr>
              <a:buFont typeface="Arial" pitchFamily="34" charset="0"/>
              <a:buChar char="•"/>
            </a:pPr>
            <a:r>
              <a:rPr lang="en-US" sz="2800" dirty="0" smtClean="0"/>
              <a:t>IPC is a set of programming interfaces that allow a programmer to coordinate activities among different program processes that can run concurrently in an operating system. </a:t>
            </a:r>
          </a:p>
          <a:p>
            <a:pPr>
              <a:buFont typeface="Arial" pitchFamily="34" charset="0"/>
              <a:buChar char="•"/>
            </a:pPr>
            <a:endParaRPr lang="en-US" sz="2800" dirty="0" smtClean="0"/>
          </a:p>
          <a:p>
            <a:pPr>
              <a:buFont typeface="Arial" pitchFamily="34" charset="0"/>
              <a:buChar char="•"/>
            </a:pPr>
            <a:r>
              <a:rPr lang="en-US" sz="2800" dirty="0" smtClean="0"/>
              <a:t>This allows a program to handle many user requests at the same time. </a:t>
            </a:r>
          </a:p>
          <a:p>
            <a:pPr>
              <a:buFont typeface="Arial" pitchFamily="34" charset="0"/>
              <a:buChar char="•"/>
            </a:pPr>
            <a:endParaRPr lang="en-US" sz="2800" dirty="0" smtClean="0"/>
          </a:p>
          <a:p>
            <a:pPr>
              <a:buFont typeface="Arial" pitchFamily="34" charset="0"/>
              <a:buChar char="•"/>
            </a:pPr>
            <a:r>
              <a:rPr lang="en-US" sz="2800" dirty="0" smtClean="0"/>
              <a:t>Since even a single user request may result in multiple processes running in the operating system on the user's behalf, the processes need to communicate with each other.</a:t>
            </a:r>
          </a:p>
          <a:p>
            <a:pPr>
              <a:buFont typeface="Arial" pitchFamily="34" charset="0"/>
              <a:buChar char="•"/>
            </a:pPr>
            <a:endParaRPr lang="en-US" sz="2800" dirty="0" smtClean="0"/>
          </a:p>
          <a:p>
            <a:pPr>
              <a:buFont typeface="Arial" pitchFamily="34" charset="0"/>
              <a:buChar char="•"/>
            </a:pPr>
            <a:r>
              <a:rPr lang="en-US" sz="2800" dirty="0" smtClean="0"/>
              <a:t>The IPC interfaces make this possible. </a:t>
            </a:r>
          </a:p>
          <a:p>
            <a:pPr>
              <a:buFont typeface="Arial" pitchFamily="34" charset="0"/>
              <a:buChar char="•"/>
            </a:pPr>
            <a:endParaRPr lang="en-US" sz="2800" dirty="0" smtClean="0"/>
          </a:p>
          <a:p>
            <a:pPr>
              <a:buFont typeface="Arial" pitchFamily="34" charset="0"/>
              <a:buChar char="•"/>
            </a:pPr>
            <a:r>
              <a:rPr lang="en-US" sz="2800" dirty="0" smtClean="0"/>
              <a:t>Each IPC method has its own advantages and limitations so it is not unusual for a single program to use all of the IPC methods.</a:t>
            </a:r>
            <a:endParaRPr lang="en-US" sz="2800" i="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596901"/>
            <a:ext cx="14249400" cy="830997"/>
          </a:xfrm>
          <a:prstGeom prst="rect">
            <a:avLst/>
          </a:prstGeom>
          <a:noFill/>
          <a:ln w="9525">
            <a:noFill/>
            <a:miter lim="800000"/>
            <a:headEnd/>
            <a:tailEnd/>
          </a:ln>
        </p:spPr>
        <p:txBody>
          <a:bodyPr wrap="square">
            <a:spAutoFit/>
          </a:bodyPr>
          <a:lstStyle/>
          <a:p>
            <a:r>
              <a:rPr lang="en-US" sz="4800" dirty="0" smtClean="0"/>
              <a:t> Approaches IPC</a:t>
            </a:r>
            <a:endParaRPr lang="en-US"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78</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954107"/>
          </a:xfrm>
          <a:prstGeom prst="rect">
            <a:avLst/>
          </a:prstGeom>
        </p:spPr>
        <p:txBody>
          <a:bodyPr wrap="square">
            <a:spAutoFit/>
          </a:bodyPr>
          <a:lstStyle/>
          <a:p>
            <a:endParaRPr lang="en-US" sz="2800" dirty="0" smtClean="0"/>
          </a:p>
          <a:p>
            <a:endParaRPr lang="en-US" sz="2800" dirty="0"/>
          </a:p>
        </p:txBody>
      </p:sp>
      <p:sp>
        <p:nvSpPr>
          <p:cNvPr id="11" name="Rectangle 10"/>
          <p:cNvSpPr/>
          <p:nvPr/>
        </p:nvSpPr>
        <p:spPr>
          <a:xfrm>
            <a:off x="1936750" y="1816100"/>
            <a:ext cx="13716000" cy="1384995"/>
          </a:xfrm>
          <a:prstGeom prst="rect">
            <a:avLst/>
          </a:prstGeom>
        </p:spPr>
        <p:txBody>
          <a:bodyPr wrap="square">
            <a:spAutoFit/>
          </a:bodyPr>
          <a:lstStyle/>
          <a:p>
            <a:r>
              <a:rPr lang="en-US" sz="2800" dirty="0" smtClean="0"/>
              <a:t/>
            </a:r>
            <a:br>
              <a:rPr lang="en-US" sz="2800" dirty="0" smtClean="0"/>
            </a:br>
            <a:r>
              <a:rPr lang="en-US" sz="2800" dirty="0" smtClean="0"/>
              <a:t/>
            </a:r>
            <a:br>
              <a:rPr lang="en-US" sz="2800" dirty="0" smtClean="0"/>
            </a:br>
            <a:endParaRPr lang="en-US" sz="2800" dirty="0"/>
          </a:p>
        </p:txBody>
      </p:sp>
      <p:sp>
        <p:nvSpPr>
          <p:cNvPr id="12" name="Rectangle 11"/>
          <p:cNvSpPr/>
          <p:nvPr/>
        </p:nvSpPr>
        <p:spPr>
          <a:xfrm>
            <a:off x="1936750" y="1816100"/>
            <a:ext cx="11887200" cy="4401205"/>
          </a:xfrm>
          <a:prstGeom prst="rect">
            <a:avLst/>
          </a:prstGeom>
        </p:spPr>
        <p:txBody>
          <a:bodyPr wrap="square">
            <a:spAutoFit/>
          </a:bodyPr>
          <a:lstStyle/>
          <a:p>
            <a:r>
              <a:rPr lang="en-US" sz="2800" dirty="0" smtClean="0"/>
              <a:t>File : A record stored on disk, or a record synthesized on demand by a file server, which can be accessed by multiple processes. </a:t>
            </a:r>
          </a:p>
          <a:p>
            <a:endParaRPr lang="en-US" sz="2800" dirty="0" smtClean="0"/>
          </a:p>
          <a:p>
            <a:r>
              <a:rPr lang="en-US" sz="2800" dirty="0" smtClean="0"/>
              <a:t>Socket : A data stream sent over a network interface, either to a different process on the same computer or to another computer on the network. </a:t>
            </a:r>
          </a:p>
          <a:p>
            <a:endParaRPr lang="en-US" sz="2800" dirty="0" smtClean="0"/>
          </a:p>
          <a:p>
            <a:r>
              <a:rPr lang="en-US" sz="2800" dirty="0" smtClean="0"/>
              <a:t>Typically byte-oriented, sockets rarely preserve message boundaries. </a:t>
            </a:r>
          </a:p>
          <a:p>
            <a:endParaRPr lang="en-US" sz="2800" dirty="0" smtClean="0"/>
          </a:p>
          <a:p>
            <a:r>
              <a:rPr lang="en-US" sz="2800" dirty="0" smtClean="0"/>
              <a:t>Data written through a socket requires formatting to preserve message boundaries.</a:t>
            </a:r>
            <a:endParaRPr lang="en-US" sz="2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368301"/>
            <a:ext cx="14249400" cy="830997"/>
          </a:xfrm>
          <a:prstGeom prst="rect">
            <a:avLst/>
          </a:prstGeom>
          <a:noFill/>
          <a:ln w="9525">
            <a:noFill/>
            <a:miter lim="800000"/>
            <a:headEnd/>
            <a:tailEnd/>
          </a:ln>
        </p:spPr>
        <p:txBody>
          <a:bodyPr wrap="square">
            <a:spAutoFit/>
          </a:bodyPr>
          <a:lstStyle/>
          <a:p>
            <a:r>
              <a:rPr lang="en-US" sz="4800" dirty="0" smtClean="0"/>
              <a:t>Approaches Cont..</a:t>
            </a:r>
            <a:endParaRPr lang="en-US" sz="48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79</a:t>
            </a:fld>
            <a:endParaRPr lang="en-IN"/>
          </a:p>
        </p:txBody>
      </p:sp>
      <p:sp>
        <p:nvSpPr>
          <p:cNvPr id="9" name="Rectangle 8"/>
          <p:cNvSpPr/>
          <p:nvPr/>
        </p:nvSpPr>
        <p:spPr>
          <a:xfrm>
            <a:off x="1327150" y="1206500"/>
            <a:ext cx="14020800" cy="6124754"/>
          </a:xfrm>
          <a:prstGeom prst="rect">
            <a:avLst/>
          </a:prstGeom>
        </p:spPr>
        <p:txBody>
          <a:bodyPr wrap="square">
            <a:spAutoFit/>
          </a:bodyPr>
          <a:lstStyle/>
          <a:p>
            <a:r>
              <a:rPr lang="en-US" sz="2800" dirty="0" smtClean="0"/>
              <a:t>Pipe :</a:t>
            </a:r>
          </a:p>
          <a:p>
            <a:r>
              <a:rPr lang="en-US" sz="2800" dirty="0" smtClean="0"/>
              <a:t> A unidirectional data channel. </a:t>
            </a:r>
          </a:p>
          <a:p>
            <a:endParaRPr lang="en-US" sz="2800" dirty="0" smtClean="0"/>
          </a:p>
          <a:p>
            <a:r>
              <a:rPr lang="en-US" sz="2800" dirty="0" smtClean="0"/>
              <a:t>Data written to the write end of the pipe is buffered by the operating system until it is read from the read end of the pipe. </a:t>
            </a:r>
          </a:p>
          <a:p>
            <a:endParaRPr lang="en-US" sz="2800" dirty="0" smtClean="0"/>
          </a:p>
          <a:p>
            <a:r>
              <a:rPr lang="en-US" sz="2800" dirty="0" smtClean="0"/>
              <a:t>Two-way data streams between processes can be achieved by creating two pipes utilizing standard input and output</a:t>
            </a:r>
          </a:p>
          <a:p>
            <a:endParaRPr lang="en-US" sz="2800" dirty="0" smtClean="0"/>
          </a:p>
          <a:p>
            <a:r>
              <a:rPr lang="en-US" sz="2800" dirty="0" smtClean="0"/>
              <a:t>Shared Memory : </a:t>
            </a:r>
          </a:p>
          <a:p>
            <a:r>
              <a:rPr lang="en-US" sz="2800" dirty="0" smtClean="0"/>
              <a:t>Multiple processes are given access to the same block of memory which creates a shared buffer for the processes to communicate with each other.</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7171"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187483" y="116633"/>
            <a:ext cx="14249400" cy="830997"/>
          </a:xfrm>
          <a:prstGeom prst="rect">
            <a:avLst/>
          </a:prstGeom>
          <a:noFill/>
          <a:ln w="9525">
            <a:noFill/>
            <a:miter lim="800000"/>
            <a:headEnd/>
            <a:tailEnd/>
          </a:ln>
        </p:spPr>
        <p:txBody>
          <a:bodyPr>
            <a:spAutoFit/>
          </a:bodyPr>
          <a:lstStyle/>
          <a:p>
            <a:r>
              <a:rPr lang="en-US" sz="4800" dirty="0" smtClean="0"/>
              <a:t>Syllabus</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a:t>
            </a:fld>
            <a:endParaRPr lang="en-IN"/>
          </a:p>
        </p:txBody>
      </p:sp>
      <p:pic>
        <p:nvPicPr>
          <p:cNvPr id="5" name="Picture 4"/>
          <p:cNvPicPr>
            <a:picLocks noChangeAspect="1"/>
          </p:cNvPicPr>
          <p:nvPr/>
        </p:nvPicPr>
        <p:blipFill rotWithShape="1">
          <a:blip r:embed="rId3"/>
          <a:srcRect l="29502" t="12500" r="30673" b="13542"/>
          <a:stretch/>
        </p:blipFill>
        <p:spPr>
          <a:xfrm>
            <a:off x="1943100" y="901700"/>
            <a:ext cx="11576050" cy="7556500"/>
          </a:xfrm>
          <a:prstGeom prst="rect">
            <a:avLst/>
          </a:prstGeom>
        </p:spPr>
      </p:pic>
    </p:spTree>
    <p:extLst>
      <p:ext uri="{BB962C8B-B14F-4D97-AF65-F5344CB8AC3E}">
        <p14:creationId xmlns:p14="http://schemas.microsoft.com/office/powerpoint/2010/main" val="21197602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368301"/>
            <a:ext cx="14249400" cy="830997"/>
          </a:xfrm>
          <a:prstGeom prst="rect">
            <a:avLst/>
          </a:prstGeom>
          <a:noFill/>
          <a:ln w="9525">
            <a:noFill/>
            <a:miter lim="800000"/>
            <a:headEnd/>
            <a:tailEnd/>
          </a:ln>
        </p:spPr>
        <p:txBody>
          <a:bodyPr wrap="square">
            <a:spAutoFit/>
          </a:bodyPr>
          <a:lstStyle/>
          <a:p>
            <a:r>
              <a:rPr lang="en-US" sz="4800" dirty="0" smtClean="0"/>
              <a:t>Approaches Cont..</a:t>
            </a:r>
            <a:endParaRPr lang="en-US" sz="48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80</a:t>
            </a:fld>
            <a:endParaRPr lang="en-IN"/>
          </a:p>
        </p:txBody>
      </p:sp>
      <p:sp>
        <p:nvSpPr>
          <p:cNvPr id="9" name="Rectangle 8"/>
          <p:cNvSpPr/>
          <p:nvPr/>
        </p:nvSpPr>
        <p:spPr>
          <a:xfrm>
            <a:off x="1327150" y="1206500"/>
            <a:ext cx="14020800" cy="5262979"/>
          </a:xfrm>
          <a:prstGeom prst="rect">
            <a:avLst/>
          </a:prstGeom>
        </p:spPr>
        <p:txBody>
          <a:bodyPr wrap="square">
            <a:spAutoFit/>
          </a:bodyPr>
          <a:lstStyle/>
          <a:p>
            <a:r>
              <a:rPr lang="en-US" sz="2800" dirty="0" smtClean="0"/>
              <a:t>Message Passing : </a:t>
            </a:r>
          </a:p>
          <a:p>
            <a:endParaRPr lang="en-US" sz="2800" dirty="0" smtClean="0"/>
          </a:p>
          <a:p>
            <a:r>
              <a:rPr lang="en-US" sz="2800" dirty="0" smtClean="0"/>
              <a:t>Allows multiple programs to communicate using message queues and/or non-OS managed channels, commonly used in concurrency models. </a:t>
            </a:r>
          </a:p>
          <a:p>
            <a:endParaRPr lang="en-US" sz="2800" dirty="0" smtClean="0"/>
          </a:p>
          <a:p>
            <a:r>
              <a:rPr lang="en-US" sz="2800" dirty="0" smtClean="0"/>
              <a:t>Message queue : </a:t>
            </a:r>
          </a:p>
          <a:p>
            <a:endParaRPr lang="en-US" sz="2800" dirty="0" smtClean="0"/>
          </a:p>
          <a:p>
            <a:r>
              <a:rPr lang="en-US" sz="2800" dirty="0" smtClean="0"/>
              <a:t>A data stream similar to a socket, but which usually preserves message boundaries. </a:t>
            </a:r>
          </a:p>
          <a:p>
            <a:endParaRPr lang="en-US" sz="2800" dirty="0" smtClean="0"/>
          </a:p>
          <a:p>
            <a:r>
              <a:rPr lang="en-US" sz="2800" dirty="0" smtClean="0"/>
              <a:t>Typically implemented by the operating system, they allow multiple processes to read and write to the message queue without being directly connected to each other.</a:t>
            </a:r>
          </a:p>
          <a:p>
            <a:endParaRPr lang="en-US" sz="2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444500"/>
            <a:ext cx="14249400" cy="830997"/>
          </a:xfrm>
          <a:prstGeom prst="rect">
            <a:avLst/>
          </a:prstGeom>
          <a:solidFill>
            <a:schemeClr val="bg1"/>
          </a:solidFill>
          <a:ln w="9525">
            <a:noFill/>
            <a:miter lim="800000"/>
            <a:headEnd/>
            <a:tailEnd/>
          </a:ln>
        </p:spPr>
        <p:txBody>
          <a:bodyPr wrap="square">
            <a:spAutoFit/>
          </a:bodyPr>
          <a:lstStyle/>
          <a:p>
            <a:r>
              <a:rPr lang="en-US" sz="4800" dirty="0" smtClean="0"/>
              <a:t>Message passing</a:t>
            </a:r>
            <a:endParaRPr lang="en-US" sz="4800" b="1" dirty="0" smtClean="0">
              <a:solidFill>
                <a:schemeClr val="bg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81</a:t>
            </a:fld>
            <a:endParaRPr lang="en-IN"/>
          </a:p>
        </p:txBody>
      </p:sp>
      <p:sp>
        <p:nvSpPr>
          <p:cNvPr id="9" name="Rectangle 8"/>
          <p:cNvSpPr/>
          <p:nvPr/>
        </p:nvSpPr>
        <p:spPr>
          <a:xfrm>
            <a:off x="1555750" y="1282700"/>
            <a:ext cx="13715999" cy="584775"/>
          </a:xfrm>
          <a:prstGeom prst="rect">
            <a:avLst/>
          </a:prstGeom>
        </p:spPr>
        <p:txBody>
          <a:bodyPr wrap="square">
            <a:spAutoFit/>
          </a:bodyPr>
          <a:lstStyle/>
          <a:p>
            <a:r>
              <a:rPr lang="en-US" sz="3200" dirty="0" smtClean="0"/>
              <a:t> </a:t>
            </a:r>
            <a:endParaRPr lang="en-US" sz="3200" b="1" dirty="0" smtClean="0"/>
          </a:p>
        </p:txBody>
      </p:sp>
      <p:sp>
        <p:nvSpPr>
          <p:cNvPr id="11" name="Rectangle 10"/>
          <p:cNvSpPr/>
          <p:nvPr/>
        </p:nvSpPr>
        <p:spPr>
          <a:xfrm>
            <a:off x="1327150" y="1587500"/>
            <a:ext cx="14173200" cy="3539430"/>
          </a:xfrm>
          <a:prstGeom prst="rect">
            <a:avLst/>
          </a:prstGeom>
        </p:spPr>
        <p:txBody>
          <a:bodyPr wrap="square">
            <a:spAutoFit/>
          </a:bodyPr>
          <a:lstStyle/>
          <a:p>
            <a:r>
              <a:rPr lang="en-US" sz="2800" dirty="0" smtClean="0"/>
              <a:t>Message Passing provides a mechanism for processes to communicate and to synchronize their actions without sharing the same address space.</a:t>
            </a:r>
          </a:p>
          <a:p>
            <a:endParaRPr lang="en-US" sz="2800" dirty="0" smtClean="0"/>
          </a:p>
          <a:p>
            <a:r>
              <a:rPr lang="en-US" sz="2800" dirty="0" smtClean="0"/>
              <a:t> IPC facility provides two operations: </a:t>
            </a:r>
          </a:p>
          <a:p>
            <a:endParaRPr lang="en-US" sz="2800" dirty="0" smtClean="0"/>
          </a:p>
          <a:p>
            <a:r>
              <a:rPr lang="en-US" sz="2800" dirty="0" smtClean="0"/>
              <a:t>• send (message) </a:t>
            </a:r>
          </a:p>
          <a:p>
            <a:endParaRPr lang="en-US" sz="2800" smtClean="0"/>
          </a:p>
          <a:p>
            <a:r>
              <a:rPr lang="en-US" sz="2800" smtClean="0"/>
              <a:t>•</a:t>
            </a:r>
            <a:r>
              <a:rPr lang="en-US" sz="2800" dirty="0" smtClean="0"/>
              <a:t>Receive (massage)</a:t>
            </a:r>
            <a:endParaRPr lang="en-US" sz="2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631950" y="1435100"/>
            <a:ext cx="5029200" cy="1569660"/>
          </a:xfrm>
          <a:prstGeom prst="rect">
            <a:avLst/>
          </a:prstGeom>
          <a:noFill/>
          <a:ln w="9525">
            <a:noFill/>
            <a:miter lim="800000"/>
            <a:headEnd/>
            <a:tailEnd/>
          </a:ln>
        </p:spPr>
        <p:txBody>
          <a:bodyPr wrap="square">
            <a:spAutoFit/>
          </a:bodyPr>
          <a:lstStyle/>
          <a:p>
            <a:r>
              <a:rPr lang="en-US" sz="4800" b="1" dirty="0" smtClean="0"/>
              <a:t>Inter Process Communication</a:t>
            </a:r>
            <a:endParaRPr lang="en-US" sz="48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82</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pic>
        <p:nvPicPr>
          <p:cNvPr id="1026" name="Picture 2"/>
          <p:cNvPicPr>
            <a:picLocks noChangeAspect="1" noChangeArrowheads="1"/>
          </p:cNvPicPr>
          <p:nvPr/>
        </p:nvPicPr>
        <p:blipFill>
          <a:blip r:embed="rId3"/>
          <a:srcRect/>
          <a:stretch>
            <a:fillRect/>
          </a:stretch>
        </p:blipFill>
        <p:spPr bwMode="auto">
          <a:xfrm>
            <a:off x="1403350" y="3111500"/>
            <a:ext cx="5143500" cy="1524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7880350" y="1435100"/>
            <a:ext cx="67056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596901"/>
            <a:ext cx="14249400" cy="830997"/>
          </a:xfrm>
          <a:prstGeom prst="rect">
            <a:avLst/>
          </a:prstGeom>
          <a:noFill/>
          <a:ln w="9525">
            <a:noFill/>
            <a:miter lim="800000"/>
            <a:headEnd/>
            <a:tailEnd/>
          </a:ln>
        </p:spPr>
        <p:txBody>
          <a:bodyPr wrap="square">
            <a:spAutoFit/>
          </a:bodyPr>
          <a:lstStyle/>
          <a:p>
            <a:pPr algn="ctr"/>
            <a:r>
              <a:rPr lang="en-US" sz="4800" dirty="0" smtClean="0"/>
              <a:t>Why IPC</a:t>
            </a:r>
            <a:endParaRPr lang="en-US"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83</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954107"/>
          </a:xfrm>
          <a:prstGeom prst="rect">
            <a:avLst/>
          </a:prstGeom>
        </p:spPr>
        <p:txBody>
          <a:bodyPr wrap="square">
            <a:spAutoFit/>
          </a:bodyPr>
          <a:lstStyle/>
          <a:p>
            <a:endParaRPr lang="en-US" sz="2800" dirty="0" smtClean="0"/>
          </a:p>
          <a:p>
            <a:endParaRPr lang="en-US" sz="2800" dirty="0"/>
          </a:p>
        </p:txBody>
      </p:sp>
      <p:sp>
        <p:nvSpPr>
          <p:cNvPr id="11" name="Rectangle 10"/>
          <p:cNvSpPr/>
          <p:nvPr/>
        </p:nvSpPr>
        <p:spPr>
          <a:xfrm>
            <a:off x="1936750" y="1816100"/>
            <a:ext cx="13716000" cy="1384995"/>
          </a:xfrm>
          <a:prstGeom prst="rect">
            <a:avLst/>
          </a:prstGeom>
        </p:spPr>
        <p:txBody>
          <a:bodyPr wrap="square">
            <a:spAutoFit/>
          </a:bodyPr>
          <a:lstStyle/>
          <a:p>
            <a:r>
              <a:rPr lang="en-US" sz="2800" dirty="0" smtClean="0"/>
              <a:t/>
            </a:r>
            <a:br>
              <a:rPr lang="en-US" sz="2800" dirty="0" smtClean="0"/>
            </a:br>
            <a:r>
              <a:rPr lang="en-US" sz="2800" dirty="0" smtClean="0"/>
              <a:t/>
            </a:r>
            <a:br>
              <a:rPr lang="en-US" sz="2800" dirty="0" smtClean="0"/>
            </a:br>
            <a:endParaRPr lang="en-US" sz="2800" dirty="0"/>
          </a:p>
        </p:txBody>
      </p:sp>
      <p:pic>
        <p:nvPicPr>
          <p:cNvPr id="18433" name="Picture 1"/>
          <p:cNvPicPr>
            <a:picLocks noChangeAspect="1" noChangeArrowheads="1"/>
          </p:cNvPicPr>
          <p:nvPr/>
        </p:nvPicPr>
        <p:blipFill>
          <a:blip r:embed="rId3"/>
          <a:srcRect/>
          <a:stretch>
            <a:fillRect/>
          </a:stretch>
        </p:blipFill>
        <p:spPr bwMode="auto">
          <a:xfrm>
            <a:off x="2012950" y="2120900"/>
            <a:ext cx="93726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84</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954107"/>
          </a:xfrm>
          <a:prstGeom prst="rect">
            <a:avLst/>
          </a:prstGeom>
        </p:spPr>
        <p:txBody>
          <a:bodyPr wrap="square">
            <a:spAutoFit/>
          </a:bodyPr>
          <a:lstStyle/>
          <a:p>
            <a:endParaRPr lang="en-US" sz="2800" dirty="0" smtClean="0"/>
          </a:p>
          <a:p>
            <a:endParaRPr lang="en-US" sz="2800" dirty="0"/>
          </a:p>
        </p:txBody>
      </p:sp>
      <p:sp>
        <p:nvSpPr>
          <p:cNvPr id="11" name="Rectangle 10"/>
          <p:cNvSpPr/>
          <p:nvPr/>
        </p:nvSpPr>
        <p:spPr>
          <a:xfrm>
            <a:off x="1936750" y="1816100"/>
            <a:ext cx="13716000" cy="1384995"/>
          </a:xfrm>
          <a:prstGeom prst="rect">
            <a:avLst/>
          </a:prstGeom>
        </p:spPr>
        <p:txBody>
          <a:bodyPr wrap="square">
            <a:spAutoFit/>
          </a:bodyPr>
          <a:lstStyle/>
          <a:p>
            <a:r>
              <a:rPr lang="en-US" sz="2800" dirty="0" smtClean="0"/>
              <a:t/>
            </a:r>
            <a:br>
              <a:rPr lang="en-US" sz="2800" dirty="0" smtClean="0"/>
            </a:br>
            <a:r>
              <a:rPr lang="en-US" sz="2800" dirty="0" smtClean="0"/>
              <a:t/>
            </a:r>
            <a:br>
              <a:rPr lang="en-US" sz="2800" dirty="0" smtClean="0"/>
            </a:br>
            <a:endParaRPr lang="en-US" sz="2800" dirty="0"/>
          </a:p>
        </p:txBody>
      </p:sp>
      <p:pic>
        <p:nvPicPr>
          <p:cNvPr id="36867" name="Picture 3"/>
          <p:cNvPicPr>
            <a:picLocks noChangeAspect="1" noChangeArrowheads="1"/>
          </p:cNvPicPr>
          <p:nvPr/>
        </p:nvPicPr>
        <p:blipFill>
          <a:blip r:embed="rId3"/>
          <a:srcRect/>
          <a:stretch>
            <a:fillRect/>
          </a:stretch>
        </p:blipFill>
        <p:spPr bwMode="auto">
          <a:xfrm>
            <a:off x="1174750" y="2501900"/>
            <a:ext cx="14325600" cy="5105400"/>
          </a:xfrm>
          <a:prstGeom prst="rect">
            <a:avLst/>
          </a:prstGeom>
          <a:noFill/>
          <a:ln w="9525">
            <a:noFill/>
            <a:miter lim="800000"/>
            <a:headEnd/>
            <a:tailEnd/>
          </a:ln>
          <a:effectLst/>
        </p:spPr>
      </p:pic>
      <p:sp>
        <p:nvSpPr>
          <p:cNvPr id="14" name="TextBox 12"/>
          <p:cNvSpPr txBox="1">
            <a:spLocks noChangeArrowheads="1"/>
          </p:cNvSpPr>
          <p:nvPr/>
        </p:nvSpPr>
        <p:spPr bwMode="auto">
          <a:xfrm>
            <a:off x="1327150" y="749300"/>
            <a:ext cx="14020800" cy="830997"/>
          </a:xfrm>
          <a:prstGeom prst="rect">
            <a:avLst/>
          </a:prstGeom>
          <a:noFill/>
          <a:ln w="9525">
            <a:noFill/>
            <a:miter lim="800000"/>
            <a:headEnd/>
            <a:tailEnd/>
          </a:ln>
        </p:spPr>
        <p:txBody>
          <a:bodyPr wrap="square">
            <a:spAutoFit/>
          </a:bodyPr>
          <a:lstStyle/>
          <a:p>
            <a:pPr algn="ctr"/>
            <a:r>
              <a:rPr lang="en-US" sz="4800" b="1" dirty="0" err="1" smtClean="0"/>
              <a:t>Unicast</a:t>
            </a:r>
            <a:r>
              <a:rPr lang="en-US" sz="4800" b="1" dirty="0" smtClean="0"/>
              <a:t> and Multicast IPC</a:t>
            </a:r>
            <a:endParaRPr lang="en-US" sz="4800"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85</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954107"/>
          </a:xfrm>
          <a:prstGeom prst="rect">
            <a:avLst/>
          </a:prstGeom>
        </p:spPr>
        <p:txBody>
          <a:bodyPr wrap="square">
            <a:spAutoFit/>
          </a:bodyPr>
          <a:lstStyle/>
          <a:p>
            <a:endParaRPr lang="en-US" sz="2800" dirty="0" smtClean="0"/>
          </a:p>
          <a:p>
            <a:endParaRPr lang="en-US" sz="2800" dirty="0"/>
          </a:p>
        </p:txBody>
      </p:sp>
      <p:sp>
        <p:nvSpPr>
          <p:cNvPr id="11" name="Rectangle 10"/>
          <p:cNvSpPr/>
          <p:nvPr/>
        </p:nvSpPr>
        <p:spPr>
          <a:xfrm>
            <a:off x="1936750" y="1816100"/>
            <a:ext cx="13716000" cy="1384995"/>
          </a:xfrm>
          <a:prstGeom prst="rect">
            <a:avLst/>
          </a:prstGeom>
        </p:spPr>
        <p:txBody>
          <a:bodyPr wrap="square">
            <a:spAutoFit/>
          </a:bodyPr>
          <a:lstStyle/>
          <a:p>
            <a:r>
              <a:rPr lang="en-US" sz="2800" dirty="0" smtClean="0"/>
              <a:t/>
            </a:r>
            <a:br>
              <a:rPr lang="en-US" sz="2800" dirty="0" smtClean="0"/>
            </a:br>
            <a:r>
              <a:rPr lang="en-US" sz="2800" dirty="0" smtClean="0"/>
              <a:t/>
            </a:r>
            <a:br>
              <a:rPr lang="en-US" sz="2800" dirty="0" smtClean="0"/>
            </a:br>
            <a:endParaRPr lang="en-US" sz="2800" dirty="0"/>
          </a:p>
        </p:txBody>
      </p:sp>
      <p:pic>
        <p:nvPicPr>
          <p:cNvPr id="38914" name="Picture 2"/>
          <p:cNvPicPr>
            <a:picLocks noChangeAspect="1" noChangeArrowheads="1"/>
          </p:cNvPicPr>
          <p:nvPr/>
        </p:nvPicPr>
        <p:blipFill>
          <a:blip r:embed="rId3"/>
          <a:srcRect/>
          <a:stretch>
            <a:fillRect/>
          </a:stretch>
        </p:blipFill>
        <p:spPr bwMode="auto">
          <a:xfrm>
            <a:off x="2317750" y="3035300"/>
            <a:ext cx="11887199" cy="4129088"/>
          </a:xfrm>
          <a:prstGeom prst="rect">
            <a:avLst/>
          </a:prstGeom>
          <a:noFill/>
          <a:ln w="9525">
            <a:noFill/>
            <a:miter lim="800000"/>
            <a:headEnd/>
            <a:tailEnd/>
          </a:ln>
          <a:effectLst/>
        </p:spPr>
      </p:pic>
      <p:sp>
        <p:nvSpPr>
          <p:cNvPr id="13" name="TextBox 12"/>
          <p:cNvSpPr txBox="1">
            <a:spLocks noChangeArrowheads="1"/>
          </p:cNvSpPr>
          <p:nvPr/>
        </p:nvSpPr>
        <p:spPr bwMode="auto">
          <a:xfrm>
            <a:off x="1631950" y="1435100"/>
            <a:ext cx="5029200" cy="830997"/>
          </a:xfrm>
          <a:prstGeom prst="rect">
            <a:avLst/>
          </a:prstGeom>
          <a:noFill/>
          <a:ln w="9525">
            <a:noFill/>
            <a:miter lim="800000"/>
            <a:headEnd/>
            <a:tailEnd/>
          </a:ln>
        </p:spPr>
        <p:txBody>
          <a:bodyPr wrap="square">
            <a:spAutoFit/>
          </a:bodyPr>
          <a:lstStyle/>
          <a:p>
            <a:r>
              <a:rPr lang="en-US" sz="4800" b="1" dirty="0" err="1" smtClean="0"/>
              <a:t>Unicast</a:t>
            </a:r>
            <a:r>
              <a:rPr lang="en-US" sz="4800" b="1" dirty="0" smtClean="0"/>
              <a:t> IPC</a:t>
            </a:r>
            <a:endParaRPr lang="en-US" sz="4800" b="1" dirty="0"/>
          </a:p>
        </p:txBody>
      </p:sp>
      <p:sp>
        <p:nvSpPr>
          <p:cNvPr id="14" name="TextBox 13"/>
          <p:cNvSpPr txBox="1">
            <a:spLocks noChangeArrowheads="1"/>
          </p:cNvSpPr>
          <p:nvPr/>
        </p:nvSpPr>
        <p:spPr bwMode="auto">
          <a:xfrm>
            <a:off x="9023350" y="1282700"/>
            <a:ext cx="5029200" cy="830997"/>
          </a:xfrm>
          <a:prstGeom prst="rect">
            <a:avLst/>
          </a:prstGeom>
          <a:noFill/>
          <a:ln w="9525">
            <a:noFill/>
            <a:miter lim="800000"/>
            <a:headEnd/>
            <a:tailEnd/>
          </a:ln>
        </p:spPr>
        <p:txBody>
          <a:bodyPr wrap="square">
            <a:spAutoFit/>
          </a:bodyPr>
          <a:lstStyle/>
          <a:p>
            <a:r>
              <a:rPr lang="en-US" sz="4800" b="1" dirty="0" err="1" smtClean="0"/>
              <a:t>MultiCast</a:t>
            </a:r>
            <a:r>
              <a:rPr lang="en-US" sz="4800" b="1" dirty="0" smtClean="0"/>
              <a:t> IPC</a:t>
            </a:r>
            <a:endParaRPr lang="en-US" sz="4800"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86</a:t>
            </a:fld>
            <a:endParaRPr lang="en-IN"/>
          </a:p>
        </p:txBody>
      </p:sp>
      <p:sp>
        <p:nvSpPr>
          <p:cNvPr id="9" name="Rectangle 8"/>
          <p:cNvSpPr/>
          <p:nvPr/>
        </p:nvSpPr>
        <p:spPr>
          <a:xfrm>
            <a:off x="1327150" y="1206500"/>
            <a:ext cx="14020800" cy="523220"/>
          </a:xfrm>
          <a:prstGeom prst="rect">
            <a:avLst/>
          </a:prstGeom>
        </p:spPr>
        <p:txBody>
          <a:bodyPr wrap="square">
            <a:spAutoFit/>
          </a:bodyPr>
          <a:lstStyle/>
          <a:p>
            <a:r>
              <a:rPr lang="en-US" sz="2800" dirty="0" smtClean="0"/>
              <a:t>.</a:t>
            </a:r>
            <a:endParaRPr lang="en-US" sz="2800" dirty="0"/>
          </a:p>
        </p:txBody>
      </p:sp>
      <p:pic>
        <p:nvPicPr>
          <p:cNvPr id="17409" name="Picture 1"/>
          <p:cNvPicPr>
            <a:picLocks noChangeAspect="1" noChangeArrowheads="1"/>
          </p:cNvPicPr>
          <p:nvPr/>
        </p:nvPicPr>
        <p:blipFill>
          <a:blip r:embed="rId3"/>
          <a:srcRect/>
          <a:stretch>
            <a:fillRect/>
          </a:stretch>
        </p:blipFill>
        <p:spPr bwMode="auto">
          <a:xfrm>
            <a:off x="2012950" y="444500"/>
            <a:ext cx="12801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444500"/>
            <a:ext cx="14249400" cy="830997"/>
          </a:xfrm>
          <a:prstGeom prst="rect">
            <a:avLst/>
          </a:prstGeom>
          <a:solidFill>
            <a:schemeClr val="bg1"/>
          </a:solidFill>
          <a:ln w="9525">
            <a:noFill/>
            <a:miter lim="800000"/>
            <a:headEnd/>
            <a:tailEnd/>
          </a:ln>
        </p:spPr>
        <p:txBody>
          <a:bodyPr wrap="square">
            <a:spAutoFit/>
          </a:bodyPr>
          <a:lstStyle/>
          <a:p>
            <a:endParaRPr lang="en-US" sz="4800" b="1" dirty="0" smtClean="0">
              <a:solidFill>
                <a:schemeClr val="bg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87</a:t>
            </a:fld>
            <a:endParaRPr lang="en-IN"/>
          </a:p>
        </p:txBody>
      </p:sp>
      <p:sp>
        <p:nvSpPr>
          <p:cNvPr id="9" name="Rectangle 8"/>
          <p:cNvSpPr/>
          <p:nvPr/>
        </p:nvSpPr>
        <p:spPr>
          <a:xfrm>
            <a:off x="1555750" y="1282700"/>
            <a:ext cx="13715999" cy="584775"/>
          </a:xfrm>
          <a:prstGeom prst="rect">
            <a:avLst/>
          </a:prstGeom>
        </p:spPr>
        <p:txBody>
          <a:bodyPr wrap="square">
            <a:spAutoFit/>
          </a:bodyPr>
          <a:lstStyle/>
          <a:p>
            <a:r>
              <a:rPr lang="en-US" sz="3200" dirty="0" smtClean="0"/>
              <a:t> </a:t>
            </a:r>
            <a:endParaRPr lang="en-US" sz="3200" b="1" dirty="0" smtClean="0"/>
          </a:p>
        </p:txBody>
      </p:sp>
      <p:pic>
        <p:nvPicPr>
          <p:cNvPr id="16385" name="Picture 1"/>
          <p:cNvPicPr>
            <a:picLocks noChangeAspect="1" noChangeArrowheads="1"/>
          </p:cNvPicPr>
          <p:nvPr/>
        </p:nvPicPr>
        <p:blipFill>
          <a:blip r:embed="rId3"/>
          <a:srcRect/>
          <a:stretch>
            <a:fillRect/>
          </a:stretch>
        </p:blipFill>
        <p:spPr bwMode="auto">
          <a:xfrm>
            <a:off x="2622550" y="1435100"/>
            <a:ext cx="12268199"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88</a:t>
            </a:fld>
            <a:endParaRPr lang="en-IN"/>
          </a:p>
        </p:txBody>
      </p:sp>
      <p:pic>
        <p:nvPicPr>
          <p:cNvPr id="15361" name="Picture 1"/>
          <p:cNvPicPr>
            <a:picLocks noChangeAspect="1" noChangeArrowheads="1"/>
          </p:cNvPicPr>
          <p:nvPr/>
        </p:nvPicPr>
        <p:blipFill>
          <a:blip r:embed="rId3"/>
          <a:srcRect/>
          <a:stretch>
            <a:fillRect/>
          </a:stretch>
        </p:blipFill>
        <p:spPr bwMode="auto">
          <a:xfrm>
            <a:off x="2622550" y="1206500"/>
            <a:ext cx="12725399" cy="678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89</a:t>
            </a:fld>
            <a:endParaRPr lang="en-IN"/>
          </a:p>
        </p:txBody>
      </p:sp>
      <p:pic>
        <p:nvPicPr>
          <p:cNvPr id="28675" name="Picture 3"/>
          <p:cNvPicPr>
            <a:picLocks noChangeAspect="1" noChangeArrowheads="1"/>
          </p:cNvPicPr>
          <p:nvPr/>
        </p:nvPicPr>
        <p:blipFill>
          <a:blip r:embed="rId3"/>
          <a:srcRect/>
          <a:stretch>
            <a:fillRect/>
          </a:stretch>
        </p:blipFill>
        <p:spPr bwMode="auto">
          <a:xfrm>
            <a:off x="1708150" y="901700"/>
            <a:ext cx="12801599"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7171"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454150" y="-60957"/>
            <a:ext cx="14249400" cy="830997"/>
          </a:xfrm>
          <a:prstGeom prst="rect">
            <a:avLst/>
          </a:prstGeom>
          <a:noFill/>
          <a:ln w="9525">
            <a:noFill/>
            <a:miter lim="800000"/>
            <a:headEnd/>
            <a:tailEnd/>
          </a:ln>
        </p:spPr>
        <p:txBody>
          <a:bodyPr>
            <a:spAutoFit/>
          </a:bodyPr>
          <a:lstStyle/>
          <a:p>
            <a:r>
              <a:rPr lang="en-US" sz="4800" dirty="0" smtClean="0"/>
              <a:t>Lecture Plan </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a:t>
            </a:fld>
            <a:endParaRPr lang="en-IN"/>
          </a:p>
        </p:txBody>
      </p:sp>
      <p:graphicFrame>
        <p:nvGraphicFramePr>
          <p:cNvPr id="2" name="Table 1"/>
          <p:cNvGraphicFramePr>
            <a:graphicFrameLocks noGrp="1"/>
          </p:cNvGraphicFramePr>
          <p:nvPr>
            <p:extLst>
              <p:ext uri="{D42A27DB-BD31-4B8C-83A1-F6EECF244321}">
                <p14:modId xmlns:p14="http://schemas.microsoft.com/office/powerpoint/2010/main" val="1087055281"/>
              </p:ext>
            </p:extLst>
          </p:nvPr>
        </p:nvGraphicFramePr>
        <p:xfrm>
          <a:off x="2284412" y="749300"/>
          <a:ext cx="12987339" cy="7861697"/>
        </p:xfrm>
        <a:graphic>
          <a:graphicData uri="http://schemas.openxmlformats.org/drawingml/2006/table">
            <a:tbl>
              <a:tblPr bandRow="1">
                <a:tableStyleId>{5C22544A-7EE6-4342-B048-85BDC9FD1C3A}</a:tableStyleId>
              </a:tblPr>
              <a:tblGrid>
                <a:gridCol w="483474">
                  <a:extLst>
                    <a:ext uri="{9D8B030D-6E8A-4147-A177-3AD203B41FA5}">
                      <a16:colId xmlns:a16="http://schemas.microsoft.com/office/drawing/2014/main" val="1503835252"/>
                    </a:ext>
                  </a:extLst>
                </a:gridCol>
                <a:gridCol w="5614797">
                  <a:extLst>
                    <a:ext uri="{9D8B030D-6E8A-4147-A177-3AD203B41FA5}">
                      <a16:colId xmlns:a16="http://schemas.microsoft.com/office/drawing/2014/main" val="665524692"/>
                    </a:ext>
                  </a:extLst>
                </a:gridCol>
                <a:gridCol w="1021667">
                  <a:extLst>
                    <a:ext uri="{9D8B030D-6E8A-4147-A177-3AD203B41FA5}">
                      <a16:colId xmlns:a16="http://schemas.microsoft.com/office/drawing/2014/main" val="2797145374"/>
                    </a:ext>
                  </a:extLst>
                </a:gridCol>
                <a:gridCol w="685800">
                  <a:extLst>
                    <a:ext uri="{9D8B030D-6E8A-4147-A177-3AD203B41FA5}">
                      <a16:colId xmlns:a16="http://schemas.microsoft.com/office/drawing/2014/main" val="2037899046"/>
                    </a:ext>
                  </a:extLst>
                </a:gridCol>
                <a:gridCol w="3276600">
                  <a:extLst>
                    <a:ext uri="{9D8B030D-6E8A-4147-A177-3AD203B41FA5}">
                      <a16:colId xmlns:a16="http://schemas.microsoft.com/office/drawing/2014/main" val="3279872497"/>
                    </a:ext>
                  </a:extLst>
                </a:gridCol>
                <a:gridCol w="1905001">
                  <a:extLst>
                    <a:ext uri="{9D8B030D-6E8A-4147-A177-3AD203B41FA5}">
                      <a16:colId xmlns:a16="http://schemas.microsoft.com/office/drawing/2014/main" val="4260819241"/>
                    </a:ext>
                  </a:extLst>
                </a:gridCol>
              </a:tblGrid>
              <a:tr h="640953">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UNIT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MAIN TOPIC</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NO. OF LEC.s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UNIT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MAIN TOPIC</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NO. OF LEC.s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1681938596"/>
                  </a:ext>
                </a:extLst>
              </a:tr>
              <a:tr h="320477">
                <a:tc rowSpan="5">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Introduction: Objective, scope and outcome of the course.</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rowSpan="5">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4.</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1000"/>
                        </a:spcAft>
                      </a:pPr>
                      <a:r>
                        <a:rPr lang="en-US" sz="1400" dirty="0">
                          <a:effectLst/>
                          <a:latin typeface="Times New Roman" panose="02020603050405020304" pitchFamily="18" charset="0"/>
                          <a:cs typeface="Times New Roman" panose="02020603050405020304" pitchFamily="18" charset="0"/>
                        </a:rPr>
                        <a:t>File management: file concept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4046746414"/>
                  </a:ext>
                </a:extLst>
              </a:tr>
              <a:tr h="640953">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Introduction and History of Operating systems: Structure and operations; processes and files Processor management</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types and structures, directory structure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smtClean="0">
                          <a:effectLst/>
                          <a:latin typeface="Times New Roman" panose="02020603050405020304" pitchFamily="18" charset="0"/>
                          <a:ea typeface="+mn-ea"/>
                          <a:cs typeface="Times New Roman" panose="02020603050405020304" pitchFamily="18" charset="0"/>
                        </a:rPr>
                        <a:t>2</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3116098042"/>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inter process communication, mutual exclusion, semaphores</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cases studies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2</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1678850365"/>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wait and signal procedures, process scheduling and algorithms</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 access methods and matrices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2621847311"/>
                  </a:ext>
                </a:extLst>
              </a:tr>
              <a:tr h="320477">
                <a:tc vMerge="1">
                  <a:txBody>
                    <a:bodyPr/>
                    <a:lstStyle/>
                    <a:p>
                      <a:endParaRPr lang="en-IN"/>
                    </a:p>
                  </a:txBody>
                  <a:tcPr/>
                </a:tc>
                <a:tc>
                  <a:txBody>
                    <a:bodyPr/>
                    <a:lstStyle/>
                    <a:p>
                      <a:pPr algn="l">
                        <a:lnSpc>
                          <a:spcPct val="115000"/>
                        </a:lnSpc>
                        <a:spcAft>
                          <a:spcPts val="1000"/>
                        </a:spcAft>
                      </a:pPr>
                      <a:r>
                        <a:rPr lang="en-US" sz="1400">
                          <a:effectLst/>
                          <a:latin typeface="Times New Roman" panose="02020603050405020304" pitchFamily="18" charset="0"/>
                          <a:cs typeface="Times New Roman" panose="02020603050405020304" pitchFamily="18" charset="0"/>
                        </a:rPr>
                        <a:t>critical sections, threads, multithreading</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file security, user authentication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2378328511"/>
                  </a:ext>
                </a:extLst>
              </a:tr>
              <a:tr h="320477">
                <a:tc rowSpan="6">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     2.</a:t>
                      </a:r>
                      <a:r>
                        <a:rPr lang="en-IN" sz="1400" dirty="0">
                          <a:effectLst/>
                          <a:latin typeface="Times New Roman" panose="02020603050405020304" pitchFamily="18" charset="0"/>
                          <a:cs typeface="Times New Roman" panose="02020603050405020304" pitchFamily="18" charset="0"/>
                        </a:rPr>
                        <a:t> </a:t>
                      </a:r>
                    </a:p>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tabLst>
                          <a:tab pos="979170" algn="l"/>
                        </a:tabLst>
                      </a:pPr>
                      <a:r>
                        <a:rPr lang="en-US" sz="1400" dirty="0">
                          <a:effectLst/>
                          <a:latin typeface="Times New Roman" panose="02020603050405020304" pitchFamily="18" charset="0"/>
                          <a:cs typeface="Times New Roman" panose="02020603050405020304" pitchFamily="18" charset="0"/>
                        </a:rPr>
                        <a:t>Memory management: contiguous memory allocation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rowSpan="8">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5.</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1000"/>
                        </a:spcAft>
                      </a:pPr>
                      <a:r>
                        <a:rPr lang="en-US" sz="1400" dirty="0">
                          <a:effectLst/>
                          <a:latin typeface="Times New Roman" panose="02020603050405020304" pitchFamily="18" charset="0"/>
                          <a:cs typeface="Times New Roman" panose="02020603050405020304" pitchFamily="18" charset="0"/>
                        </a:rPr>
                        <a:t>UNIX and Linux operating systems as case studies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1201187965"/>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virtual memory, paging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Time OS Introduction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1692570338"/>
                  </a:ext>
                </a:extLst>
              </a:tr>
              <a:tr h="320477">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page table structure, demand paging</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RTS work Procedure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3889399489"/>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replacement policies, thrashing</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RTS application area A study</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3835823412"/>
                  </a:ext>
                </a:extLst>
              </a:tr>
              <a:tr h="320477">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segmentation, case study</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Case studies of Mobile OS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1837393909"/>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Android OS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945005212"/>
                  </a:ext>
                </a:extLst>
              </a:tr>
              <a:tr h="320477">
                <a:tc rowSpan="10">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3.</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1000"/>
                        </a:spcAft>
                      </a:pPr>
                      <a:r>
                        <a:rPr lang="en-US" sz="1400">
                          <a:effectLst/>
                          <a:latin typeface="Times New Roman" panose="02020603050405020304" pitchFamily="18" charset="0"/>
                          <a:cs typeface="Times New Roman" panose="02020603050405020304" pitchFamily="18" charset="0"/>
                        </a:rPr>
                        <a:t>Deadlock: Shared resources</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IOS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3992855454"/>
                  </a:ext>
                </a:extLst>
              </a:tr>
              <a:tr h="320477">
                <a:tc vMerge="1">
                  <a:txBody>
                    <a:bodyPr/>
                    <a:lstStyle/>
                    <a:p>
                      <a:endParaRPr lang="en-IN"/>
                    </a:p>
                  </a:txBody>
                  <a:tcPr/>
                </a:tc>
                <a:tc>
                  <a:txBody>
                    <a:bodyPr/>
                    <a:lstStyle/>
                    <a:p>
                      <a:pPr algn="l">
                        <a:lnSpc>
                          <a:spcPct val="115000"/>
                        </a:lnSpc>
                        <a:spcAft>
                          <a:spcPts val="1000"/>
                        </a:spcAft>
                      </a:pPr>
                      <a:r>
                        <a:rPr lang="en-US" sz="1400">
                          <a:effectLst/>
                          <a:latin typeface="Times New Roman" panose="02020603050405020304" pitchFamily="18" charset="0"/>
                          <a:cs typeface="Times New Roman" panose="02020603050405020304" pitchFamily="18" charset="0"/>
                        </a:rPr>
                        <a:t>resource allocation and scheduling</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Security Issue on Different Time OS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3311294933"/>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resource graph models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Total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40</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extLst>
                  <a:ext uri="{0D108BD9-81ED-4DB2-BD59-A6C34878D82A}">
                    <a16:rowId xmlns:a16="http://schemas.microsoft.com/office/drawing/2014/main" val="3564185825"/>
                  </a:ext>
                </a:extLst>
              </a:tr>
              <a:tr h="320477">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deadlock detection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rowSpan="7" gridSpan="3">
                  <a:txBody>
                    <a:bodyPr/>
                    <a:lstStyle/>
                    <a:p>
                      <a:pPr algn="l"/>
                      <a:r>
                        <a:rPr lang="en-US" sz="1800" b="1" dirty="0" smtClean="0">
                          <a:solidFill>
                            <a:schemeClr val="dk1"/>
                          </a:solidFill>
                          <a:effectLst/>
                          <a:latin typeface="Times New Roman" panose="02020603050405020304" pitchFamily="18" charset="0"/>
                          <a:ea typeface="+mn-ea"/>
                          <a:cs typeface="Times New Roman" panose="02020603050405020304" pitchFamily="18" charset="0"/>
                        </a:rPr>
                        <a:t>Content beyond Curricula</a:t>
                      </a:r>
                      <a:endParaRPr lang="en-IN" sz="1800" dirty="0" smtClean="0">
                        <a:solidFill>
                          <a:schemeClr val="dk1"/>
                        </a:solidFill>
                        <a:effectLst/>
                        <a:latin typeface="Times New Roman" panose="02020603050405020304" pitchFamily="18" charset="0"/>
                        <a:ea typeface="+mn-ea"/>
                        <a:cs typeface="Times New Roman" panose="02020603050405020304" pitchFamily="18" charset="0"/>
                      </a:endParaRPr>
                    </a:p>
                    <a:p>
                      <a:pPr lvl="0" algn="l"/>
                      <a:r>
                        <a:rPr lang="en-US" sz="1800" dirty="0" smtClean="0">
                          <a:solidFill>
                            <a:schemeClr val="dk1"/>
                          </a:solidFill>
                          <a:effectLst/>
                          <a:latin typeface="Times New Roman" panose="02020603050405020304" pitchFamily="18" charset="0"/>
                          <a:ea typeface="+mn-ea"/>
                          <a:cs typeface="Times New Roman" panose="02020603050405020304" pitchFamily="18" charset="0"/>
                        </a:rPr>
                        <a:t>Multitasking, context switching</a:t>
                      </a:r>
                      <a:endParaRPr lang="en-IN" sz="1800" dirty="0" smtClean="0">
                        <a:solidFill>
                          <a:schemeClr val="dk1"/>
                        </a:solidFill>
                        <a:effectLst/>
                        <a:latin typeface="Times New Roman" panose="02020603050405020304" pitchFamily="18" charset="0"/>
                        <a:ea typeface="+mn-ea"/>
                        <a:cs typeface="Times New Roman" panose="02020603050405020304" pitchFamily="18" charset="0"/>
                      </a:endParaRPr>
                    </a:p>
                    <a:p>
                      <a:pPr lvl="0" algn="l"/>
                      <a:r>
                        <a:rPr lang="en-US" sz="1800" dirty="0" smtClean="0">
                          <a:solidFill>
                            <a:schemeClr val="dk1"/>
                          </a:solidFill>
                          <a:effectLst/>
                          <a:latin typeface="Times New Roman" panose="02020603050405020304" pitchFamily="18" charset="0"/>
                          <a:ea typeface="+mn-ea"/>
                          <a:cs typeface="Times New Roman" panose="02020603050405020304" pitchFamily="18" charset="0"/>
                        </a:rPr>
                        <a:t>Buddy system, overlays</a:t>
                      </a:r>
                      <a:endParaRPr lang="en-IN" sz="1800" dirty="0" smtClean="0">
                        <a:solidFill>
                          <a:schemeClr val="dk1"/>
                        </a:solidFill>
                        <a:effectLst/>
                        <a:latin typeface="Times New Roman" panose="02020603050405020304" pitchFamily="18" charset="0"/>
                        <a:ea typeface="+mn-ea"/>
                        <a:cs typeface="Times New Roman" panose="02020603050405020304" pitchFamily="18" charset="0"/>
                      </a:endParaRPr>
                    </a:p>
                    <a:p>
                      <a:pPr lvl="0" algn="l"/>
                      <a:r>
                        <a:rPr lang="en-US" sz="1800" dirty="0" smtClean="0">
                          <a:solidFill>
                            <a:schemeClr val="dk1"/>
                          </a:solidFill>
                          <a:effectLst/>
                          <a:latin typeface="Times New Roman" panose="02020603050405020304" pitchFamily="18" charset="0"/>
                          <a:ea typeface="+mn-ea"/>
                          <a:cs typeface="Times New Roman" panose="02020603050405020304" pitchFamily="18" charset="0"/>
                        </a:rPr>
                        <a:t>Fragmentation compaction</a:t>
                      </a:r>
                      <a:endParaRPr lang="en-IN" sz="1800" dirty="0" smtClean="0">
                        <a:solidFill>
                          <a:schemeClr val="dk1"/>
                        </a:solidFill>
                        <a:effectLst/>
                        <a:latin typeface="Times New Roman" panose="02020603050405020304" pitchFamily="18" charset="0"/>
                        <a:ea typeface="+mn-ea"/>
                        <a:cs typeface="Times New Roman" panose="02020603050405020304" pitchFamily="18" charset="0"/>
                      </a:endParaRPr>
                    </a:p>
                    <a:p>
                      <a:pPr lvl="0" algn="l"/>
                      <a:r>
                        <a:rPr lang="en-US" sz="1800" dirty="0" smtClean="0">
                          <a:solidFill>
                            <a:schemeClr val="dk1"/>
                          </a:solidFill>
                          <a:effectLst/>
                          <a:latin typeface="Times New Roman" panose="02020603050405020304" pitchFamily="18" charset="0"/>
                          <a:ea typeface="+mn-ea"/>
                          <a:cs typeface="Times New Roman" panose="02020603050405020304" pitchFamily="18" charset="0"/>
                        </a:rPr>
                        <a:t>Disk management</a:t>
                      </a:r>
                      <a:endParaRPr lang="en-IN" sz="1800" dirty="0" smtClean="0">
                        <a:solidFill>
                          <a:schemeClr val="dk1"/>
                        </a:solidFill>
                        <a:effectLst/>
                        <a:latin typeface="Times New Roman" panose="02020603050405020304" pitchFamily="18" charset="0"/>
                        <a:ea typeface="+mn-ea"/>
                        <a:cs typeface="Times New Roman" panose="02020603050405020304" pitchFamily="18" charset="0"/>
                      </a:endParaRPr>
                    </a:p>
                    <a:p>
                      <a:pPr lvl="0" algn="l"/>
                      <a:r>
                        <a:rPr lang="en-US" sz="1800" dirty="0" smtClean="0">
                          <a:solidFill>
                            <a:schemeClr val="dk1"/>
                          </a:solidFill>
                          <a:effectLst/>
                          <a:latin typeface="Times New Roman" panose="02020603050405020304" pitchFamily="18" charset="0"/>
                          <a:ea typeface="+mn-ea"/>
                          <a:cs typeface="Times New Roman" panose="02020603050405020304" pitchFamily="18" charset="0"/>
                        </a:rPr>
                        <a:t>IOS  and KALI </a:t>
                      </a:r>
                      <a:r>
                        <a:rPr lang="en-US" sz="1800" dirty="0" err="1" smtClean="0">
                          <a:solidFill>
                            <a:schemeClr val="dk1"/>
                          </a:solidFill>
                          <a:effectLst/>
                          <a:latin typeface="Times New Roman" panose="02020603050405020304" pitchFamily="18" charset="0"/>
                          <a:ea typeface="+mn-ea"/>
                          <a:cs typeface="Times New Roman" panose="02020603050405020304" pitchFamily="18" charset="0"/>
                        </a:rPr>
                        <a:t>linux</a:t>
                      </a:r>
                      <a:r>
                        <a:rPr lang="en-US" sz="1800" dirty="0" smtClean="0">
                          <a:solidFill>
                            <a:schemeClr val="dk1"/>
                          </a:solidFill>
                          <a:effectLst/>
                          <a:latin typeface="Times New Roman" panose="02020603050405020304" pitchFamily="18" charset="0"/>
                          <a:ea typeface="+mn-ea"/>
                          <a:cs typeface="Times New Roman" panose="02020603050405020304" pitchFamily="18" charset="0"/>
                        </a:rPr>
                        <a:t> </a:t>
                      </a:r>
                      <a:endParaRPr lang="en-IN" sz="1800" dirty="0" smtClean="0">
                        <a:solidFill>
                          <a:schemeClr val="dk1"/>
                        </a:solidFill>
                        <a:effectLst/>
                        <a:latin typeface="Times New Roman" panose="02020603050405020304" pitchFamily="18" charset="0"/>
                        <a:ea typeface="+mn-ea"/>
                        <a:cs typeface="Times New Roman" panose="02020603050405020304" pitchFamily="18" charset="0"/>
                      </a:endParaRPr>
                    </a:p>
                    <a:p>
                      <a:pPr algn="l">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rowSpan="7" h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rowSpan="7" h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extLst>
                  <a:ext uri="{0D108BD9-81ED-4DB2-BD59-A6C34878D82A}">
                    <a16:rowId xmlns:a16="http://schemas.microsoft.com/office/drawing/2014/main" val="2312592693"/>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deadlock avoidance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gridSpan="3" vMerge="1">
                  <a:txBody>
                    <a:bodyPr/>
                    <a:lstStyle/>
                    <a:p>
                      <a:pPr>
                        <a:lnSpc>
                          <a:spcPct val="115000"/>
                        </a:lnSpc>
                        <a:spcAft>
                          <a:spcPts val="0"/>
                        </a:spcAft>
                      </a:pP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extLst>
                  <a:ext uri="{0D108BD9-81ED-4DB2-BD59-A6C34878D82A}">
                    <a16:rowId xmlns:a16="http://schemas.microsoft.com/office/drawing/2014/main" val="2604119985"/>
                  </a:ext>
                </a:extLst>
              </a:tr>
              <a:tr h="320477">
                <a:tc vMerge="1">
                  <a:txBody>
                    <a:bodyPr/>
                    <a:lstStyle/>
                    <a:p>
                      <a:endParaRPr lang="en-IN"/>
                    </a:p>
                  </a:txBody>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deadlock prevention algorithms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gridSpan="3" vMerge="1">
                  <a:txBody>
                    <a:bodyPr/>
                    <a:lstStyle/>
                    <a:p>
                      <a:pPr>
                        <a:lnSpc>
                          <a:spcPct val="115000"/>
                        </a:lnSpc>
                        <a:spcAft>
                          <a:spcPts val="0"/>
                        </a:spcAft>
                      </a:pP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extLst>
                  <a:ext uri="{0D108BD9-81ED-4DB2-BD59-A6C34878D82A}">
                    <a16:rowId xmlns:a16="http://schemas.microsoft.com/office/drawing/2014/main" val="3949276079"/>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Device management: devices and their characteristics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gridSpan="3" vMerge="1">
                  <a:txBody>
                    <a:bodyPr/>
                    <a:lstStyle/>
                    <a:p>
                      <a:pPr>
                        <a:lnSpc>
                          <a:spcPct val="115000"/>
                        </a:lnSpc>
                        <a:spcAft>
                          <a:spcPts val="0"/>
                        </a:spcAft>
                      </a:pP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extLst>
                  <a:ext uri="{0D108BD9-81ED-4DB2-BD59-A6C34878D82A}">
                    <a16:rowId xmlns:a16="http://schemas.microsoft.com/office/drawing/2014/main" val="4271173779"/>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device drivers, device handling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gridSpan="3" vMerge="1">
                  <a:txBody>
                    <a:bodyPr/>
                    <a:lstStyle/>
                    <a:p>
                      <a:pPr>
                        <a:lnSpc>
                          <a:spcPct val="115000"/>
                        </a:lnSpc>
                        <a:spcAft>
                          <a:spcPts val="0"/>
                        </a:spcAft>
                      </a:pP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extLst>
                  <a:ext uri="{0D108BD9-81ED-4DB2-BD59-A6C34878D82A}">
                    <a16:rowId xmlns:a16="http://schemas.microsoft.com/office/drawing/2014/main" val="2068366277"/>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disk scheduling algorithms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gridSpan="3" vMerge="1">
                  <a:txBody>
                    <a:bodyPr/>
                    <a:lstStyle/>
                    <a:p>
                      <a:pPr>
                        <a:lnSpc>
                          <a:spcPct val="115000"/>
                        </a:lnSpc>
                        <a:spcAft>
                          <a:spcPts val="0"/>
                        </a:spcAft>
                      </a:pP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extLst>
                  <a:ext uri="{0D108BD9-81ED-4DB2-BD59-A6C34878D82A}">
                    <a16:rowId xmlns:a16="http://schemas.microsoft.com/office/drawing/2014/main" val="4060327271"/>
                  </a:ext>
                </a:extLst>
              </a:tr>
              <a:tr h="320477">
                <a:tc vMerge="1">
                  <a:txBody>
                    <a:bodyPr/>
                    <a:lstStyle/>
                    <a:p>
                      <a:endParaRPr lang="en-IN"/>
                    </a:p>
                  </a:txBody>
                  <a:tcPr/>
                </a:tc>
                <a:tc>
                  <a:txBody>
                    <a:bodyPr/>
                    <a:lstStyle/>
                    <a:p>
                      <a:pPr algn="l">
                        <a:lnSpc>
                          <a:spcPct val="115000"/>
                        </a:lnSpc>
                        <a:spcAft>
                          <a:spcPts val="0"/>
                        </a:spcAft>
                      </a:pPr>
                      <a:r>
                        <a:rPr lang="en-US" sz="1400">
                          <a:effectLst/>
                          <a:latin typeface="Times New Roman" panose="02020603050405020304" pitchFamily="18" charset="0"/>
                          <a:cs typeface="Times New Roman" panose="02020603050405020304" pitchFamily="18" charset="0"/>
                        </a:rPr>
                        <a:t>Device algorithm  policies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a:txBody>
                    <a:bodyPr/>
                    <a:lstStyle/>
                    <a:p>
                      <a:pPr algn="l">
                        <a:lnSpc>
                          <a:spcPct val="115000"/>
                        </a:lnSpc>
                        <a:spcAft>
                          <a:spcPts val="0"/>
                        </a:spcAft>
                      </a:pPr>
                      <a:r>
                        <a:rPr lang="en-US" sz="1400" dirty="0">
                          <a:effectLst/>
                          <a:latin typeface="Times New Roman" panose="02020603050405020304" pitchFamily="18" charset="0"/>
                          <a:cs typeface="Times New Roman" panose="02020603050405020304" pitchFamily="18" charset="0"/>
                        </a:rPr>
                        <a:t>1</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solidFill>
                      <a:schemeClr val="bg1"/>
                    </a:solidFill>
                  </a:tcPr>
                </a:tc>
                <a:tc gridSpan="3"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tc hMerge="1" vMerge="1">
                  <a:txBody>
                    <a:bodyPr/>
                    <a:lstStyle/>
                    <a:p>
                      <a:pPr>
                        <a:lnSpc>
                          <a:spcPct val="115000"/>
                        </a:lnSpc>
                        <a:spcAft>
                          <a:spcPts val="0"/>
                        </a:spcAft>
                      </a:pP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 marR="3687" marT="0" marB="0" anchor="b"/>
                </a:tc>
                <a:extLst>
                  <a:ext uri="{0D108BD9-81ED-4DB2-BD59-A6C34878D82A}">
                    <a16:rowId xmlns:a16="http://schemas.microsoft.com/office/drawing/2014/main" val="201818810"/>
                  </a:ext>
                </a:extLst>
              </a:tr>
            </a:tbl>
          </a:graphicData>
        </a:graphic>
      </p:graphicFrame>
    </p:spTree>
    <p:extLst>
      <p:ext uri="{BB962C8B-B14F-4D97-AF65-F5344CB8AC3E}">
        <p14:creationId xmlns:p14="http://schemas.microsoft.com/office/powerpoint/2010/main" val="26500780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90</a:t>
            </a:fld>
            <a:endParaRPr lang="en-IN"/>
          </a:p>
        </p:txBody>
      </p:sp>
      <p:sp>
        <p:nvSpPr>
          <p:cNvPr id="10" name="TextBox 12"/>
          <p:cNvSpPr txBox="1">
            <a:spLocks noChangeArrowheads="1"/>
          </p:cNvSpPr>
          <p:nvPr/>
        </p:nvSpPr>
        <p:spPr bwMode="auto">
          <a:xfrm>
            <a:off x="1174750" y="673100"/>
            <a:ext cx="14249400" cy="830263"/>
          </a:xfrm>
          <a:prstGeom prst="rect">
            <a:avLst/>
          </a:prstGeom>
          <a:noFill/>
          <a:ln w="9525">
            <a:noFill/>
            <a:miter lim="800000"/>
            <a:headEnd/>
            <a:tailEnd/>
          </a:ln>
        </p:spPr>
        <p:txBody>
          <a:bodyPr>
            <a:spAutoFit/>
          </a:bodyPr>
          <a:lstStyle/>
          <a:p>
            <a:pPr algn="ctr"/>
            <a:r>
              <a:rPr lang="en-US" sz="4800" dirty="0" smtClean="0"/>
              <a:t>Shared Memory</a:t>
            </a:r>
            <a:endParaRPr lang="en-IN" sz="4800" dirty="0"/>
          </a:p>
        </p:txBody>
      </p:sp>
      <p:sp>
        <p:nvSpPr>
          <p:cNvPr id="11" name="TextBox 12"/>
          <p:cNvSpPr txBox="1">
            <a:spLocks noChangeArrowheads="1"/>
          </p:cNvSpPr>
          <p:nvPr/>
        </p:nvSpPr>
        <p:spPr bwMode="auto">
          <a:xfrm>
            <a:off x="1250950" y="2120900"/>
            <a:ext cx="14249400" cy="7048083"/>
          </a:xfrm>
          <a:prstGeom prst="rect">
            <a:avLst/>
          </a:prstGeom>
          <a:noFill/>
          <a:ln w="9525">
            <a:noFill/>
            <a:miter lim="800000"/>
            <a:headEnd/>
            <a:tailEnd/>
          </a:ln>
        </p:spPr>
        <p:txBody>
          <a:bodyPr>
            <a:spAutoFit/>
          </a:bodyPr>
          <a:lstStyle/>
          <a:p>
            <a:pPr algn="just">
              <a:buFont typeface="Arial" pitchFamily="34" charset="0"/>
              <a:buChar char="•"/>
            </a:pPr>
            <a:r>
              <a:rPr lang="en-US" sz="3600" dirty="0" smtClean="0"/>
              <a:t>This is the another mechanism by which processes can communicate with each other</a:t>
            </a:r>
          </a:p>
          <a:p>
            <a:pPr algn="just">
              <a:buFont typeface="Arial" pitchFamily="34" charset="0"/>
              <a:buChar char="•"/>
            </a:pPr>
            <a:endParaRPr lang="en-US" sz="3600" dirty="0" smtClean="0"/>
          </a:p>
          <a:p>
            <a:pPr algn="just">
              <a:buFont typeface="Arial" pitchFamily="34" charset="0"/>
              <a:buChar char="•"/>
            </a:pPr>
            <a:r>
              <a:rPr lang="en-US" sz="3600" dirty="0" smtClean="0"/>
              <a:t>In this mechanism we declare a section of memory as shared memory</a:t>
            </a:r>
          </a:p>
          <a:p>
            <a:pPr algn="just">
              <a:buFont typeface="Arial" pitchFamily="34" charset="0"/>
              <a:buChar char="•"/>
            </a:pPr>
            <a:endParaRPr lang="en-US" sz="3600" dirty="0" smtClean="0"/>
          </a:p>
          <a:p>
            <a:pPr algn="just">
              <a:buFont typeface="Arial" pitchFamily="34" charset="0"/>
              <a:buChar char="•"/>
            </a:pPr>
            <a:r>
              <a:rPr lang="en-US" sz="3600" dirty="0" smtClean="0"/>
              <a:t>This shared memory section is used by communicating processes simultaneously</a:t>
            </a:r>
          </a:p>
          <a:p>
            <a:pPr algn="just">
              <a:buFont typeface="Arial" pitchFamily="34" charset="0"/>
              <a:buChar char="•"/>
            </a:pPr>
            <a:endParaRPr lang="en-US" sz="3600" dirty="0" smtClean="0"/>
          </a:p>
          <a:p>
            <a:pPr algn="just">
              <a:buFont typeface="Arial" pitchFamily="34" charset="0"/>
              <a:buChar char="•"/>
            </a:pPr>
            <a:r>
              <a:rPr lang="en-US" sz="3600" dirty="0" smtClean="0"/>
              <a:t>We have to synchronize the processes so that they don’t alter shared memory simultaneously</a:t>
            </a:r>
          </a:p>
          <a:p>
            <a:pPr algn="ctr"/>
            <a:endParaRPr lang="en-US" sz="2800" dirty="0" smtClean="0"/>
          </a:p>
          <a:p>
            <a:pPr algn="ctr"/>
            <a:endParaRPr lang="en-IN" sz="28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91</a:t>
            </a:fld>
            <a:endParaRPr lang="en-IN"/>
          </a:p>
        </p:txBody>
      </p:sp>
      <p:sp>
        <p:nvSpPr>
          <p:cNvPr id="10" name="TextBox 12"/>
          <p:cNvSpPr txBox="1">
            <a:spLocks noChangeArrowheads="1"/>
          </p:cNvSpPr>
          <p:nvPr/>
        </p:nvSpPr>
        <p:spPr bwMode="auto">
          <a:xfrm>
            <a:off x="1174750" y="673100"/>
            <a:ext cx="14249400" cy="830997"/>
          </a:xfrm>
          <a:prstGeom prst="rect">
            <a:avLst/>
          </a:prstGeom>
          <a:noFill/>
          <a:ln w="9525">
            <a:noFill/>
            <a:miter lim="800000"/>
            <a:headEnd/>
            <a:tailEnd/>
          </a:ln>
        </p:spPr>
        <p:txBody>
          <a:bodyPr>
            <a:spAutoFit/>
          </a:bodyPr>
          <a:lstStyle/>
          <a:p>
            <a:pPr algn="ctr"/>
            <a:r>
              <a:rPr lang="en-US" sz="4800" dirty="0" smtClean="0"/>
              <a:t>Allocating a Shared Memory </a:t>
            </a:r>
            <a:endParaRPr lang="en-IN" sz="4800" dirty="0"/>
          </a:p>
        </p:txBody>
      </p:sp>
      <p:sp>
        <p:nvSpPr>
          <p:cNvPr id="11" name="TextBox 12"/>
          <p:cNvSpPr txBox="1">
            <a:spLocks noChangeArrowheads="1"/>
          </p:cNvSpPr>
          <p:nvPr/>
        </p:nvSpPr>
        <p:spPr bwMode="auto">
          <a:xfrm>
            <a:off x="1250950" y="2120900"/>
            <a:ext cx="14249400" cy="5509200"/>
          </a:xfrm>
          <a:prstGeom prst="rect">
            <a:avLst/>
          </a:prstGeom>
          <a:noFill/>
          <a:ln w="9525">
            <a:noFill/>
            <a:miter lim="800000"/>
            <a:headEnd/>
            <a:tailEnd/>
          </a:ln>
        </p:spPr>
        <p:txBody>
          <a:bodyPr>
            <a:spAutoFit/>
          </a:bodyPr>
          <a:lstStyle/>
          <a:p>
            <a:pPr algn="just">
              <a:buFont typeface="Arial" pitchFamily="34" charset="0"/>
              <a:buChar char="•"/>
            </a:pPr>
            <a:r>
              <a:rPr lang="en-US" sz="3600" dirty="0" smtClean="0"/>
              <a:t>A shared memory segment is allocated first. </a:t>
            </a:r>
          </a:p>
          <a:p>
            <a:pPr algn="just">
              <a:buFont typeface="Arial" pitchFamily="34" charset="0"/>
              <a:buChar char="•"/>
            </a:pPr>
            <a:endParaRPr lang="en-US" sz="3600" dirty="0" smtClean="0"/>
          </a:p>
          <a:p>
            <a:pPr algn="just">
              <a:buFont typeface="Arial" pitchFamily="34" charset="0"/>
              <a:buChar char="•"/>
            </a:pPr>
            <a:r>
              <a:rPr lang="en-US" sz="3600" dirty="0" smtClean="0"/>
              <a:t>Header Files : #include&lt;sys/</a:t>
            </a:r>
            <a:r>
              <a:rPr lang="en-US" sz="3600" dirty="0" err="1" smtClean="0"/>
              <a:t>types.h</a:t>
            </a:r>
            <a:r>
              <a:rPr lang="en-US" sz="3600" dirty="0" smtClean="0"/>
              <a:t>&gt;</a:t>
            </a:r>
          </a:p>
          <a:p>
            <a:pPr algn="just"/>
            <a:r>
              <a:rPr lang="en-US" sz="3600" dirty="0" smtClean="0"/>
              <a:t>			   #include&lt;sys/</a:t>
            </a:r>
            <a:r>
              <a:rPr lang="en-US" sz="3600" dirty="0" err="1" smtClean="0"/>
              <a:t>ipc.h</a:t>
            </a:r>
            <a:r>
              <a:rPr lang="en-US" sz="3600" dirty="0" smtClean="0"/>
              <a:t>&gt; </a:t>
            </a:r>
          </a:p>
          <a:p>
            <a:pPr algn="just"/>
            <a:r>
              <a:rPr lang="en-US" sz="3600" dirty="0" smtClean="0"/>
              <a:t>			   #include&lt;sys/</a:t>
            </a:r>
            <a:r>
              <a:rPr lang="en-US" sz="3600" dirty="0" err="1" smtClean="0"/>
              <a:t>shm.h</a:t>
            </a:r>
            <a:r>
              <a:rPr lang="en-US" sz="3600" dirty="0" smtClean="0"/>
              <a:t>&gt; 	</a:t>
            </a:r>
          </a:p>
          <a:p>
            <a:pPr algn="just">
              <a:buFont typeface="Arial" pitchFamily="34" charset="0"/>
              <a:buChar char="•"/>
            </a:pPr>
            <a:endParaRPr lang="en-US" sz="3600" dirty="0" smtClean="0"/>
          </a:p>
          <a:p>
            <a:pPr algn="just">
              <a:buFont typeface="Arial" pitchFamily="34" charset="0"/>
              <a:buChar char="•"/>
            </a:pPr>
            <a:r>
              <a:rPr lang="en-US" sz="3600" dirty="0" smtClean="0"/>
              <a:t> </a:t>
            </a:r>
            <a:r>
              <a:rPr lang="en-US" sz="3600" dirty="0" err="1" smtClean="0"/>
              <a:t>Shmget</a:t>
            </a:r>
            <a:r>
              <a:rPr lang="en-US" sz="3600" dirty="0" smtClean="0"/>
              <a:t>() - allocate a shared memory segment. </a:t>
            </a:r>
          </a:p>
          <a:p>
            <a:pPr algn="just">
              <a:buFont typeface="Arial" pitchFamily="34" charset="0"/>
              <a:buChar char="•"/>
            </a:pPr>
            <a:endParaRPr lang="en-US" sz="3600" dirty="0" smtClean="0"/>
          </a:p>
          <a:p>
            <a:pPr algn="just">
              <a:buFont typeface="Arial" pitchFamily="34" charset="0"/>
              <a:buChar char="•"/>
            </a:pPr>
            <a:r>
              <a:rPr lang="en-US" sz="3600" dirty="0" err="1" smtClean="0"/>
              <a:t>Int</a:t>
            </a:r>
            <a:r>
              <a:rPr lang="en-US" sz="3600" dirty="0" smtClean="0"/>
              <a:t> </a:t>
            </a:r>
            <a:r>
              <a:rPr lang="en-US" sz="3600" dirty="0" err="1" smtClean="0"/>
              <a:t>shmget</a:t>
            </a:r>
            <a:r>
              <a:rPr lang="en-US" sz="3600" dirty="0" smtClean="0"/>
              <a:t>(</a:t>
            </a:r>
            <a:r>
              <a:rPr lang="en-US" sz="3600" dirty="0" err="1" smtClean="0"/>
              <a:t>key_t</a:t>
            </a:r>
            <a:r>
              <a:rPr lang="en-US" sz="3600" dirty="0" smtClean="0"/>
              <a:t> key , </a:t>
            </a:r>
            <a:r>
              <a:rPr lang="en-US" sz="3600" dirty="0" err="1" smtClean="0"/>
              <a:t>size_t</a:t>
            </a:r>
            <a:r>
              <a:rPr lang="en-US" sz="3600" dirty="0" smtClean="0"/>
              <a:t> size , </a:t>
            </a:r>
            <a:r>
              <a:rPr lang="en-US" sz="3600" dirty="0" err="1" smtClean="0"/>
              <a:t>int</a:t>
            </a:r>
            <a:r>
              <a:rPr lang="en-US" sz="3600" dirty="0" smtClean="0"/>
              <a:t> </a:t>
            </a:r>
            <a:r>
              <a:rPr lang="en-US" sz="3600" dirty="0" err="1" smtClean="0"/>
              <a:t>shmflg</a:t>
            </a:r>
            <a:r>
              <a:rPr lang="en-US" sz="3600" dirty="0" smtClean="0"/>
              <a:t>)</a:t>
            </a:r>
          </a:p>
          <a:p>
            <a:pPr algn="ctr"/>
            <a:endParaRPr lang="en-IN" sz="2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92</a:t>
            </a:fld>
            <a:endParaRPr lang="en-IN"/>
          </a:p>
        </p:txBody>
      </p:sp>
      <p:sp>
        <p:nvSpPr>
          <p:cNvPr id="10" name="TextBox 12"/>
          <p:cNvSpPr txBox="1">
            <a:spLocks noChangeArrowheads="1"/>
          </p:cNvSpPr>
          <p:nvPr/>
        </p:nvSpPr>
        <p:spPr bwMode="auto">
          <a:xfrm>
            <a:off x="1174750" y="673100"/>
            <a:ext cx="14249400" cy="830997"/>
          </a:xfrm>
          <a:prstGeom prst="rect">
            <a:avLst/>
          </a:prstGeom>
          <a:noFill/>
          <a:ln w="9525">
            <a:noFill/>
            <a:miter lim="800000"/>
            <a:headEnd/>
            <a:tailEnd/>
          </a:ln>
        </p:spPr>
        <p:txBody>
          <a:bodyPr>
            <a:spAutoFit/>
          </a:bodyPr>
          <a:lstStyle/>
          <a:p>
            <a:pPr algn="ctr"/>
            <a:r>
              <a:rPr lang="en-US" sz="4800" dirty="0" smtClean="0"/>
              <a:t>Attaching and Detaching a shared memory</a:t>
            </a:r>
            <a:endParaRPr lang="en-IN" sz="4800" dirty="0"/>
          </a:p>
        </p:txBody>
      </p:sp>
      <p:sp>
        <p:nvSpPr>
          <p:cNvPr id="11" name="TextBox 12"/>
          <p:cNvSpPr txBox="1">
            <a:spLocks noChangeArrowheads="1"/>
          </p:cNvSpPr>
          <p:nvPr/>
        </p:nvSpPr>
        <p:spPr bwMode="auto">
          <a:xfrm>
            <a:off x="1250950" y="2120900"/>
            <a:ext cx="14249400" cy="4955203"/>
          </a:xfrm>
          <a:prstGeom prst="rect">
            <a:avLst/>
          </a:prstGeom>
          <a:noFill/>
          <a:ln w="9525">
            <a:noFill/>
            <a:miter lim="800000"/>
            <a:headEnd/>
            <a:tailEnd/>
          </a:ln>
        </p:spPr>
        <p:txBody>
          <a:bodyPr>
            <a:spAutoFit/>
          </a:bodyPr>
          <a:lstStyle/>
          <a:p>
            <a:pPr algn="just">
              <a:buFont typeface="Arial" pitchFamily="34" charset="0"/>
              <a:buChar char="•"/>
            </a:pPr>
            <a:r>
              <a:rPr lang="en-US" sz="3600" dirty="0" err="1" smtClean="0"/>
              <a:t>shmat</a:t>
            </a:r>
            <a:r>
              <a:rPr lang="en-US" sz="3600" dirty="0" smtClean="0"/>
              <a:t>() – attaches the shared memory segment. </a:t>
            </a:r>
          </a:p>
          <a:p>
            <a:pPr algn="just">
              <a:buFont typeface="Arial" pitchFamily="34" charset="0"/>
              <a:buChar char="•"/>
            </a:pPr>
            <a:endParaRPr lang="en-US" sz="3600" dirty="0" smtClean="0"/>
          </a:p>
          <a:p>
            <a:pPr algn="just">
              <a:buFont typeface="Arial" pitchFamily="34" charset="0"/>
              <a:buChar char="•"/>
            </a:pPr>
            <a:r>
              <a:rPr lang="en-US" sz="3600" dirty="0" smtClean="0"/>
              <a:t>Void *</a:t>
            </a:r>
            <a:r>
              <a:rPr lang="en-US" sz="3600" dirty="0" err="1" smtClean="0"/>
              <a:t>shmat</a:t>
            </a:r>
            <a:r>
              <a:rPr lang="en-US" sz="3600" dirty="0" smtClean="0"/>
              <a:t>(</a:t>
            </a:r>
            <a:r>
              <a:rPr lang="en-US" sz="3600" dirty="0" err="1" smtClean="0"/>
              <a:t>int</a:t>
            </a:r>
            <a:r>
              <a:rPr lang="en-US" sz="3600" dirty="0" smtClean="0"/>
              <a:t> </a:t>
            </a:r>
            <a:r>
              <a:rPr lang="en-US" sz="3600" dirty="0" err="1" smtClean="0"/>
              <a:t>shmid</a:t>
            </a:r>
            <a:r>
              <a:rPr lang="en-US" sz="3600" dirty="0" smtClean="0"/>
              <a:t> , const. void *</a:t>
            </a:r>
            <a:r>
              <a:rPr lang="en-US" sz="3600" dirty="0" err="1" smtClean="0"/>
              <a:t>shmaddr</a:t>
            </a:r>
            <a:r>
              <a:rPr lang="en-US" sz="3600" dirty="0" smtClean="0"/>
              <a:t>. , </a:t>
            </a:r>
            <a:r>
              <a:rPr lang="en-US" sz="3600" dirty="0" err="1" smtClean="0"/>
              <a:t>int</a:t>
            </a:r>
            <a:r>
              <a:rPr lang="en-US" sz="3600" dirty="0" smtClean="0"/>
              <a:t> </a:t>
            </a:r>
            <a:r>
              <a:rPr lang="en-US" sz="3600" dirty="0" err="1" smtClean="0"/>
              <a:t>shmflg</a:t>
            </a:r>
            <a:r>
              <a:rPr lang="en-US" sz="3600" dirty="0" smtClean="0"/>
              <a:t>); </a:t>
            </a:r>
          </a:p>
          <a:p>
            <a:pPr algn="just">
              <a:buFont typeface="Arial" pitchFamily="34" charset="0"/>
              <a:buChar char="•"/>
            </a:pPr>
            <a:endParaRPr lang="en-US" sz="3600" dirty="0" smtClean="0"/>
          </a:p>
          <a:p>
            <a:pPr algn="just">
              <a:buFont typeface="Arial" pitchFamily="34" charset="0"/>
              <a:buChar char="•"/>
            </a:pPr>
            <a:r>
              <a:rPr lang="en-US" sz="3600" dirty="0" err="1" smtClean="0"/>
              <a:t>shmdt</a:t>
            </a:r>
            <a:r>
              <a:rPr lang="en-US" sz="3600" dirty="0" smtClean="0"/>
              <a:t>() – detaches the shared memory segment. </a:t>
            </a:r>
          </a:p>
          <a:p>
            <a:pPr algn="just">
              <a:buFont typeface="Arial" pitchFamily="34" charset="0"/>
              <a:buChar char="•"/>
            </a:pPr>
            <a:endParaRPr lang="en-US" sz="3600" dirty="0" smtClean="0"/>
          </a:p>
          <a:p>
            <a:pPr algn="just">
              <a:buFont typeface="Arial" pitchFamily="34" charset="0"/>
              <a:buChar char="•"/>
            </a:pPr>
            <a:r>
              <a:rPr lang="en-US" sz="3600" dirty="0" smtClean="0"/>
              <a:t>It takes a pointer to the address returned by </a:t>
            </a:r>
            <a:r>
              <a:rPr lang="en-US" sz="3600" dirty="0" err="1" smtClean="0"/>
              <a:t>shmat</a:t>
            </a:r>
            <a:r>
              <a:rPr lang="en-US" sz="3600" dirty="0" smtClean="0"/>
              <a:t>() ; on success it returns 0, on error it returns -1. </a:t>
            </a:r>
          </a:p>
          <a:p>
            <a:pPr algn="ctr"/>
            <a:endParaRPr lang="en-IN" sz="28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93</a:t>
            </a:fld>
            <a:endParaRPr lang="en-IN"/>
          </a:p>
        </p:txBody>
      </p:sp>
      <p:sp>
        <p:nvSpPr>
          <p:cNvPr id="10" name="TextBox 12"/>
          <p:cNvSpPr txBox="1">
            <a:spLocks noChangeArrowheads="1"/>
          </p:cNvSpPr>
          <p:nvPr/>
        </p:nvSpPr>
        <p:spPr bwMode="auto">
          <a:xfrm>
            <a:off x="1174750" y="673100"/>
            <a:ext cx="14249400" cy="830997"/>
          </a:xfrm>
          <a:prstGeom prst="rect">
            <a:avLst/>
          </a:prstGeom>
          <a:noFill/>
          <a:ln w="9525">
            <a:noFill/>
            <a:miter lim="800000"/>
            <a:headEnd/>
            <a:tailEnd/>
          </a:ln>
        </p:spPr>
        <p:txBody>
          <a:bodyPr>
            <a:spAutoFit/>
          </a:bodyPr>
          <a:lstStyle/>
          <a:p>
            <a:pPr algn="ctr"/>
            <a:r>
              <a:rPr lang="en-US" sz="4800" dirty="0" smtClean="0"/>
              <a:t>Controlling the Shared Memory</a:t>
            </a:r>
            <a:endParaRPr lang="en-IN" sz="4800" dirty="0"/>
          </a:p>
        </p:txBody>
      </p:sp>
      <p:sp>
        <p:nvSpPr>
          <p:cNvPr id="11" name="TextBox 12"/>
          <p:cNvSpPr txBox="1">
            <a:spLocks noChangeArrowheads="1"/>
          </p:cNvSpPr>
          <p:nvPr/>
        </p:nvSpPr>
        <p:spPr bwMode="auto">
          <a:xfrm>
            <a:off x="1250950" y="2120900"/>
            <a:ext cx="14249400" cy="5632311"/>
          </a:xfrm>
          <a:prstGeom prst="rect">
            <a:avLst/>
          </a:prstGeom>
          <a:noFill/>
          <a:ln w="9525">
            <a:noFill/>
            <a:miter lim="800000"/>
            <a:headEnd/>
            <a:tailEnd/>
          </a:ln>
        </p:spPr>
        <p:txBody>
          <a:bodyPr>
            <a:spAutoFit/>
          </a:bodyPr>
          <a:lstStyle/>
          <a:p>
            <a:pPr algn="just">
              <a:buFont typeface="Arial" pitchFamily="34" charset="0"/>
              <a:buChar char="•"/>
            </a:pPr>
            <a:r>
              <a:rPr lang="en-US" sz="3600" dirty="0" err="1" smtClean="0"/>
              <a:t>shmctl</a:t>
            </a:r>
            <a:r>
              <a:rPr lang="en-US" sz="3600" dirty="0" smtClean="0"/>
              <a:t>() – control the operations on shared memory. </a:t>
            </a:r>
          </a:p>
          <a:p>
            <a:pPr algn="just">
              <a:buFont typeface="Arial" pitchFamily="34" charset="0"/>
              <a:buChar char="•"/>
            </a:pPr>
            <a:endParaRPr lang="en-US" sz="3600" dirty="0" smtClean="0"/>
          </a:p>
          <a:p>
            <a:pPr algn="just">
              <a:buFont typeface="Arial" pitchFamily="34" charset="0"/>
              <a:buChar char="•"/>
            </a:pPr>
            <a:r>
              <a:rPr lang="en-US" sz="3600" dirty="0" err="1" smtClean="0"/>
              <a:t>Int</a:t>
            </a:r>
            <a:r>
              <a:rPr lang="en-US" sz="3600" dirty="0" smtClean="0"/>
              <a:t> </a:t>
            </a:r>
            <a:r>
              <a:rPr lang="en-US" sz="3600" dirty="0" err="1" smtClean="0"/>
              <a:t>shmctl</a:t>
            </a:r>
            <a:r>
              <a:rPr lang="en-US" sz="3600" dirty="0" smtClean="0"/>
              <a:t>(</a:t>
            </a:r>
            <a:r>
              <a:rPr lang="en-US" sz="3600" dirty="0" err="1" smtClean="0"/>
              <a:t>int</a:t>
            </a:r>
            <a:r>
              <a:rPr lang="en-US" sz="3600" dirty="0" smtClean="0"/>
              <a:t> </a:t>
            </a:r>
            <a:r>
              <a:rPr lang="en-US" sz="3600" dirty="0" err="1" smtClean="0"/>
              <a:t>shmid</a:t>
            </a:r>
            <a:r>
              <a:rPr lang="en-US" sz="3600" dirty="0" smtClean="0"/>
              <a:t> , </a:t>
            </a:r>
            <a:r>
              <a:rPr lang="en-US" sz="3600" dirty="0" err="1" smtClean="0"/>
              <a:t>int</a:t>
            </a:r>
            <a:r>
              <a:rPr lang="en-US" sz="3600" dirty="0" smtClean="0"/>
              <a:t> </a:t>
            </a:r>
            <a:r>
              <a:rPr lang="en-US" sz="3600" dirty="0" err="1" smtClean="0"/>
              <a:t>cmd</a:t>
            </a:r>
            <a:r>
              <a:rPr lang="en-US" sz="3600" dirty="0" smtClean="0"/>
              <a:t> , </a:t>
            </a:r>
            <a:r>
              <a:rPr lang="en-US" sz="3600" dirty="0" err="1" smtClean="0"/>
              <a:t>struct</a:t>
            </a:r>
            <a:r>
              <a:rPr lang="en-US" sz="3600" dirty="0" smtClean="0"/>
              <a:t> </a:t>
            </a:r>
            <a:r>
              <a:rPr lang="en-US" sz="3600" dirty="0" err="1" smtClean="0"/>
              <a:t>ds</a:t>
            </a:r>
            <a:r>
              <a:rPr lang="en-US" sz="3600" dirty="0" smtClean="0"/>
              <a:t> *</a:t>
            </a:r>
            <a:r>
              <a:rPr lang="en-US" sz="3600" dirty="0" err="1" smtClean="0"/>
              <a:t>buf</a:t>
            </a:r>
            <a:r>
              <a:rPr lang="en-US" sz="3600" dirty="0" smtClean="0"/>
              <a:t>); </a:t>
            </a:r>
            <a:r>
              <a:rPr lang="en-US" sz="3600" dirty="0" err="1" smtClean="0"/>
              <a:t>cmd</a:t>
            </a:r>
            <a:r>
              <a:rPr lang="en-US" sz="3600" dirty="0" smtClean="0"/>
              <a:t> is one of the following </a:t>
            </a:r>
          </a:p>
          <a:p>
            <a:pPr algn="just">
              <a:buFont typeface="Arial" pitchFamily="34" charset="0"/>
              <a:buChar char="•"/>
            </a:pPr>
            <a:endParaRPr lang="en-US" sz="3600" dirty="0" smtClean="0"/>
          </a:p>
          <a:p>
            <a:pPr algn="just">
              <a:buFont typeface="Arial" pitchFamily="34" charset="0"/>
              <a:buChar char="•"/>
            </a:pPr>
            <a:r>
              <a:rPr lang="en-US" sz="3600" dirty="0" smtClean="0"/>
              <a:t>IPC_STAT </a:t>
            </a:r>
          </a:p>
          <a:p>
            <a:pPr algn="just">
              <a:buFont typeface="Arial" pitchFamily="34" charset="0"/>
              <a:buChar char="•"/>
            </a:pPr>
            <a:r>
              <a:rPr lang="en-US" sz="3600" dirty="0" smtClean="0"/>
              <a:t>IPC_SET </a:t>
            </a:r>
          </a:p>
          <a:p>
            <a:pPr algn="just">
              <a:buFont typeface="Arial" pitchFamily="34" charset="0"/>
              <a:buChar char="•"/>
            </a:pPr>
            <a:r>
              <a:rPr lang="en-US" sz="3600" dirty="0" smtClean="0"/>
              <a:t>IPC_RMID</a:t>
            </a:r>
          </a:p>
          <a:p>
            <a:pPr algn="just">
              <a:buFont typeface="Arial" pitchFamily="34" charset="0"/>
              <a:buChar char="•"/>
            </a:pPr>
            <a:endParaRPr lang="en-US" sz="3600" dirty="0" smtClean="0"/>
          </a:p>
          <a:p>
            <a:pPr algn="just">
              <a:buFont typeface="Arial" pitchFamily="34" charset="0"/>
              <a:buChar char="•"/>
            </a:pPr>
            <a:r>
              <a:rPr lang="en-US" sz="3600" dirty="0" smtClean="0"/>
              <a:t>IPC_RMID – deletes the shared memory segment. </a:t>
            </a:r>
            <a:endParaRPr lang="en-IN" sz="28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94</a:t>
            </a:fld>
            <a:endParaRPr lang="en-IN"/>
          </a:p>
        </p:txBody>
      </p:sp>
      <p:sp>
        <p:nvSpPr>
          <p:cNvPr id="10" name="TextBox 12"/>
          <p:cNvSpPr txBox="1">
            <a:spLocks noChangeArrowheads="1"/>
          </p:cNvSpPr>
          <p:nvPr/>
        </p:nvSpPr>
        <p:spPr bwMode="auto">
          <a:xfrm>
            <a:off x="1174750" y="0"/>
            <a:ext cx="14249400" cy="830997"/>
          </a:xfrm>
          <a:prstGeom prst="rect">
            <a:avLst/>
          </a:prstGeom>
          <a:noFill/>
          <a:ln w="9525">
            <a:noFill/>
            <a:miter lim="800000"/>
            <a:headEnd/>
            <a:tailEnd/>
          </a:ln>
        </p:spPr>
        <p:txBody>
          <a:bodyPr>
            <a:spAutoFit/>
          </a:bodyPr>
          <a:lstStyle/>
          <a:p>
            <a:pPr algn="ctr"/>
            <a:r>
              <a:rPr lang="en-US" sz="4800" dirty="0" smtClean="0"/>
              <a:t>Semaphores</a:t>
            </a:r>
            <a:endParaRPr lang="en-IN" sz="4800" dirty="0"/>
          </a:p>
        </p:txBody>
      </p:sp>
      <p:sp>
        <p:nvSpPr>
          <p:cNvPr id="11" name="TextBox 12"/>
          <p:cNvSpPr txBox="1">
            <a:spLocks noChangeArrowheads="1"/>
          </p:cNvSpPr>
          <p:nvPr/>
        </p:nvSpPr>
        <p:spPr bwMode="auto">
          <a:xfrm>
            <a:off x="1327150" y="1206500"/>
            <a:ext cx="14249400" cy="6740307"/>
          </a:xfrm>
          <a:prstGeom prst="rect">
            <a:avLst/>
          </a:prstGeom>
          <a:noFill/>
          <a:ln w="9525">
            <a:noFill/>
            <a:miter lim="800000"/>
            <a:headEnd/>
            <a:tailEnd/>
          </a:ln>
        </p:spPr>
        <p:txBody>
          <a:bodyPr>
            <a:spAutoFit/>
          </a:bodyPr>
          <a:lstStyle/>
          <a:p>
            <a:r>
              <a:rPr lang="en-US" sz="3600" dirty="0" smtClean="0"/>
              <a:t>Semaphores are used to synchronize the processes so that they can’t access critical section simultaneously. </a:t>
            </a:r>
          </a:p>
          <a:p>
            <a:endParaRPr lang="en-US" sz="3600" dirty="0" smtClean="0"/>
          </a:p>
          <a:p>
            <a:r>
              <a:rPr lang="en-US" sz="3600" dirty="0" smtClean="0"/>
              <a:t>Semaphores is of two types. </a:t>
            </a:r>
          </a:p>
          <a:p>
            <a:r>
              <a:rPr lang="en-US" sz="3600" dirty="0" smtClean="0"/>
              <a:t>Binary and General Semaphores </a:t>
            </a:r>
          </a:p>
          <a:p>
            <a:endParaRPr lang="en-US" sz="3600" dirty="0" smtClean="0"/>
          </a:p>
          <a:p>
            <a:r>
              <a:rPr lang="en-US" sz="3600" dirty="0" smtClean="0"/>
              <a:t>Binary semaphore : binary semaphore is a variable that can take only the values 0 and 1. </a:t>
            </a:r>
          </a:p>
          <a:p>
            <a:endParaRPr lang="en-US" sz="3600" dirty="0" smtClean="0"/>
          </a:p>
          <a:p>
            <a:r>
              <a:rPr lang="en-US" sz="3600" dirty="0" smtClean="0"/>
              <a:t>General semaphore : general semaphore can take any positive value. The two functions are associated with two values of binary semaphore. wait() and signal(). </a:t>
            </a:r>
            <a:endParaRPr lang="en-US" sz="36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95</a:t>
            </a:fld>
            <a:endParaRPr lang="en-IN"/>
          </a:p>
        </p:txBody>
      </p:sp>
      <p:sp>
        <p:nvSpPr>
          <p:cNvPr id="10" name="TextBox 12"/>
          <p:cNvSpPr txBox="1">
            <a:spLocks noChangeArrowheads="1"/>
          </p:cNvSpPr>
          <p:nvPr/>
        </p:nvSpPr>
        <p:spPr bwMode="auto">
          <a:xfrm>
            <a:off x="1174750" y="0"/>
            <a:ext cx="14249400" cy="830997"/>
          </a:xfrm>
          <a:prstGeom prst="rect">
            <a:avLst/>
          </a:prstGeom>
          <a:noFill/>
          <a:ln w="9525">
            <a:noFill/>
            <a:miter lim="800000"/>
            <a:headEnd/>
            <a:tailEnd/>
          </a:ln>
        </p:spPr>
        <p:txBody>
          <a:bodyPr>
            <a:spAutoFit/>
          </a:bodyPr>
          <a:lstStyle/>
          <a:p>
            <a:pPr algn="ctr"/>
            <a:r>
              <a:rPr lang="en-US" sz="4800" dirty="0" smtClean="0"/>
              <a:t>Semaphore functions</a:t>
            </a:r>
            <a:endParaRPr lang="en-IN" sz="4800" dirty="0"/>
          </a:p>
        </p:txBody>
      </p:sp>
      <p:sp>
        <p:nvSpPr>
          <p:cNvPr id="11" name="TextBox 12"/>
          <p:cNvSpPr txBox="1">
            <a:spLocks noChangeArrowheads="1"/>
          </p:cNvSpPr>
          <p:nvPr/>
        </p:nvSpPr>
        <p:spPr bwMode="auto">
          <a:xfrm>
            <a:off x="1555750" y="825500"/>
            <a:ext cx="14249400" cy="6740307"/>
          </a:xfrm>
          <a:prstGeom prst="rect">
            <a:avLst/>
          </a:prstGeom>
          <a:noFill/>
          <a:ln w="9525">
            <a:noFill/>
            <a:miter lim="800000"/>
            <a:headEnd/>
            <a:tailEnd/>
          </a:ln>
        </p:spPr>
        <p:txBody>
          <a:bodyPr>
            <a:spAutoFit/>
          </a:bodyPr>
          <a:lstStyle/>
          <a:p>
            <a:r>
              <a:rPr lang="en-US" sz="3600" dirty="0" smtClean="0"/>
              <a:t>Header File : #include&lt;sys/</a:t>
            </a:r>
            <a:r>
              <a:rPr lang="en-US" sz="3600" dirty="0" err="1" smtClean="0"/>
              <a:t>types.h</a:t>
            </a:r>
            <a:r>
              <a:rPr lang="en-US" sz="3600" dirty="0" smtClean="0"/>
              <a:t>&gt; </a:t>
            </a:r>
          </a:p>
          <a:p>
            <a:r>
              <a:rPr lang="en-US" sz="3600" dirty="0" smtClean="0"/>
              <a:t>			#include&lt;sys/</a:t>
            </a:r>
            <a:r>
              <a:rPr lang="en-US" sz="3600" dirty="0" err="1" smtClean="0"/>
              <a:t>ipc.h</a:t>
            </a:r>
            <a:r>
              <a:rPr lang="en-US" sz="3600" dirty="0" smtClean="0"/>
              <a:t>&gt; </a:t>
            </a:r>
          </a:p>
          <a:p>
            <a:r>
              <a:rPr lang="en-US" sz="3600" dirty="0" smtClean="0"/>
              <a:t>			#include&lt;sys/</a:t>
            </a:r>
            <a:r>
              <a:rPr lang="en-US" sz="3600" dirty="0" err="1" smtClean="0"/>
              <a:t>sem.h</a:t>
            </a:r>
            <a:r>
              <a:rPr lang="en-US" sz="3600" dirty="0" smtClean="0"/>
              <a:t>&gt; </a:t>
            </a:r>
          </a:p>
          <a:p>
            <a:endParaRPr lang="en-US" sz="3600" dirty="0" smtClean="0"/>
          </a:p>
          <a:p>
            <a:r>
              <a:rPr lang="en-US" sz="3600" dirty="0" err="1" smtClean="0"/>
              <a:t>semget</a:t>
            </a:r>
            <a:r>
              <a:rPr lang="en-US" sz="3600" dirty="0" smtClean="0"/>
              <a:t>() - The </a:t>
            </a:r>
            <a:r>
              <a:rPr lang="en-US" sz="3600" dirty="0" err="1" smtClean="0"/>
              <a:t>semget</a:t>
            </a:r>
            <a:r>
              <a:rPr lang="en-US" sz="3600" dirty="0" smtClean="0"/>
              <a:t> function creates a new semaphore. </a:t>
            </a:r>
          </a:p>
          <a:p>
            <a:r>
              <a:rPr lang="en-US" sz="3600" dirty="0" err="1" smtClean="0"/>
              <a:t>Int</a:t>
            </a:r>
            <a:r>
              <a:rPr lang="en-US" sz="3600" dirty="0" smtClean="0"/>
              <a:t> </a:t>
            </a:r>
            <a:r>
              <a:rPr lang="en-US" sz="3600" dirty="0" err="1" smtClean="0"/>
              <a:t>semget</a:t>
            </a:r>
            <a:r>
              <a:rPr lang="en-US" sz="3600" dirty="0" smtClean="0"/>
              <a:t>(</a:t>
            </a:r>
            <a:r>
              <a:rPr lang="en-US" sz="3600" dirty="0" err="1" smtClean="0"/>
              <a:t>key_t</a:t>
            </a:r>
            <a:r>
              <a:rPr lang="en-US" sz="3600" dirty="0" smtClean="0"/>
              <a:t> key , </a:t>
            </a:r>
            <a:r>
              <a:rPr lang="en-US" sz="3600" dirty="0" err="1" smtClean="0"/>
              <a:t>int</a:t>
            </a:r>
            <a:r>
              <a:rPr lang="en-US" sz="3600" dirty="0" smtClean="0"/>
              <a:t> </a:t>
            </a:r>
            <a:r>
              <a:rPr lang="en-US" sz="3600" dirty="0" err="1" smtClean="0"/>
              <a:t>num_sems</a:t>
            </a:r>
            <a:r>
              <a:rPr lang="en-US" sz="3600" dirty="0" smtClean="0"/>
              <a:t> , </a:t>
            </a:r>
            <a:r>
              <a:rPr lang="en-US" sz="3600" dirty="0" err="1" smtClean="0"/>
              <a:t>int</a:t>
            </a:r>
            <a:r>
              <a:rPr lang="en-US" sz="3600" dirty="0" smtClean="0"/>
              <a:t> </a:t>
            </a:r>
            <a:r>
              <a:rPr lang="en-US" sz="3600" dirty="0" err="1" smtClean="0"/>
              <a:t>semflag</a:t>
            </a:r>
            <a:r>
              <a:rPr lang="en-US" sz="3600" dirty="0" smtClean="0"/>
              <a:t>); </a:t>
            </a:r>
          </a:p>
          <a:p>
            <a:endParaRPr lang="en-US" sz="3600" dirty="0" smtClean="0"/>
          </a:p>
          <a:p>
            <a:r>
              <a:rPr lang="en-US" sz="3600" dirty="0" err="1" smtClean="0"/>
              <a:t>semop</a:t>
            </a:r>
            <a:r>
              <a:rPr lang="en-US" sz="3600" dirty="0" smtClean="0"/>
              <a:t>() – change the value of the semaphore</a:t>
            </a:r>
          </a:p>
          <a:p>
            <a:r>
              <a:rPr lang="en-US" sz="3600" dirty="0" err="1" smtClean="0"/>
              <a:t>Int</a:t>
            </a:r>
            <a:r>
              <a:rPr lang="en-US" sz="3600" dirty="0" smtClean="0"/>
              <a:t> </a:t>
            </a:r>
            <a:r>
              <a:rPr lang="en-US" sz="3600" dirty="0" err="1" smtClean="0"/>
              <a:t>semop</a:t>
            </a:r>
            <a:r>
              <a:rPr lang="en-US" sz="3600" dirty="0" smtClean="0"/>
              <a:t>(</a:t>
            </a:r>
            <a:r>
              <a:rPr lang="en-US" sz="3600" dirty="0" err="1" smtClean="0"/>
              <a:t>int</a:t>
            </a:r>
            <a:r>
              <a:rPr lang="en-US" sz="3600" dirty="0" smtClean="0"/>
              <a:t> </a:t>
            </a:r>
            <a:r>
              <a:rPr lang="en-US" sz="3600" dirty="0" err="1" smtClean="0"/>
              <a:t>semid</a:t>
            </a:r>
            <a:r>
              <a:rPr lang="en-US" sz="3600" dirty="0" smtClean="0"/>
              <a:t> , </a:t>
            </a:r>
            <a:r>
              <a:rPr lang="en-US" sz="3600" dirty="0" err="1" smtClean="0"/>
              <a:t>struct</a:t>
            </a:r>
            <a:r>
              <a:rPr lang="en-US" sz="3600" dirty="0" smtClean="0"/>
              <a:t> </a:t>
            </a:r>
            <a:r>
              <a:rPr lang="en-US" sz="3600" dirty="0" err="1" smtClean="0"/>
              <a:t>sembuf</a:t>
            </a:r>
            <a:r>
              <a:rPr lang="en-US" sz="3600" dirty="0" smtClean="0"/>
              <a:t> *</a:t>
            </a:r>
            <a:r>
              <a:rPr lang="en-US" sz="3600" dirty="0" err="1" smtClean="0"/>
              <a:t>semops</a:t>
            </a:r>
            <a:r>
              <a:rPr lang="en-US" sz="3600" dirty="0" smtClean="0"/>
              <a:t> , </a:t>
            </a:r>
            <a:r>
              <a:rPr lang="en-US" sz="3600" dirty="0" err="1" smtClean="0"/>
              <a:t>size_t</a:t>
            </a:r>
            <a:r>
              <a:rPr lang="en-US" sz="3600" dirty="0" smtClean="0"/>
              <a:t> </a:t>
            </a:r>
            <a:r>
              <a:rPr lang="en-US" sz="3600" dirty="0" err="1" smtClean="0"/>
              <a:t>num_sem_ops</a:t>
            </a:r>
            <a:r>
              <a:rPr lang="en-US" sz="3600" dirty="0" smtClean="0"/>
              <a:t>); </a:t>
            </a:r>
          </a:p>
          <a:p>
            <a:endParaRPr lang="en-US" sz="3600" dirty="0" smtClean="0"/>
          </a:p>
          <a:p>
            <a:r>
              <a:rPr lang="en-US" sz="3600" dirty="0" err="1" smtClean="0"/>
              <a:t>semctl</a:t>
            </a:r>
            <a:r>
              <a:rPr lang="en-US" sz="3600" dirty="0" smtClean="0"/>
              <a:t>() – allow direct control of semaphore information. </a:t>
            </a:r>
          </a:p>
          <a:p>
            <a:r>
              <a:rPr lang="en-US" sz="3600" dirty="0" err="1" smtClean="0"/>
              <a:t>int</a:t>
            </a:r>
            <a:r>
              <a:rPr lang="en-US" sz="3600" dirty="0" smtClean="0"/>
              <a:t> </a:t>
            </a:r>
            <a:r>
              <a:rPr lang="en-US" sz="3600" dirty="0" err="1" smtClean="0"/>
              <a:t>semctl</a:t>
            </a:r>
            <a:r>
              <a:rPr lang="en-US" sz="3600" dirty="0" smtClean="0"/>
              <a:t>(</a:t>
            </a:r>
            <a:r>
              <a:rPr lang="en-US" sz="3600" dirty="0" err="1" smtClean="0"/>
              <a:t>int</a:t>
            </a:r>
            <a:r>
              <a:rPr lang="en-US" sz="3600" dirty="0" smtClean="0"/>
              <a:t> </a:t>
            </a:r>
            <a:r>
              <a:rPr lang="en-US" sz="3600" dirty="0" err="1" smtClean="0"/>
              <a:t>sem_id</a:t>
            </a:r>
            <a:r>
              <a:rPr lang="en-US" sz="3600" dirty="0" smtClean="0"/>
              <a:t> , </a:t>
            </a:r>
            <a:r>
              <a:rPr lang="en-US" sz="3600" dirty="0" err="1" smtClean="0"/>
              <a:t>int</a:t>
            </a:r>
            <a:r>
              <a:rPr lang="en-US" sz="3600" dirty="0" smtClean="0"/>
              <a:t> </a:t>
            </a:r>
            <a:r>
              <a:rPr lang="en-US" sz="3600" dirty="0" err="1" smtClean="0"/>
              <a:t>sem_num</a:t>
            </a:r>
            <a:r>
              <a:rPr lang="en-US" sz="3600" dirty="0" smtClean="0"/>
              <a:t> , </a:t>
            </a:r>
            <a:r>
              <a:rPr lang="en-US" sz="3600" dirty="0" err="1" smtClean="0"/>
              <a:t>int</a:t>
            </a:r>
            <a:r>
              <a:rPr lang="en-US" sz="3600" dirty="0" smtClean="0"/>
              <a:t> </a:t>
            </a:r>
            <a:r>
              <a:rPr lang="en-US" sz="3600" dirty="0" err="1" smtClean="0"/>
              <a:t>cmd</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215900"/>
            <a:ext cx="15468600" cy="1508105"/>
          </a:xfrm>
          <a:prstGeom prst="rect">
            <a:avLst/>
          </a:prstGeom>
          <a:noFill/>
          <a:ln w="9525">
            <a:noFill/>
            <a:miter lim="800000"/>
            <a:headEnd/>
            <a:tailEnd/>
          </a:ln>
        </p:spPr>
        <p:txBody>
          <a:bodyPr wrap="square">
            <a:spAutoFit/>
          </a:bodyPr>
          <a:lstStyle/>
          <a:p>
            <a:r>
              <a:rPr lang="en-IN" sz="4400" b="1" dirty="0" smtClean="0"/>
              <a:t>What is Semaphore?</a:t>
            </a:r>
          </a:p>
          <a:p>
            <a:endParaRPr lang="en-US" sz="48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96</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 JECRC, JAIPUR</a:t>
            </a:r>
            <a:endParaRPr lang="en-IN" dirty="0"/>
          </a:p>
        </p:txBody>
      </p:sp>
      <p:sp>
        <p:nvSpPr>
          <p:cNvPr id="12" name="Rectangle 11"/>
          <p:cNvSpPr/>
          <p:nvPr/>
        </p:nvSpPr>
        <p:spPr>
          <a:xfrm>
            <a:off x="1555750" y="1130300"/>
            <a:ext cx="13106400" cy="5262979"/>
          </a:xfrm>
          <a:prstGeom prst="rect">
            <a:avLst/>
          </a:prstGeom>
        </p:spPr>
        <p:txBody>
          <a:bodyPr wrap="square">
            <a:spAutoFit/>
          </a:bodyPr>
          <a:lstStyle/>
          <a:p>
            <a:pPr algn="just"/>
            <a:r>
              <a:rPr lang="en-IN" sz="2800" b="1" dirty="0" smtClean="0"/>
              <a:t>Semaphore</a:t>
            </a:r>
            <a:r>
              <a:rPr lang="en-IN" sz="2800" dirty="0" smtClean="0"/>
              <a:t> is simply a variable that is non-negative and shared between threads. </a:t>
            </a:r>
          </a:p>
          <a:p>
            <a:pPr algn="just"/>
            <a:endParaRPr lang="en-IN" sz="2800" dirty="0" smtClean="0"/>
          </a:p>
          <a:p>
            <a:pPr algn="just"/>
            <a:r>
              <a:rPr lang="en-IN" sz="2800" dirty="0" smtClean="0"/>
              <a:t>A semaphore is a signalling mechanism, and a thread that is waiting on a semaphore can be signalled by another thread. </a:t>
            </a:r>
          </a:p>
          <a:p>
            <a:pPr algn="just"/>
            <a:endParaRPr lang="en-IN" sz="2800" dirty="0" smtClean="0"/>
          </a:p>
          <a:p>
            <a:pPr algn="just"/>
            <a:r>
              <a:rPr lang="en-IN" sz="2800" dirty="0" smtClean="0"/>
              <a:t>It uses two atomic operations, </a:t>
            </a:r>
          </a:p>
          <a:p>
            <a:pPr algn="just"/>
            <a:r>
              <a:rPr lang="en-IN" sz="2800" dirty="0" smtClean="0"/>
              <a:t>1)wait, and 2) signal for the process synchronization.</a:t>
            </a:r>
          </a:p>
          <a:p>
            <a:pPr algn="just"/>
            <a:endParaRPr lang="en-IN" sz="2800" dirty="0" smtClean="0"/>
          </a:p>
          <a:p>
            <a:pPr algn="just"/>
            <a:r>
              <a:rPr lang="en-IN" sz="2800" dirty="0" smtClean="0"/>
              <a:t>A semaphore either allows or disallows access to the resource, which depends on how it is set up.</a:t>
            </a:r>
          </a:p>
          <a:p>
            <a:endParaRPr lang="en-IN" sz="28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596901"/>
            <a:ext cx="14249400" cy="830997"/>
          </a:xfrm>
          <a:prstGeom prst="rect">
            <a:avLst/>
          </a:prstGeom>
          <a:noFill/>
          <a:ln w="9525">
            <a:noFill/>
            <a:miter lim="800000"/>
            <a:headEnd/>
            <a:tailEnd/>
          </a:ln>
        </p:spPr>
        <p:txBody>
          <a:bodyPr wrap="square">
            <a:spAutoFit/>
          </a:bodyPr>
          <a:lstStyle/>
          <a:p>
            <a:r>
              <a:rPr lang="en-IN" sz="4800" b="1" dirty="0" smtClean="0"/>
              <a:t>Characteristic of Semaphore</a:t>
            </a:r>
            <a:endParaRPr lang="en-IN"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97</a:t>
            </a:fld>
            <a:endParaRPr lang="en-IN"/>
          </a:p>
        </p:txBody>
      </p:sp>
      <p:sp>
        <p:nvSpPr>
          <p:cNvPr id="9" name="Footer Placeholder 11"/>
          <p:cNvSpPr>
            <a:spLocks noGrp="1"/>
          </p:cNvSpPr>
          <p:nvPr>
            <p:ph type="ftr" sz="quarter" idx="10"/>
          </p:nvPr>
        </p:nvSpPr>
        <p:spPr>
          <a:xfrm>
            <a:off x="5518150" y="8597900"/>
            <a:ext cx="5191125" cy="292100"/>
          </a:xfrm>
        </p:spPr>
        <p:txBody>
          <a:bodyPr/>
          <a:lstStyle/>
          <a:p>
            <a:pPr>
              <a:defRPr/>
            </a:pPr>
            <a:r>
              <a:rPr lang="en-IN" smtClean="0"/>
              <a:t>Dr. Nilam Choudhary , JECRC, JAIPUR</a:t>
            </a:r>
            <a:endParaRPr lang="en-IN" dirty="0"/>
          </a:p>
        </p:txBody>
      </p:sp>
      <p:sp>
        <p:nvSpPr>
          <p:cNvPr id="10" name="Rectangle 9"/>
          <p:cNvSpPr/>
          <p:nvPr/>
        </p:nvSpPr>
        <p:spPr>
          <a:xfrm>
            <a:off x="1708150" y="1435100"/>
            <a:ext cx="12039600" cy="954107"/>
          </a:xfrm>
          <a:prstGeom prst="rect">
            <a:avLst/>
          </a:prstGeom>
        </p:spPr>
        <p:txBody>
          <a:bodyPr wrap="square">
            <a:spAutoFit/>
          </a:bodyPr>
          <a:lstStyle/>
          <a:p>
            <a:endParaRPr lang="en-US" sz="2800" dirty="0" smtClean="0"/>
          </a:p>
          <a:p>
            <a:endParaRPr lang="en-US" sz="2800" dirty="0"/>
          </a:p>
        </p:txBody>
      </p:sp>
      <p:sp>
        <p:nvSpPr>
          <p:cNvPr id="11" name="Rectangle 10"/>
          <p:cNvSpPr/>
          <p:nvPr/>
        </p:nvSpPr>
        <p:spPr>
          <a:xfrm>
            <a:off x="1936750" y="1816100"/>
            <a:ext cx="13716000" cy="3539430"/>
          </a:xfrm>
          <a:prstGeom prst="rect">
            <a:avLst/>
          </a:prstGeom>
        </p:spPr>
        <p:txBody>
          <a:bodyPr wrap="square">
            <a:spAutoFit/>
          </a:bodyPr>
          <a:lstStyle/>
          <a:p>
            <a:r>
              <a:rPr lang="en-IN" sz="2800" dirty="0" smtClean="0"/>
              <a:t>It is a mechanism that can be used to provide synchronization of tasks.</a:t>
            </a:r>
          </a:p>
          <a:p>
            <a:endParaRPr lang="en-IN" sz="2800" dirty="0" smtClean="0"/>
          </a:p>
          <a:p>
            <a:r>
              <a:rPr lang="en-IN" sz="2800" dirty="0" smtClean="0"/>
              <a:t>It is a low-level synchronization mechanism.</a:t>
            </a:r>
          </a:p>
          <a:p>
            <a:endParaRPr lang="en-IN" sz="2800" dirty="0" smtClean="0"/>
          </a:p>
          <a:p>
            <a:r>
              <a:rPr lang="en-IN" sz="2800" dirty="0" smtClean="0"/>
              <a:t>Semaphore will always hold a non-negative integer value.</a:t>
            </a:r>
          </a:p>
          <a:p>
            <a:endParaRPr lang="en-IN" sz="2800" dirty="0" smtClean="0"/>
          </a:p>
          <a:p>
            <a:r>
              <a:rPr lang="en-IN" sz="2800" dirty="0" smtClean="0"/>
              <a:t>Semaphore can be implemented using test operations and interrupts, which should be executed using file descriptors.</a:t>
            </a:r>
            <a:endParaRPr lang="en-IN" sz="2800" dirty="0"/>
          </a:p>
        </p:txBody>
      </p:sp>
      <p:sp>
        <p:nvSpPr>
          <p:cNvPr id="16388" name="Rectangle 4"/>
          <p:cNvSpPr>
            <a:spLocks noChangeArrowheads="1"/>
          </p:cNvSpPr>
          <p:nvPr/>
        </p:nvSpPr>
        <p:spPr bwMode="auto">
          <a:xfrm>
            <a:off x="0" y="0"/>
            <a:ext cx="162179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222222"/>
                </a:solidFill>
                <a:effectLst/>
                <a:latin typeface="Source Sans Pro"/>
                <a:cs typeface="Arial" pitchFamily="34" charset="0"/>
              </a:rPr>
              <a:t>For Example, process A changing the data in a memory location while another process B is trying to read the data from the </a:t>
            </a:r>
            <a:r>
              <a:rPr kumimoji="0" lang="en-US" sz="1300" b="1" i="0" u="none" strike="noStrike" cap="none" normalizeH="0" baseline="0" smtClean="0">
                <a:ln>
                  <a:noFill/>
                </a:ln>
                <a:solidFill>
                  <a:srgbClr val="222222"/>
                </a:solidFill>
                <a:effectLst/>
                <a:latin typeface="Source Sans Pro"/>
                <a:cs typeface="Arial" pitchFamily="34" charset="0"/>
              </a:rPr>
              <a:t>same</a:t>
            </a:r>
            <a:r>
              <a:rPr kumimoji="0" lang="en-US" sz="1300" b="0" i="0" u="none" strike="noStrike" cap="none" normalizeH="0" baseline="0" smtClean="0">
                <a:ln>
                  <a:noFill/>
                </a:ln>
                <a:solidFill>
                  <a:srgbClr val="222222"/>
                </a:solidFill>
                <a:effectLst/>
                <a:latin typeface="Source Sans Pro"/>
                <a:cs typeface="Arial" pitchFamily="34" charset="0"/>
              </a:rPr>
              <a:t> memory location. There is a high probability that data read by the second process will be erroneous.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222222"/>
                </a:solidFill>
                <a:effectLst/>
                <a:latin typeface="Source Sans Pro"/>
                <a:cs typeface="Arial" pitchFamily="34" charset="0"/>
              </a:rPr>
              <a:t>  </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0" b="0" i="0" u="none" strike="noStrike" cap="none" normalizeH="0" baseline="0" smtClean="0">
                <a:ln>
                  <a:noFill/>
                </a:ln>
                <a:solidFill>
                  <a:srgbClr val="222222"/>
                </a:solidFill>
                <a:effectLst/>
                <a:latin typeface="Source Sans Pro"/>
                <a:cs typeface="Arial" pitchFamily="34" charset="0"/>
              </a:rPr>
              <a:t/>
            </a:r>
            <a:br>
              <a:rPr kumimoji="0" lang="en-US" sz="21000" b="0" i="0" u="none" strike="noStrike" cap="none" normalizeH="0" baseline="0" smtClean="0">
                <a:ln>
                  <a:noFill/>
                </a:ln>
                <a:solidFill>
                  <a:srgbClr val="222222"/>
                </a:solidFill>
                <a:effectLst/>
                <a:latin typeface="Source Sans Pro"/>
                <a:cs typeface="Arial" pitchFamily="34" charset="0"/>
              </a:rPr>
            </a:br>
            <a:endParaRPr kumimoji="0" lang="en-US" sz="21000" b="0" i="0" u="none" strike="noStrike" cap="none" normalizeH="0" baseline="0" smtClean="0">
              <a:ln>
                <a:noFill/>
              </a:ln>
              <a:solidFill>
                <a:srgbClr val="222222"/>
              </a:solidFill>
              <a:effectLst/>
              <a:latin typeface="Source Sans Pro"/>
              <a:cs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6149" name="TextBox 12"/>
          <p:cNvSpPr txBox="1">
            <a:spLocks noChangeArrowheads="1"/>
          </p:cNvSpPr>
          <p:nvPr/>
        </p:nvSpPr>
        <p:spPr bwMode="auto">
          <a:xfrm>
            <a:off x="1250950" y="368301"/>
            <a:ext cx="14249400" cy="1569660"/>
          </a:xfrm>
          <a:prstGeom prst="rect">
            <a:avLst/>
          </a:prstGeom>
          <a:noFill/>
          <a:ln w="9525">
            <a:noFill/>
            <a:miter lim="800000"/>
            <a:headEnd/>
            <a:tailEnd/>
          </a:ln>
        </p:spPr>
        <p:txBody>
          <a:bodyPr wrap="square">
            <a:spAutoFit/>
          </a:bodyPr>
          <a:lstStyle/>
          <a:p>
            <a:r>
              <a:rPr lang="en-IN" sz="4800" b="1" dirty="0" smtClean="0"/>
              <a:t>Types of Semaphores</a:t>
            </a:r>
          </a:p>
          <a:p>
            <a:endParaRPr lang="en-US" sz="48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98</a:t>
            </a:fld>
            <a:endParaRPr lang="en-IN"/>
          </a:p>
        </p:txBody>
      </p:sp>
      <p:sp>
        <p:nvSpPr>
          <p:cNvPr id="9" name="Rectangle 8"/>
          <p:cNvSpPr/>
          <p:nvPr/>
        </p:nvSpPr>
        <p:spPr>
          <a:xfrm>
            <a:off x="1327150" y="1206500"/>
            <a:ext cx="14020800" cy="6555641"/>
          </a:xfrm>
          <a:prstGeom prst="rect">
            <a:avLst/>
          </a:prstGeom>
        </p:spPr>
        <p:txBody>
          <a:bodyPr wrap="square">
            <a:spAutoFit/>
          </a:bodyPr>
          <a:lstStyle/>
          <a:p>
            <a:endParaRPr lang="en-IN" sz="2800" dirty="0" smtClean="0"/>
          </a:p>
          <a:p>
            <a:r>
              <a:rPr lang="en-IN" sz="2800" dirty="0" smtClean="0"/>
              <a:t>The two common kinds of semaphores are</a:t>
            </a:r>
          </a:p>
          <a:p>
            <a:endParaRPr lang="en-IN" sz="2800" dirty="0" smtClean="0"/>
          </a:p>
          <a:p>
            <a:r>
              <a:rPr lang="en-IN" sz="2800" dirty="0" smtClean="0"/>
              <a:t>Counting semaphores</a:t>
            </a:r>
          </a:p>
          <a:p>
            <a:r>
              <a:rPr lang="en-IN" sz="2800" dirty="0" smtClean="0"/>
              <a:t>Binary semaphores.</a:t>
            </a:r>
          </a:p>
          <a:p>
            <a:endParaRPr lang="en-IN" sz="2800" dirty="0" smtClean="0"/>
          </a:p>
          <a:p>
            <a:r>
              <a:rPr lang="en-IN" sz="2800" b="1" dirty="0" smtClean="0"/>
              <a:t>Counting Semaphores</a:t>
            </a:r>
          </a:p>
          <a:p>
            <a:r>
              <a:rPr lang="en-IN" sz="2800" dirty="0" smtClean="0"/>
              <a:t>This type of Semaphore uses a count that helps task to be acquired or released numerous times.</a:t>
            </a:r>
          </a:p>
          <a:p>
            <a:r>
              <a:rPr lang="en-IN" sz="2800" dirty="0" smtClean="0"/>
              <a:t> If the initial count = 0, the counting semaphore should be created in the unavailable state.</a:t>
            </a:r>
          </a:p>
          <a:p>
            <a:endParaRPr lang="en-IN" sz="2800" dirty="0" smtClean="0"/>
          </a:p>
          <a:p>
            <a:endParaRPr lang="en-IN"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 JECRC, JAIPUR</a:t>
            </a:r>
            <a:endParaRPr lang="en-IN" dirty="0"/>
          </a:p>
        </p:txBody>
      </p:sp>
      <p:sp>
        <p:nvSpPr>
          <p:cNvPr id="7173" name="TextBox 12"/>
          <p:cNvSpPr txBox="1">
            <a:spLocks noChangeArrowheads="1"/>
          </p:cNvSpPr>
          <p:nvPr/>
        </p:nvSpPr>
        <p:spPr bwMode="auto">
          <a:xfrm>
            <a:off x="1250950" y="444500"/>
            <a:ext cx="14249400" cy="830997"/>
          </a:xfrm>
          <a:prstGeom prst="rect">
            <a:avLst/>
          </a:prstGeom>
          <a:solidFill>
            <a:schemeClr val="bg1"/>
          </a:solidFill>
          <a:ln w="9525">
            <a:noFill/>
            <a:miter lim="800000"/>
            <a:headEnd/>
            <a:tailEnd/>
          </a:ln>
        </p:spPr>
        <p:txBody>
          <a:bodyPr wrap="square">
            <a:spAutoFit/>
          </a:bodyPr>
          <a:lstStyle/>
          <a:p>
            <a:r>
              <a:rPr lang="en-IN" sz="4800" b="1" dirty="0" smtClean="0"/>
              <a:t>Cont</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99</a:t>
            </a:fld>
            <a:endParaRPr lang="en-IN"/>
          </a:p>
        </p:txBody>
      </p:sp>
      <p:sp>
        <p:nvSpPr>
          <p:cNvPr id="9" name="Rectangle 8"/>
          <p:cNvSpPr/>
          <p:nvPr/>
        </p:nvSpPr>
        <p:spPr>
          <a:xfrm>
            <a:off x="1555750" y="1282700"/>
            <a:ext cx="13715999" cy="584775"/>
          </a:xfrm>
          <a:prstGeom prst="rect">
            <a:avLst/>
          </a:prstGeom>
        </p:spPr>
        <p:txBody>
          <a:bodyPr wrap="square">
            <a:spAutoFit/>
          </a:bodyPr>
          <a:lstStyle/>
          <a:p>
            <a:r>
              <a:rPr lang="en-US" sz="3200" dirty="0" smtClean="0"/>
              <a:t> </a:t>
            </a:r>
            <a:endParaRPr lang="en-US" sz="3200" b="1" dirty="0" smtClean="0"/>
          </a:p>
        </p:txBody>
      </p:sp>
      <p:pic>
        <p:nvPicPr>
          <p:cNvPr id="13" name="Picture 2" descr="https://www.guru99.com/images/1/120319_0858_WhatisSemap1.png"/>
          <p:cNvPicPr>
            <a:picLocks noChangeAspect="1" noChangeArrowheads="1"/>
          </p:cNvPicPr>
          <p:nvPr/>
        </p:nvPicPr>
        <p:blipFill>
          <a:blip r:embed="rId3"/>
          <a:srcRect b="23810"/>
          <a:stretch>
            <a:fillRect/>
          </a:stretch>
        </p:blipFill>
        <p:spPr bwMode="auto">
          <a:xfrm>
            <a:off x="3689350" y="2044700"/>
            <a:ext cx="11355805" cy="4267200"/>
          </a:xfrm>
          <a:prstGeom prst="rect">
            <a:avLst/>
          </a:prstGeom>
          <a:noFill/>
        </p:spPr>
      </p:pic>
      <p:sp>
        <p:nvSpPr>
          <p:cNvPr id="14" name="Rectangle 13"/>
          <p:cNvSpPr/>
          <p:nvPr/>
        </p:nvSpPr>
        <p:spPr>
          <a:xfrm>
            <a:off x="2317750" y="6845300"/>
            <a:ext cx="13258800" cy="954107"/>
          </a:xfrm>
          <a:prstGeom prst="rect">
            <a:avLst/>
          </a:prstGeom>
        </p:spPr>
        <p:txBody>
          <a:bodyPr wrap="square">
            <a:spAutoFit/>
          </a:bodyPr>
          <a:lstStyle/>
          <a:p>
            <a:r>
              <a:rPr lang="en-IN" sz="2800" dirty="0" smtClean="0"/>
              <a:t>However, If the count is &gt; 0, the semaphore is created in the available state, and the number of tokens it has equals to its count.</a:t>
            </a:r>
            <a:endParaRPr lang="en-IN"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2066</TotalTime>
  <Words>9796</Words>
  <Application>Microsoft Office PowerPoint</Application>
  <PresentationFormat>Custom</PresentationFormat>
  <Paragraphs>1839</Paragraphs>
  <Slides>142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142</vt:i4>
      </vt:variant>
    </vt:vector>
  </HeadingPairs>
  <TitlesOfParts>
    <vt:vector size="150" baseType="lpstr">
      <vt:lpstr>Arial</vt:lpstr>
      <vt:lpstr>Arial Black</vt:lpstr>
      <vt:lpstr>Calibri</vt:lpstr>
      <vt:lpstr>Mangal</vt:lpstr>
      <vt:lpstr>Monaco</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CP03PC18</cp:lastModifiedBy>
  <cp:revision>103</cp:revision>
  <dcterms:created xsi:type="dcterms:W3CDTF">2020-05-30T11:11:36Z</dcterms:created>
  <dcterms:modified xsi:type="dcterms:W3CDTF">2020-12-29T08:22:59Z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