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9"/>
  </p:notesMasterIdLst>
  <p:sldIdLst>
    <p:sldId id="256" r:id="rId2"/>
    <p:sldId id="290" r:id="rId3"/>
    <p:sldId id="291" r:id="rId4"/>
    <p:sldId id="292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9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D2FB-F117-4D33-AFF4-63CE6D2FFD2D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D19D-1959-4EF8-865A-CEC13EB7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0633-A1D3-4AC4-9B38-EFC8D4577D5E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B191-9F92-418F-A1EB-B512C0C7D512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B6A4-8ECA-4AAD-829B-471E244F5089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890-C1D6-45C0-8BBC-74F96F224A6E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A70A-FAE2-425B-9122-F1BDFE94A66E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048-99F9-4FF6-B31D-2F700B088E99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ED6B-7E95-490D-A44D-50266E05866C}" type="datetime1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F4B9-56EF-4463-93B1-BB0611E0817F}" type="datetime1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33A5-59DF-472F-9A15-94DD1B3AC94F}" type="datetime1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56-B47E-4E0C-9D2B-A0BD4AD27C31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898E-092D-4CB8-8BBF-3514484AD914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3D17-E3C1-4473-A4A5-82865BAC6865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avio.castelli.name/regexp-with-boost" TargetMode="External"/><Relationship Id="rId4" Type="http://schemas.openxmlformats.org/officeDocument/2006/relationships/hyperlink" Target="mailto:flavio.castelli@gmail.com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lavio.castelli.name/regexp-with-boost" TargetMode="External"/><Relationship Id="rId2" Type="http://schemas.openxmlformats.org/officeDocument/2006/relationships/hyperlink" Target="mailto:flavio.castelli@gmail.com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guru.com/cpp/cpp/cpp_mfc/stl/article.php/c15339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guru.com/cpp/cpp/cpp_mfc/stl/article.php/c15339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guru.com/cpp/cpp/cpp_mfc/stl/article.php/c15339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deproject.com/KB/recipes/rexsearch.aspx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://www.boost.org/doc/libs/1_43_0/more/getting_started/windows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deproject.com/KB/string/regex__.aspx" TargetMode="External"/><Relationship Id="rId11" Type="http://schemas.openxmlformats.org/officeDocument/2006/relationships/hyperlink" Target="http://channel9.msdn.com/Shows/Going+Deep/C9-Lectures-Stephan-T-Lavavej-Standard-Template-Library-STL-8-of-n" TargetMode="External"/><Relationship Id="rId5" Type="http://schemas.openxmlformats.org/officeDocument/2006/relationships/hyperlink" Target="http://stackoverflow.com/questions/5804453/c-regular-expressions-with-boost-regex" TargetMode="External"/><Relationship Id="rId10" Type="http://schemas.openxmlformats.org/officeDocument/2006/relationships/hyperlink" Target="http://www.microsoft.com/download/en/confirmation.aspx?id=6922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://www.codeguru.com/cpp/cpp/cpp_mfc/stl/article.php/c15339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dirty="0" smtClean="0"/>
              <a:t>Theory of Computation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233" r="3871" b="6512"/>
          <a:stretch/>
        </p:blipFill>
        <p:spPr>
          <a:xfrm>
            <a:off x="3234266" y="804333"/>
            <a:ext cx="2379133" cy="1515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90600" y="3048000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Theory of Computation</a:t>
            </a:r>
            <a:endParaRPr lang="en-US" sz="3600" b="1" dirty="0"/>
          </a:p>
          <a:p>
            <a:pPr algn="ctr"/>
            <a:r>
              <a:rPr lang="en-US" sz="3600" b="1" dirty="0" smtClean="0"/>
              <a:t>UNIT – I 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0970"/>
            <a:ext cx="6413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Branches </a:t>
            </a:r>
            <a:r>
              <a:rPr sz="5000" spc="-5" dirty="0"/>
              <a:t>of</a:t>
            </a:r>
            <a:r>
              <a:rPr sz="5000" spc="-70" dirty="0"/>
              <a:t> </a:t>
            </a:r>
            <a:r>
              <a:rPr sz="5000" spc="-60" dirty="0" smtClean="0"/>
              <a:t>T</a:t>
            </a:r>
            <a:r>
              <a:rPr lang="en-US" sz="5000" spc="-60" dirty="0" smtClean="0"/>
              <a:t>O</a:t>
            </a:r>
            <a:r>
              <a:rPr sz="5000" spc="-60" dirty="0" smtClean="0"/>
              <a:t>C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03275" y="1909572"/>
            <a:ext cx="8459724" cy="479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240" y="3315080"/>
            <a:ext cx="7404734" cy="2226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720" marR="17780" indent="-274955" algn="just">
              <a:lnSpc>
                <a:spcPct val="100299"/>
              </a:lnSpc>
              <a:spcBef>
                <a:spcPts val="85"/>
              </a:spcBef>
            </a:pPr>
            <a:r>
              <a:rPr sz="2200" b="1" spc="-5" dirty="0">
                <a:latin typeface="Arial"/>
                <a:cs typeface="Arial"/>
              </a:rPr>
              <a:t>Formal Statement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” </a:t>
            </a:r>
            <a:r>
              <a:rPr sz="1800" spc="-5" dirty="0">
                <a:latin typeface="Arial"/>
                <a:cs typeface="Arial"/>
              </a:rPr>
              <a:t>Let </a:t>
            </a:r>
            <a:r>
              <a:rPr sz="1800" i="1" spc="-5" dirty="0">
                <a:latin typeface="Arial"/>
                <a:cs typeface="Arial"/>
              </a:rPr>
              <a:t>L </a:t>
            </a:r>
            <a:r>
              <a:rPr sz="1800" spc="-5" dirty="0">
                <a:latin typeface="Arial"/>
                <a:cs typeface="Arial"/>
              </a:rPr>
              <a:t>be a RL, then there exists some constant  integer </a:t>
            </a:r>
            <a:r>
              <a:rPr sz="1800" i="1" spc="-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≥ </a:t>
            </a:r>
            <a:r>
              <a:rPr sz="1800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(that </a:t>
            </a:r>
            <a:r>
              <a:rPr sz="1800" spc="-10" dirty="0">
                <a:latin typeface="Arial"/>
                <a:cs typeface="Arial"/>
              </a:rPr>
              <a:t>depends </a:t>
            </a:r>
            <a:r>
              <a:rPr sz="1800" spc="-5" dirty="0">
                <a:latin typeface="Arial"/>
                <a:cs typeface="Arial"/>
              </a:rPr>
              <a:t>on L) </a:t>
            </a:r>
            <a:r>
              <a:rPr sz="1800" dirty="0">
                <a:latin typeface="Arial"/>
                <a:cs typeface="Arial"/>
              </a:rPr>
              <a:t>such </a:t>
            </a:r>
            <a:r>
              <a:rPr sz="1800" spc="-5" dirty="0">
                <a:latin typeface="Arial"/>
                <a:cs typeface="Arial"/>
              </a:rPr>
              <a:t>that any </a:t>
            </a:r>
            <a:r>
              <a:rPr sz="1800" dirty="0">
                <a:latin typeface="Arial"/>
                <a:cs typeface="Arial"/>
              </a:rPr>
              <a:t>string </a:t>
            </a:r>
            <a:r>
              <a:rPr sz="1800" i="1" spc="-5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in L </a:t>
            </a:r>
            <a:r>
              <a:rPr sz="1800" spc="-15" dirty="0">
                <a:latin typeface="Arial"/>
                <a:cs typeface="Arial"/>
              </a:rPr>
              <a:t>with |</a:t>
            </a:r>
            <a:r>
              <a:rPr sz="1800" i="1" spc="-15" dirty="0">
                <a:latin typeface="Arial"/>
                <a:cs typeface="Arial"/>
              </a:rPr>
              <a:t>w</a:t>
            </a:r>
            <a:r>
              <a:rPr sz="1800" spc="-15" dirty="0">
                <a:latin typeface="Arial"/>
                <a:cs typeface="Arial"/>
              </a:rPr>
              <a:t>|≥ </a:t>
            </a:r>
            <a:r>
              <a:rPr sz="1800" i="1" spc="-5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(where </a:t>
            </a:r>
            <a:r>
              <a:rPr sz="1800" i="1" spc="-5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“pumping </a:t>
            </a:r>
            <a:r>
              <a:rPr sz="1800" spc="-5" dirty="0">
                <a:latin typeface="Arial"/>
                <a:cs typeface="Arial"/>
              </a:rPr>
              <a:t>length”) </a:t>
            </a:r>
            <a:r>
              <a:rPr sz="1800" dirty="0">
                <a:latin typeface="Arial"/>
                <a:cs typeface="Arial"/>
              </a:rPr>
              <a:t>can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spc="-10" dirty="0">
                <a:latin typeface="Arial"/>
                <a:cs typeface="Arial"/>
              </a:rPr>
              <a:t>written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latin typeface="Arial"/>
                <a:cs typeface="Arial"/>
              </a:rPr>
              <a:t>w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i="1" dirty="0">
                <a:latin typeface="Arial"/>
                <a:cs typeface="Arial"/>
              </a:rPr>
              <a:t>xyz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substrings </a:t>
            </a:r>
            <a:r>
              <a:rPr sz="1800" i="1" dirty="0">
                <a:latin typeface="Arial"/>
                <a:cs typeface="Arial"/>
              </a:rPr>
              <a:t>x, y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i="1" spc="-25" dirty="0">
                <a:latin typeface="Arial"/>
                <a:cs typeface="Arial"/>
              </a:rPr>
              <a:t>z</a:t>
            </a:r>
            <a:r>
              <a:rPr sz="1800" spc="-2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such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30"/>
              </a:spcBef>
              <a:tabLst>
                <a:tab pos="478155" algn="l"/>
              </a:tabLst>
            </a:pPr>
            <a:r>
              <a:rPr sz="1700" i="1" spc="5" dirty="0">
                <a:solidFill>
                  <a:srgbClr val="0AD0D9"/>
                </a:solidFill>
                <a:latin typeface="Arial"/>
                <a:cs typeface="Arial"/>
              </a:rPr>
              <a:t>1.	</a:t>
            </a:r>
            <a:r>
              <a:rPr sz="1800" i="1" dirty="0">
                <a:latin typeface="Arial"/>
                <a:cs typeface="Arial"/>
              </a:rPr>
              <a:t>y </a:t>
            </a:r>
            <a:r>
              <a:rPr sz="1800" i="1" spc="-5" dirty="0">
                <a:latin typeface="Arial"/>
                <a:cs typeface="Arial"/>
              </a:rPr>
              <a:t>≠ε; </a:t>
            </a:r>
            <a:r>
              <a:rPr sz="1800" i="1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|</a:t>
            </a:r>
            <a:r>
              <a:rPr sz="1800" i="1" spc="-1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| </a:t>
            </a:r>
            <a:r>
              <a:rPr sz="1800" dirty="0">
                <a:latin typeface="Arial"/>
                <a:cs typeface="Arial"/>
              </a:rPr>
              <a:t>≥ 1</a:t>
            </a:r>
            <a:r>
              <a:rPr sz="1800" i="1" dirty="0">
                <a:latin typeface="Arial"/>
                <a:cs typeface="Arial"/>
              </a:rPr>
              <a:t>; </a:t>
            </a:r>
            <a:r>
              <a:rPr sz="1800" dirty="0">
                <a:latin typeface="Arial"/>
                <a:cs typeface="Arial"/>
              </a:rPr>
              <a:t>OR </a:t>
            </a:r>
            <a:r>
              <a:rPr sz="1800" i="1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empty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25"/>
              </a:spcBef>
              <a:tabLst>
                <a:tab pos="478155" algn="l"/>
              </a:tabLst>
            </a:pPr>
            <a:r>
              <a:rPr sz="1700" spc="5" dirty="0">
                <a:solidFill>
                  <a:srgbClr val="0AD0D9"/>
                </a:solidFill>
                <a:latin typeface="Arial"/>
                <a:cs typeface="Arial"/>
              </a:rPr>
              <a:t>2.	</a:t>
            </a:r>
            <a:r>
              <a:rPr sz="1800" spc="-15" dirty="0">
                <a:latin typeface="Arial"/>
                <a:cs typeface="Arial"/>
              </a:rPr>
              <a:t>|</a:t>
            </a:r>
            <a:r>
              <a:rPr sz="1800" i="1" spc="-15" dirty="0">
                <a:latin typeface="Arial"/>
                <a:cs typeface="Arial"/>
              </a:rPr>
              <a:t>xy</a:t>
            </a:r>
            <a:r>
              <a:rPr sz="1800" spc="-15" dirty="0">
                <a:latin typeface="Arial"/>
                <a:cs typeface="Arial"/>
              </a:rPr>
              <a:t>|≤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430"/>
              </a:spcBef>
              <a:tabLst>
                <a:tab pos="478155" algn="l"/>
              </a:tabLst>
            </a:pPr>
            <a:r>
              <a:rPr sz="1700" dirty="0">
                <a:solidFill>
                  <a:srgbClr val="0AD0D9"/>
                </a:solidFill>
                <a:latin typeface="Times New Roman"/>
                <a:cs typeface="Times New Roman"/>
              </a:rPr>
              <a:t>3.	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every </a:t>
            </a:r>
            <a:r>
              <a:rPr sz="1800" i="1" dirty="0">
                <a:latin typeface="Times New Roman"/>
                <a:cs typeface="Times New Roman"/>
              </a:rPr>
              <a:t>i </a:t>
            </a:r>
            <a:r>
              <a:rPr sz="1800" dirty="0">
                <a:latin typeface="Times New Roman"/>
                <a:cs typeface="Times New Roman"/>
              </a:rPr>
              <a:t>≥ 0, any </a:t>
            </a:r>
            <a:r>
              <a:rPr sz="1800" i="1" dirty="0">
                <a:latin typeface="Times New Roman"/>
                <a:cs typeface="Times New Roman"/>
              </a:rPr>
              <a:t>xy</a:t>
            </a:r>
            <a:r>
              <a:rPr sz="1800" baseline="25462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z </a:t>
            </a:r>
            <a:r>
              <a:rPr sz="1800" dirty="0">
                <a:latin typeface="Cambria Math"/>
                <a:cs typeface="Cambria Math"/>
              </a:rPr>
              <a:t>∈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31549"/>
            <a:ext cx="8111490" cy="2439035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5000" dirty="0"/>
              <a:t>What is Pumping</a:t>
            </a:r>
            <a:r>
              <a:rPr sz="5000" spc="-80" dirty="0"/>
              <a:t> </a:t>
            </a:r>
            <a:r>
              <a:rPr sz="5000" dirty="0"/>
              <a:t>Lemma?</a:t>
            </a:r>
            <a:endParaRPr sz="5000"/>
          </a:p>
          <a:p>
            <a:pPr marL="378460" marR="5080" indent="-274955">
              <a:lnSpc>
                <a:spcPct val="100000"/>
              </a:lnSpc>
              <a:spcBef>
                <a:spcPts val="1040"/>
              </a:spcBef>
            </a:pPr>
            <a:r>
              <a:rPr sz="2200" b="1" spc="-5" dirty="0">
                <a:solidFill>
                  <a:srgbClr val="000000"/>
                </a:solidFill>
                <a:latin typeface="Arial"/>
                <a:cs typeface="Arial"/>
              </a:rPr>
              <a:t>Formal Definition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sz="1800" dirty="0">
                <a:solidFill>
                  <a:srgbClr val="000000"/>
                </a:solidFill>
              </a:rPr>
              <a:t>The </a:t>
            </a:r>
            <a:r>
              <a:rPr sz="1800" spc="-10" dirty="0">
                <a:solidFill>
                  <a:srgbClr val="000000"/>
                </a:solidFill>
              </a:rPr>
              <a:t>pumping </a:t>
            </a:r>
            <a:r>
              <a:rPr sz="1800" spc="-5" dirty="0">
                <a:solidFill>
                  <a:srgbClr val="000000"/>
                </a:solidFill>
              </a:rPr>
              <a:t>lemma for </a:t>
            </a:r>
            <a:r>
              <a:rPr sz="1800" spc="-10" dirty="0">
                <a:solidFill>
                  <a:srgbClr val="000000"/>
                </a:solidFill>
              </a:rPr>
              <a:t>regular languages </a:t>
            </a:r>
            <a:r>
              <a:rPr sz="1800" dirty="0">
                <a:solidFill>
                  <a:srgbClr val="000000"/>
                </a:solidFill>
              </a:rPr>
              <a:t>is a </a:t>
            </a:r>
            <a:r>
              <a:rPr sz="1800" spc="-5" dirty="0">
                <a:solidFill>
                  <a:srgbClr val="000000"/>
                </a:solidFill>
              </a:rPr>
              <a:t>lemma  that makes use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" dirty="0">
                <a:solidFill>
                  <a:srgbClr val="000000"/>
                </a:solidFill>
              </a:rPr>
              <a:t>a property shared by all regular languages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RL</a:t>
            </a:r>
            <a:r>
              <a:rPr sz="1800" spc="-5" dirty="0">
                <a:solidFill>
                  <a:srgbClr val="000000"/>
                </a:solidFill>
              </a:rPr>
              <a:t>. </a:t>
            </a:r>
            <a:r>
              <a:rPr sz="1800" dirty="0">
                <a:solidFill>
                  <a:srgbClr val="000000"/>
                </a:solidFill>
              </a:rPr>
              <a:t>The  </a:t>
            </a:r>
            <a:r>
              <a:rPr sz="1800" spc="-5" dirty="0">
                <a:solidFill>
                  <a:srgbClr val="000000"/>
                </a:solidFill>
              </a:rPr>
              <a:t>property specifies that any string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w </a:t>
            </a:r>
            <a:r>
              <a:rPr sz="1800" spc="-5" dirty="0">
                <a:solidFill>
                  <a:srgbClr val="000000"/>
                </a:solidFill>
              </a:rPr>
              <a:t>that belongs </a:t>
            </a:r>
            <a:r>
              <a:rPr sz="1800" dirty="0">
                <a:solidFill>
                  <a:srgbClr val="000000"/>
                </a:solidFill>
              </a:rPr>
              <a:t>to </a:t>
            </a:r>
            <a:r>
              <a:rPr sz="1800" spc="-5" dirty="0">
                <a:solidFill>
                  <a:srgbClr val="000000"/>
                </a:solidFill>
              </a:rPr>
              <a:t>a Regular Language </a:t>
            </a:r>
            <a:r>
              <a:rPr sz="1800" i="1" spc="-5" dirty="0">
                <a:solidFill>
                  <a:srgbClr val="000000"/>
                </a:solidFill>
                <a:latin typeface="Arial"/>
                <a:cs typeface="Arial"/>
              </a:rPr>
              <a:t>L  </a:t>
            </a:r>
            <a:r>
              <a:rPr sz="1800" spc="-5" dirty="0">
                <a:solidFill>
                  <a:srgbClr val="000000"/>
                </a:solidFill>
              </a:rPr>
              <a:t>can be broken into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xyz</a:t>
            </a:r>
            <a:r>
              <a:rPr sz="18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2260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7273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A5294"/>
                </a:solidFill>
              </a:rPr>
              <a:t>Example</a:t>
            </a:r>
            <a:r>
              <a:rPr spc="-85" dirty="0">
                <a:solidFill>
                  <a:srgbClr val="0A5294"/>
                </a:solidFill>
              </a:rPr>
              <a:t> </a:t>
            </a:r>
            <a:r>
              <a:rPr spc="-5" dirty="0">
                <a:solidFill>
                  <a:srgbClr val="0A5294"/>
                </a:solidFill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607769"/>
            <a:ext cx="435864" cy="32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429891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240" y="1549349"/>
            <a:ext cx="7907020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Use pumping Lemma </a:t>
            </a:r>
            <a:r>
              <a:rPr sz="2400" dirty="0">
                <a:latin typeface="Arial"/>
                <a:cs typeface="Arial"/>
              </a:rPr>
              <a:t>to prove </a:t>
            </a:r>
            <a:r>
              <a:rPr sz="2400" spc="-5" dirty="0">
                <a:latin typeface="Arial"/>
                <a:cs typeface="Arial"/>
              </a:rPr>
              <a:t>that L</a:t>
            </a:r>
            <a:r>
              <a:rPr sz="2400" spc="-7" baseline="-20833" dirty="0">
                <a:latin typeface="Arial"/>
                <a:cs typeface="Arial"/>
              </a:rPr>
              <a:t>|a|(odd)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5" dirty="0">
                <a:latin typeface="Arial"/>
                <a:cs typeface="Arial"/>
              </a:rPr>
              <a:t>RL.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  <a:tabLst>
                <a:tab pos="2692400" algn="l"/>
              </a:tabLst>
            </a:pPr>
            <a:r>
              <a:rPr sz="2400" spc="-5" dirty="0">
                <a:latin typeface="Arial"/>
                <a:cs typeface="Arial"/>
              </a:rPr>
              <a:t>word </a:t>
            </a:r>
            <a:r>
              <a:rPr sz="2400" i="1" spc="-5" dirty="0">
                <a:latin typeface="Arial"/>
                <a:cs typeface="Arial"/>
              </a:rPr>
              <a:t>w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7" baseline="-20833" dirty="0">
                <a:latin typeface="Arial"/>
                <a:cs typeface="Arial"/>
              </a:rPr>
              <a:t>|a|(odd)	</a:t>
            </a:r>
            <a:r>
              <a:rPr sz="2400" spc="-5" dirty="0">
                <a:latin typeface="Arial"/>
                <a:cs typeface="Arial"/>
              </a:rPr>
              <a:t>have count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is odd.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L = </a:t>
            </a:r>
            <a:r>
              <a:rPr sz="2800" dirty="0">
                <a:latin typeface="Arial"/>
                <a:cs typeface="Arial"/>
              </a:rPr>
              <a:t>{a, aaa, aaaaa,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…}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w = </a:t>
            </a:r>
            <a:r>
              <a:rPr sz="2800" i="1" spc="-5" dirty="0">
                <a:latin typeface="Arial"/>
                <a:cs typeface="Arial"/>
              </a:rPr>
              <a:t>xyz, where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i="1" spc="-5" dirty="0">
                <a:latin typeface="Arial"/>
                <a:cs typeface="Arial"/>
              </a:rPr>
              <a:t>y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aa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  <a:tab pos="3989704" algn="l"/>
              </a:tabLst>
            </a:pPr>
            <a:r>
              <a:rPr sz="2800" spc="-5" dirty="0">
                <a:latin typeface="Arial"/>
                <a:cs typeface="Arial"/>
              </a:rPr>
              <a:t>|</a:t>
            </a:r>
            <a:r>
              <a:rPr sz="2800" i="1" spc="-5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|&lt;= n where </a:t>
            </a:r>
            <a:r>
              <a:rPr sz="2800" i="1" spc="-5" dirty="0">
                <a:latin typeface="Arial"/>
                <a:cs typeface="Arial"/>
              </a:rPr>
              <a:t>x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is a	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i="1" spc="-5" dirty="0">
                <a:latin typeface="Arial"/>
                <a:cs typeface="Arial"/>
              </a:rPr>
              <a:t>z is </a:t>
            </a:r>
            <a:r>
              <a:rPr sz="2800" i="1" spc="-10" dirty="0">
                <a:latin typeface="Arial"/>
                <a:cs typeface="Arial"/>
              </a:rPr>
              <a:t>ε, </a:t>
            </a:r>
            <a:r>
              <a:rPr sz="2800" i="1" spc="-5" dirty="0">
                <a:latin typeface="Arial"/>
                <a:cs typeface="Arial"/>
              </a:rPr>
              <a:t>where n=3</a:t>
            </a:r>
            <a:endParaRPr sz="2800">
              <a:latin typeface="Arial"/>
              <a:cs typeface="Arial"/>
            </a:endParaRPr>
          </a:p>
          <a:p>
            <a:pPr marL="25400" marR="3351529">
              <a:lnSpc>
                <a:spcPts val="4029"/>
              </a:lnSpc>
              <a:spcBef>
                <a:spcPts val="240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  <a:tab pos="259207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every </a:t>
            </a:r>
            <a:r>
              <a:rPr sz="2800" i="1" spc="-5" dirty="0">
                <a:latin typeface="Times New Roman"/>
                <a:cs typeface="Times New Roman"/>
              </a:rPr>
              <a:t>i </a:t>
            </a:r>
            <a:r>
              <a:rPr sz="2800" spc="-5" dirty="0">
                <a:latin typeface="Times New Roman"/>
                <a:cs typeface="Times New Roman"/>
              </a:rPr>
              <a:t>≥ 0, any </a:t>
            </a:r>
            <a:r>
              <a:rPr sz="2800" i="1" spc="-5" dirty="0">
                <a:latin typeface="Times New Roman"/>
                <a:cs typeface="Times New Roman"/>
              </a:rPr>
              <a:t>xy</a:t>
            </a:r>
            <a:r>
              <a:rPr sz="2775" spc="-7" baseline="25525" dirty="0">
                <a:latin typeface="Times New Roman"/>
                <a:cs typeface="Times New Roman"/>
              </a:rPr>
              <a:t>i</a:t>
            </a:r>
            <a:r>
              <a:rPr sz="2800" i="1" spc="-5" dirty="0">
                <a:latin typeface="Times New Roman"/>
                <a:cs typeface="Times New Roman"/>
              </a:rPr>
              <a:t>z </a:t>
            </a:r>
            <a:r>
              <a:rPr sz="2800" spc="-5" dirty="0">
                <a:latin typeface="Cambria Math"/>
                <a:cs typeface="Cambria Math"/>
              </a:rPr>
              <a:t>∈ </a:t>
            </a:r>
            <a:r>
              <a:rPr sz="2800" i="1" spc="-5" dirty="0">
                <a:latin typeface="Times New Roman"/>
                <a:cs typeface="Times New Roman"/>
              </a:rPr>
              <a:t>L  </a:t>
            </a:r>
            <a:r>
              <a:rPr sz="2800" i="1" spc="-30" dirty="0">
                <a:latin typeface="Times New Roman"/>
                <a:cs typeface="Times New Roman"/>
              </a:rPr>
              <a:t>Therefore</a:t>
            </a:r>
            <a:r>
              <a:rPr sz="2800" i="1" spc="5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a(aa)</a:t>
            </a:r>
            <a:r>
              <a:rPr sz="2775" spc="-7" baseline="25525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sz="2800" i="1" spc="-5" dirty="0">
                <a:latin typeface="Times New Roman"/>
                <a:cs typeface="Times New Roman"/>
              </a:rPr>
              <a:t>Note </a:t>
            </a:r>
            <a:r>
              <a:rPr sz="2800" i="1" dirty="0">
                <a:latin typeface="Times New Roman"/>
                <a:cs typeface="Times New Roman"/>
              </a:rPr>
              <a:t>that Point#3 </a:t>
            </a:r>
            <a:r>
              <a:rPr sz="2800" i="1" spc="-5" dirty="0">
                <a:latin typeface="Times New Roman"/>
                <a:cs typeface="Times New Roman"/>
              </a:rPr>
              <a:t>covers the </a:t>
            </a:r>
            <a:r>
              <a:rPr sz="2800" i="1" spc="-30" dirty="0">
                <a:latin typeface="Times New Roman"/>
                <a:cs typeface="Times New Roman"/>
              </a:rPr>
              <a:t>word </a:t>
            </a:r>
            <a:r>
              <a:rPr sz="2800" i="1" spc="-5" dirty="0">
                <a:latin typeface="Times New Roman"/>
                <a:cs typeface="Times New Roman"/>
              </a:rPr>
              <a:t>with length 1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950" i="1" spc="-45" dirty="0">
                <a:latin typeface="Wingdings"/>
                <a:cs typeface="Wingdings"/>
              </a:rPr>
              <a:t></a:t>
            </a:r>
            <a:r>
              <a:rPr sz="2800" i="1" spc="-45" dirty="0">
                <a:latin typeface="Times New Roman"/>
                <a:cs typeface="Times New Roman"/>
              </a:rPr>
              <a:t>”a”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3028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3892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A5294"/>
                </a:solidFill>
              </a:rPr>
              <a:t>Example </a:t>
            </a:r>
            <a:r>
              <a:rPr spc="-5" dirty="0">
                <a:solidFill>
                  <a:srgbClr val="0A5294"/>
                </a:solidFill>
              </a:rPr>
              <a:t>1</a:t>
            </a:r>
            <a:r>
              <a:rPr spc="-75" dirty="0">
                <a:solidFill>
                  <a:srgbClr val="0A5294"/>
                </a:solidFill>
              </a:rPr>
              <a:t> </a:t>
            </a:r>
            <a:r>
              <a:rPr sz="2800" spc="-5" dirty="0">
                <a:solidFill>
                  <a:srgbClr val="0A5294"/>
                </a:solidFill>
              </a:rPr>
              <a:t>(cont.)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48640" y="1607769"/>
            <a:ext cx="435864" cy="32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429891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240" y="1549349"/>
            <a:ext cx="7632700" cy="177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Use pumping Lemma </a:t>
            </a:r>
            <a:r>
              <a:rPr sz="2400" dirty="0">
                <a:latin typeface="Arial"/>
                <a:cs typeface="Arial"/>
              </a:rPr>
              <a:t>to prove </a:t>
            </a:r>
            <a:r>
              <a:rPr sz="2400" spc="-5" dirty="0">
                <a:latin typeface="Arial"/>
                <a:cs typeface="Arial"/>
              </a:rPr>
              <a:t>that L</a:t>
            </a:r>
            <a:r>
              <a:rPr sz="2400" spc="-7" baseline="-20833" dirty="0">
                <a:latin typeface="Arial"/>
                <a:cs typeface="Arial"/>
              </a:rPr>
              <a:t>|a|(odd) </a:t>
            </a:r>
            <a:r>
              <a:rPr sz="2400" dirty="0">
                <a:latin typeface="Arial"/>
                <a:cs typeface="Arial"/>
              </a:rPr>
              <a:t>is a </a:t>
            </a:r>
            <a:r>
              <a:rPr sz="2400" spc="-5" dirty="0">
                <a:latin typeface="Arial"/>
                <a:cs typeface="Arial"/>
              </a:rPr>
              <a:t>RL.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  <a:tabLst>
                <a:tab pos="2692400" algn="l"/>
              </a:tabLst>
            </a:pPr>
            <a:r>
              <a:rPr sz="2400" spc="-5" dirty="0">
                <a:latin typeface="Arial"/>
                <a:cs typeface="Arial"/>
              </a:rPr>
              <a:t>word </a:t>
            </a:r>
            <a:r>
              <a:rPr sz="2400" i="1" spc="-5" dirty="0">
                <a:latin typeface="Arial"/>
                <a:cs typeface="Arial"/>
              </a:rPr>
              <a:t>w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7" baseline="-20833" dirty="0">
                <a:latin typeface="Arial"/>
                <a:cs typeface="Arial"/>
              </a:rPr>
              <a:t>|a|(odd)	</a:t>
            </a:r>
            <a:r>
              <a:rPr sz="2400" spc="-5" dirty="0">
                <a:latin typeface="Arial"/>
                <a:cs typeface="Arial"/>
              </a:rPr>
              <a:t>have count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is odd.</a:t>
            </a:r>
            <a:endParaRPr sz="2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Arial"/>
                <a:cs typeface="Arial"/>
              </a:rPr>
              <a:t>L = </a:t>
            </a:r>
            <a:r>
              <a:rPr sz="2800" dirty="0">
                <a:latin typeface="Arial"/>
                <a:cs typeface="Arial"/>
              </a:rPr>
              <a:t>{a, aaa, aaaaa,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…}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you </a:t>
            </a:r>
            <a:r>
              <a:rPr sz="2800" spc="-5" dirty="0">
                <a:latin typeface="Arial"/>
                <a:cs typeface="Arial"/>
              </a:rPr>
              <a:t>find </a:t>
            </a:r>
            <a:r>
              <a:rPr sz="2800" dirty="0">
                <a:latin typeface="Arial"/>
                <a:cs typeface="Arial"/>
              </a:rPr>
              <a:t>another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solution?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4171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0202"/>
            <a:ext cx="6821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A5294"/>
                </a:solidFill>
              </a:rPr>
              <a:t>How </a:t>
            </a:r>
            <a:r>
              <a:rPr dirty="0">
                <a:solidFill>
                  <a:srgbClr val="0A5294"/>
                </a:solidFill>
              </a:rPr>
              <a:t>to prove that </a:t>
            </a:r>
            <a:r>
              <a:rPr spc="-5" dirty="0">
                <a:solidFill>
                  <a:srgbClr val="0A5294"/>
                </a:solidFill>
              </a:rPr>
              <a:t>a </a:t>
            </a:r>
            <a:r>
              <a:rPr dirty="0">
                <a:solidFill>
                  <a:srgbClr val="0A5294"/>
                </a:solidFill>
              </a:rPr>
              <a:t>given  language </a:t>
            </a:r>
            <a:r>
              <a:rPr i="1" dirty="0">
                <a:solidFill>
                  <a:srgbClr val="0A5294"/>
                </a:solidFill>
                <a:latin typeface="Arial"/>
                <a:cs typeface="Arial"/>
              </a:rPr>
              <a:t>L </a:t>
            </a:r>
            <a:r>
              <a:rPr dirty="0">
                <a:solidFill>
                  <a:srgbClr val="0A5294"/>
                </a:solidFill>
              </a:rPr>
              <a:t>in not regular</a:t>
            </a:r>
            <a:r>
              <a:rPr spc="-150" dirty="0">
                <a:solidFill>
                  <a:srgbClr val="0A5294"/>
                </a:solidFill>
              </a:rPr>
              <a:t> </a:t>
            </a:r>
            <a:r>
              <a:rPr dirty="0">
                <a:solidFill>
                  <a:srgbClr val="0A5294"/>
                </a:solidFill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2176907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688970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200730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713353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564" y="2026437"/>
            <a:ext cx="776732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2760">
              <a:lnSpc>
                <a:spcPct val="120000"/>
              </a:lnSpc>
              <a:spcBef>
                <a:spcPts val="100"/>
              </a:spcBef>
              <a:tabLst>
                <a:tab pos="3931285" algn="l"/>
              </a:tabLst>
            </a:pPr>
            <a:r>
              <a:rPr sz="2800" spc="-5" dirty="0">
                <a:latin typeface="Arial"/>
                <a:cs typeface="Arial"/>
              </a:rPr>
              <a:t>Assume the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opposite: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	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regular  </a:t>
            </a:r>
            <a:r>
              <a:rPr sz="2800" spc="-5" dirty="0">
                <a:latin typeface="Arial"/>
                <a:cs typeface="Arial"/>
              </a:rPr>
              <a:t>The pumping lemma should </a:t>
            </a:r>
            <a:r>
              <a:rPr sz="2800" dirty="0">
                <a:latin typeface="Arial"/>
                <a:cs typeface="Arial"/>
              </a:rPr>
              <a:t>hold for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029"/>
              </a:lnSpc>
              <a:spcBef>
                <a:spcPts val="245"/>
              </a:spcBef>
            </a:pPr>
            <a:r>
              <a:rPr sz="2800" spc="-5" dirty="0">
                <a:latin typeface="Arial"/>
                <a:cs typeface="Arial"/>
              </a:rPr>
              <a:t>Use the pumping lemma to obtain a </a:t>
            </a:r>
            <a:r>
              <a:rPr sz="2800" dirty="0">
                <a:latin typeface="Arial"/>
                <a:cs typeface="Arial"/>
              </a:rPr>
              <a:t>contradiction  Therefore, </a:t>
            </a:r>
            <a:r>
              <a:rPr sz="2800" i="1" spc="-5" dirty="0">
                <a:solidFill>
                  <a:srgbClr val="0A5294"/>
                </a:solidFill>
                <a:latin typeface="Arial"/>
                <a:cs typeface="Arial"/>
              </a:rPr>
              <a:t>L </a:t>
            </a:r>
            <a:r>
              <a:rPr sz="2800" spc="-5" dirty="0">
                <a:latin typeface="Arial"/>
                <a:cs typeface="Arial"/>
              </a:rPr>
              <a:t>is not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7920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1265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472440" y="1536522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048891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2560954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359" y="1385277"/>
            <a:ext cx="696150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67335">
              <a:lnSpc>
                <a:spcPct val="120100"/>
              </a:lnSpc>
              <a:spcBef>
                <a:spcPts val="100"/>
              </a:spcBef>
            </a:pP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prove that </a:t>
            </a:r>
            <a:r>
              <a:rPr sz="2800" spc="-5" dirty="0">
                <a:solidFill>
                  <a:srgbClr val="0A5294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language </a:t>
            </a:r>
            <a:r>
              <a:rPr sz="2800" spc="5" dirty="0">
                <a:solidFill>
                  <a:srgbClr val="0A5294"/>
                </a:solidFill>
                <a:latin typeface="Arial"/>
                <a:cs typeface="Arial"/>
              </a:rPr>
              <a:t>a</a:t>
            </a:r>
            <a:r>
              <a:rPr sz="2775" spc="7" baseline="25525" dirty="0">
                <a:solidFill>
                  <a:srgbClr val="0A5294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0A5294"/>
                </a:solidFill>
                <a:latin typeface="Arial"/>
                <a:cs typeface="Arial"/>
              </a:rPr>
              <a:t>b</a:t>
            </a:r>
            <a:r>
              <a:rPr sz="2775" spc="7" baseline="25525" dirty="0">
                <a:solidFill>
                  <a:srgbClr val="0A5294"/>
                </a:solidFill>
                <a:latin typeface="Arial"/>
                <a:cs typeface="Arial"/>
              </a:rPr>
              <a:t>n </a:t>
            </a:r>
            <a:r>
              <a:rPr sz="2800" spc="-5" dirty="0">
                <a:solidFill>
                  <a:srgbClr val="0A5294"/>
                </a:solidFill>
                <a:latin typeface="Arial"/>
                <a:cs typeface="Arial"/>
              </a:rPr>
              <a:t>is not </a:t>
            </a:r>
            <a:r>
              <a:rPr sz="2800" dirty="0">
                <a:solidFill>
                  <a:srgbClr val="0A5294"/>
                </a:solidFill>
                <a:latin typeface="Arial"/>
                <a:cs typeface="Arial"/>
              </a:rPr>
              <a:t>regular  </a:t>
            </a:r>
            <a:r>
              <a:rPr sz="2800" dirty="0">
                <a:latin typeface="Arial"/>
                <a:cs typeface="Arial"/>
              </a:rPr>
              <a:t>From the pumping </a:t>
            </a:r>
            <a:r>
              <a:rPr sz="2800" spc="-5" dirty="0">
                <a:latin typeface="Arial"/>
                <a:cs typeface="Arial"/>
              </a:rPr>
              <a:t>lemma we can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write</a:t>
            </a:r>
            <a:endParaRPr sz="2800">
              <a:latin typeface="Arial"/>
              <a:cs typeface="Arial"/>
            </a:endParaRPr>
          </a:p>
          <a:p>
            <a:pPr marL="25400" marR="17780">
              <a:lnSpc>
                <a:spcPct val="100499"/>
              </a:lnSpc>
              <a:spcBef>
                <a:spcPts val="655"/>
              </a:spcBef>
              <a:tabLst>
                <a:tab pos="3322954" algn="l"/>
              </a:tabLst>
            </a:pPr>
            <a:r>
              <a:rPr sz="2800" i="1" spc="-5" dirty="0">
                <a:latin typeface="Arial"/>
                <a:cs typeface="Arial"/>
              </a:rPr>
              <a:t>w = </a:t>
            </a:r>
            <a:r>
              <a:rPr sz="2800" i="1" spc="10" dirty="0">
                <a:latin typeface="Arial"/>
                <a:cs typeface="Arial"/>
              </a:rPr>
              <a:t>a</a:t>
            </a:r>
            <a:r>
              <a:rPr sz="2775" i="1" spc="15" baseline="25525" dirty="0">
                <a:latin typeface="Arial"/>
                <a:cs typeface="Arial"/>
              </a:rPr>
              <a:t>m  </a:t>
            </a:r>
            <a:r>
              <a:rPr sz="2800" i="1" spc="10" dirty="0">
                <a:latin typeface="Arial"/>
                <a:cs typeface="Arial"/>
              </a:rPr>
              <a:t>b</a:t>
            </a:r>
            <a:r>
              <a:rPr sz="2775" i="1" spc="15" baseline="25525" dirty="0">
                <a:latin typeface="Arial"/>
                <a:cs typeface="Arial"/>
              </a:rPr>
              <a:t>m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	</a:t>
            </a:r>
            <a:r>
              <a:rPr sz="2800" dirty="0">
                <a:latin typeface="Arial"/>
                <a:cs typeface="Arial"/>
              </a:rPr>
              <a:t>xyz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satisfies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  conditions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pumping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Lemma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1231" y="4366682"/>
            <a:ext cx="320929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3545" algn="l"/>
              </a:tabLst>
            </a:pP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260" dirty="0">
                <a:latin typeface="Times New Roman"/>
                <a:cs typeface="Times New Roman"/>
              </a:rPr>
              <a:t>	</a:t>
            </a:r>
            <a:r>
              <a:rPr sz="3750" i="1" spc="-225" dirty="0">
                <a:latin typeface="Times New Roman"/>
                <a:cs typeface="Times New Roman"/>
              </a:rPr>
              <a:t>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ab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b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2615" y="4953000"/>
            <a:ext cx="532765" cy="307340"/>
          </a:xfrm>
          <a:custGeom>
            <a:avLst/>
            <a:gdLst/>
            <a:ahLst/>
            <a:cxnLst/>
            <a:rect l="l" t="t" r="r" b="b"/>
            <a:pathLst>
              <a:path w="532764" h="307339">
                <a:moveTo>
                  <a:pt x="532384" y="0"/>
                </a:moveTo>
                <a:lnTo>
                  <a:pt x="529548" y="59138"/>
                </a:lnTo>
                <a:lnTo>
                  <a:pt x="520271" y="107537"/>
                </a:lnTo>
                <a:lnTo>
                  <a:pt x="488061" y="152400"/>
                </a:lnTo>
                <a:lnTo>
                  <a:pt x="314706" y="154812"/>
                </a:lnTo>
                <a:lnTo>
                  <a:pt x="296777" y="166999"/>
                </a:lnTo>
                <a:lnTo>
                  <a:pt x="282432" y="199723"/>
                </a:lnTo>
                <a:lnTo>
                  <a:pt x="273111" y="248092"/>
                </a:lnTo>
                <a:lnTo>
                  <a:pt x="270256" y="307213"/>
                </a:lnTo>
                <a:lnTo>
                  <a:pt x="265820" y="248183"/>
                </a:lnTo>
                <a:lnTo>
                  <a:pt x="255254" y="200072"/>
                </a:lnTo>
                <a:lnTo>
                  <a:pt x="240091" y="167749"/>
                </a:lnTo>
                <a:lnTo>
                  <a:pt x="221869" y="156082"/>
                </a:lnTo>
                <a:lnTo>
                  <a:pt x="48513" y="158369"/>
                </a:lnTo>
                <a:lnTo>
                  <a:pt x="30271" y="146702"/>
                </a:lnTo>
                <a:lnTo>
                  <a:pt x="15065" y="114379"/>
                </a:lnTo>
                <a:lnTo>
                  <a:pt x="4454" y="66268"/>
                </a:lnTo>
                <a:lnTo>
                  <a:pt x="0" y="723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5815" y="4876800"/>
            <a:ext cx="1200785" cy="449580"/>
          </a:xfrm>
          <a:custGeom>
            <a:avLst/>
            <a:gdLst/>
            <a:ahLst/>
            <a:cxnLst/>
            <a:rect l="l" t="t" r="r" b="b"/>
            <a:pathLst>
              <a:path w="1200784" h="449579">
                <a:moveTo>
                  <a:pt x="1200785" y="0"/>
                </a:moveTo>
                <a:lnTo>
                  <a:pt x="1198611" y="69740"/>
                </a:lnTo>
                <a:lnTo>
                  <a:pt x="1190744" y="130379"/>
                </a:lnTo>
                <a:lnTo>
                  <a:pt x="1178135" y="178271"/>
                </a:lnTo>
                <a:lnTo>
                  <a:pt x="1142491" y="221233"/>
                </a:lnTo>
                <a:lnTo>
                  <a:pt x="664590" y="227711"/>
                </a:lnTo>
                <a:lnTo>
                  <a:pt x="645397" y="239235"/>
                </a:lnTo>
                <a:lnTo>
                  <a:pt x="629002" y="270773"/>
                </a:lnTo>
                <a:lnTo>
                  <a:pt x="616374" y="318684"/>
                </a:lnTo>
                <a:lnTo>
                  <a:pt x="608483" y="379330"/>
                </a:lnTo>
                <a:lnTo>
                  <a:pt x="606298" y="449072"/>
                </a:lnTo>
                <a:lnTo>
                  <a:pt x="602237" y="379418"/>
                </a:lnTo>
                <a:lnTo>
                  <a:pt x="592738" y="319017"/>
                </a:lnTo>
                <a:lnTo>
                  <a:pt x="578856" y="271486"/>
                </a:lnTo>
                <a:lnTo>
                  <a:pt x="561646" y="240438"/>
                </a:lnTo>
                <a:lnTo>
                  <a:pt x="542163" y="229488"/>
                </a:lnTo>
                <a:lnTo>
                  <a:pt x="64135" y="235838"/>
                </a:lnTo>
                <a:lnTo>
                  <a:pt x="44651" y="224889"/>
                </a:lnTo>
                <a:lnTo>
                  <a:pt x="27441" y="193841"/>
                </a:lnTo>
                <a:lnTo>
                  <a:pt x="13559" y="146310"/>
                </a:lnTo>
                <a:lnTo>
                  <a:pt x="4060" y="85909"/>
                </a:lnTo>
                <a:lnTo>
                  <a:pt x="0" y="16256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4869560"/>
            <a:ext cx="530225" cy="323215"/>
          </a:xfrm>
          <a:custGeom>
            <a:avLst/>
            <a:gdLst/>
            <a:ahLst/>
            <a:cxnLst/>
            <a:rect l="l" t="t" r="r" b="b"/>
            <a:pathLst>
              <a:path w="530225" h="323214">
                <a:moveTo>
                  <a:pt x="530098" y="0"/>
                </a:moveTo>
                <a:lnTo>
                  <a:pt x="523249" y="62291"/>
                </a:lnTo>
                <a:lnTo>
                  <a:pt x="503031" y="113331"/>
                </a:lnTo>
                <a:lnTo>
                  <a:pt x="472501" y="147964"/>
                </a:lnTo>
                <a:lnTo>
                  <a:pt x="434721" y="161036"/>
                </a:lnTo>
                <a:lnTo>
                  <a:pt x="364744" y="161925"/>
                </a:lnTo>
                <a:lnTo>
                  <a:pt x="326963" y="174994"/>
                </a:lnTo>
                <a:lnTo>
                  <a:pt x="296433" y="209613"/>
                </a:lnTo>
                <a:lnTo>
                  <a:pt x="276215" y="260615"/>
                </a:lnTo>
                <a:lnTo>
                  <a:pt x="269367" y="322833"/>
                </a:lnTo>
                <a:lnTo>
                  <a:pt x="260879" y="260818"/>
                </a:lnTo>
                <a:lnTo>
                  <a:pt x="239283" y="210375"/>
                </a:lnTo>
                <a:lnTo>
                  <a:pt x="207805" y="176601"/>
                </a:lnTo>
                <a:lnTo>
                  <a:pt x="169672" y="164591"/>
                </a:lnTo>
                <a:lnTo>
                  <a:pt x="99695" y="165481"/>
                </a:lnTo>
                <a:lnTo>
                  <a:pt x="61561" y="153471"/>
                </a:lnTo>
                <a:lnTo>
                  <a:pt x="30083" y="119697"/>
                </a:lnTo>
                <a:lnTo>
                  <a:pt x="8487" y="69254"/>
                </a:lnTo>
                <a:lnTo>
                  <a:pt x="0" y="7238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853" y="4074921"/>
            <a:ext cx="1830070" cy="445770"/>
          </a:xfrm>
          <a:custGeom>
            <a:avLst/>
            <a:gdLst/>
            <a:ahLst/>
            <a:cxnLst/>
            <a:rect l="l" t="t" r="r" b="b"/>
            <a:pathLst>
              <a:path w="1830070" h="445770">
                <a:moveTo>
                  <a:pt x="0" y="445642"/>
                </a:moveTo>
                <a:lnTo>
                  <a:pt x="4602" y="395904"/>
                </a:lnTo>
                <a:lnTo>
                  <a:pt x="18938" y="350109"/>
                </a:lnTo>
                <a:lnTo>
                  <a:pt x="41837" y="309572"/>
                </a:lnTo>
                <a:lnTo>
                  <a:pt x="72133" y="275609"/>
                </a:lnTo>
                <a:lnTo>
                  <a:pt x="108655" y="249535"/>
                </a:lnTo>
                <a:lnTo>
                  <a:pt x="150236" y="232665"/>
                </a:lnTo>
                <a:lnTo>
                  <a:pt x="195707" y="226313"/>
                </a:lnTo>
                <a:lnTo>
                  <a:pt x="713232" y="219328"/>
                </a:lnTo>
                <a:lnTo>
                  <a:pt x="758709" y="212977"/>
                </a:lnTo>
                <a:lnTo>
                  <a:pt x="800305" y="196107"/>
                </a:lnTo>
                <a:lnTo>
                  <a:pt x="836845" y="170033"/>
                </a:lnTo>
                <a:lnTo>
                  <a:pt x="867154" y="136070"/>
                </a:lnTo>
                <a:lnTo>
                  <a:pt x="890056" y="95533"/>
                </a:lnTo>
                <a:lnTo>
                  <a:pt x="904376" y="49738"/>
                </a:lnTo>
                <a:lnTo>
                  <a:pt x="908938" y="0"/>
                </a:lnTo>
                <a:lnTo>
                  <a:pt x="914865" y="49596"/>
                </a:lnTo>
                <a:lnTo>
                  <a:pt x="930423" y="94987"/>
                </a:lnTo>
                <a:lnTo>
                  <a:pt x="954409" y="134890"/>
                </a:lnTo>
                <a:lnTo>
                  <a:pt x="985614" y="168025"/>
                </a:lnTo>
                <a:lnTo>
                  <a:pt x="1022833" y="193108"/>
                </a:lnTo>
                <a:lnTo>
                  <a:pt x="1064860" y="208859"/>
                </a:lnTo>
                <a:lnTo>
                  <a:pt x="1110488" y="213994"/>
                </a:lnTo>
                <a:lnTo>
                  <a:pt x="1628013" y="206882"/>
                </a:lnTo>
                <a:lnTo>
                  <a:pt x="1673640" y="212018"/>
                </a:lnTo>
                <a:lnTo>
                  <a:pt x="1715667" y="227769"/>
                </a:lnTo>
                <a:lnTo>
                  <a:pt x="1752886" y="252852"/>
                </a:lnTo>
                <a:lnTo>
                  <a:pt x="1784091" y="285987"/>
                </a:lnTo>
                <a:lnTo>
                  <a:pt x="1808077" y="325890"/>
                </a:lnTo>
                <a:lnTo>
                  <a:pt x="1823635" y="371281"/>
                </a:lnTo>
                <a:lnTo>
                  <a:pt x="1829562" y="420877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5768" y="4078732"/>
            <a:ext cx="401955" cy="384175"/>
          </a:xfrm>
          <a:custGeom>
            <a:avLst/>
            <a:gdLst/>
            <a:ahLst/>
            <a:cxnLst/>
            <a:rect l="l" t="t" r="r" b="b"/>
            <a:pathLst>
              <a:path w="401954" h="384175">
                <a:moveTo>
                  <a:pt x="0" y="383667"/>
                </a:moveTo>
                <a:lnTo>
                  <a:pt x="3496" y="309473"/>
                </a:lnTo>
                <a:lnTo>
                  <a:pt x="14922" y="248745"/>
                </a:lnTo>
                <a:lnTo>
                  <a:pt x="32539" y="207662"/>
                </a:lnTo>
                <a:lnTo>
                  <a:pt x="140970" y="191262"/>
                </a:lnTo>
                <a:lnTo>
                  <a:pt x="163040" y="176004"/>
                </a:lnTo>
                <a:lnTo>
                  <a:pt x="180657" y="134921"/>
                </a:lnTo>
                <a:lnTo>
                  <a:pt x="192083" y="74193"/>
                </a:lnTo>
                <a:lnTo>
                  <a:pt x="195579" y="0"/>
                </a:lnTo>
                <a:lnTo>
                  <a:pt x="201066" y="74062"/>
                </a:lnTo>
                <a:lnTo>
                  <a:pt x="214137" y="134445"/>
                </a:lnTo>
                <a:lnTo>
                  <a:pt x="232852" y="175039"/>
                </a:lnTo>
                <a:lnTo>
                  <a:pt x="255270" y="189738"/>
                </a:lnTo>
                <a:lnTo>
                  <a:pt x="341756" y="188595"/>
                </a:lnTo>
                <a:lnTo>
                  <a:pt x="364174" y="203219"/>
                </a:lnTo>
                <a:lnTo>
                  <a:pt x="382889" y="243776"/>
                </a:lnTo>
                <a:lnTo>
                  <a:pt x="395960" y="304145"/>
                </a:lnTo>
                <a:lnTo>
                  <a:pt x="401447" y="378206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84750" y="3359894"/>
            <a:ext cx="52705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7847" y="4366681"/>
            <a:ext cx="246761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41045" algn="l"/>
              </a:tabLst>
            </a:pPr>
            <a:r>
              <a:rPr sz="4875" i="1" spc="-682" baseline="1709" dirty="0">
                <a:latin typeface="Comic Sans MS"/>
                <a:cs typeface="Comic Sans MS"/>
              </a:rPr>
              <a:t>w</a:t>
            </a:r>
            <a:r>
              <a:rPr sz="4875" i="1" spc="-30" baseline="1709" dirty="0">
                <a:latin typeface="Comic Sans MS"/>
                <a:cs typeface="Comic Sans MS"/>
              </a:rPr>
              <a:t> </a:t>
            </a:r>
            <a:r>
              <a:rPr sz="4875" spc="-547" baseline="1709" dirty="0">
                <a:latin typeface="Symbol"/>
                <a:cs typeface="Symbol"/>
              </a:rPr>
              <a:t></a:t>
            </a:r>
            <a:r>
              <a:rPr sz="4875" spc="-547" baseline="1709" dirty="0">
                <a:latin typeface="Times New Roman"/>
                <a:cs typeface="Times New Roman"/>
              </a:rPr>
              <a:t>	</a:t>
            </a:r>
            <a:r>
              <a:rPr sz="3750" i="1" spc="-260" dirty="0">
                <a:latin typeface="Times New Roman"/>
                <a:cs typeface="Times New Roman"/>
              </a:rPr>
              <a:t>xyz </a:t>
            </a: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470" dirty="0">
                <a:latin typeface="Times New Roman"/>
                <a:cs typeface="Times New Roman"/>
              </a:rPr>
              <a:t> </a:t>
            </a:r>
            <a:r>
              <a:rPr sz="3750" i="1" spc="-155" dirty="0">
                <a:latin typeface="Times New Roman"/>
                <a:cs typeface="Times New Roman"/>
              </a:rPr>
              <a:t>a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r>
              <a:rPr sz="3750" i="1" spc="-155" dirty="0">
                <a:latin typeface="Times New Roman"/>
                <a:cs typeface="Times New Roman"/>
              </a:rPr>
              <a:t>b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endParaRPr sz="3225" baseline="4392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2126" y="5833497"/>
            <a:ext cx="229933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126490" algn="l"/>
              </a:tabLst>
            </a:pPr>
            <a:r>
              <a:rPr sz="3650" i="1" spc="-390" dirty="0">
                <a:latin typeface="Times New Roman"/>
                <a:cs typeface="Times New Roman"/>
              </a:rPr>
              <a:t>y</a:t>
            </a:r>
            <a:r>
              <a:rPr sz="3650" i="1" spc="-405" dirty="0">
                <a:latin typeface="Times New Roman"/>
                <a:cs typeface="Times New Roman"/>
              </a:rPr>
              <a:t> </a:t>
            </a:r>
            <a:r>
              <a:rPr sz="3650" spc="-480" dirty="0">
                <a:latin typeface="Symbol"/>
                <a:cs typeface="Symbol"/>
              </a:rPr>
              <a:t></a:t>
            </a:r>
            <a:r>
              <a:rPr sz="3650" spc="-415" dirty="0">
                <a:latin typeface="Times New Roman"/>
                <a:cs typeface="Times New Roman"/>
              </a:rPr>
              <a:t> </a:t>
            </a:r>
            <a:r>
              <a:rPr sz="3650" i="1" spc="-225" dirty="0">
                <a:latin typeface="Times New Roman"/>
                <a:cs typeface="Times New Roman"/>
              </a:rPr>
              <a:t>a</a:t>
            </a:r>
            <a:r>
              <a:rPr sz="3150" i="1" spc="-337" baseline="43650" dirty="0">
                <a:latin typeface="Times New Roman"/>
                <a:cs typeface="Times New Roman"/>
              </a:rPr>
              <a:t>k</a:t>
            </a:r>
            <a:r>
              <a:rPr sz="3650" spc="-225" dirty="0">
                <a:latin typeface="Times New Roman"/>
                <a:cs typeface="Times New Roman"/>
              </a:rPr>
              <a:t>,	</a:t>
            </a:r>
            <a:r>
              <a:rPr sz="3650" spc="-325" dirty="0">
                <a:latin typeface="Times New Roman"/>
                <a:cs typeface="Times New Roman"/>
              </a:rPr>
              <a:t>1</a:t>
            </a:r>
            <a:r>
              <a:rPr sz="3650" spc="-325" dirty="0">
                <a:latin typeface="Symbol"/>
                <a:cs typeface="Symbol"/>
              </a:rPr>
              <a:t></a:t>
            </a:r>
            <a:r>
              <a:rPr sz="3650" spc="-325" dirty="0">
                <a:latin typeface="Times New Roman"/>
                <a:cs typeface="Times New Roman"/>
              </a:rPr>
              <a:t> </a:t>
            </a:r>
            <a:r>
              <a:rPr sz="3650" i="1" spc="-390" dirty="0">
                <a:latin typeface="Times New Roman"/>
                <a:cs typeface="Times New Roman"/>
              </a:rPr>
              <a:t>k </a:t>
            </a:r>
            <a:r>
              <a:rPr sz="3650" spc="-480" dirty="0">
                <a:latin typeface="Symbol"/>
                <a:cs typeface="Symbol"/>
              </a:rPr>
              <a:t></a:t>
            </a:r>
            <a:r>
              <a:rPr sz="3650" spc="-505" dirty="0">
                <a:latin typeface="Times New Roman"/>
                <a:cs typeface="Times New Roman"/>
              </a:rPr>
              <a:t> </a:t>
            </a:r>
            <a:r>
              <a:rPr sz="3650" i="1" spc="-440" dirty="0">
                <a:latin typeface="Times New Roman"/>
                <a:cs typeface="Times New Roman"/>
              </a:rPr>
              <a:t>n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5892190"/>
            <a:ext cx="991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Th</a:t>
            </a:r>
            <a:r>
              <a:rPr sz="2800" b="1" spc="-20" dirty="0">
                <a:solidFill>
                  <a:srgbClr val="083762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0254" y="3436094"/>
            <a:ext cx="52705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9209" y="5100065"/>
            <a:ext cx="37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spc="7" baseline="-16865" dirty="0">
                <a:latin typeface="Arial"/>
                <a:cs typeface="Arial"/>
              </a:rPr>
              <a:t>y</a:t>
            </a:r>
            <a:r>
              <a:rPr sz="1850" i="1" spc="5" dirty="0">
                <a:latin typeface="Arial"/>
                <a:cs typeface="Arial"/>
              </a:rPr>
              <a:t>k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5209" y="505434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7428" y="513054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8954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1265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447040" y="1385314"/>
            <a:ext cx="6837045" cy="28416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0"/>
              </a:spcBef>
            </a:pPr>
            <a:r>
              <a:rPr sz="2800" spc="-5" dirty="0"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  <a:p>
            <a:pPr marL="25400" marR="3616960">
              <a:lnSpc>
                <a:spcPct val="11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there any </a:t>
            </a:r>
            <a:r>
              <a:rPr sz="2800" spc="-5" dirty="0">
                <a:latin typeface="Arial"/>
                <a:cs typeface="Arial"/>
              </a:rPr>
              <a:t>valid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?  w = </a:t>
            </a:r>
            <a:r>
              <a:rPr sz="2800" i="1" spc="-5" dirty="0">
                <a:latin typeface="Arial"/>
                <a:cs typeface="Arial"/>
              </a:rPr>
              <a:t>xyz,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i="1" spc="-5" dirty="0">
                <a:latin typeface="Arial"/>
                <a:cs typeface="Arial"/>
              </a:rPr>
              <a:t>y </a:t>
            </a:r>
            <a:r>
              <a:rPr sz="2800" spc="-5" dirty="0">
                <a:latin typeface="Arial"/>
                <a:cs typeface="Arial"/>
              </a:rPr>
              <a:t>= a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2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spc="-5" dirty="0">
                <a:latin typeface="Arial"/>
                <a:cs typeface="Arial"/>
              </a:rPr>
              <a:t>|</a:t>
            </a:r>
            <a:r>
              <a:rPr sz="2800" i="1" spc="-5" dirty="0">
                <a:latin typeface="Arial"/>
                <a:cs typeface="Arial"/>
              </a:rPr>
              <a:t>xy</a:t>
            </a:r>
            <a:r>
              <a:rPr sz="2800" spc="-5" dirty="0">
                <a:latin typeface="Arial"/>
                <a:cs typeface="Arial"/>
              </a:rPr>
              <a:t>|&lt;= n where </a:t>
            </a:r>
            <a:r>
              <a:rPr sz="2800" i="1" spc="-5" dirty="0">
                <a:latin typeface="Arial"/>
                <a:cs typeface="Arial"/>
              </a:rPr>
              <a:t>x is </a:t>
            </a:r>
            <a:r>
              <a:rPr sz="2800" i="1" spc="-5" dirty="0">
                <a:latin typeface="Times New Roman"/>
                <a:cs typeface="Times New Roman"/>
              </a:rPr>
              <a:t>a </a:t>
            </a:r>
            <a:r>
              <a:rPr sz="2775" i="1" baseline="25525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y is 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sz="2775" i="1" spc="7" baseline="25525" dirty="0">
                <a:latin typeface="Arial"/>
                <a:cs typeface="Arial"/>
              </a:rPr>
              <a:t>k </a:t>
            </a:r>
            <a:r>
              <a:rPr sz="2800" spc="-5" dirty="0">
                <a:latin typeface="Arial"/>
                <a:cs typeface="Arial"/>
              </a:rPr>
              <a:t>for any j,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335"/>
              </a:spcBef>
              <a:buClr>
                <a:srgbClr val="0AD0D9"/>
              </a:buClr>
              <a:buSzPct val="94642"/>
              <a:buAutoNum type="arabicPeriod"/>
              <a:tabLst>
                <a:tab pos="540385" algn="l"/>
                <a:tab pos="54102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every </a:t>
            </a:r>
            <a:r>
              <a:rPr sz="2800" i="1" spc="-5" dirty="0">
                <a:latin typeface="Times New Roman"/>
                <a:cs typeface="Times New Roman"/>
              </a:rPr>
              <a:t>i </a:t>
            </a:r>
            <a:r>
              <a:rPr sz="2800" spc="-5" dirty="0">
                <a:latin typeface="Times New Roman"/>
                <a:cs typeface="Times New Roman"/>
              </a:rPr>
              <a:t>≥ 0, any </a:t>
            </a:r>
            <a:r>
              <a:rPr sz="2800" i="1" spc="-5" dirty="0">
                <a:latin typeface="Times New Roman"/>
                <a:cs typeface="Times New Roman"/>
              </a:rPr>
              <a:t>x y</a:t>
            </a:r>
            <a:r>
              <a:rPr sz="2775" i="1" spc="-7" baseline="25525" dirty="0">
                <a:latin typeface="Times New Roman"/>
                <a:cs typeface="Times New Roman"/>
              </a:rPr>
              <a:t>i </a:t>
            </a:r>
            <a:r>
              <a:rPr sz="2800" i="1" spc="-5" dirty="0">
                <a:latin typeface="Times New Roman"/>
                <a:cs typeface="Times New Roman"/>
              </a:rPr>
              <a:t>z 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5807" y="4834550"/>
            <a:ext cx="3209925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4180" algn="l"/>
              </a:tabLst>
            </a:pP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260" dirty="0">
                <a:latin typeface="Times New Roman"/>
                <a:cs typeface="Times New Roman"/>
              </a:rPr>
              <a:t>	</a:t>
            </a:r>
            <a:r>
              <a:rPr sz="3750" i="1" spc="-225" dirty="0">
                <a:latin typeface="Times New Roman"/>
                <a:cs typeface="Times New Roman"/>
              </a:rPr>
              <a:t>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aa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ab</a:t>
            </a:r>
            <a:r>
              <a:rPr sz="3750" spc="-225" dirty="0">
                <a:latin typeface="Times New Roman"/>
                <a:cs typeface="Times New Roman"/>
              </a:rPr>
              <a:t>...</a:t>
            </a:r>
            <a:r>
              <a:rPr sz="3750" i="1" spc="-225" dirty="0">
                <a:latin typeface="Times New Roman"/>
                <a:cs typeface="Times New Roman"/>
              </a:rPr>
              <a:t>b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7615" y="5420359"/>
            <a:ext cx="532765" cy="307340"/>
          </a:xfrm>
          <a:custGeom>
            <a:avLst/>
            <a:gdLst/>
            <a:ahLst/>
            <a:cxnLst/>
            <a:rect l="l" t="t" r="r" b="b"/>
            <a:pathLst>
              <a:path w="532764" h="307339">
                <a:moveTo>
                  <a:pt x="532384" y="0"/>
                </a:moveTo>
                <a:lnTo>
                  <a:pt x="529548" y="59140"/>
                </a:lnTo>
                <a:lnTo>
                  <a:pt x="520271" y="107553"/>
                </a:lnTo>
                <a:lnTo>
                  <a:pt x="488061" y="152526"/>
                </a:lnTo>
                <a:lnTo>
                  <a:pt x="314706" y="154812"/>
                </a:lnTo>
                <a:lnTo>
                  <a:pt x="296777" y="167005"/>
                </a:lnTo>
                <a:lnTo>
                  <a:pt x="282432" y="199747"/>
                </a:lnTo>
                <a:lnTo>
                  <a:pt x="273111" y="248140"/>
                </a:lnTo>
                <a:lnTo>
                  <a:pt x="270256" y="307289"/>
                </a:lnTo>
                <a:lnTo>
                  <a:pt x="265820" y="248232"/>
                </a:lnTo>
                <a:lnTo>
                  <a:pt x="255254" y="200096"/>
                </a:lnTo>
                <a:lnTo>
                  <a:pt x="240091" y="167755"/>
                </a:lnTo>
                <a:lnTo>
                  <a:pt x="221869" y="156082"/>
                </a:lnTo>
                <a:lnTo>
                  <a:pt x="48513" y="158495"/>
                </a:lnTo>
                <a:lnTo>
                  <a:pt x="30271" y="146756"/>
                </a:lnTo>
                <a:lnTo>
                  <a:pt x="15065" y="114395"/>
                </a:lnTo>
                <a:lnTo>
                  <a:pt x="4454" y="66270"/>
                </a:lnTo>
                <a:lnTo>
                  <a:pt x="0" y="723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0815" y="5344159"/>
            <a:ext cx="1200785" cy="449580"/>
          </a:xfrm>
          <a:custGeom>
            <a:avLst/>
            <a:gdLst/>
            <a:ahLst/>
            <a:cxnLst/>
            <a:rect l="l" t="t" r="r" b="b"/>
            <a:pathLst>
              <a:path w="1200784" h="449579">
                <a:moveTo>
                  <a:pt x="1200784" y="0"/>
                </a:moveTo>
                <a:lnTo>
                  <a:pt x="1198611" y="69741"/>
                </a:lnTo>
                <a:lnTo>
                  <a:pt x="1190744" y="130387"/>
                </a:lnTo>
                <a:lnTo>
                  <a:pt x="1178135" y="178298"/>
                </a:lnTo>
                <a:lnTo>
                  <a:pt x="1142491" y="221360"/>
                </a:lnTo>
                <a:lnTo>
                  <a:pt x="664590" y="227837"/>
                </a:lnTo>
                <a:lnTo>
                  <a:pt x="645397" y="239305"/>
                </a:lnTo>
                <a:lnTo>
                  <a:pt x="629002" y="270816"/>
                </a:lnTo>
                <a:lnTo>
                  <a:pt x="616374" y="318717"/>
                </a:lnTo>
                <a:lnTo>
                  <a:pt x="608483" y="379357"/>
                </a:lnTo>
                <a:lnTo>
                  <a:pt x="606298" y="449084"/>
                </a:lnTo>
                <a:lnTo>
                  <a:pt x="602237" y="379444"/>
                </a:lnTo>
                <a:lnTo>
                  <a:pt x="592738" y="319042"/>
                </a:lnTo>
                <a:lnTo>
                  <a:pt x="578856" y="271501"/>
                </a:lnTo>
                <a:lnTo>
                  <a:pt x="561646" y="240443"/>
                </a:lnTo>
                <a:lnTo>
                  <a:pt x="542162" y="229488"/>
                </a:lnTo>
                <a:lnTo>
                  <a:pt x="64134" y="235965"/>
                </a:lnTo>
                <a:lnTo>
                  <a:pt x="44651" y="224954"/>
                </a:lnTo>
                <a:lnTo>
                  <a:pt x="27441" y="193869"/>
                </a:lnTo>
                <a:lnTo>
                  <a:pt x="13559" y="146318"/>
                </a:lnTo>
                <a:lnTo>
                  <a:pt x="4060" y="85910"/>
                </a:lnTo>
                <a:lnTo>
                  <a:pt x="0" y="16255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4000" y="5337047"/>
            <a:ext cx="530225" cy="323215"/>
          </a:xfrm>
          <a:custGeom>
            <a:avLst/>
            <a:gdLst/>
            <a:ahLst/>
            <a:cxnLst/>
            <a:rect l="l" t="t" r="r" b="b"/>
            <a:pathLst>
              <a:path w="530225" h="323214">
                <a:moveTo>
                  <a:pt x="530098" y="0"/>
                </a:moveTo>
                <a:lnTo>
                  <a:pt x="523249" y="62218"/>
                </a:lnTo>
                <a:lnTo>
                  <a:pt x="503031" y="113220"/>
                </a:lnTo>
                <a:lnTo>
                  <a:pt x="472501" y="147839"/>
                </a:lnTo>
                <a:lnTo>
                  <a:pt x="434721" y="160908"/>
                </a:lnTo>
                <a:lnTo>
                  <a:pt x="364744" y="161797"/>
                </a:lnTo>
                <a:lnTo>
                  <a:pt x="326963" y="174868"/>
                </a:lnTo>
                <a:lnTo>
                  <a:pt x="296433" y="209494"/>
                </a:lnTo>
                <a:lnTo>
                  <a:pt x="276215" y="260515"/>
                </a:lnTo>
                <a:lnTo>
                  <a:pt x="269367" y="322770"/>
                </a:lnTo>
                <a:lnTo>
                  <a:pt x="260879" y="260718"/>
                </a:lnTo>
                <a:lnTo>
                  <a:pt x="239283" y="210256"/>
                </a:lnTo>
                <a:lnTo>
                  <a:pt x="207805" y="176475"/>
                </a:lnTo>
                <a:lnTo>
                  <a:pt x="169672" y="164464"/>
                </a:lnTo>
                <a:lnTo>
                  <a:pt x="99695" y="165480"/>
                </a:lnTo>
                <a:lnTo>
                  <a:pt x="61561" y="153398"/>
                </a:lnTo>
                <a:lnTo>
                  <a:pt x="30083" y="119586"/>
                </a:lnTo>
                <a:lnTo>
                  <a:pt x="8487" y="69129"/>
                </a:lnTo>
                <a:lnTo>
                  <a:pt x="0" y="711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6853" y="4542282"/>
            <a:ext cx="1830070" cy="445770"/>
          </a:xfrm>
          <a:custGeom>
            <a:avLst/>
            <a:gdLst/>
            <a:ahLst/>
            <a:cxnLst/>
            <a:rect l="l" t="t" r="r" b="b"/>
            <a:pathLst>
              <a:path w="1830070" h="445770">
                <a:moveTo>
                  <a:pt x="0" y="445643"/>
                </a:moveTo>
                <a:lnTo>
                  <a:pt x="4602" y="395904"/>
                </a:lnTo>
                <a:lnTo>
                  <a:pt x="18938" y="350109"/>
                </a:lnTo>
                <a:lnTo>
                  <a:pt x="41837" y="309572"/>
                </a:lnTo>
                <a:lnTo>
                  <a:pt x="72133" y="275609"/>
                </a:lnTo>
                <a:lnTo>
                  <a:pt x="108655" y="249535"/>
                </a:lnTo>
                <a:lnTo>
                  <a:pt x="150236" y="232665"/>
                </a:lnTo>
                <a:lnTo>
                  <a:pt x="195707" y="226314"/>
                </a:lnTo>
                <a:lnTo>
                  <a:pt x="713231" y="219329"/>
                </a:lnTo>
                <a:lnTo>
                  <a:pt x="758709" y="212977"/>
                </a:lnTo>
                <a:lnTo>
                  <a:pt x="800305" y="196107"/>
                </a:lnTo>
                <a:lnTo>
                  <a:pt x="836845" y="170033"/>
                </a:lnTo>
                <a:lnTo>
                  <a:pt x="867154" y="136070"/>
                </a:lnTo>
                <a:lnTo>
                  <a:pt x="890056" y="95533"/>
                </a:lnTo>
                <a:lnTo>
                  <a:pt x="904376" y="49738"/>
                </a:lnTo>
                <a:lnTo>
                  <a:pt x="908939" y="0"/>
                </a:lnTo>
                <a:lnTo>
                  <a:pt x="914865" y="49596"/>
                </a:lnTo>
                <a:lnTo>
                  <a:pt x="930423" y="94987"/>
                </a:lnTo>
                <a:lnTo>
                  <a:pt x="954409" y="134890"/>
                </a:lnTo>
                <a:lnTo>
                  <a:pt x="985614" y="168025"/>
                </a:lnTo>
                <a:lnTo>
                  <a:pt x="1022833" y="193108"/>
                </a:lnTo>
                <a:lnTo>
                  <a:pt x="1064860" y="208859"/>
                </a:lnTo>
                <a:lnTo>
                  <a:pt x="1110488" y="213995"/>
                </a:lnTo>
                <a:lnTo>
                  <a:pt x="1628013" y="207010"/>
                </a:lnTo>
                <a:lnTo>
                  <a:pt x="1673640" y="212098"/>
                </a:lnTo>
                <a:lnTo>
                  <a:pt x="1715667" y="227815"/>
                </a:lnTo>
                <a:lnTo>
                  <a:pt x="1752886" y="252876"/>
                </a:lnTo>
                <a:lnTo>
                  <a:pt x="1784091" y="285997"/>
                </a:lnTo>
                <a:lnTo>
                  <a:pt x="1808077" y="325893"/>
                </a:lnTo>
                <a:lnTo>
                  <a:pt x="1823635" y="371282"/>
                </a:lnTo>
                <a:lnTo>
                  <a:pt x="1829562" y="420878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30768" y="4546091"/>
            <a:ext cx="401955" cy="384175"/>
          </a:xfrm>
          <a:custGeom>
            <a:avLst/>
            <a:gdLst/>
            <a:ahLst/>
            <a:cxnLst/>
            <a:rect l="l" t="t" r="r" b="b"/>
            <a:pathLst>
              <a:path w="401954" h="384175">
                <a:moveTo>
                  <a:pt x="0" y="383666"/>
                </a:moveTo>
                <a:lnTo>
                  <a:pt x="3496" y="309491"/>
                </a:lnTo>
                <a:lnTo>
                  <a:pt x="14922" y="248792"/>
                </a:lnTo>
                <a:lnTo>
                  <a:pt x="32539" y="207716"/>
                </a:lnTo>
                <a:lnTo>
                  <a:pt x="140970" y="191261"/>
                </a:lnTo>
                <a:lnTo>
                  <a:pt x="163040" y="176004"/>
                </a:lnTo>
                <a:lnTo>
                  <a:pt x="180657" y="134921"/>
                </a:lnTo>
                <a:lnTo>
                  <a:pt x="192083" y="74193"/>
                </a:lnTo>
                <a:lnTo>
                  <a:pt x="195579" y="0"/>
                </a:lnTo>
                <a:lnTo>
                  <a:pt x="201066" y="74062"/>
                </a:lnTo>
                <a:lnTo>
                  <a:pt x="214137" y="134445"/>
                </a:lnTo>
                <a:lnTo>
                  <a:pt x="232852" y="175039"/>
                </a:lnTo>
                <a:lnTo>
                  <a:pt x="255270" y="189737"/>
                </a:lnTo>
                <a:lnTo>
                  <a:pt x="341756" y="188594"/>
                </a:lnTo>
                <a:lnTo>
                  <a:pt x="364174" y="203219"/>
                </a:lnTo>
                <a:lnTo>
                  <a:pt x="382889" y="243776"/>
                </a:lnTo>
                <a:lnTo>
                  <a:pt x="395960" y="304145"/>
                </a:lnTo>
                <a:lnTo>
                  <a:pt x="401447" y="378205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0258" y="3828406"/>
            <a:ext cx="52705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i="1" spc="62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940" y="4123360"/>
            <a:ext cx="4813300" cy="13119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0"/>
              </a:spcBef>
              <a:tabLst>
                <a:tab pos="3197225" algn="l"/>
              </a:tabLst>
            </a:pPr>
            <a:r>
              <a:rPr sz="2800" i="1" spc="-30" dirty="0">
                <a:latin typeface="Times New Roman"/>
                <a:cs typeface="Times New Roman"/>
              </a:rPr>
              <a:t>Therefore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a..a(a)</a:t>
            </a:r>
            <a:r>
              <a:rPr sz="2775" i="1" spc="-7" baseline="25525" dirty="0">
                <a:latin typeface="Times New Roman"/>
                <a:cs typeface="Times New Roman"/>
              </a:rPr>
              <a:t>k</a:t>
            </a:r>
            <a:r>
              <a:rPr sz="2775" i="1" spc="412" baseline="2552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b</a:t>
            </a:r>
            <a:r>
              <a:rPr sz="2775" i="1" spc="7" baseline="25525" dirty="0">
                <a:latin typeface="Times New Roman"/>
                <a:cs typeface="Times New Roman"/>
              </a:rPr>
              <a:t>m	</a:t>
            </a:r>
            <a:r>
              <a:rPr sz="2800" spc="-5" dirty="0">
                <a:latin typeface="Cambria Math"/>
                <a:cs typeface="Cambria Math"/>
              </a:rPr>
              <a:t>∈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2372360">
              <a:lnSpc>
                <a:spcPct val="100000"/>
              </a:lnSpc>
              <a:spcBef>
                <a:spcPts val="1310"/>
              </a:spcBef>
              <a:tabLst>
                <a:tab pos="3074035" algn="l"/>
              </a:tabLst>
            </a:pPr>
            <a:r>
              <a:rPr sz="4800" i="1" spc="-630" baseline="1736" dirty="0">
                <a:latin typeface="Comic Sans MS"/>
                <a:cs typeface="Comic Sans MS"/>
              </a:rPr>
              <a:t>w</a:t>
            </a:r>
            <a:r>
              <a:rPr sz="4800" i="1" spc="-7" baseline="1736" dirty="0">
                <a:latin typeface="Comic Sans MS"/>
                <a:cs typeface="Comic Sans MS"/>
              </a:rPr>
              <a:t> </a:t>
            </a:r>
            <a:r>
              <a:rPr sz="4800" spc="-509" baseline="1736" dirty="0">
                <a:latin typeface="Symbol"/>
                <a:cs typeface="Symbol"/>
              </a:rPr>
              <a:t></a:t>
            </a:r>
            <a:r>
              <a:rPr sz="4800" spc="-509" baseline="1736" dirty="0">
                <a:latin typeface="Times New Roman"/>
                <a:cs typeface="Times New Roman"/>
              </a:rPr>
              <a:t>	</a:t>
            </a:r>
            <a:r>
              <a:rPr sz="3750" i="1" spc="-260" dirty="0">
                <a:latin typeface="Times New Roman"/>
                <a:cs typeface="Times New Roman"/>
              </a:rPr>
              <a:t>xyz </a:t>
            </a:r>
            <a:r>
              <a:rPr sz="3750" spc="-260" dirty="0">
                <a:latin typeface="Symbol"/>
                <a:cs typeface="Symbol"/>
              </a:rPr>
              <a:t></a:t>
            </a:r>
            <a:r>
              <a:rPr sz="3750" spc="-465" dirty="0">
                <a:latin typeface="Times New Roman"/>
                <a:cs typeface="Times New Roman"/>
              </a:rPr>
              <a:t> </a:t>
            </a:r>
            <a:r>
              <a:rPr sz="3750" i="1" spc="-155" dirty="0">
                <a:latin typeface="Times New Roman"/>
                <a:cs typeface="Times New Roman"/>
              </a:rPr>
              <a:t>a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r>
              <a:rPr sz="3750" i="1" spc="-155" dirty="0">
                <a:latin typeface="Times New Roman"/>
                <a:cs typeface="Times New Roman"/>
              </a:rPr>
              <a:t>b</a:t>
            </a:r>
            <a:r>
              <a:rPr sz="3225" i="1" spc="-232" baseline="43927" dirty="0">
                <a:latin typeface="Times New Roman"/>
                <a:cs typeface="Times New Roman"/>
              </a:rPr>
              <a:t>m</a:t>
            </a:r>
            <a:endParaRPr sz="3225" baseline="4392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4476" y="3904606"/>
            <a:ext cx="5283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i="1" spc="635" dirty="0">
                <a:latin typeface="Times New Roman"/>
                <a:cs typeface="Times New Roman"/>
              </a:rPr>
              <a:t>m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1566" y="5567578"/>
            <a:ext cx="37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i="1" spc="7" baseline="-16865" dirty="0">
                <a:latin typeface="Arial"/>
                <a:cs typeface="Arial"/>
              </a:rPr>
              <a:t>y</a:t>
            </a:r>
            <a:r>
              <a:rPr sz="1850" i="1" spc="5" dirty="0">
                <a:latin typeface="Arial"/>
                <a:cs typeface="Arial"/>
              </a:rPr>
              <a:t>k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0336" y="5521248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2683" y="5598058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8018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36193"/>
            <a:ext cx="26047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A5294"/>
                </a:solidFill>
              </a:rPr>
              <a:t>Example</a:t>
            </a:r>
            <a:r>
              <a:rPr sz="4300" spc="-65" dirty="0">
                <a:solidFill>
                  <a:srgbClr val="0A5294"/>
                </a:solidFill>
              </a:rPr>
              <a:t> </a:t>
            </a:r>
            <a:r>
              <a:rPr sz="4300" spc="-5" dirty="0">
                <a:solidFill>
                  <a:srgbClr val="0A5294"/>
                </a:solidFill>
              </a:rPr>
              <a:t>2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548640" y="1313941"/>
            <a:ext cx="579729" cy="431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44498"/>
            <a:ext cx="8042909" cy="49022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855"/>
              </a:spcBef>
            </a:pPr>
            <a:r>
              <a:rPr sz="3200" dirty="0">
                <a:latin typeface="Arial"/>
                <a:cs typeface="Arial"/>
              </a:rPr>
              <a:t>From the </a:t>
            </a:r>
            <a:r>
              <a:rPr sz="3200" spc="-5" dirty="0">
                <a:latin typeface="Arial"/>
                <a:cs typeface="Arial"/>
              </a:rPr>
              <a:t>Pumping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Lemma:</a:t>
            </a:r>
            <a:endParaRPr sz="3200">
              <a:latin typeface="Arial"/>
              <a:cs typeface="Arial"/>
            </a:endParaRPr>
          </a:p>
          <a:p>
            <a:pPr marL="527685" marR="1601470" indent="-527685">
              <a:lnSpc>
                <a:spcPct val="100000"/>
              </a:lnSpc>
              <a:spcBef>
                <a:spcPts val="76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i="1" spc="-5" dirty="0">
                <a:latin typeface="Arial"/>
                <a:cs typeface="Arial"/>
              </a:rPr>
              <a:t>Since </a:t>
            </a:r>
            <a:r>
              <a:rPr sz="3200" i="1" dirty="0">
                <a:latin typeface="Arial"/>
                <a:cs typeface="Arial"/>
              </a:rPr>
              <a:t>i could be zero then xz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-50" dirty="0">
                <a:latin typeface="Cambria Math"/>
                <a:cs typeface="Cambria Math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  [Rule3]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8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  <a:tab pos="6414135" algn="l"/>
              </a:tabLst>
            </a:pPr>
            <a:r>
              <a:rPr sz="3200" i="1" dirty="0">
                <a:latin typeface="Arial"/>
                <a:cs typeface="Arial"/>
              </a:rPr>
              <a:t>y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≠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ε	</a:t>
            </a:r>
            <a:r>
              <a:rPr sz="3200" i="1" spc="-5" dirty="0">
                <a:latin typeface="Arial"/>
                <a:cs typeface="Arial"/>
              </a:rPr>
              <a:t>[Rule1]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i="1" dirty="0">
                <a:latin typeface="Arial"/>
                <a:cs typeface="Arial"/>
              </a:rPr>
              <a:t>In case i =0, x </a:t>
            </a:r>
            <a:r>
              <a:rPr sz="3200" i="1" spc="-5" dirty="0">
                <a:latin typeface="Arial"/>
                <a:cs typeface="Arial"/>
              </a:rPr>
              <a:t>must have </a:t>
            </a:r>
            <a:r>
              <a:rPr sz="3200" i="1" dirty="0">
                <a:latin typeface="Arial"/>
                <a:cs typeface="Arial"/>
              </a:rPr>
              <a:t>same the</a:t>
            </a:r>
            <a:r>
              <a:rPr sz="3200" i="1" spc="-12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length  </a:t>
            </a:r>
            <a:r>
              <a:rPr sz="3200" i="1" dirty="0">
                <a:latin typeface="Arial"/>
                <a:cs typeface="Arial"/>
              </a:rPr>
              <a:t>as z which </a:t>
            </a:r>
            <a:r>
              <a:rPr sz="3200" i="1" spc="-10" dirty="0">
                <a:latin typeface="Arial"/>
                <a:cs typeface="Arial"/>
              </a:rPr>
              <a:t>is </a:t>
            </a:r>
            <a:r>
              <a:rPr sz="3200" i="1" spc="-5" dirty="0">
                <a:latin typeface="Arial"/>
                <a:cs typeface="Arial"/>
              </a:rPr>
              <a:t>indicated </a:t>
            </a:r>
            <a:r>
              <a:rPr sz="3200" i="1" dirty="0">
                <a:latin typeface="Arial"/>
                <a:cs typeface="Arial"/>
              </a:rPr>
              <a:t>by</a:t>
            </a:r>
            <a:r>
              <a:rPr sz="3200" i="1" spc="-4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527685" marR="600075" indent="-5156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AutoNum type="arabicPeriod"/>
              <a:tabLst>
                <a:tab pos="527685" algn="l"/>
                <a:tab pos="528320" algn="l"/>
                <a:tab pos="2197735" algn="l"/>
                <a:tab pos="3865879" algn="l"/>
              </a:tabLst>
            </a:pPr>
            <a:r>
              <a:rPr sz="3200" i="1" dirty="0">
                <a:latin typeface="Arial"/>
                <a:cs typeface="Arial"/>
              </a:rPr>
              <a:t>In cases i=k where k &gt;=1, |xy| </a:t>
            </a:r>
            <a:r>
              <a:rPr sz="3200" i="1" spc="-5" dirty="0">
                <a:latin typeface="Arial"/>
                <a:cs typeface="Arial"/>
              </a:rPr>
              <a:t>must</a:t>
            </a:r>
            <a:r>
              <a:rPr sz="3200" i="1" spc="-14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  </a:t>
            </a:r>
            <a:r>
              <a:rPr sz="3200" i="1" spc="-5" dirty="0">
                <a:latin typeface="Arial"/>
                <a:cs typeface="Arial"/>
              </a:rPr>
              <a:t>equal</a:t>
            </a:r>
            <a:r>
              <a:rPr sz="3200" i="1" spc="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	</a:t>
            </a:r>
            <a:r>
              <a:rPr sz="3200" i="1" spc="-5" dirty="0">
                <a:latin typeface="Arial"/>
                <a:cs typeface="Arial"/>
              </a:rPr>
              <a:t>but </a:t>
            </a:r>
            <a:r>
              <a:rPr sz="3200" i="1" dirty="0">
                <a:latin typeface="Arial"/>
                <a:cs typeface="Arial"/>
              </a:rPr>
              <a:t>since |x| is m </a:t>
            </a:r>
            <a:r>
              <a:rPr sz="3200" i="1" spc="-5" dirty="0">
                <a:latin typeface="Arial"/>
                <a:cs typeface="Arial"/>
              </a:rPr>
              <a:t>then </a:t>
            </a:r>
            <a:r>
              <a:rPr sz="3200" i="1" dirty="0">
                <a:latin typeface="Arial"/>
                <a:cs typeface="Arial"/>
              </a:rPr>
              <a:t>the  </a:t>
            </a:r>
            <a:r>
              <a:rPr sz="3200" i="1" spc="-5" dirty="0">
                <a:latin typeface="Arial"/>
                <a:cs typeface="Arial"/>
              </a:rPr>
              <a:t>formula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becomes	</a:t>
            </a:r>
            <a:r>
              <a:rPr sz="3200" b="1" i="1" dirty="0">
                <a:latin typeface="Arial"/>
                <a:cs typeface="Arial"/>
              </a:rPr>
              <a:t>m + k =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1249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1265"/>
            <a:ext cx="302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0A5294"/>
                </a:solidFill>
              </a:rPr>
              <a:t>Example</a:t>
            </a:r>
            <a:r>
              <a:rPr sz="5000" spc="-110" dirty="0">
                <a:solidFill>
                  <a:srgbClr val="0A5294"/>
                </a:solidFill>
              </a:rPr>
              <a:t> </a:t>
            </a:r>
            <a:r>
              <a:rPr sz="5000" dirty="0">
                <a:solidFill>
                  <a:srgbClr val="0A5294"/>
                </a:solidFill>
              </a:rPr>
              <a:t>2</a:t>
            </a:r>
            <a:endParaRPr sz="5000"/>
          </a:p>
        </p:txBody>
      </p:sp>
      <p:sp>
        <p:nvSpPr>
          <p:cNvPr id="17" name="object 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829944" algn="ctr">
              <a:lnSpc>
                <a:spcPct val="100000"/>
              </a:lnSpc>
              <a:spcBef>
                <a:spcPts val="2135"/>
              </a:spcBef>
              <a:tabLst>
                <a:tab pos="2610485" algn="l"/>
              </a:tabLst>
            </a:pPr>
            <a:r>
              <a:rPr dirty="0"/>
              <a:t>m+k	</a:t>
            </a:r>
            <a:r>
              <a:rPr spc="5" dirty="0"/>
              <a:t>m</a:t>
            </a:r>
          </a:p>
          <a:p>
            <a:pPr marL="50800">
              <a:lnSpc>
                <a:spcPct val="100000"/>
              </a:lnSpc>
              <a:spcBef>
                <a:spcPts val="2535"/>
              </a:spcBef>
            </a:pPr>
            <a:r>
              <a:rPr sz="4000" b="0" spc="-145" dirty="0">
                <a:latin typeface="Times New Roman"/>
                <a:cs typeface="Times New Roman"/>
              </a:rPr>
              <a:t>xy</a:t>
            </a:r>
            <a:r>
              <a:rPr sz="3450" b="0" spc="-217" baseline="43478" dirty="0">
                <a:latin typeface="Times New Roman"/>
                <a:cs typeface="Times New Roman"/>
              </a:rPr>
              <a:t>k </a:t>
            </a:r>
            <a:r>
              <a:rPr sz="4000" b="0" spc="-235" dirty="0">
                <a:latin typeface="Times New Roman"/>
                <a:cs typeface="Times New Roman"/>
              </a:rPr>
              <a:t>z </a:t>
            </a:r>
            <a:r>
              <a:rPr sz="4000" b="0" i="0" spc="-275" dirty="0">
                <a:latin typeface="Symbol"/>
                <a:cs typeface="Symbol"/>
              </a:rPr>
              <a:t></a:t>
            </a:r>
            <a:r>
              <a:rPr sz="4000" b="0" spc="-275" dirty="0">
                <a:latin typeface="Times New Roman"/>
                <a:cs typeface="Times New Roman"/>
              </a:rPr>
              <a:t>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aa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ab</a:t>
            </a:r>
            <a:r>
              <a:rPr sz="4000" b="0" i="0" spc="-275" dirty="0">
                <a:latin typeface="Times New Roman"/>
                <a:cs typeface="Times New Roman"/>
              </a:rPr>
              <a:t>...</a:t>
            </a:r>
            <a:r>
              <a:rPr sz="4000" b="0" spc="-275" dirty="0">
                <a:latin typeface="Times New Roman"/>
                <a:cs typeface="Times New Roman"/>
              </a:rPr>
              <a:t>b</a:t>
            </a:r>
            <a:r>
              <a:rPr sz="4000" b="0" i="0" spc="-275" dirty="0">
                <a:latin typeface="Symbol"/>
                <a:cs typeface="Symbol"/>
              </a:rPr>
              <a:t></a:t>
            </a:r>
            <a:r>
              <a:rPr sz="4000" b="0" i="0" spc="-240" dirty="0">
                <a:latin typeface="Times New Roman"/>
                <a:cs typeface="Times New Roman"/>
              </a:rPr>
              <a:t> </a:t>
            </a:r>
            <a:r>
              <a:rPr sz="4000" b="0" spc="-335" dirty="0">
                <a:latin typeface="Times New Roman"/>
                <a:cs typeface="Times New Roman"/>
              </a:rPr>
              <a:t>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" y="4818634"/>
            <a:ext cx="487679" cy="36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5312359"/>
            <a:ext cx="487679" cy="36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340" y="4159996"/>
            <a:ext cx="7491730" cy="24422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8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CONTRADICTION!!!</a:t>
            </a:r>
            <a:endParaRPr sz="28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655"/>
              </a:spcBef>
            </a:pPr>
            <a:r>
              <a:rPr sz="2700" dirty="0">
                <a:latin typeface="Arial"/>
                <a:cs typeface="Arial"/>
              </a:rPr>
              <a:t>m + k ≠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</a:t>
            </a:r>
            <a:endParaRPr sz="2700">
              <a:latin typeface="Arial"/>
              <a:cs typeface="Arial"/>
            </a:endParaRPr>
          </a:p>
          <a:p>
            <a:pPr marL="311785" marR="330835">
              <a:lnSpc>
                <a:spcPct val="100000"/>
              </a:lnSpc>
              <a:spcBef>
                <a:spcPts val="645"/>
              </a:spcBef>
            </a:pPr>
            <a:r>
              <a:rPr sz="2700" dirty="0">
                <a:latin typeface="Arial"/>
                <a:cs typeface="Arial"/>
              </a:rPr>
              <a:t>Therefore: </a:t>
            </a:r>
            <a:r>
              <a:rPr sz="2700" spc="-5" dirty="0">
                <a:latin typeface="Arial"/>
                <a:cs typeface="Arial"/>
              </a:rPr>
              <a:t>Our </a:t>
            </a:r>
            <a:r>
              <a:rPr sz="2700" dirty="0">
                <a:latin typeface="Arial"/>
                <a:cs typeface="Arial"/>
              </a:rPr>
              <a:t>assumption that </a:t>
            </a:r>
            <a:r>
              <a:rPr sz="2700" i="1" spc="-5" dirty="0">
                <a:latin typeface="Arial"/>
                <a:cs typeface="Arial"/>
              </a:rPr>
              <a:t>L </a:t>
            </a:r>
            <a:r>
              <a:rPr sz="2700" spc="-5" dirty="0">
                <a:latin typeface="Arial"/>
                <a:cs typeface="Arial"/>
              </a:rPr>
              <a:t>is a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regular  </a:t>
            </a:r>
            <a:r>
              <a:rPr sz="2700" dirty="0">
                <a:latin typeface="Arial"/>
                <a:cs typeface="Arial"/>
              </a:rPr>
              <a:t>language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not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true</a:t>
            </a:r>
            <a:endParaRPr sz="2700">
              <a:latin typeface="Arial"/>
              <a:cs typeface="Arial"/>
            </a:endParaRPr>
          </a:p>
          <a:p>
            <a:pPr marL="190500">
              <a:lnSpc>
                <a:spcPts val="3970"/>
              </a:lnSpc>
            </a:pPr>
            <a:r>
              <a:rPr sz="6000" b="1" spc="-7" baseline="-5555" dirty="0">
                <a:solidFill>
                  <a:srgbClr val="FF3300"/>
                </a:solidFill>
                <a:latin typeface="Arial"/>
                <a:cs typeface="Arial"/>
              </a:rPr>
              <a:t>Conclusion: </a:t>
            </a:r>
            <a:r>
              <a:rPr sz="2800" i="1" spc="-5" dirty="0">
                <a:latin typeface="Arial"/>
                <a:cs typeface="Arial"/>
              </a:rPr>
              <a:t>L </a:t>
            </a:r>
            <a:r>
              <a:rPr sz="2800" spc="-5" dirty="0">
                <a:latin typeface="Arial"/>
                <a:cs typeface="Arial"/>
              </a:rPr>
              <a:t>is not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1773" y="3011423"/>
            <a:ext cx="405130" cy="418465"/>
          </a:xfrm>
          <a:custGeom>
            <a:avLst/>
            <a:gdLst/>
            <a:ahLst/>
            <a:cxnLst/>
            <a:rect l="l" t="t" r="r" b="b"/>
            <a:pathLst>
              <a:path w="405129" h="418464">
                <a:moveTo>
                  <a:pt x="405002" y="0"/>
                </a:moveTo>
                <a:lnTo>
                  <a:pt x="402726" y="65738"/>
                </a:lnTo>
                <a:lnTo>
                  <a:pt x="394712" y="122899"/>
                </a:lnTo>
                <a:lnTo>
                  <a:pt x="381932" y="168057"/>
                </a:lnTo>
                <a:lnTo>
                  <a:pt x="345948" y="208661"/>
                </a:lnTo>
                <a:lnTo>
                  <a:pt x="267208" y="209676"/>
                </a:lnTo>
                <a:lnTo>
                  <a:pt x="247801" y="220551"/>
                </a:lnTo>
                <a:lnTo>
                  <a:pt x="231223" y="250280"/>
                </a:lnTo>
                <a:lnTo>
                  <a:pt x="218443" y="295438"/>
                </a:lnTo>
                <a:lnTo>
                  <a:pt x="210429" y="352599"/>
                </a:lnTo>
                <a:lnTo>
                  <a:pt x="208152" y="418338"/>
                </a:lnTo>
                <a:lnTo>
                  <a:pt x="204124" y="352686"/>
                </a:lnTo>
                <a:lnTo>
                  <a:pt x="194579" y="295763"/>
                </a:lnTo>
                <a:lnTo>
                  <a:pt x="180583" y="250966"/>
                </a:lnTo>
                <a:lnTo>
                  <a:pt x="163205" y="221689"/>
                </a:lnTo>
                <a:lnTo>
                  <a:pt x="143510" y="211327"/>
                </a:lnTo>
                <a:lnTo>
                  <a:pt x="64770" y="212471"/>
                </a:lnTo>
                <a:lnTo>
                  <a:pt x="45012" y="202109"/>
                </a:lnTo>
                <a:lnTo>
                  <a:pt x="27596" y="172832"/>
                </a:lnTo>
                <a:lnTo>
                  <a:pt x="13581" y="128035"/>
                </a:lnTo>
                <a:lnTo>
                  <a:pt x="4029" y="71112"/>
                </a:lnTo>
                <a:lnTo>
                  <a:pt x="0" y="546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8232" y="3009392"/>
            <a:ext cx="550545" cy="421640"/>
          </a:xfrm>
          <a:custGeom>
            <a:avLst/>
            <a:gdLst/>
            <a:ahLst/>
            <a:cxnLst/>
            <a:rect l="l" t="t" r="r" b="b"/>
            <a:pathLst>
              <a:path w="550545" h="421639">
                <a:moveTo>
                  <a:pt x="550544" y="0"/>
                </a:moveTo>
                <a:lnTo>
                  <a:pt x="548470" y="66025"/>
                </a:lnTo>
                <a:lnTo>
                  <a:pt x="541018" y="123431"/>
                </a:lnTo>
                <a:lnTo>
                  <a:pt x="529093" y="168779"/>
                </a:lnTo>
                <a:lnTo>
                  <a:pt x="495426" y="209550"/>
                </a:lnTo>
                <a:lnTo>
                  <a:pt x="336041" y="211709"/>
                </a:lnTo>
                <a:lnTo>
                  <a:pt x="317873" y="222578"/>
                </a:lnTo>
                <a:lnTo>
                  <a:pt x="302375" y="252424"/>
                </a:lnTo>
                <a:lnTo>
                  <a:pt x="290450" y="297790"/>
                </a:lnTo>
                <a:lnTo>
                  <a:pt x="282998" y="355221"/>
                </a:lnTo>
                <a:lnTo>
                  <a:pt x="280923" y="421259"/>
                </a:lnTo>
                <a:lnTo>
                  <a:pt x="277084" y="355306"/>
                </a:lnTo>
                <a:lnTo>
                  <a:pt x="268069" y="298107"/>
                </a:lnTo>
                <a:lnTo>
                  <a:pt x="254891" y="253082"/>
                </a:lnTo>
                <a:lnTo>
                  <a:pt x="238560" y="223651"/>
                </a:lnTo>
                <a:lnTo>
                  <a:pt x="220090" y="213233"/>
                </a:lnTo>
                <a:lnTo>
                  <a:pt x="60832" y="215392"/>
                </a:lnTo>
                <a:lnTo>
                  <a:pt x="42375" y="205035"/>
                </a:lnTo>
                <a:lnTo>
                  <a:pt x="26069" y="175642"/>
                </a:lnTo>
                <a:lnTo>
                  <a:pt x="12909" y="130636"/>
                </a:lnTo>
                <a:lnTo>
                  <a:pt x="3888" y="73444"/>
                </a:lnTo>
                <a:lnTo>
                  <a:pt x="0" y="749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7555" y="3011423"/>
            <a:ext cx="430530" cy="418465"/>
          </a:xfrm>
          <a:custGeom>
            <a:avLst/>
            <a:gdLst/>
            <a:ahLst/>
            <a:cxnLst/>
            <a:rect l="l" t="t" r="r" b="b"/>
            <a:pathLst>
              <a:path w="430529" h="418464">
                <a:moveTo>
                  <a:pt x="430022" y="0"/>
                </a:moveTo>
                <a:lnTo>
                  <a:pt x="425417" y="65767"/>
                </a:lnTo>
                <a:lnTo>
                  <a:pt x="410925" y="123013"/>
                </a:lnTo>
                <a:lnTo>
                  <a:pt x="388270" y="168304"/>
                </a:lnTo>
                <a:lnTo>
                  <a:pt x="359178" y="198209"/>
                </a:lnTo>
                <a:lnTo>
                  <a:pt x="325374" y="209296"/>
                </a:lnTo>
                <a:lnTo>
                  <a:pt x="262386" y="250224"/>
                </a:lnTo>
                <a:lnTo>
                  <a:pt x="239731" y="295514"/>
                </a:lnTo>
                <a:lnTo>
                  <a:pt x="225269" y="352747"/>
                </a:lnTo>
                <a:lnTo>
                  <a:pt x="220725" y="418464"/>
                </a:lnTo>
                <a:lnTo>
                  <a:pt x="214307" y="352892"/>
                </a:lnTo>
                <a:lnTo>
                  <a:pt x="198245" y="296067"/>
                </a:lnTo>
                <a:lnTo>
                  <a:pt x="174356" y="251404"/>
                </a:lnTo>
                <a:lnTo>
                  <a:pt x="144456" y="222316"/>
                </a:lnTo>
                <a:lnTo>
                  <a:pt x="110363" y="212216"/>
                </a:lnTo>
                <a:lnTo>
                  <a:pt x="76220" y="202068"/>
                </a:lnTo>
                <a:lnTo>
                  <a:pt x="46314" y="172966"/>
                </a:lnTo>
                <a:lnTo>
                  <a:pt x="22443" y="128302"/>
                </a:lnTo>
                <a:lnTo>
                  <a:pt x="6405" y="71464"/>
                </a:lnTo>
                <a:lnTo>
                  <a:pt x="0" y="584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165" y="2068957"/>
            <a:ext cx="2362200" cy="442595"/>
          </a:xfrm>
          <a:custGeom>
            <a:avLst/>
            <a:gdLst/>
            <a:ahLst/>
            <a:cxnLst/>
            <a:rect l="l" t="t" r="r" b="b"/>
            <a:pathLst>
              <a:path w="2362200" h="442594">
                <a:moveTo>
                  <a:pt x="0" y="442594"/>
                </a:moveTo>
                <a:lnTo>
                  <a:pt x="4859" y="399556"/>
                </a:lnTo>
                <a:lnTo>
                  <a:pt x="19873" y="359320"/>
                </a:lnTo>
                <a:lnTo>
                  <a:pt x="43980" y="322760"/>
                </a:lnTo>
                <a:lnTo>
                  <a:pt x="76120" y="290750"/>
                </a:lnTo>
                <a:lnTo>
                  <a:pt x="115231" y="264163"/>
                </a:lnTo>
                <a:lnTo>
                  <a:pt x="160252" y="243873"/>
                </a:lnTo>
                <a:lnTo>
                  <a:pt x="210121" y="230754"/>
                </a:lnTo>
                <a:lnTo>
                  <a:pt x="263779" y="225678"/>
                </a:lnTo>
                <a:lnTo>
                  <a:pt x="911479" y="216915"/>
                </a:lnTo>
                <a:lnTo>
                  <a:pt x="965136" y="211882"/>
                </a:lnTo>
                <a:lnTo>
                  <a:pt x="1015003" y="198792"/>
                </a:lnTo>
                <a:lnTo>
                  <a:pt x="1060019" y="178520"/>
                </a:lnTo>
                <a:lnTo>
                  <a:pt x="1099121" y="151939"/>
                </a:lnTo>
                <a:lnTo>
                  <a:pt x="1131246" y="119923"/>
                </a:lnTo>
                <a:lnTo>
                  <a:pt x="1155330" y="83345"/>
                </a:lnTo>
                <a:lnTo>
                  <a:pt x="1170313" y="43080"/>
                </a:lnTo>
                <a:lnTo>
                  <a:pt x="1175131" y="0"/>
                </a:lnTo>
                <a:lnTo>
                  <a:pt x="1181147" y="42930"/>
                </a:lnTo>
                <a:lnTo>
                  <a:pt x="1197236" y="82768"/>
                </a:lnTo>
                <a:lnTo>
                  <a:pt x="1222315" y="118671"/>
                </a:lnTo>
                <a:lnTo>
                  <a:pt x="1255299" y="149796"/>
                </a:lnTo>
                <a:lnTo>
                  <a:pt x="1295106" y="175302"/>
                </a:lnTo>
                <a:lnTo>
                  <a:pt x="1340651" y="194345"/>
                </a:lnTo>
                <a:lnTo>
                  <a:pt x="1390852" y="206084"/>
                </a:lnTo>
                <a:lnTo>
                  <a:pt x="1444625" y="209676"/>
                </a:lnTo>
                <a:lnTo>
                  <a:pt x="2092325" y="200913"/>
                </a:lnTo>
                <a:lnTo>
                  <a:pt x="2146097" y="204547"/>
                </a:lnTo>
                <a:lnTo>
                  <a:pt x="2196298" y="216316"/>
                </a:lnTo>
                <a:lnTo>
                  <a:pt x="2241843" y="235378"/>
                </a:lnTo>
                <a:lnTo>
                  <a:pt x="2281650" y="260889"/>
                </a:lnTo>
                <a:lnTo>
                  <a:pt x="2314634" y="292009"/>
                </a:lnTo>
                <a:lnTo>
                  <a:pt x="2339713" y="327894"/>
                </a:lnTo>
                <a:lnTo>
                  <a:pt x="2355802" y="367702"/>
                </a:lnTo>
                <a:lnTo>
                  <a:pt x="2361818" y="41059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9444" y="2094357"/>
            <a:ext cx="401955" cy="349250"/>
          </a:xfrm>
          <a:custGeom>
            <a:avLst/>
            <a:gdLst/>
            <a:ahLst/>
            <a:cxnLst/>
            <a:rect l="l" t="t" r="r" b="b"/>
            <a:pathLst>
              <a:path w="401954" h="349250">
                <a:moveTo>
                  <a:pt x="0" y="348995"/>
                </a:moveTo>
                <a:lnTo>
                  <a:pt x="3186" y="281539"/>
                </a:lnTo>
                <a:lnTo>
                  <a:pt x="13588" y="226345"/>
                </a:lnTo>
                <a:lnTo>
                  <a:pt x="29610" y="189011"/>
                </a:lnTo>
                <a:lnTo>
                  <a:pt x="146430" y="173862"/>
                </a:lnTo>
                <a:lnTo>
                  <a:pt x="166477" y="159984"/>
                </a:lnTo>
                <a:lnTo>
                  <a:pt x="182498" y="122650"/>
                </a:lnTo>
                <a:lnTo>
                  <a:pt x="192901" y="67456"/>
                </a:lnTo>
                <a:lnTo>
                  <a:pt x="196087" y="0"/>
                </a:lnTo>
                <a:lnTo>
                  <a:pt x="201060" y="67345"/>
                </a:lnTo>
                <a:lnTo>
                  <a:pt x="212915" y="122237"/>
                </a:lnTo>
                <a:lnTo>
                  <a:pt x="229913" y="159127"/>
                </a:lnTo>
                <a:lnTo>
                  <a:pt x="250316" y="172465"/>
                </a:lnTo>
                <a:lnTo>
                  <a:pt x="347218" y="171195"/>
                </a:lnTo>
                <a:lnTo>
                  <a:pt x="367621" y="184463"/>
                </a:lnTo>
                <a:lnTo>
                  <a:pt x="384619" y="221329"/>
                </a:lnTo>
                <a:lnTo>
                  <a:pt x="396474" y="276244"/>
                </a:lnTo>
                <a:lnTo>
                  <a:pt x="401447" y="343662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2244" y="3362424"/>
            <a:ext cx="8547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73100" algn="l"/>
              </a:tabLst>
            </a:pPr>
            <a:r>
              <a:rPr sz="3600" i="1" spc="-285" dirty="0">
                <a:latin typeface="Times New Roman"/>
                <a:cs typeface="Times New Roman"/>
              </a:rPr>
              <a:t>x	</a:t>
            </a:r>
            <a:r>
              <a:rPr sz="3600" i="1" spc="-280" dirty="0">
                <a:latin typeface="Times New Roman"/>
                <a:cs typeface="Times New Roman"/>
              </a:rPr>
              <a:t>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127" y="3011423"/>
            <a:ext cx="457200" cy="415925"/>
          </a:xfrm>
          <a:custGeom>
            <a:avLst/>
            <a:gdLst/>
            <a:ahLst/>
            <a:cxnLst/>
            <a:rect l="l" t="t" r="r" b="b"/>
            <a:pathLst>
              <a:path w="457200" h="415925">
                <a:moveTo>
                  <a:pt x="457073" y="0"/>
                </a:moveTo>
                <a:lnTo>
                  <a:pt x="455027" y="65250"/>
                </a:lnTo>
                <a:lnTo>
                  <a:pt x="447660" y="122015"/>
                </a:lnTo>
                <a:lnTo>
                  <a:pt x="435868" y="166868"/>
                </a:lnTo>
                <a:lnTo>
                  <a:pt x="402590" y="207137"/>
                </a:lnTo>
                <a:lnTo>
                  <a:pt x="288671" y="208661"/>
                </a:lnTo>
                <a:lnTo>
                  <a:pt x="270653" y="219462"/>
                </a:lnTo>
                <a:lnTo>
                  <a:pt x="255293" y="248984"/>
                </a:lnTo>
                <a:lnTo>
                  <a:pt x="243481" y="293819"/>
                </a:lnTo>
                <a:lnTo>
                  <a:pt x="236107" y="350559"/>
                </a:lnTo>
                <a:lnTo>
                  <a:pt x="234061" y="415798"/>
                </a:lnTo>
                <a:lnTo>
                  <a:pt x="230264" y="350632"/>
                </a:lnTo>
                <a:lnTo>
                  <a:pt x="221365" y="294099"/>
                </a:lnTo>
                <a:lnTo>
                  <a:pt x="208357" y="249587"/>
                </a:lnTo>
                <a:lnTo>
                  <a:pt x="192234" y="220486"/>
                </a:lnTo>
                <a:lnTo>
                  <a:pt x="173990" y="210185"/>
                </a:lnTo>
                <a:lnTo>
                  <a:pt x="60071" y="211836"/>
                </a:lnTo>
                <a:lnTo>
                  <a:pt x="41826" y="201534"/>
                </a:lnTo>
                <a:lnTo>
                  <a:pt x="25703" y="172433"/>
                </a:lnTo>
                <a:lnTo>
                  <a:pt x="12695" y="127921"/>
                </a:lnTo>
                <a:lnTo>
                  <a:pt x="3796" y="71388"/>
                </a:lnTo>
                <a:lnTo>
                  <a:pt x="0" y="622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57272" y="3313656"/>
            <a:ext cx="1924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285" dirty="0">
                <a:latin typeface="Times New Roman"/>
                <a:cs typeface="Times New Roman"/>
              </a:rPr>
              <a:t>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19" y="1955368"/>
            <a:ext cx="991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us: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0828" y="3496436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…….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3079241"/>
            <a:ext cx="3105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25320" algn="l"/>
              </a:tabLst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there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such	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integer  where </a:t>
            </a:r>
            <a:r>
              <a:rPr sz="2400" dirty="0">
                <a:latin typeface="Arial"/>
                <a:cs typeface="Arial"/>
              </a:rPr>
              <a:t>m+k=m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4770"/>
            <a:ext cx="6413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Branches </a:t>
            </a:r>
            <a:r>
              <a:rPr sz="5000" spc="-5" dirty="0"/>
              <a:t>of</a:t>
            </a:r>
            <a:r>
              <a:rPr sz="5000" spc="-70" dirty="0"/>
              <a:t> </a:t>
            </a:r>
            <a:r>
              <a:rPr sz="5000" spc="-60" dirty="0" smtClean="0"/>
              <a:t>T</a:t>
            </a:r>
            <a:r>
              <a:rPr lang="en-US" sz="5000" spc="-60" dirty="0" smtClean="0"/>
              <a:t>O</a:t>
            </a:r>
            <a:r>
              <a:rPr sz="5000" spc="-60" dirty="0" smtClean="0"/>
              <a:t>C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367002"/>
            <a:ext cx="7882890" cy="349518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2400" b="1" dirty="0">
                <a:latin typeface="+mj-lt"/>
                <a:cs typeface="Bookman Old Style"/>
              </a:rPr>
              <a:t>TC </a:t>
            </a:r>
            <a:r>
              <a:rPr sz="2400" b="1" spc="-5" dirty="0">
                <a:latin typeface="+mj-lt"/>
                <a:cs typeface="Bookman Old Style"/>
              </a:rPr>
              <a:t>consists</a:t>
            </a:r>
            <a:r>
              <a:rPr sz="2400" b="1" spc="-50" dirty="0">
                <a:latin typeface="+mj-lt"/>
                <a:cs typeface="Bookman Old Style"/>
              </a:rPr>
              <a:t> </a:t>
            </a:r>
            <a:r>
              <a:rPr sz="2400" b="1" dirty="0">
                <a:latin typeface="+mj-lt"/>
                <a:cs typeface="Bookman Old Style"/>
              </a:rPr>
              <a:t>of</a:t>
            </a:r>
            <a:r>
              <a:rPr sz="2400" b="0" dirty="0">
                <a:latin typeface="+mj-lt"/>
                <a:cs typeface="Bookman Old Style"/>
              </a:rPr>
              <a:t>:</a:t>
            </a:r>
            <a:endParaRPr sz="2400" dirty="0">
              <a:latin typeface="+mj-lt"/>
              <a:cs typeface="Bookman Old Style"/>
            </a:endParaRPr>
          </a:p>
          <a:p>
            <a:pPr marL="286385" marR="544195" indent="-274320" algn="just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AutoNum type="arabicPeriod"/>
              <a:tabLst>
                <a:tab pos="525145" algn="l"/>
              </a:tabLst>
            </a:pPr>
            <a:r>
              <a:rPr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Automata</a:t>
            </a:r>
            <a:r>
              <a:rPr lang="en-US"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dirty="0" smtClean="0">
                <a:solidFill>
                  <a:srgbClr val="C00000"/>
                </a:solidFill>
                <a:latin typeface="+mj-lt"/>
                <a:cs typeface="Bookman Old Style"/>
              </a:rPr>
              <a:t>theory</a:t>
            </a:r>
            <a:r>
              <a:rPr sz="2400" b="0" dirty="0">
                <a:latin typeface="+mj-lt"/>
                <a:cs typeface="Bookman Old Style"/>
              </a:rPr>
              <a:t>: mathematical  models for </a:t>
            </a:r>
            <a:r>
              <a:rPr sz="2400" b="0" spc="-5" dirty="0">
                <a:latin typeface="+mj-lt"/>
                <a:cs typeface="Bookman Old Style"/>
              </a:rPr>
              <a:t>computational</a:t>
            </a:r>
            <a:r>
              <a:rPr sz="2400" b="0" spc="-90" dirty="0">
                <a:latin typeface="+mj-lt"/>
                <a:cs typeface="Bookman Old Style"/>
              </a:rPr>
              <a:t> </a:t>
            </a:r>
            <a:r>
              <a:rPr sz="2400" b="0" dirty="0" smtClean="0">
                <a:latin typeface="+mj-lt"/>
                <a:cs typeface="Bookman Old Style"/>
              </a:rPr>
              <a:t>problems</a:t>
            </a:r>
            <a:r>
              <a:rPr lang="en-US" sz="2400" dirty="0">
                <a:latin typeface="+mj-lt"/>
                <a:cs typeface="Bookman Old Style"/>
              </a:rPr>
              <a:t> </a:t>
            </a:r>
            <a:r>
              <a:rPr sz="2400" b="0" spc="-5" dirty="0" smtClean="0">
                <a:latin typeface="+mj-lt"/>
                <a:cs typeface="Bookman Old Style"/>
              </a:rPr>
              <a:t>such </a:t>
            </a:r>
            <a:r>
              <a:rPr sz="2400" b="0" spc="-5" dirty="0">
                <a:latin typeface="+mj-lt"/>
                <a:cs typeface="Bookman Old Style"/>
              </a:rPr>
              <a:t>as pattern </a:t>
            </a:r>
            <a:r>
              <a:rPr sz="2400" b="0" dirty="0">
                <a:latin typeface="+mj-lt"/>
                <a:cs typeface="Bookman Old Style"/>
              </a:rPr>
              <a:t>recognition </a:t>
            </a:r>
            <a:r>
              <a:rPr sz="2400" b="0" spc="-5" dirty="0">
                <a:latin typeface="+mj-lt"/>
                <a:cs typeface="Bookman Old Style"/>
              </a:rPr>
              <a:t>and other</a:t>
            </a:r>
            <a:r>
              <a:rPr sz="2400" b="0" spc="-15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</a:t>
            </a:r>
            <a:r>
              <a:rPr sz="3200" b="0" spc="-5" dirty="0">
                <a:latin typeface="+mj-lt"/>
                <a:cs typeface="Bookman Old Style"/>
              </a:rPr>
              <a:t>.</a:t>
            </a:r>
            <a:endParaRPr sz="32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 startAt="2"/>
              <a:tabLst>
                <a:tab pos="525145" algn="l"/>
              </a:tabLst>
            </a:pP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Computability theory</a:t>
            </a:r>
            <a:r>
              <a:rPr sz="2400" b="0" dirty="0">
                <a:latin typeface="+mj-lt"/>
                <a:cs typeface="Bookman Old Style"/>
              </a:rPr>
              <a:t>: </a:t>
            </a:r>
            <a:r>
              <a:rPr sz="2400" b="0" spc="-5" dirty="0">
                <a:latin typeface="+mj-lt"/>
                <a:cs typeface="Bookman Old Style"/>
              </a:rPr>
              <a:t>computational  </a:t>
            </a:r>
            <a:r>
              <a:rPr sz="2400" b="0" i="1" dirty="0">
                <a:latin typeface="+mj-lt"/>
                <a:cs typeface="Bookman Old Style"/>
              </a:rPr>
              <a:t>models </a:t>
            </a:r>
            <a:r>
              <a:rPr sz="2400" b="0" spc="-5" dirty="0">
                <a:latin typeface="+mj-lt"/>
                <a:cs typeface="Bookman Old Style"/>
              </a:rPr>
              <a:t>and </a:t>
            </a:r>
            <a:r>
              <a:rPr sz="2400" b="0" i="1" spc="-5" dirty="0">
                <a:latin typeface="+mj-lt"/>
                <a:cs typeface="Bookman Old Style"/>
              </a:rPr>
              <a:t>algorithms </a:t>
            </a:r>
            <a:r>
              <a:rPr sz="2400" b="0" dirty="0">
                <a:latin typeface="+mj-lt"/>
                <a:cs typeface="Bookman Old Style"/>
              </a:rPr>
              <a:t>for </a:t>
            </a:r>
            <a:r>
              <a:rPr sz="2400" b="0" spc="-5" dirty="0">
                <a:latin typeface="+mj-lt"/>
                <a:cs typeface="Bookman Old Style"/>
              </a:rPr>
              <a:t>general  </a:t>
            </a:r>
            <a:r>
              <a:rPr sz="2400" b="0" dirty="0">
                <a:latin typeface="+mj-lt"/>
                <a:cs typeface="Bookman Old Style"/>
              </a:rPr>
              <a:t>purpose.</a:t>
            </a:r>
            <a:endParaRPr sz="2400" dirty="0">
              <a:latin typeface="+mj-lt"/>
              <a:cs typeface="Bookman Old Style"/>
            </a:endParaRPr>
          </a:p>
          <a:p>
            <a:pPr marL="286385" marR="113664" indent="-274320" algn="just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 startAt="2"/>
              <a:tabLst>
                <a:tab pos="525145" algn="l"/>
              </a:tabLst>
            </a:pP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Complexity theory</a:t>
            </a:r>
            <a:r>
              <a:rPr sz="2400" b="0" dirty="0">
                <a:latin typeface="+mj-lt"/>
                <a:cs typeface="Bookman Old Style"/>
              </a:rPr>
              <a:t>: </a:t>
            </a:r>
            <a:r>
              <a:rPr sz="2400" b="0" spc="-5" dirty="0">
                <a:latin typeface="+mj-lt"/>
                <a:cs typeface="Bookman Old Style"/>
              </a:rPr>
              <a:t>classifying  </a:t>
            </a:r>
            <a:r>
              <a:rPr sz="2400" b="0" dirty="0">
                <a:latin typeface="+mj-lt"/>
                <a:cs typeface="Bookman Old Style"/>
              </a:rPr>
              <a:t>problems according to their</a:t>
            </a:r>
            <a:r>
              <a:rPr sz="2400" b="0" spc="-125" dirty="0">
                <a:latin typeface="+mj-lt"/>
                <a:cs typeface="Bookman Old Style"/>
              </a:rPr>
              <a:t> </a:t>
            </a:r>
            <a:r>
              <a:rPr sz="2400" b="0" dirty="0">
                <a:latin typeface="+mj-lt"/>
                <a:cs typeface="Bookman Old Style"/>
              </a:rPr>
              <a:t>difficulty.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Notations</a:t>
            </a:r>
            <a:br>
              <a:rPr lang="en-US" dirty="0" smtClean="0"/>
            </a:b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553" y="708406"/>
            <a:ext cx="2000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Sets-[1]</a:t>
            </a:r>
            <a:endParaRPr sz="50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1658239" y="3656965"/>
            <a:ext cx="330200" cy="840105"/>
          </a:xfrm>
          <a:custGeom>
            <a:avLst/>
            <a:gdLst/>
            <a:ahLst/>
            <a:cxnLst/>
            <a:rect l="l" t="t" r="r" b="b"/>
            <a:pathLst>
              <a:path w="330200" h="840104">
                <a:moveTo>
                  <a:pt x="9143" y="734060"/>
                </a:moveTo>
                <a:lnTo>
                  <a:pt x="2286" y="735330"/>
                </a:lnTo>
                <a:lnTo>
                  <a:pt x="0" y="738632"/>
                </a:lnTo>
                <a:lnTo>
                  <a:pt x="635" y="742061"/>
                </a:lnTo>
                <a:lnTo>
                  <a:pt x="18161" y="839597"/>
                </a:lnTo>
                <a:lnTo>
                  <a:pt x="29789" y="829945"/>
                </a:lnTo>
                <a:lnTo>
                  <a:pt x="28448" y="829945"/>
                </a:lnTo>
                <a:lnTo>
                  <a:pt x="16510" y="825627"/>
                </a:lnTo>
                <a:lnTo>
                  <a:pt x="24554" y="803579"/>
                </a:lnTo>
                <a:lnTo>
                  <a:pt x="13081" y="739775"/>
                </a:lnTo>
                <a:lnTo>
                  <a:pt x="12446" y="736346"/>
                </a:lnTo>
                <a:lnTo>
                  <a:pt x="9143" y="734060"/>
                </a:lnTo>
                <a:close/>
              </a:path>
              <a:path w="330200" h="840104">
                <a:moveTo>
                  <a:pt x="24554" y="803579"/>
                </a:moveTo>
                <a:lnTo>
                  <a:pt x="16510" y="825627"/>
                </a:lnTo>
                <a:lnTo>
                  <a:pt x="28448" y="829945"/>
                </a:lnTo>
                <a:lnTo>
                  <a:pt x="29652" y="826643"/>
                </a:lnTo>
                <a:lnTo>
                  <a:pt x="28702" y="826643"/>
                </a:lnTo>
                <a:lnTo>
                  <a:pt x="18415" y="822833"/>
                </a:lnTo>
                <a:lnTo>
                  <a:pt x="26770" y="815901"/>
                </a:lnTo>
                <a:lnTo>
                  <a:pt x="24554" y="803579"/>
                </a:lnTo>
                <a:close/>
              </a:path>
              <a:path w="330200" h="840104">
                <a:moveTo>
                  <a:pt x="89027" y="764286"/>
                </a:moveTo>
                <a:lnTo>
                  <a:pt x="86233" y="766572"/>
                </a:lnTo>
                <a:lnTo>
                  <a:pt x="36524" y="807809"/>
                </a:lnTo>
                <a:lnTo>
                  <a:pt x="28448" y="829945"/>
                </a:lnTo>
                <a:lnTo>
                  <a:pt x="29789" y="829945"/>
                </a:lnTo>
                <a:lnTo>
                  <a:pt x="94361" y="776351"/>
                </a:lnTo>
                <a:lnTo>
                  <a:pt x="97155" y="774065"/>
                </a:lnTo>
                <a:lnTo>
                  <a:pt x="97536" y="770001"/>
                </a:lnTo>
                <a:lnTo>
                  <a:pt x="92963" y="764667"/>
                </a:lnTo>
                <a:lnTo>
                  <a:pt x="89027" y="764286"/>
                </a:lnTo>
                <a:close/>
              </a:path>
              <a:path w="330200" h="840104">
                <a:moveTo>
                  <a:pt x="26770" y="815901"/>
                </a:moveTo>
                <a:lnTo>
                  <a:pt x="18415" y="822833"/>
                </a:lnTo>
                <a:lnTo>
                  <a:pt x="28702" y="826643"/>
                </a:lnTo>
                <a:lnTo>
                  <a:pt x="26770" y="815901"/>
                </a:lnTo>
                <a:close/>
              </a:path>
              <a:path w="330200" h="840104">
                <a:moveTo>
                  <a:pt x="36524" y="807809"/>
                </a:moveTo>
                <a:lnTo>
                  <a:pt x="26770" y="815901"/>
                </a:lnTo>
                <a:lnTo>
                  <a:pt x="28702" y="826643"/>
                </a:lnTo>
                <a:lnTo>
                  <a:pt x="29652" y="826643"/>
                </a:lnTo>
                <a:lnTo>
                  <a:pt x="36524" y="807809"/>
                </a:lnTo>
                <a:close/>
              </a:path>
              <a:path w="330200" h="840104">
                <a:moveTo>
                  <a:pt x="317754" y="0"/>
                </a:moveTo>
                <a:lnTo>
                  <a:pt x="24554" y="803579"/>
                </a:lnTo>
                <a:lnTo>
                  <a:pt x="26770" y="815901"/>
                </a:lnTo>
                <a:lnTo>
                  <a:pt x="36524" y="807809"/>
                </a:lnTo>
                <a:lnTo>
                  <a:pt x="329692" y="4318"/>
                </a:lnTo>
                <a:lnTo>
                  <a:pt x="317754" y="0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537157"/>
            <a:ext cx="8319134" cy="3345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4769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0" dirty="0">
                <a:latin typeface="Bookman Old Style"/>
                <a:cs typeface="Bookman Old Style"/>
              </a:rPr>
              <a:t>A </a:t>
            </a:r>
            <a:r>
              <a:rPr sz="3200" b="0" spc="-5" dirty="0">
                <a:latin typeface="Bookman Old Style"/>
                <a:cs typeface="Bookman Old Style"/>
              </a:rPr>
              <a:t>set </a:t>
            </a:r>
            <a:r>
              <a:rPr sz="3200" b="0" dirty="0">
                <a:latin typeface="Bookman Old Style"/>
                <a:cs typeface="Bookman Old Style"/>
              </a:rPr>
              <a:t>is a </a:t>
            </a:r>
            <a:r>
              <a:rPr sz="3200" b="0" spc="-5" dirty="0">
                <a:latin typeface="Bookman Old Style"/>
                <a:cs typeface="Bookman Old Style"/>
              </a:rPr>
              <a:t>group </a:t>
            </a:r>
            <a:r>
              <a:rPr sz="3200" b="0" dirty="0">
                <a:latin typeface="Bookman Old Style"/>
                <a:cs typeface="Bookman Old Style"/>
              </a:rPr>
              <a:t>of </a:t>
            </a:r>
            <a:r>
              <a:rPr sz="3200" b="0" spc="-5" dirty="0">
                <a:latin typeface="Bookman Old Style"/>
                <a:cs typeface="Bookman Old Style"/>
              </a:rPr>
              <a:t>elements </a:t>
            </a:r>
            <a:r>
              <a:rPr sz="3200" b="0" dirty="0">
                <a:latin typeface="Bookman Old Style"/>
                <a:cs typeface="Bookman Old Style"/>
              </a:rPr>
              <a:t>represented  </a:t>
            </a:r>
            <a:r>
              <a:rPr sz="3200" b="0" spc="-5" dirty="0">
                <a:latin typeface="Bookman Old Style"/>
                <a:cs typeface="Bookman Old Style"/>
              </a:rPr>
              <a:t>as </a:t>
            </a:r>
            <a:r>
              <a:rPr sz="3200" b="0" dirty="0">
                <a:latin typeface="Bookman Old Style"/>
                <a:cs typeface="Bookman Old Style"/>
              </a:rPr>
              <a:t>a </a:t>
            </a:r>
            <a:r>
              <a:rPr sz="3200" b="0" spc="-5" dirty="0">
                <a:latin typeface="Bookman Old Style"/>
                <a:cs typeface="Bookman Old Style"/>
              </a:rPr>
              <a:t>unit.</a:t>
            </a:r>
            <a:endParaRPr sz="3200">
              <a:latin typeface="Bookman Old Style"/>
              <a:cs typeface="Bookman Old Style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0" spc="-5" dirty="0">
                <a:latin typeface="Bookman Old Style"/>
                <a:cs typeface="Bookman Old Style"/>
              </a:rPr>
              <a:t>For </a:t>
            </a:r>
            <a:r>
              <a:rPr sz="3200" b="0" dirty="0">
                <a:latin typeface="Bookman Old Style"/>
                <a:cs typeface="Bookman Old Style"/>
              </a:rPr>
              <a:t>example</a:t>
            </a:r>
            <a:endParaRPr sz="3200">
              <a:latin typeface="Bookman Old Style"/>
              <a:cs typeface="Bookman Old Style"/>
            </a:endParaRPr>
          </a:p>
          <a:p>
            <a:pPr marL="286385">
              <a:lnSpc>
                <a:spcPct val="100000"/>
              </a:lnSpc>
              <a:spcBef>
                <a:spcPts val="770"/>
              </a:spcBef>
              <a:tabLst>
                <a:tab pos="4584700" algn="l"/>
              </a:tabLst>
            </a:pPr>
            <a:r>
              <a:rPr sz="3200" b="0" dirty="0">
                <a:latin typeface="Bookman Old Style"/>
                <a:cs typeface="Bookman Old Style"/>
              </a:rPr>
              <a:t>S </a:t>
            </a:r>
            <a:r>
              <a:rPr sz="3200" b="0" spc="-5" dirty="0">
                <a:latin typeface="Bookman Old Style"/>
                <a:cs typeface="Bookman Old Style"/>
              </a:rPr>
              <a:t>={a,</a:t>
            </a:r>
            <a:r>
              <a:rPr sz="3200" b="0" dirty="0">
                <a:latin typeface="Bookman Old Style"/>
                <a:cs typeface="Bookman Old Style"/>
              </a:rPr>
              <a:t> b,</a:t>
            </a:r>
            <a:r>
              <a:rPr sz="3200" b="0" spc="5" dirty="0">
                <a:latin typeface="Bookman Old Style"/>
                <a:cs typeface="Bookman Old Style"/>
              </a:rPr>
              <a:t> </a:t>
            </a:r>
            <a:r>
              <a:rPr sz="3200" b="0" dirty="0">
                <a:latin typeface="Bookman Old Style"/>
                <a:cs typeface="Bookman Old Style"/>
              </a:rPr>
              <a:t>c}	a </a:t>
            </a:r>
            <a:r>
              <a:rPr sz="3200" b="0" spc="-5" dirty="0">
                <a:latin typeface="Bookman Old Style"/>
                <a:cs typeface="Bookman Old Style"/>
              </a:rPr>
              <a:t>set </a:t>
            </a:r>
            <a:r>
              <a:rPr sz="3200" b="0" dirty="0">
                <a:latin typeface="Bookman Old Style"/>
                <a:cs typeface="Bookman Old Style"/>
              </a:rPr>
              <a:t>of 3</a:t>
            </a:r>
            <a:r>
              <a:rPr sz="3200" b="0" spc="-40" dirty="0">
                <a:latin typeface="Bookman Old Style"/>
                <a:cs typeface="Bookman Old Style"/>
              </a:rPr>
              <a:t> </a:t>
            </a:r>
            <a:r>
              <a:rPr sz="3200" b="0" spc="-5" dirty="0">
                <a:latin typeface="Bookman Old Style"/>
                <a:cs typeface="Bookman Old Style"/>
              </a:rPr>
              <a:t>elements</a:t>
            </a:r>
            <a:endParaRPr sz="32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onstantia"/>
                <a:cs typeface="Constantia"/>
              </a:rPr>
              <a:t>Elements included in </a:t>
            </a:r>
            <a:r>
              <a:rPr sz="2800" spc="-15" dirty="0">
                <a:latin typeface="Constantia"/>
                <a:cs typeface="Constantia"/>
              </a:rPr>
              <a:t>curly brackets </a:t>
            </a:r>
            <a:r>
              <a:rPr sz="2800" spc="-5" dirty="0">
                <a:latin typeface="Constantia"/>
                <a:cs typeface="Constantia"/>
              </a:rPr>
              <a:t>{</a:t>
            </a:r>
            <a:r>
              <a:rPr sz="2800" spc="-2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7777" y="3656457"/>
            <a:ext cx="193675" cy="839469"/>
          </a:xfrm>
          <a:custGeom>
            <a:avLst/>
            <a:gdLst/>
            <a:ahLst/>
            <a:cxnLst/>
            <a:rect l="l" t="t" r="r" b="b"/>
            <a:pathLst>
              <a:path w="193675" h="839470">
                <a:moveTo>
                  <a:pt x="97535" y="752856"/>
                </a:moveTo>
                <a:lnTo>
                  <a:pt x="92201" y="757428"/>
                </a:lnTo>
                <a:lnTo>
                  <a:pt x="91947" y="761365"/>
                </a:lnTo>
                <a:lnTo>
                  <a:pt x="158622" y="839343"/>
                </a:lnTo>
                <a:lnTo>
                  <a:pt x="162678" y="828167"/>
                </a:lnTo>
                <a:lnTo>
                  <a:pt x="150114" y="828167"/>
                </a:lnTo>
                <a:lnTo>
                  <a:pt x="145896" y="804962"/>
                </a:lnTo>
                <a:lnTo>
                  <a:pt x="101600" y="753110"/>
                </a:lnTo>
                <a:lnTo>
                  <a:pt x="97535" y="752856"/>
                </a:lnTo>
                <a:close/>
              </a:path>
              <a:path w="193675" h="839470">
                <a:moveTo>
                  <a:pt x="145896" y="804962"/>
                </a:moveTo>
                <a:lnTo>
                  <a:pt x="150114" y="828167"/>
                </a:lnTo>
                <a:lnTo>
                  <a:pt x="162559" y="825881"/>
                </a:lnTo>
                <a:lnTo>
                  <a:pt x="162375" y="824865"/>
                </a:lnTo>
                <a:lnTo>
                  <a:pt x="150367" y="824865"/>
                </a:lnTo>
                <a:lnTo>
                  <a:pt x="154104" y="814570"/>
                </a:lnTo>
                <a:lnTo>
                  <a:pt x="145896" y="804962"/>
                </a:lnTo>
                <a:close/>
              </a:path>
              <a:path w="193675" h="839470">
                <a:moveTo>
                  <a:pt x="185292" y="736854"/>
                </a:moveTo>
                <a:lnTo>
                  <a:pt x="181736" y="738632"/>
                </a:lnTo>
                <a:lnTo>
                  <a:pt x="180466" y="741934"/>
                </a:lnTo>
                <a:lnTo>
                  <a:pt x="158368" y="802821"/>
                </a:lnTo>
                <a:lnTo>
                  <a:pt x="162559" y="825881"/>
                </a:lnTo>
                <a:lnTo>
                  <a:pt x="150114" y="828167"/>
                </a:lnTo>
                <a:lnTo>
                  <a:pt x="162678" y="828167"/>
                </a:lnTo>
                <a:lnTo>
                  <a:pt x="192404" y="746252"/>
                </a:lnTo>
                <a:lnTo>
                  <a:pt x="193674" y="742950"/>
                </a:lnTo>
                <a:lnTo>
                  <a:pt x="191897" y="739267"/>
                </a:lnTo>
                <a:lnTo>
                  <a:pt x="188595" y="738124"/>
                </a:lnTo>
                <a:lnTo>
                  <a:pt x="185292" y="736854"/>
                </a:lnTo>
                <a:close/>
              </a:path>
              <a:path w="193675" h="839470">
                <a:moveTo>
                  <a:pt x="154104" y="814570"/>
                </a:moveTo>
                <a:lnTo>
                  <a:pt x="150367" y="824865"/>
                </a:lnTo>
                <a:lnTo>
                  <a:pt x="161162" y="822833"/>
                </a:lnTo>
                <a:lnTo>
                  <a:pt x="154104" y="814570"/>
                </a:lnTo>
                <a:close/>
              </a:path>
              <a:path w="193675" h="839470">
                <a:moveTo>
                  <a:pt x="158368" y="802821"/>
                </a:moveTo>
                <a:lnTo>
                  <a:pt x="154104" y="814570"/>
                </a:lnTo>
                <a:lnTo>
                  <a:pt x="161162" y="822833"/>
                </a:lnTo>
                <a:lnTo>
                  <a:pt x="150367" y="824865"/>
                </a:lnTo>
                <a:lnTo>
                  <a:pt x="162375" y="824865"/>
                </a:lnTo>
                <a:lnTo>
                  <a:pt x="158368" y="802821"/>
                </a:lnTo>
                <a:close/>
              </a:path>
              <a:path w="193675" h="839470">
                <a:moveTo>
                  <a:pt x="12445" y="0"/>
                </a:moveTo>
                <a:lnTo>
                  <a:pt x="0" y="2286"/>
                </a:lnTo>
                <a:lnTo>
                  <a:pt x="145896" y="804962"/>
                </a:lnTo>
                <a:lnTo>
                  <a:pt x="154104" y="814570"/>
                </a:lnTo>
                <a:lnTo>
                  <a:pt x="158368" y="802821"/>
                </a:lnTo>
                <a:lnTo>
                  <a:pt x="12445" y="0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2561" y="3304794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1333500" y="0"/>
                </a:moveTo>
                <a:lnTo>
                  <a:pt x="13335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333500" y="285750"/>
                </a:lnTo>
                <a:lnTo>
                  <a:pt x="1333500" y="380999"/>
                </a:lnTo>
                <a:lnTo>
                  <a:pt x="1524000" y="190500"/>
                </a:lnTo>
                <a:lnTo>
                  <a:pt x="1333500" y="0"/>
                </a:lnTo>
                <a:close/>
              </a:path>
            </a:pathLst>
          </a:custGeom>
          <a:solidFill>
            <a:srgbClr val="0A5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2561" y="3304794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95250"/>
                </a:moveTo>
                <a:lnTo>
                  <a:pt x="1333500" y="95250"/>
                </a:lnTo>
                <a:lnTo>
                  <a:pt x="1333500" y="0"/>
                </a:lnTo>
                <a:lnTo>
                  <a:pt x="1524000" y="190500"/>
                </a:lnTo>
                <a:lnTo>
                  <a:pt x="1333500" y="380999"/>
                </a:lnTo>
                <a:lnTo>
                  <a:pt x="13335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053A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1194" y="4943754"/>
            <a:ext cx="498919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927100" algn="l"/>
              </a:tabLst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belongs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2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927100" algn="l"/>
              </a:tabLst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onstantia"/>
                <a:cs typeface="Constantia"/>
              </a:rPr>
              <a:t>f </a:t>
            </a:r>
            <a:r>
              <a:rPr sz="3200" spc="-5" dirty="0">
                <a:latin typeface="Constantia"/>
                <a:cs typeface="Constantia"/>
              </a:rPr>
              <a:t>does </a:t>
            </a:r>
            <a:r>
              <a:rPr sz="3200" spc="-15" dirty="0">
                <a:latin typeface="Constantia"/>
                <a:cs typeface="Constantia"/>
              </a:rPr>
              <a:t>NOT </a:t>
            </a:r>
            <a:r>
              <a:rPr sz="3200" spc="-5" dirty="0">
                <a:latin typeface="Constantia"/>
                <a:cs typeface="Constantia"/>
              </a:rPr>
              <a:t>belong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3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4911738"/>
            <a:ext cx="1148080" cy="12566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7020" indent="-274320">
              <a:lnSpc>
                <a:spcPts val="4775"/>
              </a:lnSpc>
              <a:spcBef>
                <a:spcPts val="11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a</a:t>
            </a:r>
            <a:r>
              <a:rPr sz="6300" spc="-22" baseline="1984" dirty="0">
                <a:latin typeface="Symbol"/>
                <a:cs typeface="Symbol"/>
              </a:rPr>
              <a:t></a:t>
            </a:r>
            <a:r>
              <a:rPr sz="6300" spc="-900" baseline="198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ts val="4895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f</a:t>
            </a:r>
            <a:r>
              <a:rPr sz="3200" spc="-380" dirty="0">
                <a:latin typeface="Constantia"/>
                <a:cs typeface="Constantia"/>
              </a:rPr>
              <a:t> </a:t>
            </a:r>
            <a:r>
              <a:rPr sz="6450" spc="352" baseline="3875" dirty="0">
                <a:latin typeface="Symbol"/>
                <a:cs typeface="Symbol"/>
              </a:rPr>
              <a:t></a:t>
            </a:r>
            <a:r>
              <a:rPr sz="3200" spc="235" dirty="0">
                <a:latin typeface="Constantia"/>
                <a:cs typeface="Constantia"/>
              </a:rPr>
              <a:t>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154" y="461518"/>
            <a:ext cx="2000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Sets-[2]</a:t>
            </a:r>
            <a:endParaRPr sz="50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50594" y="3790569"/>
            <a:ext cx="1278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onstantia"/>
                <a:cs typeface="Constantia"/>
              </a:rPr>
              <a:t>S ={a,</a:t>
            </a:r>
            <a:r>
              <a:rPr sz="2800" i="1" spc="-75" dirty="0">
                <a:latin typeface="Constantia"/>
                <a:cs typeface="Constantia"/>
              </a:rPr>
              <a:t> </a:t>
            </a:r>
            <a:r>
              <a:rPr sz="2800" i="1" dirty="0">
                <a:latin typeface="Constantia"/>
                <a:cs typeface="Constantia"/>
              </a:rPr>
              <a:t>b}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05680"/>
            <a:ext cx="360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2800" spc="-10" dirty="0">
                <a:latin typeface="Constantia"/>
                <a:cs typeface="Constantia"/>
              </a:rPr>
              <a:t>intersects </a:t>
            </a:r>
            <a:r>
              <a:rPr sz="2800" i="1" spc="-5" dirty="0">
                <a:latin typeface="Constantia"/>
                <a:cs typeface="Constantia"/>
              </a:rPr>
              <a:t>S ={a,</a:t>
            </a:r>
            <a:r>
              <a:rPr sz="2800" i="1" spc="-90" dirty="0">
                <a:latin typeface="Constantia"/>
                <a:cs typeface="Constantia"/>
              </a:rPr>
              <a:t> </a:t>
            </a:r>
            <a:r>
              <a:rPr sz="2800" i="1" dirty="0">
                <a:latin typeface="Constantia"/>
                <a:cs typeface="Constantia"/>
              </a:rPr>
              <a:t>b}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44038"/>
            <a:ext cx="3569970" cy="2077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2755900" algn="l"/>
              </a:tabLst>
            </a:pP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If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S ={a,</a:t>
            </a:r>
            <a:r>
              <a:rPr sz="2800" i="1" spc="8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25" dirty="0">
                <a:solidFill>
                  <a:srgbClr val="C00000"/>
                </a:solidFill>
                <a:latin typeface="Constantia"/>
                <a:cs typeface="Constantia"/>
              </a:rPr>
              <a:t>b,</a:t>
            </a:r>
            <a:r>
              <a:rPr sz="2800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c}	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endParaRPr sz="2800">
              <a:latin typeface="Constantia"/>
              <a:cs typeface="Constantia"/>
            </a:endParaRPr>
          </a:p>
          <a:p>
            <a:pPr marL="286385">
              <a:lnSpc>
                <a:spcPts val="3000"/>
              </a:lnSpc>
              <a:spcBef>
                <a:spcPts val="670"/>
              </a:spcBef>
              <a:tabLst>
                <a:tab pos="2755900" algn="l"/>
              </a:tabLst>
            </a:pP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800" i="1" spc="-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2800" i="1" spc="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{a,</a:t>
            </a:r>
            <a:r>
              <a:rPr sz="2800" i="1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Constantia"/>
                <a:cs typeface="Constantia"/>
              </a:rPr>
              <a:t>b</a:t>
            </a:r>
            <a:r>
              <a:rPr sz="2800" i="1" spc="-5" dirty="0">
                <a:solidFill>
                  <a:srgbClr val="C00000"/>
                </a:solidFill>
                <a:latin typeface="Constantia"/>
                <a:cs typeface="Constantia"/>
              </a:rPr>
              <a:t>}</a:t>
            </a:r>
            <a:r>
              <a:rPr sz="2800" i="1" dirty="0">
                <a:solidFill>
                  <a:srgbClr val="C00000"/>
                </a:solidFill>
                <a:latin typeface="Constantia"/>
                <a:cs typeface="Constantia"/>
              </a:rPr>
              <a:t>	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Then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ts val="4680"/>
              </a:lnSpc>
              <a:tabLst>
                <a:tab pos="429895" algn="l"/>
                <a:tab pos="927100" algn="l"/>
              </a:tabLst>
            </a:pP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6300" spc="-1402" baseline="-1984" dirty="0">
                <a:latin typeface="Symbol"/>
                <a:cs typeface="Symbol"/>
              </a:rPr>
              <a:t></a:t>
            </a:r>
            <a:r>
              <a:rPr sz="6300" spc="-1402" baseline="-1984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 </a:t>
            </a:r>
            <a:r>
              <a:rPr sz="2800" spc="-5" dirty="0">
                <a:latin typeface="Constantia"/>
                <a:cs typeface="Constantia"/>
              </a:rPr>
              <a:t>is a subset of</a:t>
            </a:r>
            <a:r>
              <a:rPr sz="2800" spc="-355" dirty="0">
                <a:latin typeface="Constantia"/>
                <a:cs typeface="Constantia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578210"/>
            <a:ext cx="716280" cy="687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015" algn="l"/>
              </a:tabLst>
            </a:pPr>
            <a:r>
              <a:rPr sz="4200" i="1" spc="-7" baseline="-1984" dirty="0">
                <a:latin typeface="Constantia"/>
                <a:cs typeface="Constantia"/>
              </a:rPr>
              <a:t>T	</a:t>
            </a:r>
            <a:r>
              <a:rPr sz="4350" spc="-750" dirty="0">
                <a:latin typeface="Symbol"/>
                <a:cs typeface="Symbol"/>
              </a:rPr>
              <a:t></a:t>
            </a:r>
            <a:endParaRPr sz="4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053152"/>
            <a:ext cx="3415029" cy="1240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08940" algn="l"/>
              </a:tabLst>
            </a:pP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6525" spc="-1139" baseline="-3192" dirty="0">
                <a:latin typeface="Symbol"/>
                <a:cs typeface="Symbol"/>
              </a:rPr>
              <a:t></a:t>
            </a:r>
            <a:r>
              <a:rPr sz="6525" spc="-652" baseline="-3192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S ={a, </a:t>
            </a:r>
            <a:r>
              <a:rPr sz="2800" i="1" spc="-25" dirty="0">
                <a:latin typeface="Constantia"/>
                <a:cs typeface="Constantia"/>
              </a:rPr>
              <a:t>b,</a:t>
            </a:r>
            <a:r>
              <a:rPr sz="2800" i="1" spc="-160" dirty="0">
                <a:latin typeface="Constantia"/>
                <a:cs typeface="Constantia"/>
              </a:rPr>
              <a:t> </a:t>
            </a:r>
            <a:r>
              <a:rPr sz="2800" i="1" spc="-10" dirty="0">
                <a:latin typeface="Constantia"/>
                <a:cs typeface="Constantia"/>
              </a:rPr>
              <a:t>c}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771525" algn="l"/>
              </a:tabLst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Constantia"/>
                <a:cs typeface="Constantia"/>
              </a:rPr>
              <a:t>T	</a:t>
            </a:r>
            <a:r>
              <a:rPr sz="2800" spc="-20" dirty="0">
                <a:latin typeface="Constantia"/>
                <a:cs typeface="Constantia"/>
              </a:rPr>
              <a:t>Union </a:t>
            </a:r>
            <a:r>
              <a:rPr sz="2800" i="1" spc="-5" dirty="0">
                <a:latin typeface="Constantia"/>
                <a:cs typeface="Constantia"/>
              </a:rPr>
              <a:t>S ={a, </a:t>
            </a:r>
            <a:r>
              <a:rPr sz="2800" i="1" spc="-25" dirty="0">
                <a:latin typeface="Constantia"/>
                <a:cs typeface="Constantia"/>
              </a:rPr>
              <a:t>b,</a:t>
            </a:r>
            <a:r>
              <a:rPr sz="2800" i="1" spc="-65" dirty="0">
                <a:latin typeface="Constantia"/>
                <a:cs typeface="Constantia"/>
              </a:rPr>
              <a:t> </a:t>
            </a:r>
            <a:r>
              <a:rPr sz="2800" i="1" spc="-10" dirty="0">
                <a:latin typeface="Constantia"/>
                <a:cs typeface="Constantia"/>
              </a:rPr>
              <a:t>c}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6200" y="1371600"/>
            <a:ext cx="5029200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5175" y="5345379"/>
            <a:ext cx="3897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009900"/>
                </a:solidFill>
                <a:latin typeface="Constantia"/>
                <a:cs typeface="Constantia"/>
              </a:rPr>
              <a:t>Venn </a:t>
            </a:r>
            <a:r>
              <a:rPr sz="2800" spc="-15" dirty="0">
                <a:solidFill>
                  <a:srgbClr val="009900"/>
                </a:solidFill>
                <a:latin typeface="Constantia"/>
                <a:cs typeface="Constantia"/>
              </a:rPr>
              <a:t>diagram </a:t>
            </a:r>
            <a:r>
              <a:rPr sz="2800" spc="-10" dirty="0">
                <a:solidFill>
                  <a:srgbClr val="009900"/>
                </a:solidFill>
                <a:latin typeface="Constantia"/>
                <a:cs typeface="Constantia"/>
              </a:rPr>
              <a:t>for </a:t>
            </a:r>
            <a:r>
              <a:rPr sz="2800" i="1" spc="-5" dirty="0">
                <a:solidFill>
                  <a:srgbClr val="009900"/>
                </a:solidFill>
                <a:latin typeface="Constantia"/>
                <a:cs typeface="Constantia"/>
              </a:rPr>
              <a:t>S </a:t>
            </a:r>
            <a:r>
              <a:rPr sz="2800" spc="-5" dirty="0">
                <a:solidFill>
                  <a:srgbClr val="009900"/>
                </a:solidFill>
                <a:latin typeface="Constantia"/>
                <a:cs typeface="Constantia"/>
              </a:rPr>
              <a:t>and</a:t>
            </a:r>
            <a:r>
              <a:rPr sz="2800" spc="-254" dirty="0">
                <a:solidFill>
                  <a:srgbClr val="009900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009900"/>
                </a:solidFill>
                <a:latin typeface="Constantia"/>
                <a:cs typeface="Constantia"/>
              </a:rPr>
              <a:t>T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5683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Sequences </a:t>
            </a:r>
            <a:r>
              <a:rPr sz="5000" dirty="0"/>
              <a:t>and</a:t>
            </a:r>
            <a:r>
              <a:rPr sz="5000" spc="-90" dirty="0"/>
              <a:t> </a:t>
            </a:r>
            <a:r>
              <a:rPr sz="5000" spc="-60" dirty="0"/>
              <a:t>Tuples</a:t>
            </a:r>
            <a:endParaRPr sz="5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45031"/>
            <a:ext cx="7732395" cy="156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9075" indent="-287020">
              <a:lnSpc>
                <a:spcPct val="120100"/>
              </a:lnSpc>
              <a:spcBef>
                <a:spcPts val="10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4673600" algn="l"/>
              </a:tabLst>
            </a:pP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sequence </a:t>
            </a:r>
            <a:r>
              <a:rPr sz="2800" spc="-5" dirty="0">
                <a:latin typeface="Book Antiqua"/>
                <a:cs typeface="Book Antiqua"/>
              </a:rPr>
              <a:t>is a list of elements in some order.  </a:t>
            </a:r>
            <a:r>
              <a:rPr sz="2800" dirty="0">
                <a:latin typeface="Book Antiqua"/>
                <a:cs typeface="Book Antiqua"/>
              </a:rPr>
              <a:t>(2, </a:t>
            </a:r>
            <a:r>
              <a:rPr sz="2800" spc="-5" dirty="0">
                <a:latin typeface="Book Antiqua"/>
                <a:cs typeface="Book Antiqua"/>
              </a:rPr>
              <a:t>4, </a:t>
            </a:r>
            <a:r>
              <a:rPr sz="2800" dirty="0">
                <a:latin typeface="Book Antiqua"/>
                <a:cs typeface="Book Antiqua"/>
              </a:rPr>
              <a:t>6, </a:t>
            </a:r>
            <a:r>
              <a:rPr sz="2800" spc="-5" dirty="0">
                <a:latin typeface="Book Antiqua"/>
                <a:cs typeface="Book Antiqua"/>
              </a:rPr>
              <a:t>8,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….)	</a:t>
            </a:r>
            <a:r>
              <a:rPr sz="2800" spc="-5" dirty="0">
                <a:latin typeface="Book Antiqua"/>
                <a:cs typeface="Book Antiqua"/>
              </a:rPr>
              <a:t>parentheses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dirty="0">
                <a:latin typeface="Book Antiqua"/>
                <a:cs typeface="Book Antiqua"/>
              </a:rPr>
              <a:t>finite </a:t>
            </a:r>
            <a:r>
              <a:rPr sz="2800" spc="-5" dirty="0">
                <a:latin typeface="Book Antiqua"/>
                <a:cs typeface="Book Antiqua"/>
              </a:rPr>
              <a:t>sequence of </a:t>
            </a:r>
            <a:r>
              <a:rPr sz="2800" i="1" spc="-5" dirty="0">
                <a:latin typeface="Book Antiqua"/>
                <a:cs typeface="Book Antiqua"/>
              </a:rPr>
              <a:t>K-elements </a:t>
            </a:r>
            <a:r>
              <a:rPr sz="2800" spc="-5" dirty="0">
                <a:latin typeface="Book Antiqua"/>
                <a:cs typeface="Book Antiqua"/>
              </a:rPr>
              <a:t>is called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k</a:t>
            </a:r>
            <a:r>
              <a:rPr sz="2800" spc="-5" dirty="0">
                <a:latin typeface="Book Antiqua"/>
                <a:cs typeface="Book Antiqua"/>
              </a:rPr>
              <a:t>-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tuple</a:t>
            </a:r>
            <a:r>
              <a:rPr sz="2800" spc="-5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2986303"/>
            <a:ext cx="115189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Book Antiqua"/>
                <a:cs typeface="Book Antiqua"/>
              </a:rPr>
              <a:t>(2,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4)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Book Antiqua"/>
                <a:cs typeface="Book Antiqua"/>
              </a:rPr>
              <a:t>(2, </a:t>
            </a:r>
            <a:r>
              <a:rPr sz="2800" spc="-5" dirty="0">
                <a:latin typeface="Book Antiqua"/>
                <a:cs typeface="Book Antiqua"/>
              </a:rPr>
              <a:t>4,</a:t>
            </a:r>
            <a:r>
              <a:rPr sz="2800" spc="-95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6)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2986303"/>
            <a:ext cx="266573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Book Antiqua"/>
                <a:cs typeface="Book Antiqua"/>
              </a:rPr>
              <a:t>2-tuple or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pair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Book Antiqua"/>
                <a:cs typeface="Book Antiqua"/>
              </a:rPr>
              <a:t>3-tuple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003319"/>
            <a:ext cx="6365240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3665854" algn="l"/>
              </a:tabLst>
            </a:pPr>
            <a:r>
              <a:rPr sz="2800" spc="-5" dirty="0">
                <a:latin typeface="Book Antiqua"/>
                <a:cs typeface="Book Antiqua"/>
              </a:rPr>
              <a:t>A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Cartesian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 product	</a:t>
            </a:r>
            <a:r>
              <a:rPr sz="2800" spc="-5" dirty="0">
                <a:latin typeface="Book Antiqua"/>
                <a:cs typeface="Book Antiqua"/>
              </a:rPr>
              <a:t>of </a:t>
            </a:r>
            <a:r>
              <a:rPr sz="2800" i="1" spc="-5" dirty="0">
                <a:latin typeface="Book Antiqua"/>
                <a:cs typeface="Book Antiqua"/>
              </a:rPr>
              <a:t>S </a:t>
            </a:r>
            <a:r>
              <a:rPr sz="2800" spc="-5" dirty="0">
                <a:latin typeface="Book Antiqua"/>
                <a:cs typeface="Book Antiqua"/>
              </a:rPr>
              <a:t>and </a:t>
            </a:r>
            <a:r>
              <a:rPr sz="2800" i="1" spc="-5" dirty="0">
                <a:latin typeface="Book Antiqua"/>
                <a:cs typeface="Book Antiqua"/>
              </a:rPr>
              <a:t>P </a:t>
            </a:r>
            <a:r>
              <a:rPr sz="2800" spc="-5" dirty="0">
                <a:latin typeface="Book Antiqua"/>
                <a:cs typeface="Book Antiqua"/>
              </a:rPr>
              <a:t>(S x</a:t>
            </a:r>
            <a:r>
              <a:rPr sz="2800" spc="-4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P) 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2-tuples/pairs </a:t>
            </a:r>
            <a:r>
              <a:rPr sz="2800" dirty="0">
                <a:latin typeface="Book Antiqua"/>
                <a:cs typeface="Book Antiqua"/>
              </a:rPr>
              <a:t>(i,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j)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116829"/>
            <a:ext cx="1009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Book Antiqua"/>
                <a:cs typeface="Book Antiqua"/>
              </a:rPr>
              <a:t>where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4936122"/>
            <a:ext cx="3898265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2580" algn="l"/>
                <a:tab pos="927100" algn="l"/>
                <a:tab pos="1841500" algn="l"/>
                <a:tab pos="2755900" algn="l"/>
                <a:tab pos="2990850" algn="l"/>
                <a:tab pos="3670300" algn="l"/>
              </a:tabLst>
            </a:pPr>
            <a:r>
              <a:rPr sz="2800" spc="-5" dirty="0">
                <a:latin typeface="Book Antiqua"/>
                <a:cs typeface="Book Antiqua"/>
              </a:rPr>
              <a:t>i	</a:t>
            </a:r>
            <a:r>
              <a:rPr sz="4200" spc="15" dirty="0">
                <a:latin typeface="Symbol"/>
                <a:cs typeface="Symbol"/>
              </a:rPr>
              <a:t></a:t>
            </a:r>
            <a:r>
              <a:rPr sz="4200" spc="1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S	a</a:t>
            </a:r>
            <a:r>
              <a:rPr sz="2800" dirty="0">
                <a:latin typeface="Book Antiqua"/>
                <a:cs typeface="Book Antiqua"/>
              </a:rPr>
              <a:t>n</a:t>
            </a:r>
            <a:r>
              <a:rPr sz="2800" spc="-5" dirty="0">
                <a:latin typeface="Book Antiqua"/>
                <a:cs typeface="Book Antiqua"/>
              </a:rPr>
              <a:t>d</a:t>
            </a:r>
            <a:r>
              <a:rPr sz="2800" dirty="0">
                <a:latin typeface="Book Antiqua"/>
                <a:cs typeface="Book Antiqua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j</a:t>
            </a:r>
            <a:r>
              <a:rPr sz="2800" dirty="0">
                <a:latin typeface="Book Antiqua"/>
                <a:cs typeface="Book Antiqua"/>
              </a:rPr>
              <a:t>	</a:t>
            </a:r>
            <a:r>
              <a:rPr sz="4200" spc="15" dirty="0">
                <a:latin typeface="Symbol"/>
                <a:cs typeface="Symbol"/>
              </a:rPr>
              <a:t></a:t>
            </a:r>
            <a:r>
              <a:rPr sz="42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Book Antiqua"/>
                <a:cs typeface="Book Antiqua"/>
              </a:rPr>
              <a:t>P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78098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Example </a:t>
            </a:r>
            <a:r>
              <a:rPr sz="5000" spc="-40" dirty="0"/>
              <a:t>for </a:t>
            </a:r>
            <a:r>
              <a:rPr sz="5000" spc="-10" dirty="0"/>
              <a:t>Cartesian</a:t>
            </a:r>
            <a:r>
              <a:rPr sz="5000" spc="-25" dirty="0"/>
              <a:t> </a:t>
            </a:r>
            <a:r>
              <a:rPr sz="5000" spc="-20" dirty="0"/>
              <a:t>Product</a:t>
            </a:r>
            <a:endParaRPr sz="5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46555"/>
            <a:ext cx="7306309" cy="36093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Example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(1)</a:t>
            </a:r>
            <a:endParaRPr sz="2800">
              <a:latin typeface="Book Antiqua"/>
              <a:cs typeface="Book Antiqua"/>
            </a:endParaRPr>
          </a:p>
          <a:p>
            <a:pPr marR="1368425" algn="ctr">
              <a:lnSpc>
                <a:spcPct val="100000"/>
              </a:lnSpc>
              <a:spcBef>
                <a:spcPts val="665"/>
              </a:spcBef>
              <a:tabLst>
                <a:tab pos="4572635" algn="l"/>
              </a:tabLst>
            </a:pPr>
            <a:r>
              <a:rPr sz="2800" dirty="0">
                <a:latin typeface="Book Antiqua"/>
                <a:cs typeface="Book Antiqua"/>
              </a:rPr>
              <a:t>If </a:t>
            </a: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={1,2,…} set</a:t>
            </a:r>
            <a:r>
              <a:rPr sz="2800" spc="7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integers;	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={+,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-}</a:t>
            </a:r>
            <a:endParaRPr sz="2800">
              <a:latin typeface="Book Antiqua"/>
              <a:cs typeface="Book Antiqua"/>
            </a:endParaRPr>
          </a:p>
          <a:p>
            <a:pPr marR="1334770" algn="ctr">
              <a:lnSpc>
                <a:spcPct val="100000"/>
              </a:lnSpc>
              <a:spcBef>
                <a:spcPts val="670"/>
              </a:spcBef>
            </a:pP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={(1,+), </a:t>
            </a:r>
            <a:r>
              <a:rPr sz="2800" dirty="0">
                <a:latin typeface="Book Antiqua"/>
                <a:cs typeface="Book Antiqua"/>
              </a:rPr>
              <a:t>(1,-), </a:t>
            </a:r>
            <a:r>
              <a:rPr sz="2800" spc="-5" dirty="0">
                <a:latin typeface="Book Antiqua"/>
                <a:cs typeface="Book Antiqua"/>
              </a:rPr>
              <a:t>(2,+), </a:t>
            </a:r>
            <a:r>
              <a:rPr sz="2800" dirty="0">
                <a:latin typeface="Book Antiqua"/>
                <a:cs typeface="Book Antiqua"/>
              </a:rPr>
              <a:t>(2,-),</a:t>
            </a:r>
            <a:r>
              <a:rPr sz="2800" spc="4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…..}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latin typeface="Book Antiqua"/>
                <a:cs typeface="Book Antiqua"/>
              </a:rPr>
              <a:t>Meaningless?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Example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dirty="0">
                <a:latin typeface="Book Antiqua"/>
                <a:cs typeface="Book Antiqua"/>
              </a:rPr>
              <a:t>(2)</a:t>
            </a:r>
            <a:endParaRPr sz="28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  <a:spcBef>
                <a:spcPts val="660"/>
              </a:spcBef>
            </a:pPr>
            <a:r>
              <a:rPr sz="2800" i="1" spc="-5" dirty="0">
                <a:latin typeface="Book Antiqua"/>
                <a:cs typeface="Book Antiqua"/>
              </a:rPr>
              <a:t>N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O </a:t>
            </a:r>
            <a:r>
              <a:rPr sz="2800" spc="-5" dirty="0">
                <a:latin typeface="Book Antiqua"/>
                <a:cs typeface="Book Antiqua"/>
              </a:rPr>
              <a:t>x </a:t>
            </a:r>
            <a:r>
              <a:rPr sz="2800" i="1" spc="-5" dirty="0">
                <a:latin typeface="Book Antiqua"/>
                <a:cs typeface="Book Antiqua"/>
              </a:rPr>
              <a:t>N</a:t>
            </a:r>
            <a:r>
              <a:rPr sz="2800" spc="-5" dirty="0">
                <a:latin typeface="Book Antiqua"/>
                <a:cs typeface="Book Antiqua"/>
              </a:rPr>
              <a:t>={(1,+,1), (1,-,1), (2,+,1), </a:t>
            </a:r>
            <a:r>
              <a:rPr sz="2800" dirty="0">
                <a:latin typeface="Book Antiqua"/>
                <a:cs typeface="Book Antiqua"/>
              </a:rPr>
              <a:t>(2,-,2),</a:t>
            </a:r>
            <a:r>
              <a:rPr sz="2800" spc="12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…..}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Does </a:t>
            </a:r>
            <a:r>
              <a:rPr sz="2800" spc="-10" dirty="0">
                <a:latin typeface="Book Antiqua"/>
                <a:cs typeface="Book Antiqua"/>
              </a:rPr>
              <a:t>this </a:t>
            </a:r>
            <a:r>
              <a:rPr sz="2800" spc="-5" dirty="0">
                <a:latin typeface="Book Antiqua"/>
                <a:cs typeface="Book Antiqua"/>
              </a:rPr>
              <a:t>make</a:t>
            </a:r>
            <a:r>
              <a:rPr sz="280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sense?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70948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Continue Cartesian</a:t>
            </a:r>
            <a:r>
              <a:rPr sz="5000" spc="-45" dirty="0"/>
              <a:t> </a:t>
            </a:r>
            <a:r>
              <a:rPr sz="5000" spc="-20" dirty="0"/>
              <a:t>Product</a:t>
            </a:r>
            <a:endParaRPr sz="5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430695"/>
            <a:ext cx="8021320" cy="402462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2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(3)</a:t>
            </a: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Book Antiqua"/>
                <a:cs typeface="Book Antiqua"/>
              </a:rPr>
              <a:t>If </a:t>
            </a: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={a, </a:t>
            </a:r>
            <a:r>
              <a:rPr sz="3200" spc="-5" dirty="0">
                <a:latin typeface="Book Antiqua"/>
                <a:cs typeface="Book Antiqua"/>
              </a:rPr>
              <a:t>b,…, </a:t>
            </a:r>
            <a:r>
              <a:rPr sz="3200" dirty="0">
                <a:latin typeface="Book Antiqua"/>
                <a:cs typeface="Book Antiqua"/>
              </a:rPr>
              <a:t>z} set of </a:t>
            </a:r>
            <a:r>
              <a:rPr sz="3200" spc="-5" dirty="0">
                <a:latin typeface="Book Antiqua"/>
                <a:cs typeface="Book Antiqua"/>
              </a:rPr>
              <a:t>English</a:t>
            </a:r>
            <a:r>
              <a:rPr sz="3200" spc="-5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alphabets;</a:t>
            </a:r>
            <a:endParaRPr sz="3200">
              <a:latin typeface="Book Antiqua"/>
              <a:cs typeface="Book Antiqua"/>
            </a:endParaRPr>
          </a:p>
          <a:p>
            <a:pPr marL="12700" marR="21590" indent="274320">
              <a:lnSpc>
                <a:spcPct val="120000"/>
              </a:lnSpc>
            </a:pP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A </a:t>
            </a:r>
            <a:r>
              <a:rPr sz="3200" dirty="0">
                <a:latin typeface="Book Antiqua"/>
                <a:cs typeface="Book Antiqua"/>
              </a:rPr>
              <a:t>={(a, a), (a, </a:t>
            </a:r>
            <a:r>
              <a:rPr sz="3200" spc="-5" dirty="0">
                <a:latin typeface="Book Antiqua"/>
                <a:cs typeface="Book Antiqua"/>
              </a:rPr>
              <a:t>b), </a:t>
            </a:r>
            <a:r>
              <a:rPr sz="3200" dirty="0">
                <a:latin typeface="Book Antiqua"/>
                <a:cs typeface="Book Antiqua"/>
              </a:rPr>
              <a:t>..,(d, </a:t>
            </a:r>
            <a:r>
              <a:rPr sz="3200" spc="-5" dirty="0">
                <a:latin typeface="Book Antiqua"/>
                <a:cs typeface="Book Antiqua"/>
              </a:rPr>
              <a:t>g), (d, h), </a:t>
            </a:r>
            <a:r>
              <a:rPr sz="3200" dirty="0">
                <a:latin typeface="Book Antiqua"/>
                <a:cs typeface="Book Antiqua"/>
              </a:rPr>
              <a:t>…(z,</a:t>
            </a:r>
            <a:r>
              <a:rPr sz="3200" spc="-14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z)}  These are all pairs of </a:t>
            </a:r>
            <a:r>
              <a:rPr sz="3200" spc="-5" dirty="0">
                <a:latin typeface="Book Antiqua"/>
                <a:cs typeface="Book Antiqua"/>
              </a:rPr>
              <a:t>set</a:t>
            </a:r>
            <a:r>
              <a:rPr sz="3200" dirty="0">
                <a:latin typeface="Book Antiqua"/>
                <a:cs typeface="Book Antiqua"/>
              </a:rPr>
              <a:t> </a:t>
            </a:r>
            <a:r>
              <a:rPr sz="3200" i="1" dirty="0">
                <a:latin typeface="Book Antiqua"/>
                <a:cs typeface="Book Antiqua"/>
              </a:rPr>
              <a:t>A.</a:t>
            </a:r>
            <a:endParaRPr sz="32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7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3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(4)</a:t>
            </a: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dirty="0">
                <a:latin typeface="Book Antiqua"/>
                <a:cs typeface="Book Antiqua"/>
              </a:rPr>
              <a:t>If U={0,1,2,3…,9} set of digits </a:t>
            </a:r>
            <a:r>
              <a:rPr sz="3200" spc="-5" dirty="0">
                <a:latin typeface="Book Antiqua"/>
                <a:cs typeface="Book Antiqua"/>
              </a:rPr>
              <a:t>then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</a:t>
            </a:r>
            <a:r>
              <a:rPr sz="3200" spc="-90" dirty="0">
                <a:latin typeface="Book Antiqua"/>
                <a:cs typeface="Book Antiqua"/>
              </a:rPr>
              <a:t> </a:t>
            </a:r>
            <a:r>
              <a:rPr sz="3200" i="1" dirty="0">
                <a:latin typeface="Book Antiqua"/>
                <a:cs typeface="Book Antiqua"/>
              </a:rPr>
              <a:t>U</a:t>
            </a:r>
            <a:endParaRPr sz="32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  <a:spcBef>
                <a:spcPts val="15"/>
              </a:spcBef>
            </a:pPr>
            <a:r>
              <a:rPr sz="3200" dirty="0">
                <a:latin typeface="Book Antiqua"/>
                <a:cs typeface="Book Antiqua"/>
              </a:rPr>
              <a:t>={(1,1,1), (1,1,2),...,(7,4,1), …..,</a:t>
            </a:r>
            <a:r>
              <a:rPr sz="3200" spc="-9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(9,9,9)}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13918"/>
            <a:ext cx="70948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Continue Cartesian</a:t>
            </a:r>
            <a:r>
              <a:rPr sz="5000" spc="-45" dirty="0"/>
              <a:t> </a:t>
            </a:r>
            <a:r>
              <a:rPr sz="5000" spc="-20" dirty="0"/>
              <a:t>Product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05561" y="3124961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1905000" y="0"/>
                </a:moveTo>
                <a:lnTo>
                  <a:pt x="1902503" y="74128"/>
                </a:lnTo>
                <a:lnTo>
                  <a:pt x="1895697" y="134683"/>
                </a:lnTo>
                <a:lnTo>
                  <a:pt x="1885604" y="175521"/>
                </a:lnTo>
                <a:lnTo>
                  <a:pt x="1873250" y="190500"/>
                </a:lnTo>
                <a:lnTo>
                  <a:pt x="984250" y="190500"/>
                </a:lnTo>
                <a:lnTo>
                  <a:pt x="971895" y="205478"/>
                </a:lnTo>
                <a:lnTo>
                  <a:pt x="961802" y="246316"/>
                </a:lnTo>
                <a:lnTo>
                  <a:pt x="954996" y="306871"/>
                </a:lnTo>
                <a:lnTo>
                  <a:pt x="952500" y="381000"/>
                </a:lnTo>
                <a:lnTo>
                  <a:pt x="950005" y="306871"/>
                </a:lnTo>
                <a:lnTo>
                  <a:pt x="943202" y="246316"/>
                </a:lnTo>
                <a:lnTo>
                  <a:pt x="933110" y="205478"/>
                </a:lnTo>
                <a:lnTo>
                  <a:pt x="920750" y="190500"/>
                </a:lnTo>
                <a:lnTo>
                  <a:pt x="31750" y="190500"/>
                </a:lnTo>
                <a:lnTo>
                  <a:pt x="19389" y="175521"/>
                </a:lnTo>
                <a:lnTo>
                  <a:pt x="9297" y="134683"/>
                </a:lnTo>
                <a:lnTo>
                  <a:pt x="2494" y="74128"/>
                </a:ln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840" y="1353286"/>
            <a:ext cx="8188325" cy="30359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869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3200" dirty="0">
                <a:latin typeface="Book Antiqua"/>
                <a:cs typeface="Book Antiqua"/>
              </a:rPr>
              <a:t>Example</a:t>
            </a:r>
            <a:r>
              <a:rPr sz="3200" spc="-30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(5)</a:t>
            </a:r>
            <a:endParaRPr sz="32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Book Antiqua"/>
                <a:cs typeface="Book Antiqua"/>
              </a:rPr>
              <a:t>If U={0, 1, 2, 3…, 9} set of digits</a:t>
            </a:r>
            <a:r>
              <a:rPr sz="3200" spc="-65" dirty="0">
                <a:latin typeface="Book Antiqua"/>
                <a:cs typeface="Book Antiqua"/>
              </a:rPr>
              <a:t> </a:t>
            </a:r>
            <a:r>
              <a:rPr sz="3200" spc="-5" dirty="0">
                <a:latin typeface="Book Antiqua"/>
                <a:cs typeface="Book Antiqua"/>
              </a:rPr>
              <a:t>then</a:t>
            </a:r>
            <a:endParaRPr sz="32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x</a:t>
            </a:r>
            <a:r>
              <a:rPr sz="3200" i="1" dirty="0">
                <a:latin typeface="Book Antiqua"/>
                <a:cs typeface="Book Antiqua"/>
              </a:rPr>
              <a:t>… </a:t>
            </a:r>
            <a:r>
              <a:rPr sz="3200" dirty="0">
                <a:latin typeface="Book Antiqua"/>
                <a:cs typeface="Book Antiqua"/>
              </a:rPr>
              <a:t>x </a:t>
            </a:r>
            <a:r>
              <a:rPr sz="3200" i="1" dirty="0">
                <a:latin typeface="Book Antiqua"/>
                <a:cs typeface="Book Antiqua"/>
              </a:rPr>
              <a:t>U </a:t>
            </a:r>
            <a:r>
              <a:rPr sz="3200" dirty="0">
                <a:latin typeface="Book Antiqua"/>
                <a:cs typeface="Book Antiqua"/>
              </a:rPr>
              <a:t>={(1,..,1), (1,..,2),...,(7,..,1), ...,</a:t>
            </a:r>
            <a:r>
              <a:rPr sz="3200" spc="-135" dirty="0">
                <a:latin typeface="Book Antiqua"/>
                <a:cs typeface="Book Antiqua"/>
              </a:rPr>
              <a:t> </a:t>
            </a:r>
            <a:r>
              <a:rPr sz="3200" dirty="0">
                <a:latin typeface="Book Antiqua"/>
                <a:cs typeface="Book Antiqua"/>
              </a:rPr>
              <a:t>(9,..,9)}</a:t>
            </a:r>
            <a:endParaRPr sz="3200">
              <a:latin typeface="Book Antiqua"/>
              <a:cs typeface="Book Antiqua"/>
            </a:endParaRPr>
          </a:p>
          <a:p>
            <a:pPr marL="753110">
              <a:lnSpc>
                <a:spcPts val="4105"/>
              </a:lnSpc>
              <a:spcBef>
                <a:spcPts val="1675"/>
              </a:spcBef>
            </a:pPr>
            <a:r>
              <a:rPr sz="3600" dirty="0">
                <a:latin typeface="Constantia"/>
                <a:cs typeface="Constantia"/>
              </a:rPr>
              <a:t>n</a:t>
            </a:r>
            <a:endParaRPr sz="3600">
              <a:latin typeface="Constantia"/>
              <a:cs typeface="Constantia"/>
            </a:endParaRPr>
          </a:p>
          <a:p>
            <a:pPr marL="299720" indent="-274320">
              <a:lnSpc>
                <a:spcPts val="4105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99720" algn="l"/>
              </a:tabLst>
            </a:pPr>
            <a:r>
              <a:rPr sz="2800" spc="-10" dirty="0">
                <a:latin typeface="Constantia"/>
                <a:cs typeface="Constantia"/>
              </a:rPr>
              <a:t>Can </a:t>
            </a:r>
            <a:r>
              <a:rPr sz="2800" spc="-5" dirty="0">
                <a:latin typeface="Constantia"/>
                <a:cs typeface="Constantia"/>
              </a:rPr>
              <a:t>be </a:t>
            </a:r>
            <a:r>
              <a:rPr sz="2800" spc="-15" dirty="0">
                <a:latin typeface="Constantia"/>
                <a:cs typeface="Constantia"/>
              </a:rPr>
              <a:t>written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320" dirty="0">
                <a:latin typeface="Constantia"/>
                <a:cs typeface="Constantia"/>
              </a:rPr>
              <a:t> </a:t>
            </a:r>
            <a:r>
              <a:rPr sz="3600" i="1" spc="-35" dirty="0">
                <a:latin typeface="Constantia"/>
                <a:cs typeface="Constantia"/>
              </a:rPr>
              <a:t>U</a:t>
            </a:r>
            <a:r>
              <a:rPr sz="3600" i="1" spc="-52" baseline="25462" dirty="0">
                <a:latin typeface="Constantia"/>
                <a:cs typeface="Constantia"/>
              </a:rPr>
              <a:t>n</a:t>
            </a:r>
            <a:endParaRPr sz="3600" baseline="25462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5452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5205" algn="l"/>
              </a:tabLst>
            </a:pPr>
            <a:r>
              <a:rPr spc="-15" dirty="0"/>
              <a:t>Relations	</a:t>
            </a:r>
            <a:r>
              <a:rPr dirty="0"/>
              <a:t>and</a:t>
            </a:r>
            <a:r>
              <a:rPr spc="-114" dirty="0"/>
              <a:t> </a:t>
            </a:r>
            <a:r>
              <a:rPr spc="-5" dirty="0"/>
              <a:t>functions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293391"/>
            <a:ext cx="7787640" cy="4889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 relation is more general than a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function.</a:t>
            </a:r>
            <a:endParaRPr sz="2800">
              <a:latin typeface="Book Antiqua"/>
              <a:cs typeface="Book Antiqua"/>
            </a:endParaRPr>
          </a:p>
          <a:p>
            <a:pPr marL="286385" marR="41084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Both maps a set of </a:t>
            </a:r>
            <a:r>
              <a:rPr sz="2800" dirty="0">
                <a:latin typeface="Book Antiqua"/>
                <a:cs typeface="Book Antiqua"/>
              </a:rPr>
              <a:t>elements </a:t>
            </a:r>
            <a:r>
              <a:rPr sz="2800" spc="-5" dirty="0">
                <a:latin typeface="Book Antiqua"/>
                <a:cs typeface="Book Antiqua"/>
              </a:rPr>
              <a:t>called domain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another set called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co-domain.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In case </a:t>
            </a:r>
            <a:r>
              <a:rPr sz="2800" spc="-10" dirty="0">
                <a:latin typeface="Book Antiqua"/>
                <a:cs typeface="Book Antiqua"/>
              </a:rPr>
              <a:t>of </a:t>
            </a:r>
            <a:r>
              <a:rPr sz="2800" spc="-5" dirty="0">
                <a:latin typeface="Book Antiqua"/>
                <a:cs typeface="Book Antiqua"/>
              </a:rPr>
              <a:t>functions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co-domain can be called  range.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1841500" algn="l"/>
              </a:tabLst>
            </a:pPr>
            <a:r>
              <a:rPr sz="2800" i="1" spc="-5" dirty="0">
                <a:latin typeface="Book Antiqua"/>
                <a:cs typeface="Book Antiqua"/>
              </a:rPr>
              <a:t>R : D	C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A relation has no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restrictions.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1841500" algn="l"/>
              </a:tabLst>
            </a:pPr>
            <a:r>
              <a:rPr sz="2800" i="1" spc="-5" dirty="0">
                <a:latin typeface="Book Antiqua"/>
                <a:cs typeface="Book Antiqua"/>
              </a:rPr>
              <a:t>f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: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D	R</a:t>
            </a:r>
            <a:endParaRPr sz="2800">
              <a:latin typeface="Book Antiqua"/>
              <a:cs typeface="Book Antiqua"/>
            </a:endParaRPr>
          </a:p>
          <a:p>
            <a:pPr marL="286385" marR="1841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A function </a:t>
            </a:r>
            <a:r>
              <a:rPr sz="2800" i="1" spc="-10" dirty="0">
                <a:latin typeface="Book Antiqua"/>
                <a:cs typeface="Book Antiqua"/>
              </a:rPr>
              <a:t>can </a:t>
            </a:r>
            <a:r>
              <a:rPr sz="2800" i="1" dirty="0">
                <a:latin typeface="Book Antiqua"/>
                <a:cs typeface="Book Antiqua"/>
              </a:rPr>
              <a:t>not </a:t>
            </a:r>
            <a:r>
              <a:rPr sz="2800" i="1" spc="-5" dirty="0">
                <a:latin typeface="Book Antiqua"/>
                <a:cs typeface="Book Antiqua"/>
              </a:rPr>
              <a:t>map </a:t>
            </a:r>
            <a:r>
              <a:rPr sz="2800" i="1" spc="-10" dirty="0">
                <a:latin typeface="Book Antiqua"/>
                <a:cs typeface="Book Antiqua"/>
              </a:rPr>
              <a:t>one </a:t>
            </a:r>
            <a:r>
              <a:rPr sz="2800" i="1" spc="-5" dirty="0">
                <a:latin typeface="Book Antiqua"/>
                <a:cs typeface="Book Antiqua"/>
              </a:rPr>
              <a:t>element to two differnet  elements in </a:t>
            </a:r>
            <a:r>
              <a:rPr sz="2800" i="1" dirty="0">
                <a:latin typeface="Book Antiqua"/>
                <a:cs typeface="Book Antiqua"/>
              </a:rPr>
              <a:t>the </a:t>
            </a:r>
            <a:r>
              <a:rPr sz="2800" i="1" spc="-5" dirty="0">
                <a:latin typeface="Book Antiqua"/>
                <a:cs typeface="Book Antiqua"/>
              </a:rPr>
              <a:t>range.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961" y="3941391"/>
            <a:ext cx="762635" cy="171450"/>
          </a:xfrm>
          <a:custGeom>
            <a:avLst/>
            <a:gdLst/>
            <a:ahLst/>
            <a:cxnLst/>
            <a:rect l="l" t="t" r="r" b="b"/>
            <a:pathLst>
              <a:path w="762635" h="171450">
                <a:moveTo>
                  <a:pt x="653750" y="104680"/>
                </a:moveTo>
                <a:lnTo>
                  <a:pt x="600329" y="135689"/>
                </a:lnTo>
                <a:lnTo>
                  <a:pt x="594647" y="140739"/>
                </a:lnTo>
                <a:lnTo>
                  <a:pt x="591454" y="147325"/>
                </a:lnTo>
                <a:lnTo>
                  <a:pt x="590952" y="154602"/>
                </a:lnTo>
                <a:lnTo>
                  <a:pt x="593344" y="161724"/>
                </a:lnTo>
                <a:lnTo>
                  <a:pt x="598394" y="167405"/>
                </a:lnTo>
                <a:lnTo>
                  <a:pt x="604980" y="170598"/>
                </a:lnTo>
                <a:lnTo>
                  <a:pt x="612257" y="171100"/>
                </a:lnTo>
                <a:lnTo>
                  <a:pt x="619379" y="168709"/>
                </a:lnTo>
                <a:lnTo>
                  <a:pt x="729336" y="104828"/>
                </a:lnTo>
                <a:lnTo>
                  <a:pt x="653750" y="104680"/>
                </a:lnTo>
                <a:close/>
              </a:path>
              <a:path w="762635" h="171450">
                <a:moveTo>
                  <a:pt x="686498" y="85671"/>
                </a:moveTo>
                <a:lnTo>
                  <a:pt x="653750" y="104680"/>
                </a:lnTo>
                <a:lnTo>
                  <a:pt x="724281" y="104828"/>
                </a:lnTo>
                <a:lnTo>
                  <a:pt x="724281" y="102161"/>
                </a:lnTo>
                <a:lnTo>
                  <a:pt x="714629" y="102161"/>
                </a:lnTo>
                <a:lnTo>
                  <a:pt x="686498" y="85671"/>
                </a:lnTo>
                <a:close/>
              </a:path>
              <a:path w="762635" h="171450">
                <a:moveTo>
                  <a:pt x="612584" y="0"/>
                </a:moveTo>
                <a:lnTo>
                  <a:pt x="605313" y="450"/>
                </a:lnTo>
                <a:lnTo>
                  <a:pt x="598757" y="3591"/>
                </a:lnTo>
                <a:lnTo>
                  <a:pt x="593725" y="9197"/>
                </a:lnTo>
                <a:lnTo>
                  <a:pt x="591258" y="16390"/>
                </a:lnTo>
                <a:lnTo>
                  <a:pt x="591708" y="23691"/>
                </a:lnTo>
                <a:lnTo>
                  <a:pt x="594850" y="30253"/>
                </a:lnTo>
                <a:lnTo>
                  <a:pt x="600456" y="35232"/>
                </a:lnTo>
                <a:lnTo>
                  <a:pt x="653931" y="66580"/>
                </a:lnTo>
                <a:lnTo>
                  <a:pt x="724281" y="66728"/>
                </a:lnTo>
                <a:lnTo>
                  <a:pt x="724281" y="104828"/>
                </a:lnTo>
                <a:lnTo>
                  <a:pt x="729336" y="104828"/>
                </a:lnTo>
                <a:lnTo>
                  <a:pt x="762126" y="85778"/>
                </a:lnTo>
                <a:lnTo>
                  <a:pt x="619760" y="2466"/>
                </a:lnTo>
                <a:lnTo>
                  <a:pt x="612584" y="0"/>
                </a:lnTo>
                <a:close/>
              </a:path>
              <a:path w="762635" h="171450">
                <a:moveTo>
                  <a:pt x="0" y="65204"/>
                </a:moveTo>
                <a:lnTo>
                  <a:pt x="0" y="103304"/>
                </a:lnTo>
                <a:lnTo>
                  <a:pt x="653750" y="104680"/>
                </a:lnTo>
                <a:lnTo>
                  <a:pt x="686498" y="85671"/>
                </a:lnTo>
                <a:lnTo>
                  <a:pt x="653931" y="66580"/>
                </a:lnTo>
                <a:lnTo>
                  <a:pt x="0" y="65204"/>
                </a:lnTo>
                <a:close/>
              </a:path>
              <a:path w="762635" h="171450">
                <a:moveTo>
                  <a:pt x="714756" y="69268"/>
                </a:moveTo>
                <a:lnTo>
                  <a:pt x="686498" y="85671"/>
                </a:lnTo>
                <a:lnTo>
                  <a:pt x="714629" y="102161"/>
                </a:lnTo>
                <a:lnTo>
                  <a:pt x="714756" y="69268"/>
                </a:lnTo>
                <a:close/>
              </a:path>
              <a:path w="762635" h="171450">
                <a:moveTo>
                  <a:pt x="724281" y="69268"/>
                </a:moveTo>
                <a:lnTo>
                  <a:pt x="714756" y="69268"/>
                </a:lnTo>
                <a:lnTo>
                  <a:pt x="714629" y="102161"/>
                </a:lnTo>
                <a:lnTo>
                  <a:pt x="724281" y="102161"/>
                </a:lnTo>
                <a:lnTo>
                  <a:pt x="724281" y="69268"/>
                </a:lnTo>
                <a:close/>
              </a:path>
              <a:path w="762635" h="171450">
                <a:moveTo>
                  <a:pt x="653931" y="66580"/>
                </a:moveTo>
                <a:lnTo>
                  <a:pt x="686498" y="85671"/>
                </a:lnTo>
                <a:lnTo>
                  <a:pt x="714756" y="69268"/>
                </a:lnTo>
                <a:lnTo>
                  <a:pt x="724281" y="69268"/>
                </a:lnTo>
                <a:lnTo>
                  <a:pt x="724281" y="66728"/>
                </a:lnTo>
                <a:lnTo>
                  <a:pt x="653931" y="665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277" y="4944185"/>
            <a:ext cx="915035" cy="171450"/>
          </a:xfrm>
          <a:custGeom>
            <a:avLst/>
            <a:gdLst/>
            <a:ahLst/>
            <a:cxnLst/>
            <a:rect l="l" t="t" r="r" b="b"/>
            <a:pathLst>
              <a:path w="915035" h="171450">
                <a:moveTo>
                  <a:pt x="806222" y="104704"/>
                </a:moveTo>
                <a:lnTo>
                  <a:pt x="752729" y="135814"/>
                </a:lnTo>
                <a:lnTo>
                  <a:pt x="747047" y="140793"/>
                </a:lnTo>
                <a:lnTo>
                  <a:pt x="743854" y="147355"/>
                </a:lnTo>
                <a:lnTo>
                  <a:pt x="743352" y="154656"/>
                </a:lnTo>
                <a:lnTo>
                  <a:pt x="745744" y="161849"/>
                </a:lnTo>
                <a:lnTo>
                  <a:pt x="750794" y="167475"/>
                </a:lnTo>
                <a:lnTo>
                  <a:pt x="757380" y="170660"/>
                </a:lnTo>
                <a:lnTo>
                  <a:pt x="764657" y="171154"/>
                </a:lnTo>
                <a:lnTo>
                  <a:pt x="771779" y="168707"/>
                </a:lnTo>
                <a:lnTo>
                  <a:pt x="881736" y="104826"/>
                </a:lnTo>
                <a:lnTo>
                  <a:pt x="806222" y="104704"/>
                </a:lnTo>
                <a:close/>
              </a:path>
              <a:path w="915035" h="171450">
                <a:moveTo>
                  <a:pt x="838898" y="85700"/>
                </a:moveTo>
                <a:lnTo>
                  <a:pt x="806222" y="104704"/>
                </a:lnTo>
                <a:lnTo>
                  <a:pt x="876680" y="104826"/>
                </a:lnTo>
                <a:lnTo>
                  <a:pt x="876680" y="102159"/>
                </a:lnTo>
                <a:lnTo>
                  <a:pt x="867029" y="102159"/>
                </a:lnTo>
                <a:lnTo>
                  <a:pt x="838898" y="85700"/>
                </a:lnTo>
                <a:close/>
              </a:path>
              <a:path w="915035" h="171450">
                <a:moveTo>
                  <a:pt x="764964" y="0"/>
                </a:moveTo>
                <a:lnTo>
                  <a:pt x="757650" y="464"/>
                </a:lnTo>
                <a:lnTo>
                  <a:pt x="751050" y="3643"/>
                </a:lnTo>
                <a:lnTo>
                  <a:pt x="745997" y="9322"/>
                </a:lnTo>
                <a:lnTo>
                  <a:pt x="743604" y="16444"/>
                </a:lnTo>
                <a:lnTo>
                  <a:pt x="744092" y="23721"/>
                </a:lnTo>
                <a:lnTo>
                  <a:pt x="747248" y="30307"/>
                </a:lnTo>
                <a:lnTo>
                  <a:pt x="752855" y="35357"/>
                </a:lnTo>
                <a:lnTo>
                  <a:pt x="806260" y="66604"/>
                </a:lnTo>
                <a:lnTo>
                  <a:pt x="876680" y="66726"/>
                </a:lnTo>
                <a:lnTo>
                  <a:pt x="876680" y="104826"/>
                </a:lnTo>
                <a:lnTo>
                  <a:pt x="881736" y="104826"/>
                </a:lnTo>
                <a:lnTo>
                  <a:pt x="914527" y="85776"/>
                </a:lnTo>
                <a:lnTo>
                  <a:pt x="772160" y="2464"/>
                </a:lnTo>
                <a:lnTo>
                  <a:pt x="764964" y="0"/>
                </a:lnTo>
                <a:close/>
              </a:path>
              <a:path w="915035" h="171450">
                <a:moveTo>
                  <a:pt x="0" y="65202"/>
                </a:moveTo>
                <a:lnTo>
                  <a:pt x="0" y="103302"/>
                </a:lnTo>
                <a:lnTo>
                  <a:pt x="806222" y="104704"/>
                </a:lnTo>
                <a:lnTo>
                  <a:pt x="838898" y="85700"/>
                </a:lnTo>
                <a:lnTo>
                  <a:pt x="806260" y="66604"/>
                </a:lnTo>
                <a:lnTo>
                  <a:pt x="0" y="65202"/>
                </a:lnTo>
                <a:close/>
              </a:path>
              <a:path w="915035" h="171450">
                <a:moveTo>
                  <a:pt x="867155" y="69266"/>
                </a:moveTo>
                <a:lnTo>
                  <a:pt x="838898" y="85700"/>
                </a:lnTo>
                <a:lnTo>
                  <a:pt x="867029" y="102159"/>
                </a:lnTo>
                <a:lnTo>
                  <a:pt x="867155" y="69266"/>
                </a:lnTo>
                <a:close/>
              </a:path>
              <a:path w="915035" h="171450">
                <a:moveTo>
                  <a:pt x="876680" y="69266"/>
                </a:moveTo>
                <a:lnTo>
                  <a:pt x="867155" y="69266"/>
                </a:lnTo>
                <a:lnTo>
                  <a:pt x="867029" y="102159"/>
                </a:lnTo>
                <a:lnTo>
                  <a:pt x="876680" y="102159"/>
                </a:lnTo>
                <a:lnTo>
                  <a:pt x="876680" y="69266"/>
                </a:lnTo>
                <a:close/>
              </a:path>
              <a:path w="915035" h="171450">
                <a:moveTo>
                  <a:pt x="806260" y="66604"/>
                </a:moveTo>
                <a:lnTo>
                  <a:pt x="838898" y="85700"/>
                </a:lnTo>
                <a:lnTo>
                  <a:pt x="867155" y="69266"/>
                </a:lnTo>
                <a:lnTo>
                  <a:pt x="876680" y="69266"/>
                </a:lnTo>
                <a:lnTo>
                  <a:pt x="876680" y="66726"/>
                </a:lnTo>
                <a:lnTo>
                  <a:pt x="806260" y="666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4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Vision of the Department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To become renowned Centre of excellence in computer science and engineering and make competent engineers &amp; professionals with high ethical values prepared for lifelong learning.</a:t>
            </a:r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Mission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 the Department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M1- To impart outcome based education for emerging technologies in the field of computer science and engineering. 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M2 - To provide opportunities for interaction between academia and industry. 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M3 - To provide platform for lifelong learning by accepting the change in technologies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M4 - To develop aptitude of fulfilling social responsibilities.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3A6A-D80A-425C-8E1B-D1C3BD3B4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386" y="2138452"/>
            <a:ext cx="1492250" cy="3347085"/>
          </a:xfrm>
          <a:custGeom>
            <a:avLst/>
            <a:gdLst/>
            <a:ahLst/>
            <a:cxnLst/>
            <a:rect l="l" t="t" r="r" b="b"/>
            <a:pathLst>
              <a:path w="1492250" h="3347085">
                <a:moveTo>
                  <a:pt x="1492019" y="1673456"/>
                </a:moveTo>
                <a:lnTo>
                  <a:pt x="1491454" y="1607747"/>
                </a:lnTo>
                <a:lnTo>
                  <a:pt x="1489774" y="1542680"/>
                </a:lnTo>
                <a:lnTo>
                  <a:pt x="1487000" y="1478302"/>
                </a:lnTo>
                <a:lnTo>
                  <a:pt x="1483151" y="1414657"/>
                </a:lnTo>
                <a:lnTo>
                  <a:pt x="1478250" y="1351794"/>
                </a:lnTo>
                <a:lnTo>
                  <a:pt x="1472316" y="1289758"/>
                </a:lnTo>
                <a:lnTo>
                  <a:pt x="1465371" y="1228596"/>
                </a:lnTo>
                <a:lnTo>
                  <a:pt x="1457434" y="1168355"/>
                </a:lnTo>
                <a:lnTo>
                  <a:pt x="1448528" y="1109081"/>
                </a:lnTo>
                <a:lnTo>
                  <a:pt x="1438672" y="1050821"/>
                </a:lnTo>
                <a:lnTo>
                  <a:pt x="1427887" y="993620"/>
                </a:lnTo>
                <a:lnTo>
                  <a:pt x="1416194" y="937527"/>
                </a:lnTo>
                <a:lnTo>
                  <a:pt x="1403614" y="882586"/>
                </a:lnTo>
                <a:lnTo>
                  <a:pt x="1390167" y="828845"/>
                </a:lnTo>
                <a:lnTo>
                  <a:pt x="1375875" y="776350"/>
                </a:lnTo>
                <a:lnTo>
                  <a:pt x="1360757" y="725148"/>
                </a:lnTo>
                <a:lnTo>
                  <a:pt x="1344835" y="675285"/>
                </a:lnTo>
                <a:lnTo>
                  <a:pt x="1328130" y="626808"/>
                </a:lnTo>
                <a:lnTo>
                  <a:pt x="1310661" y="579763"/>
                </a:lnTo>
                <a:lnTo>
                  <a:pt x="1292451" y="534197"/>
                </a:lnTo>
                <a:lnTo>
                  <a:pt x="1273519" y="490156"/>
                </a:lnTo>
                <a:lnTo>
                  <a:pt x="1253886" y="447687"/>
                </a:lnTo>
                <a:lnTo>
                  <a:pt x="1233573" y="406836"/>
                </a:lnTo>
                <a:lnTo>
                  <a:pt x="1212601" y="367649"/>
                </a:lnTo>
                <a:lnTo>
                  <a:pt x="1190991" y="330175"/>
                </a:lnTo>
                <a:lnTo>
                  <a:pt x="1168763" y="294457"/>
                </a:lnTo>
                <a:lnTo>
                  <a:pt x="1145937" y="260545"/>
                </a:lnTo>
                <a:lnTo>
                  <a:pt x="1122536" y="228483"/>
                </a:lnTo>
                <a:lnTo>
                  <a:pt x="1098579" y="198318"/>
                </a:lnTo>
                <a:lnTo>
                  <a:pt x="1049080" y="143867"/>
                </a:lnTo>
                <a:lnTo>
                  <a:pt x="997609" y="97563"/>
                </a:lnTo>
                <a:lnTo>
                  <a:pt x="944329" y="59779"/>
                </a:lnTo>
                <a:lnTo>
                  <a:pt x="889408" y="30887"/>
                </a:lnTo>
                <a:lnTo>
                  <a:pt x="833010" y="11259"/>
                </a:lnTo>
                <a:lnTo>
                  <a:pt x="775302" y="1266"/>
                </a:lnTo>
                <a:lnTo>
                  <a:pt x="746009" y="0"/>
                </a:lnTo>
                <a:lnTo>
                  <a:pt x="716716" y="1266"/>
                </a:lnTo>
                <a:lnTo>
                  <a:pt x="659008" y="11259"/>
                </a:lnTo>
                <a:lnTo>
                  <a:pt x="602611" y="30887"/>
                </a:lnTo>
                <a:lnTo>
                  <a:pt x="547689" y="59779"/>
                </a:lnTo>
                <a:lnTo>
                  <a:pt x="494410" y="97563"/>
                </a:lnTo>
                <a:lnTo>
                  <a:pt x="442938" y="143867"/>
                </a:lnTo>
                <a:lnTo>
                  <a:pt x="393440" y="198318"/>
                </a:lnTo>
                <a:lnTo>
                  <a:pt x="369482" y="228483"/>
                </a:lnTo>
                <a:lnTo>
                  <a:pt x="346081" y="260545"/>
                </a:lnTo>
                <a:lnTo>
                  <a:pt x="323256" y="294457"/>
                </a:lnTo>
                <a:lnTo>
                  <a:pt x="301027" y="330175"/>
                </a:lnTo>
                <a:lnTo>
                  <a:pt x="279417" y="367649"/>
                </a:lnTo>
                <a:lnTo>
                  <a:pt x="258445" y="406836"/>
                </a:lnTo>
                <a:lnTo>
                  <a:pt x="238132" y="447687"/>
                </a:lnTo>
                <a:lnTo>
                  <a:pt x="218499" y="490156"/>
                </a:lnTo>
                <a:lnTo>
                  <a:pt x="199567" y="534197"/>
                </a:lnTo>
                <a:lnTo>
                  <a:pt x="181357" y="579763"/>
                </a:lnTo>
                <a:lnTo>
                  <a:pt x="163888" y="626808"/>
                </a:lnTo>
                <a:lnTo>
                  <a:pt x="147183" y="675285"/>
                </a:lnTo>
                <a:lnTo>
                  <a:pt x="131261" y="725148"/>
                </a:lnTo>
                <a:lnTo>
                  <a:pt x="116143" y="776350"/>
                </a:lnTo>
                <a:lnTo>
                  <a:pt x="101851" y="828845"/>
                </a:lnTo>
                <a:lnTo>
                  <a:pt x="88404" y="882586"/>
                </a:lnTo>
                <a:lnTo>
                  <a:pt x="75824" y="937527"/>
                </a:lnTo>
                <a:lnTo>
                  <a:pt x="64131" y="993620"/>
                </a:lnTo>
                <a:lnTo>
                  <a:pt x="53347" y="1050821"/>
                </a:lnTo>
                <a:lnTo>
                  <a:pt x="43491" y="1109081"/>
                </a:lnTo>
                <a:lnTo>
                  <a:pt x="34584" y="1168355"/>
                </a:lnTo>
                <a:lnTo>
                  <a:pt x="26647" y="1228596"/>
                </a:lnTo>
                <a:lnTo>
                  <a:pt x="19702" y="1289758"/>
                </a:lnTo>
                <a:lnTo>
                  <a:pt x="13768" y="1351794"/>
                </a:lnTo>
                <a:lnTo>
                  <a:pt x="8867" y="1414657"/>
                </a:lnTo>
                <a:lnTo>
                  <a:pt x="5018" y="1478302"/>
                </a:lnTo>
                <a:lnTo>
                  <a:pt x="2244" y="1542680"/>
                </a:lnTo>
                <a:lnTo>
                  <a:pt x="564" y="1607747"/>
                </a:lnTo>
                <a:lnTo>
                  <a:pt x="0" y="1673456"/>
                </a:lnTo>
                <a:lnTo>
                  <a:pt x="564" y="1739171"/>
                </a:lnTo>
                <a:lnTo>
                  <a:pt x="2244" y="1804245"/>
                </a:lnTo>
                <a:lnTo>
                  <a:pt x="5018" y="1868630"/>
                </a:lnTo>
                <a:lnTo>
                  <a:pt x="8867" y="1932280"/>
                </a:lnTo>
                <a:lnTo>
                  <a:pt x="13768" y="1995149"/>
                </a:lnTo>
                <a:lnTo>
                  <a:pt x="19702" y="2057190"/>
                </a:lnTo>
                <a:lnTo>
                  <a:pt x="26647" y="2118357"/>
                </a:lnTo>
                <a:lnTo>
                  <a:pt x="34584" y="2178602"/>
                </a:lnTo>
                <a:lnTo>
                  <a:pt x="43491" y="2237880"/>
                </a:lnTo>
                <a:lnTo>
                  <a:pt x="53347" y="2296145"/>
                </a:lnTo>
                <a:lnTo>
                  <a:pt x="64131" y="2353348"/>
                </a:lnTo>
                <a:lnTo>
                  <a:pt x="75824" y="2409445"/>
                </a:lnTo>
                <a:lnTo>
                  <a:pt x="88404" y="2464389"/>
                </a:lnTo>
                <a:lnTo>
                  <a:pt x="101851" y="2518132"/>
                </a:lnTo>
                <a:lnTo>
                  <a:pt x="116143" y="2570629"/>
                </a:lnTo>
                <a:lnTo>
                  <a:pt x="131261" y="2621834"/>
                </a:lnTo>
                <a:lnTo>
                  <a:pt x="147183" y="2671698"/>
                </a:lnTo>
                <a:lnTo>
                  <a:pt x="163888" y="2720177"/>
                </a:lnTo>
                <a:lnTo>
                  <a:pt x="181357" y="2767224"/>
                </a:lnTo>
                <a:lnTo>
                  <a:pt x="199567" y="2812791"/>
                </a:lnTo>
                <a:lnTo>
                  <a:pt x="218499" y="2856833"/>
                </a:lnTo>
                <a:lnTo>
                  <a:pt x="238132" y="2899304"/>
                </a:lnTo>
                <a:lnTo>
                  <a:pt x="258445" y="2940155"/>
                </a:lnTo>
                <a:lnTo>
                  <a:pt x="279417" y="2979342"/>
                </a:lnTo>
                <a:lnTo>
                  <a:pt x="301027" y="3016818"/>
                </a:lnTo>
                <a:lnTo>
                  <a:pt x="323256" y="3052535"/>
                </a:lnTo>
                <a:lnTo>
                  <a:pt x="346081" y="3086448"/>
                </a:lnTo>
                <a:lnTo>
                  <a:pt x="369482" y="3118510"/>
                </a:lnTo>
                <a:lnTo>
                  <a:pt x="393440" y="3148675"/>
                </a:lnTo>
                <a:lnTo>
                  <a:pt x="442938" y="3203126"/>
                </a:lnTo>
                <a:lnTo>
                  <a:pt x="494410" y="3249429"/>
                </a:lnTo>
                <a:lnTo>
                  <a:pt x="547689" y="3287213"/>
                </a:lnTo>
                <a:lnTo>
                  <a:pt x="602611" y="3316104"/>
                </a:lnTo>
                <a:lnTo>
                  <a:pt x="659008" y="3335732"/>
                </a:lnTo>
                <a:lnTo>
                  <a:pt x="716716" y="3345725"/>
                </a:lnTo>
                <a:lnTo>
                  <a:pt x="746009" y="3346991"/>
                </a:lnTo>
                <a:lnTo>
                  <a:pt x="775302" y="3345725"/>
                </a:lnTo>
                <a:lnTo>
                  <a:pt x="833010" y="3335732"/>
                </a:lnTo>
                <a:lnTo>
                  <a:pt x="889408" y="3316104"/>
                </a:lnTo>
                <a:lnTo>
                  <a:pt x="944329" y="3287213"/>
                </a:lnTo>
                <a:lnTo>
                  <a:pt x="997609" y="3249429"/>
                </a:lnTo>
                <a:lnTo>
                  <a:pt x="1049080" y="3203126"/>
                </a:lnTo>
                <a:lnTo>
                  <a:pt x="1098579" y="3148675"/>
                </a:lnTo>
                <a:lnTo>
                  <a:pt x="1122536" y="3118510"/>
                </a:lnTo>
                <a:lnTo>
                  <a:pt x="1145937" y="3086448"/>
                </a:lnTo>
                <a:lnTo>
                  <a:pt x="1168763" y="3052535"/>
                </a:lnTo>
                <a:lnTo>
                  <a:pt x="1190991" y="3016818"/>
                </a:lnTo>
                <a:lnTo>
                  <a:pt x="1212601" y="2979342"/>
                </a:lnTo>
                <a:lnTo>
                  <a:pt x="1233573" y="2940155"/>
                </a:lnTo>
                <a:lnTo>
                  <a:pt x="1253886" y="2899304"/>
                </a:lnTo>
                <a:lnTo>
                  <a:pt x="1273519" y="2856833"/>
                </a:lnTo>
                <a:lnTo>
                  <a:pt x="1292451" y="2812791"/>
                </a:lnTo>
                <a:lnTo>
                  <a:pt x="1310661" y="2767224"/>
                </a:lnTo>
                <a:lnTo>
                  <a:pt x="1328130" y="2720177"/>
                </a:lnTo>
                <a:lnTo>
                  <a:pt x="1344835" y="2671698"/>
                </a:lnTo>
                <a:lnTo>
                  <a:pt x="1360757" y="2621834"/>
                </a:lnTo>
                <a:lnTo>
                  <a:pt x="1375875" y="2570629"/>
                </a:lnTo>
                <a:lnTo>
                  <a:pt x="1390167" y="2518132"/>
                </a:lnTo>
                <a:lnTo>
                  <a:pt x="1403614" y="2464389"/>
                </a:lnTo>
                <a:lnTo>
                  <a:pt x="1416194" y="2409445"/>
                </a:lnTo>
                <a:lnTo>
                  <a:pt x="1427887" y="2353348"/>
                </a:lnTo>
                <a:lnTo>
                  <a:pt x="1438672" y="2296145"/>
                </a:lnTo>
                <a:lnTo>
                  <a:pt x="1448528" y="2237880"/>
                </a:lnTo>
                <a:lnTo>
                  <a:pt x="1457434" y="2178602"/>
                </a:lnTo>
                <a:lnTo>
                  <a:pt x="1465371" y="2118357"/>
                </a:lnTo>
                <a:lnTo>
                  <a:pt x="1472316" y="2057190"/>
                </a:lnTo>
                <a:lnTo>
                  <a:pt x="1478250" y="1995149"/>
                </a:lnTo>
                <a:lnTo>
                  <a:pt x="1483151" y="1932280"/>
                </a:lnTo>
                <a:lnTo>
                  <a:pt x="1487000" y="1868630"/>
                </a:lnTo>
                <a:lnTo>
                  <a:pt x="1489774" y="1804245"/>
                </a:lnTo>
                <a:lnTo>
                  <a:pt x="1491454" y="1739171"/>
                </a:lnTo>
                <a:lnTo>
                  <a:pt x="1492019" y="1673456"/>
                </a:lnTo>
                <a:close/>
              </a:path>
            </a:pathLst>
          </a:custGeom>
          <a:ln w="11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0163" y="2231457"/>
            <a:ext cx="1287145" cy="3347085"/>
          </a:xfrm>
          <a:custGeom>
            <a:avLst/>
            <a:gdLst/>
            <a:ahLst/>
            <a:cxnLst/>
            <a:rect l="l" t="t" r="r" b="b"/>
            <a:pathLst>
              <a:path w="1287145" h="3347085">
                <a:moveTo>
                  <a:pt x="1286949" y="1673456"/>
                </a:moveTo>
                <a:lnTo>
                  <a:pt x="1286438" y="1606153"/>
                </a:lnTo>
                <a:lnTo>
                  <a:pt x="1284918" y="1539524"/>
                </a:lnTo>
                <a:lnTo>
                  <a:pt x="1282408" y="1473619"/>
                </a:lnTo>
                <a:lnTo>
                  <a:pt x="1278927" y="1408489"/>
                </a:lnTo>
                <a:lnTo>
                  <a:pt x="1274494" y="1344183"/>
                </a:lnTo>
                <a:lnTo>
                  <a:pt x="1269130" y="1280752"/>
                </a:lnTo>
                <a:lnTo>
                  <a:pt x="1262852" y="1218245"/>
                </a:lnTo>
                <a:lnTo>
                  <a:pt x="1255680" y="1156712"/>
                </a:lnTo>
                <a:lnTo>
                  <a:pt x="1247634" y="1096204"/>
                </a:lnTo>
                <a:lnTo>
                  <a:pt x="1238733" y="1036770"/>
                </a:lnTo>
                <a:lnTo>
                  <a:pt x="1228995" y="978460"/>
                </a:lnTo>
                <a:lnTo>
                  <a:pt x="1218440" y="921325"/>
                </a:lnTo>
                <a:lnTo>
                  <a:pt x="1207088" y="865414"/>
                </a:lnTo>
                <a:lnTo>
                  <a:pt x="1194957" y="810778"/>
                </a:lnTo>
                <a:lnTo>
                  <a:pt x="1182066" y="757465"/>
                </a:lnTo>
                <a:lnTo>
                  <a:pt x="1168436" y="705528"/>
                </a:lnTo>
                <a:lnTo>
                  <a:pt x="1154085" y="655014"/>
                </a:lnTo>
                <a:lnTo>
                  <a:pt x="1139032" y="605975"/>
                </a:lnTo>
                <a:lnTo>
                  <a:pt x="1123297" y="558460"/>
                </a:lnTo>
                <a:lnTo>
                  <a:pt x="1106899" y="512520"/>
                </a:lnTo>
                <a:lnTo>
                  <a:pt x="1089857" y="468204"/>
                </a:lnTo>
                <a:lnTo>
                  <a:pt x="1072190" y="425562"/>
                </a:lnTo>
                <a:lnTo>
                  <a:pt x="1053918" y="384645"/>
                </a:lnTo>
                <a:lnTo>
                  <a:pt x="1035059" y="345502"/>
                </a:lnTo>
                <a:lnTo>
                  <a:pt x="1015633" y="308184"/>
                </a:lnTo>
                <a:lnTo>
                  <a:pt x="995660" y="272740"/>
                </a:lnTo>
                <a:lnTo>
                  <a:pt x="975158" y="239220"/>
                </a:lnTo>
                <a:lnTo>
                  <a:pt x="932645" y="178153"/>
                </a:lnTo>
                <a:lnTo>
                  <a:pt x="888248" y="125384"/>
                </a:lnTo>
                <a:lnTo>
                  <a:pt x="842121" y="81312"/>
                </a:lnTo>
                <a:lnTo>
                  <a:pt x="794418" y="46338"/>
                </a:lnTo>
                <a:lnTo>
                  <a:pt x="745293" y="20861"/>
                </a:lnTo>
                <a:lnTo>
                  <a:pt x="694900" y="5282"/>
                </a:lnTo>
                <a:lnTo>
                  <a:pt x="643391" y="0"/>
                </a:lnTo>
                <a:lnTo>
                  <a:pt x="617519" y="1328"/>
                </a:lnTo>
                <a:lnTo>
                  <a:pt x="566571" y="11809"/>
                </a:lnTo>
                <a:lnTo>
                  <a:pt x="516812" y="32387"/>
                </a:lnTo>
                <a:lnTo>
                  <a:pt x="468397" y="62663"/>
                </a:lnTo>
                <a:lnTo>
                  <a:pt x="421479" y="102236"/>
                </a:lnTo>
                <a:lnTo>
                  <a:pt x="376211" y="150706"/>
                </a:lnTo>
                <a:lnTo>
                  <a:pt x="332749" y="207674"/>
                </a:lnTo>
                <a:lnTo>
                  <a:pt x="291246" y="272740"/>
                </a:lnTo>
                <a:lnTo>
                  <a:pt x="271278" y="308184"/>
                </a:lnTo>
                <a:lnTo>
                  <a:pt x="251856" y="345502"/>
                </a:lnTo>
                <a:lnTo>
                  <a:pt x="233002" y="384645"/>
                </a:lnTo>
                <a:lnTo>
                  <a:pt x="214733" y="425562"/>
                </a:lnTo>
                <a:lnTo>
                  <a:pt x="197069" y="468204"/>
                </a:lnTo>
                <a:lnTo>
                  <a:pt x="180030" y="512520"/>
                </a:lnTo>
                <a:lnTo>
                  <a:pt x="163635" y="558460"/>
                </a:lnTo>
                <a:lnTo>
                  <a:pt x="147902" y="605975"/>
                </a:lnTo>
                <a:lnTo>
                  <a:pt x="132852" y="655014"/>
                </a:lnTo>
                <a:lnTo>
                  <a:pt x="118502" y="705528"/>
                </a:lnTo>
                <a:lnTo>
                  <a:pt x="104874" y="757465"/>
                </a:lnTo>
                <a:lnTo>
                  <a:pt x="91985" y="810778"/>
                </a:lnTo>
                <a:lnTo>
                  <a:pt x="79856" y="865414"/>
                </a:lnTo>
                <a:lnTo>
                  <a:pt x="68504" y="921325"/>
                </a:lnTo>
                <a:lnTo>
                  <a:pt x="57951" y="978460"/>
                </a:lnTo>
                <a:lnTo>
                  <a:pt x="48214" y="1036770"/>
                </a:lnTo>
                <a:lnTo>
                  <a:pt x="39313" y="1096204"/>
                </a:lnTo>
                <a:lnTo>
                  <a:pt x="31267" y="1156712"/>
                </a:lnTo>
                <a:lnTo>
                  <a:pt x="24096" y="1218245"/>
                </a:lnTo>
                <a:lnTo>
                  <a:pt x="17818" y="1280752"/>
                </a:lnTo>
                <a:lnTo>
                  <a:pt x="12454" y="1344183"/>
                </a:lnTo>
                <a:lnTo>
                  <a:pt x="8022" y="1408489"/>
                </a:lnTo>
                <a:lnTo>
                  <a:pt x="4541" y="1473619"/>
                </a:lnTo>
                <a:lnTo>
                  <a:pt x="2031" y="1539524"/>
                </a:lnTo>
                <a:lnTo>
                  <a:pt x="510" y="1606153"/>
                </a:lnTo>
                <a:lnTo>
                  <a:pt x="0" y="1673456"/>
                </a:lnTo>
                <a:lnTo>
                  <a:pt x="510" y="1740764"/>
                </a:lnTo>
                <a:lnTo>
                  <a:pt x="2031" y="1807397"/>
                </a:lnTo>
                <a:lnTo>
                  <a:pt x="4541" y="1873305"/>
                </a:lnTo>
                <a:lnTo>
                  <a:pt x="8022" y="1938439"/>
                </a:lnTo>
                <a:lnTo>
                  <a:pt x="12454" y="2002748"/>
                </a:lnTo>
                <a:lnTo>
                  <a:pt x="17818" y="2066183"/>
                </a:lnTo>
                <a:lnTo>
                  <a:pt x="24096" y="2128693"/>
                </a:lnTo>
                <a:lnTo>
                  <a:pt x="31267" y="2190228"/>
                </a:lnTo>
                <a:lnTo>
                  <a:pt x="39313" y="2250739"/>
                </a:lnTo>
                <a:lnTo>
                  <a:pt x="48214" y="2310175"/>
                </a:lnTo>
                <a:lnTo>
                  <a:pt x="57951" y="2368487"/>
                </a:lnTo>
                <a:lnTo>
                  <a:pt x="68504" y="2425624"/>
                </a:lnTo>
                <a:lnTo>
                  <a:pt x="79856" y="2481536"/>
                </a:lnTo>
                <a:lnTo>
                  <a:pt x="91985" y="2536174"/>
                </a:lnTo>
                <a:lnTo>
                  <a:pt x="104874" y="2589488"/>
                </a:lnTo>
                <a:lnTo>
                  <a:pt x="118502" y="2641427"/>
                </a:lnTo>
                <a:lnTo>
                  <a:pt x="132852" y="2691941"/>
                </a:lnTo>
                <a:lnTo>
                  <a:pt x="147902" y="2740981"/>
                </a:lnTo>
                <a:lnTo>
                  <a:pt x="163635" y="2788497"/>
                </a:lnTo>
                <a:lnTo>
                  <a:pt x="180030" y="2834437"/>
                </a:lnTo>
                <a:lnTo>
                  <a:pt x="197069" y="2878754"/>
                </a:lnTo>
                <a:lnTo>
                  <a:pt x="214733" y="2921396"/>
                </a:lnTo>
                <a:lnTo>
                  <a:pt x="233002" y="2962313"/>
                </a:lnTo>
                <a:lnTo>
                  <a:pt x="251856" y="3001457"/>
                </a:lnTo>
                <a:lnTo>
                  <a:pt x="271278" y="3038775"/>
                </a:lnTo>
                <a:lnTo>
                  <a:pt x="291246" y="3074219"/>
                </a:lnTo>
                <a:lnTo>
                  <a:pt x="311743" y="3107739"/>
                </a:lnTo>
                <a:lnTo>
                  <a:pt x="354245" y="3168805"/>
                </a:lnTo>
                <a:lnTo>
                  <a:pt x="398629" y="3221574"/>
                </a:lnTo>
                <a:lnTo>
                  <a:pt x="444741" y="3265645"/>
                </a:lnTo>
                <a:lnTo>
                  <a:pt x="492427" y="3300619"/>
                </a:lnTo>
                <a:lnTo>
                  <a:pt x="541533" y="3326096"/>
                </a:lnTo>
                <a:lnTo>
                  <a:pt x="591906" y="3341675"/>
                </a:lnTo>
                <a:lnTo>
                  <a:pt x="643391" y="3346957"/>
                </a:lnTo>
                <a:lnTo>
                  <a:pt x="669275" y="3345628"/>
                </a:lnTo>
                <a:lnTo>
                  <a:pt x="720245" y="3335148"/>
                </a:lnTo>
                <a:lnTo>
                  <a:pt x="770024" y="3314570"/>
                </a:lnTo>
                <a:lnTo>
                  <a:pt x="818457" y="3284295"/>
                </a:lnTo>
                <a:lnTo>
                  <a:pt x="865391" y="3244723"/>
                </a:lnTo>
                <a:lnTo>
                  <a:pt x="910672" y="3196254"/>
                </a:lnTo>
                <a:lnTo>
                  <a:pt x="954146" y="3139287"/>
                </a:lnTo>
                <a:lnTo>
                  <a:pt x="995660" y="3074223"/>
                </a:lnTo>
                <a:lnTo>
                  <a:pt x="1015633" y="3038779"/>
                </a:lnTo>
                <a:lnTo>
                  <a:pt x="1035059" y="3001460"/>
                </a:lnTo>
                <a:lnTo>
                  <a:pt x="1053918" y="2962318"/>
                </a:lnTo>
                <a:lnTo>
                  <a:pt x="1072190" y="2921400"/>
                </a:lnTo>
                <a:lnTo>
                  <a:pt x="1089857" y="2878759"/>
                </a:lnTo>
                <a:lnTo>
                  <a:pt x="1106899" y="2834442"/>
                </a:lnTo>
                <a:lnTo>
                  <a:pt x="1123297" y="2788502"/>
                </a:lnTo>
                <a:lnTo>
                  <a:pt x="1139032" y="2740986"/>
                </a:lnTo>
                <a:lnTo>
                  <a:pt x="1154085" y="2691947"/>
                </a:lnTo>
                <a:lnTo>
                  <a:pt x="1168436" y="2641432"/>
                </a:lnTo>
                <a:lnTo>
                  <a:pt x="1182066" y="2589493"/>
                </a:lnTo>
                <a:lnTo>
                  <a:pt x="1194957" y="2536180"/>
                </a:lnTo>
                <a:lnTo>
                  <a:pt x="1207088" y="2481542"/>
                </a:lnTo>
                <a:lnTo>
                  <a:pt x="1218440" y="2425629"/>
                </a:lnTo>
                <a:lnTo>
                  <a:pt x="1228995" y="2368492"/>
                </a:lnTo>
                <a:lnTo>
                  <a:pt x="1238733" y="2310180"/>
                </a:lnTo>
                <a:lnTo>
                  <a:pt x="1247634" y="2250744"/>
                </a:lnTo>
                <a:lnTo>
                  <a:pt x="1255680" y="2190233"/>
                </a:lnTo>
                <a:lnTo>
                  <a:pt x="1262852" y="2128697"/>
                </a:lnTo>
                <a:lnTo>
                  <a:pt x="1269130" y="2066187"/>
                </a:lnTo>
                <a:lnTo>
                  <a:pt x="1274494" y="2002752"/>
                </a:lnTo>
                <a:lnTo>
                  <a:pt x="1278927" y="1938442"/>
                </a:lnTo>
                <a:lnTo>
                  <a:pt x="1282408" y="1873308"/>
                </a:lnTo>
                <a:lnTo>
                  <a:pt x="1284918" y="1807398"/>
                </a:lnTo>
                <a:lnTo>
                  <a:pt x="1286438" y="1740764"/>
                </a:lnTo>
                <a:lnTo>
                  <a:pt x="1286949" y="1673456"/>
                </a:lnTo>
                <a:close/>
              </a:path>
            </a:pathLst>
          </a:custGeom>
          <a:ln w="1158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4247" y="2892213"/>
            <a:ext cx="19113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9861" y="3080687"/>
            <a:ext cx="187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295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040" y="2539776"/>
            <a:ext cx="1873885" cy="631190"/>
          </a:xfrm>
          <a:custGeom>
            <a:avLst/>
            <a:gdLst/>
            <a:ahLst/>
            <a:cxnLst/>
            <a:rect l="l" t="t" r="r" b="b"/>
            <a:pathLst>
              <a:path w="1873885" h="631189">
                <a:moveTo>
                  <a:pt x="0" y="0"/>
                </a:moveTo>
                <a:lnTo>
                  <a:pt x="1873744" y="630651"/>
                </a:lnTo>
              </a:path>
            </a:pathLst>
          </a:custGeom>
          <a:ln w="94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2161" y="3116153"/>
            <a:ext cx="71120" cy="75565"/>
          </a:xfrm>
          <a:custGeom>
            <a:avLst/>
            <a:gdLst/>
            <a:ahLst/>
            <a:cxnLst/>
            <a:rect l="l" t="t" r="r" b="b"/>
            <a:pathLst>
              <a:path w="71119" h="75564">
                <a:moveTo>
                  <a:pt x="0" y="75550"/>
                </a:moveTo>
                <a:lnTo>
                  <a:pt x="70622" y="54274"/>
                </a:lnTo>
                <a:lnTo>
                  <a:pt x="43102" y="0"/>
                </a:lnTo>
              </a:path>
            </a:pathLst>
          </a:custGeom>
          <a:ln w="10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893" y="3612138"/>
            <a:ext cx="1968500" cy="189230"/>
          </a:xfrm>
          <a:custGeom>
            <a:avLst/>
            <a:gdLst/>
            <a:ahLst/>
            <a:cxnLst/>
            <a:rect l="l" t="t" r="r" b="b"/>
            <a:pathLst>
              <a:path w="1968500" h="189229">
                <a:moveTo>
                  <a:pt x="0" y="0"/>
                </a:moveTo>
                <a:lnTo>
                  <a:pt x="1967890" y="188940"/>
                </a:lnTo>
              </a:path>
            </a:pathLst>
          </a:custGeom>
          <a:ln w="91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2937" y="3755086"/>
            <a:ext cx="60325" cy="81915"/>
          </a:xfrm>
          <a:custGeom>
            <a:avLst/>
            <a:gdLst/>
            <a:ahLst/>
            <a:cxnLst/>
            <a:rect l="l" t="t" r="r" b="b"/>
            <a:pathLst>
              <a:path w="60325" h="81914">
                <a:moveTo>
                  <a:pt x="0" y="81921"/>
                </a:moveTo>
                <a:lnTo>
                  <a:pt x="59846" y="45992"/>
                </a:lnTo>
                <a:lnTo>
                  <a:pt x="13262" y="0"/>
                </a:lnTo>
              </a:path>
            </a:pathLst>
          </a:custGeom>
          <a:ln w="109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40" y="4431769"/>
            <a:ext cx="1883410" cy="573405"/>
          </a:xfrm>
          <a:custGeom>
            <a:avLst/>
            <a:gdLst/>
            <a:ahLst/>
            <a:cxnLst/>
            <a:rect l="l" t="t" r="r" b="b"/>
            <a:pathLst>
              <a:path w="1883410" h="573404">
                <a:moveTo>
                  <a:pt x="0" y="573319"/>
                </a:moveTo>
                <a:lnTo>
                  <a:pt x="1882861" y="0"/>
                </a:lnTo>
              </a:path>
            </a:pathLst>
          </a:custGeom>
          <a:ln w="940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2108" y="4408607"/>
            <a:ext cx="69850" cy="76835"/>
          </a:xfrm>
          <a:custGeom>
            <a:avLst/>
            <a:gdLst/>
            <a:ahLst/>
            <a:cxnLst/>
            <a:rect l="l" t="t" r="r" b="b"/>
            <a:pathLst>
              <a:path w="69850" h="76835">
                <a:moveTo>
                  <a:pt x="39621" y="76748"/>
                </a:moveTo>
                <a:lnTo>
                  <a:pt x="69793" y="23162"/>
                </a:lnTo>
                <a:lnTo>
                  <a:pt x="0" y="0"/>
                </a:lnTo>
              </a:path>
            </a:pathLst>
          </a:custGeom>
          <a:ln w="1068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5638" y="1690029"/>
            <a:ext cx="390525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i="1" spc="67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8847" y="3350873"/>
            <a:ext cx="403860" cy="128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37900"/>
              </a:lnSpc>
              <a:spcBef>
                <a:spcPts val="100"/>
              </a:spcBef>
            </a:pP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925" b="1" spc="292" baseline="-12820" dirty="0">
                <a:solidFill>
                  <a:srgbClr val="C00000"/>
                </a:solidFill>
                <a:latin typeface="Times New Roman"/>
                <a:cs typeface="Times New Roman"/>
              </a:rPr>
              <a:t>2  </a:t>
            </a:r>
            <a:r>
              <a:rPr sz="3000" b="1" spc="30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925" b="1" spc="442" baseline="-1282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2925" baseline="-1282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9040" y="3167242"/>
            <a:ext cx="1873885" cy="634365"/>
          </a:xfrm>
          <a:custGeom>
            <a:avLst/>
            <a:gdLst/>
            <a:ahLst/>
            <a:cxnLst/>
            <a:rect l="l" t="t" r="r" b="b"/>
            <a:pathLst>
              <a:path w="1873885" h="634364">
                <a:moveTo>
                  <a:pt x="0" y="0"/>
                </a:moveTo>
                <a:lnTo>
                  <a:pt x="1873744" y="633836"/>
                </a:lnTo>
              </a:path>
            </a:pathLst>
          </a:custGeom>
          <a:ln w="94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1996" y="3746677"/>
            <a:ext cx="71120" cy="75565"/>
          </a:xfrm>
          <a:custGeom>
            <a:avLst/>
            <a:gdLst/>
            <a:ahLst/>
            <a:cxnLst/>
            <a:rect l="l" t="t" r="r" b="b"/>
            <a:pathLst>
              <a:path w="71119" h="75564">
                <a:moveTo>
                  <a:pt x="0" y="75550"/>
                </a:moveTo>
                <a:lnTo>
                  <a:pt x="70788" y="54401"/>
                </a:lnTo>
                <a:lnTo>
                  <a:pt x="43268" y="0"/>
                </a:lnTo>
              </a:path>
            </a:pathLst>
          </a:custGeom>
          <a:ln w="106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893" y="3801079"/>
            <a:ext cx="1968500" cy="287020"/>
          </a:xfrm>
          <a:custGeom>
            <a:avLst/>
            <a:gdLst/>
            <a:ahLst/>
            <a:cxnLst/>
            <a:rect l="l" t="t" r="r" b="b"/>
            <a:pathLst>
              <a:path w="1968500" h="287020">
                <a:moveTo>
                  <a:pt x="0" y="286659"/>
                </a:moveTo>
                <a:lnTo>
                  <a:pt x="1967890" y="0"/>
                </a:lnTo>
              </a:path>
            </a:pathLst>
          </a:custGeom>
          <a:ln w="92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0119" y="3768209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79">
                <a:moveTo>
                  <a:pt x="19893" y="81156"/>
                </a:moveTo>
                <a:lnTo>
                  <a:pt x="62664" y="32870"/>
                </a:lnTo>
                <a:lnTo>
                  <a:pt x="0" y="0"/>
                </a:lnTo>
              </a:path>
            </a:pathLst>
          </a:custGeom>
          <a:ln w="10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3632" y="4804362"/>
            <a:ext cx="32956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i="1" spc="555" dirty="0">
                <a:latin typeface="Times New Roman"/>
                <a:cs typeface="Times New Roman"/>
              </a:rPr>
              <a:t>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7440" y="4992861"/>
            <a:ext cx="187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295" dirty="0">
                <a:latin typeface="Times New Roman"/>
                <a:cs typeface="Times New Roman"/>
              </a:rPr>
              <a:t>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747" y="613917"/>
            <a:ext cx="2141220" cy="3792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30480" indent="-13779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rje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ti</a:t>
            </a:r>
            <a:r>
              <a:rPr sz="3600" spc="-35" dirty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e  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function</a:t>
            </a:r>
            <a:endParaRPr sz="3600">
              <a:latin typeface="Calibri"/>
              <a:cs typeface="Calibri"/>
            </a:endParaRPr>
          </a:p>
          <a:p>
            <a:pPr marL="248285">
              <a:lnSpc>
                <a:spcPts val="3354"/>
              </a:lnSpc>
            </a:pPr>
            <a:r>
              <a:rPr sz="2850" spc="695" dirty="0">
                <a:latin typeface="Symbol"/>
                <a:cs typeface="Symbol"/>
              </a:rPr>
              <a:t></a:t>
            </a:r>
            <a:endParaRPr sz="2850">
              <a:latin typeface="Symbol"/>
              <a:cs typeface="Symbol"/>
            </a:endParaRPr>
          </a:p>
          <a:p>
            <a:pPr marL="302260">
              <a:lnSpc>
                <a:spcPct val="100000"/>
              </a:lnSpc>
              <a:spcBef>
                <a:spcPts val="15"/>
              </a:spcBef>
            </a:pP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1</a:t>
            </a:r>
            <a:endParaRPr sz="2925" baseline="-12820">
              <a:latin typeface="Times New Roman"/>
              <a:cs typeface="Times New Roman"/>
            </a:endParaRPr>
          </a:p>
          <a:p>
            <a:pPr marL="38100" marR="1497330" indent="132080">
              <a:lnSpc>
                <a:spcPct val="124700"/>
              </a:lnSpc>
              <a:spcBef>
                <a:spcPts val="580"/>
              </a:spcBef>
            </a:pPr>
            <a:r>
              <a:rPr sz="3000" i="1" spc="555" dirty="0">
                <a:latin typeface="Times New Roman"/>
                <a:cs typeface="Times New Roman"/>
              </a:rPr>
              <a:t>P</a:t>
            </a:r>
            <a:r>
              <a:rPr sz="2925" spc="292" baseline="-12820" dirty="0">
                <a:latin typeface="Times New Roman"/>
                <a:cs typeface="Times New Roman"/>
              </a:rPr>
              <a:t>2  </a:t>
            </a: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3  </a:t>
            </a:r>
            <a:r>
              <a:rPr sz="3000" i="1" spc="425" dirty="0">
                <a:latin typeface="Times New Roman"/>
                <a:cs typeface="Times New Roman"/>
              </a:rPr>
              <a:t>P</a:t>
            </a:r>
            <a:r>
              <a:rPr sz="2925" spc="637" baseline="-12820" dirty="0">
                <a:latin typeface="Times New Roman"/>
                <a:cs typeface="Times New Roman"/>
              </a:rPr>
              <a:t>4</a:t>
            </a:r>
            <a:endParaRPr sz="2925" baseline="-1282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53009" y="2182253"/>
            <a:ext cx="1478915" cy="3405504"/>
          </a:xfrm>
          <a:custGeom>
            <a:avLst/>
            <a:gdLst/>
            <a:ahLst/>
            <a:cxnLst/>
            <a:rect l="l" t="t" r="r" b="b"/>
            <a:pathLst>
              <a:path w="1478914" h="3405504">
                <a:moveTo>
                  <a:pt x="1478713" y="1703301"/>
                </a:moveTo>
                <a:lnTo>
                  <a:pt x="1477607" y="1616040"/>
                </a:lnTo>
                <a:lnTo>
                  <a:pt x="1475749" y="1529502"/>
                </a:lnTo>
                <a:lnTo>
                  <a:pt x="1470545" y="1443145"/>
                </a:lnTo>
                <a:lnTo>
                  <a:pt x="1464235" y="1360581"/>
                </a:lnTo>
                <a:lnTo>
                  <a:pt x="1455315" y="1277656"/>
                </a:lnTo>
                <a:lnTo>
                  <a:pt x="1446026" y="1196357"/>
                </a:lnTo>
                <a:lnTo>
                  <a:pt x="1433759" y="1116865"/>
                </a:lnTo>
                <a:lnTo>
                  <a:pt x="1420386" y="1040444"/>
                </a:lnTo>
                <a:lnTo>
                  <a:pt x="1406261" y="964927"/>
                </a:lnTo>
                <a:lnTo>
                  <a:pt x="1389926" y="891577"/>
                </a:lnTo>
                <a:lnTo>
                  <a:pt x="1371717" y="820034"/>
                </a:lnTo>
                <a:lnTo>
                  <a:pt x="1352403" y="751382"/>
                </a:lnTo>
                <a:lnTo>
                  <a:pt x="1331968" y="684175"/>
                </a:lnTo>
                <a:lnTo>
                  <a:pt x="1310412" y="619497"/>
                </a:lnTo>
                <a:lnTo>
                  <a:pt x="1286998" y="558432"/>
                </a:lnTo>
                <a:lnTo>
                  <a:pt x="1262479" y="498633"/>
                </a:lnTo>
                <a:lnTo>
                  <a:pt x="1237224" y="442265"/>
                </a:lnTo>
                <a:lnTo>
                  <a:pt x="1209726" y="389511"/>
                </a:lnTo>
                <a:lnTo>
                  <a:pt x="1182229" y="337841"/>
                </a:lnTo>
                <a:lnTo>
                  <a:pt x="1152505" y="291230"/>
                </a:lnTo>
                <a:lnTo>
                  <a:pt x="1123150" y="246606"/>
                </a:lnTo>
                <a:lnTo>
                  <a:pt x="1092321" y="206137"/>
                </a:lnTo>
                <a:lnTo>
                  <a:pt x="1059619" y="167656"/>
                </a:lnTo>
                <a:lnTo>
                  <a:pt x="1027301" y="134052"/>
                </a:lnTo>
                <a:lnTo>
                  <a:pt x="993493" y="102978"/>
                </a:lnTo>
                <a:lnTo>
                  <a:pt x="958933" y="76420"/>
                </a:lnTo>
                <a:lnTo>
                  <a:pt x="924389" y="53657"/>
                </a:lnTo>
                <a:lnTo>
                  <a:pt x="888723" y="34506"/>
                </a:lnTo>
                <a:lnTo>
                  <a:pt x="851937" y="19150"/>
                </a:lnTo>
                <a:lnTo>
                  <a:pt x="815151" y="8310"/>
                </a:lnTo>
                <a:lnTo>
                  <a:pt x="739737" y="0"/>
                </a:lnTo>
                <a:lnTo>
                  <a:pt x="701093" y="2167"/>
                </a:lnTo>
                <a:lnTo>
                  <a:pt x="663186" y="8310"/>
                </a:lnTo>
                <a:lnTo>
                  <a:pt x="589998" y="34506"/>
                </a:lnTo>
                <a:lnTo>
                  <a:pt x="554333" y="53657"/>
                </a:lnTo>
                <a:lnTo>
                  <a:pt x="519773" y="76420"/>
                </a:lnTo>
                <a:lnTo>
                  <a:pt x="484860" y="102978"/>
                </a:lnTo>
                <a:lnTo>
                  <a:pt x="451421" y="134052"/>
                </a:lnTo>
                <a:lnTo>
                  <a:pt x="418719" y="167656"/>
                </a:lnTo>
                <a:lnTo>
                  <a:pt x="387137" y="206137"/>
                </a:lnTo>
                <a:lnTo>
                  <a:pt x="355556" y="246606"/>
                </a:lnTo>
                <a:lnTo>
                  <a:pt x="326216" y="291230"/>
                </a:lnTo>
                <a:lnTo>
                  <a:pt x="296493" y="337841"/>
                </a:lnTo>
                <a:lnTo>
                  <a:pt x="268995" y="389511"/>
                </a:lnTo>
                <a:lnTo>
                  <a:pt x="242619" y="442265"/>
                </a:lnTo>
                <a:lnTo>
                  <a:pt x="216979" y="498633"/>
                </a:lnTo>
                <a:lnTo>
                  <a:pt x="191339" y="558432"/>
                </a:lnTo>
                <a:lnTo>
                  <a:pt x="169046" y="619497"/>
                </a:lnTo>
                <a:lnTo>
                  <a:pt x="146754" y="684175"/>
                </a:lnTo>
                <a:lnTo>
                  <a:pt x="126319" y="751382"/>
                </a:lnTo>
                <a:lnTo>
                  <a:pt x="107001" y="820034"/>
                </a:lnTo>
                <a:lnTo>
                  <a:pt x="89539" y="891577"/>
                </a:lnTo>
                <a:lnTo>
                  <a:pt x="73192" y="964927"/>
                </a:lnTo>
                <a:lnTo>
                  <a:pt x="57959" y="1040444"/>
                </a:lnTo>
                <a:lnTo>
                  <a:pt x="44583" y="1116865"/>
                </a:lnTo>
                <a:lnTo>
                  <a:pt x="33437" y="1196357"/>
                </a:lnTo>
                <a:lnTo>
                  <a:pt x="23405" y="1277656"/>
                </a:lnTo>
                <a:lnTo>
                  <a:pt x="15231" y="1360581"/>
                </a:lnTo>
                <a:lnTo>
                  <a:pt x="8173" y="1443145"/>
                </a:lnTo>
                <a:lnTo>
                  <a:pt x="4086" y="1529502"/>
                </a:lnTo>
                <a:lnTo>
                  <a:pt x="1114" y="1616040"/>
                </a:lnTo>
                <a:lnTo>
                  <a:pt x="0" y="1703301"/>
                </a:lnTo>
                <a:lnTo>
                  <a:pt x="1114" y="1790742"/>
                </a:lnTo>
                <a:lnTo>
                  <a:pt x="4086" y="1877154"/>
                </a:lnTo>
                <a:lnTo>
                  <a:pt x="8173" y="1962301"/>
                </a:lnTo>
                <a:lnTo>
                  <a:pt x="15231" y="2046147"/>
                </a:lnTo>
                <a:lnTo>
                  <a:pt x="23405" y="2129108"/>
                </a:lnTo>
                <a:lnTo>
                  <a:pt x="33437" y="2209016"/>
                </a:lnTo>
                <a:lnTo>
                  <a:pt x="44583" y="2288490"/>
                </a:lnTo>
                <a:lnTo>
                  <a:pt x="57959" y="2366212"/>
                </a:lnTo>
                <a:lnTo>
                  <a:pt x="73192" y="2441748"/>
                </a:lnTo>
                <a:lnTo>
                  <a:pt x="89539" y="2515115"/>
                </a:lnTo>
                <a:lnTo>
                  <a:pt x="107001" y="2586730"/>
                </a:lnTo>
                <a:lnTo>
                  <a:pt x="126319" y="2655274"/>
                </a:lnTo>
                <a:lnTo>
                  <a:pt x="146754" y="2722518"/>
                </a:lnTo>
                <a:lnTo>
                  <a:pt x="169046" y="2787159"/>
                </a:lnTo>
                <a:lnTo>
                  <a:pt x="191339" y="2848278"/>
                </a:lnTo>
                <a:lnTo>
                  <a:pt x="216979" y="2906795"/>
                </a:lnTo>
                <a:lnTo>
                  <a:pt x="242619" y="2963126"/>
                </a:lnTo>
                <a:lnTo>
                  <a:pt x="268995" y="3017271"/>
                </a:lnTo>
                <a:lnTo>
                  <a:pt x="296493" y="3067496"/>
                </a:lnTo>
                <a:lnTo>
                  <a:pt x="326216" y="3115516"/>
                </a:lnTo>
                <a:lnTo>
                  <a:pt x="355556" y="3160068"/>
                </a:lnTo>
                <a:lnTo>
                  <a:pt x="387137" y="3200663"/>
                </a:lnTo>
                <a:lnTo>
                  <a:pt x="418719" y="3237790"/>
                </a:lnTo>
                <a:lnTo>
                  <a:pt x="451421" y="3272712"/>
                </a:lnTo>
                <a:lnTo>
                  <a:pt x="484860" y="3302413"/>
                </a:lnTo>
                <a:lnTo>
                  <a:pt x="519773" y="3329929"/>
                </a:lnTo>
                <a:lnTo>
                  <a:pt x="554333" y="3353072"/>
                </a:lnTo>
                <a:lnTo>
                  <a:pt x="589998" y="3372276"/>
                </a:lnTo>
                <a:lnTo>
                  <a:pt x="626784" y="3386693"/>
                </a:lnTo>
                <a:lnTo>
                  <a:pt x="701093" y="3404597"/>
                </a:lnTo>
                <a:lnTo>
                  <a:pt x="739737" y="3405464"/>
                </a:lnTo>
                <a:lnTo>
                  <a:pt x="777628" y="3404597"/>
                </a:lnTo>
                <a:lnTo>
                  <a:pt x="815151" y="3397172"/>
                </a:lnTo>
                <a:lnTo>
                  <a:pt x="851937" y="3386693"/>
                </a:lnTo>
                <a:lnTo>
                  <a:pt x="888723" y="3372276"/>
                </a:lnTo>
                <a:lnTo>
                  <a:pt x="924389" y="3353072"/>
                </a:lnTo>
                <a:lnTo>
                  <a:pt x="958933" y="3329929"/>
                </a:lnTo>
                <a:lnTo>
                  <a:pt x="993493" y="3302413"/>
                </a:lnTo>
                <a:lnTo>
                  <a:pt x="1027301" y="3272712"/>
                </a:lnTo>
                <a:lnTo>
                  <a:pt x="1059619" y="3237790"/>
                </a:lnTo>
                <a:lnTo>
                  <a:pt x="1092321" y="3200663"/>
                </a:lnTo>
                <a:lnTo>
                  <a:pt x="1123150" y="3160068"/>
                </a:lnTo>
                <a:lnTo>
                  <a:pt x="1152505" y="3115516"/>
                </a:lnTo>
                <a:lnTo>
                  <a:pt x="1182229" y="3067496"/>
                </a:lnTo>
                <a:lnTo>
                  <a:pt x="1209726" y="3017271"/>
                </a:lnTo>
                <a:lnTo>
                  <a:pt x="1237224" y="2963126"/>
                </a:lnTo>
                <a:lnTo>
                  <a:pt x="1262479" y="2906795"/>
                </a:lnTo>
                <a:lnTo>
                  <a:pt x="1286998" y="2848278"/>
                </a:lnTo>
                <a:lnTo>
                  <a:pt x="1310412" y="2787159"/>
                </a:lnTo>
                <a:lnTo>
                  <a:pt x="1331968" y="2722518"/>
                </a:lnTo>
                <a:lnTo>
                  <a:pt x="1352403" y="2655274"/>
                </a:lnTo>
                <a:lnTo>
                  <a:pt x="1371717" y="2586730"/>
                </a:lnTo>
                <a:lnTo>
                  <a:pt x="1389926" y="2515115"/>
                </a:lnTo>
                <a:lnTo>
                  <a:pt x="1406261" y="2441748"/>
                </a:lnTo>
                <a:lnTo>
                  <a:pt x="1420386" y="2366212"/>
                </a:lnTo>
                <a:lnTo>
                  <a:pt x="1433759" y="2288490"/>
                </a:lnTo>
                <a:lnTo>
                  <a:pt x="1446026" y="2209016"/>
                </a:lnTo>
                <a:lnTo>
                  <a:pt x="1455315" y="2129108"/>
                </a:lnTo>
                <a:lnTo>
                  <a:pt x="1464235" y="2046147"/>
                </a:lnTo>
                <a:lnTo>
                  <a:pt x="1470545" y="1962301"/>
                </a:lnTo>
                <a:lnTo>
                  <a:pt x="1475749" y="1877154"/>
                </a:lnTo>
                <a:lnTo>
                  <a:pt x="1477607" y="1790742"/>
                </a:lnTo>
                <a:lnTo>
                  <a:pt x="1478713" y="1703301"/>
                </a:lnTo>
              </a:path>
            </a:pathLst>
          </a:custGeom>
          <a:ln w="114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38346" y="3090828"/>
            <a:ext cx="405765" cy="149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13300"/>
              </a:lnSpc>
              <a:spcBef>
                <a:spcPts val="90"/>
              </a:spcBef>
            </a:pPr>
            <a:r>
              <a:rPr sz="4250" b="1" spc="-245" dirty="0">
                <a:latin typeface="Times New Roman"/>
                <a:cs typeface="Times New Roman"/>
              </a:rPr>
              <a:t>s</a:t>
            </a:r>
            <a:r>
              <a:rPr sz="4125" b="1" spc="-195" baseline="-12121" dirty="0">
                <a:latin typeface="Times New Roman"/>
                <a:cs typeface="Times New Roman"/>
              </a:rPr>
              <a:t>2  </a:t>
            </a:r>
            <a:r>
              <a:rPr sz="4250" b="1" spc="-245" dirty="0">
                <a:latin typeface="Times New Roman"/>
                <a:cs typeface="Times New Roman"/>
              </a:rPr>
              <a:t>s</a:t>
            </a:r>
            <a:r>
              <a:rPr sz="4125" b="1" spc="-292" baseline="-12121" dirty="0"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24756" y="2276921"/>
            <a:ext cx="1480185" cy="3406140"/>
          </a:xfrm>
          <a:custGeom>
            <a:avLst/>
            <a:gdLst/>
            <a:ahLst/>
            <a:cxnLst/>
            <a:rect l="l" t="t" r="r" b="b"/>
            <a:pathLst>
              <a:path w="1480184" h="3406140">
                <a:moveTo>
                  <a:pt x="1479886" y="1703482"/>
                </a:moveTo>
                <a:lnTo>
                  <a:pt x="1478657" y="1615679"/>
                </a:lnTo>
                <a:lnTo>
                  <a:pt x="1475740" y="1528418"/>
                </a:lnTo>
                <a:lnTo>
                  <a:pt x="1470981" y="1443145"/>
                </a:lnTo>
                <a:lnTo>
                  <a:pt x="1464533" y="1359316"/>
                </a:lnTo>
                <a:lnTo>
                  <a:pt x="1456395" y="1277656"/>
                </a:lnTo>
                <a:lnTo>
                  <a:pt x="1446416" y="1196538"/>
                </a:lnTo>
                <a:lnTo>
                  <a:pt x="1435208" y="1117046"/>
                </a:lnTo>
                <a:lnTo>
                  <a:pt x="1421851" y="1040625"/>
                </a:lnTo>
                <a:lnTo>
                  <a:pt x="1406651" y="965107"/>
                </a:lnTo>
                <a:lnTo>
                  <a:pt x="1390223" y="891758"/>
                </a:lnTo>
                <a:lnTo>
                  <a:pt x="1372874" y="819673"/>
                </a:lnTo>
                <a:lnTo>
                  <a:pt x="1353530" y="750298"/>
                </a:lnTo>
                <a:lnTo>
                  <a:pt x="1332035" y="684355"/>
                </a:lnTo>
                <a:lnTo>
                  <a:pt x="1310848" y="619677"/>
                </a:lnTo>
                <a:lnTo>
                  <a:pt x="1287358" y="558613"/>
                </a:lnTo>
                <a:lnTo>
                  <a:pt x="1262793" y="498633"/>
                </a:lnTo>
                <a:lnTo>
                  <a:pt x="1237153" y="442446"/>
                </a:lnTo>
                <a:lnTo>
                  <a:pt x="1210899" y="388247"/>
                </a:lnTo>
                <a:lnTo>
                  <a:pt x="1182189" y="338022"/>
                </a:lnTo>
                <a:lnTo>
                  <a:pt x="1153632" y="291230"/>
                </a:lnTo>
                <a:lnTo>
                  <a:pt x="1123233" y="246787"/>
                </a:lnTo>
                <a:lnTo>
                  <a:pt x="1092680" y="206137"/>
                </a:lnTo>
                <a:lnTo>
                  <a:pt x="1061053" y="167656"/>
                </a:lnTo>
                <a:lnTo>
                  <a:pt x="1027276" y="134052"/>
                </a:lnTo>
                <a:lnTo>
                  <a:pt x="993806" y="103159"/>
                </a:lnTo>
                <a:lnTo>
                  <a:pt x="960029" y="76420"/>
                </a:lnTo>
                <a:lnTo>
                  <a:pt x="924410" y="53657"/>
                </a:lnTo>
                <a:lnTo>
                  <a:pt x="888791" y="34506"/>
                </a:lnTo>
                <a:lnTo>
                  <a:pt x="852251" y="18789"/>
                </a:lnTo>
                <a:lnTo>
                  <a:pt x="815557" y="8310"/>
                </a:lnTo>
                <a:lnTo>
                  <a:pt x="777634" y="2167"/>
                </a:lnTo>
                <a:lnTo>
                  <a:pt x="740173" y="0"/>
                </a:lnTo>
                <a:lnTo>
                  <a:pt x="702251" y="2167"/>
                </a:lnTo>
                <a:lnTo>
                  <a:pt x="664636" y="8310"/>
                </a:lnTo>
                <a:lnTo>
                  <a:pt x="626713" y="18789"/>
                </a:lnTo>
                <a:lnTo>
                  <a:pt x="591094" y="34506"/>
                </a:lnTo>
                <a:lnTo>
                  <a:pt x="554707" y="53657"/>
                </a:lnTo>
                <a:lnTo>
                  <a:pt x="519856" y="76420"/>
                </a:lnTo>
                <a:lnTo>
                  <a:pt x="485158" y="103159"/>
                </a:lnTo>
                <a:lnTo>
                  <a:pt x="451841" y="134052"/>
                </a:lnTo>
                <a:lnTo>
                  <a:pt x="419139" y="167656"/>
                </a:lnTo>
                <a:lnTo>
                  <a:pt x="387512" y="206137"/>
                </a:lnTo>
                <a:lnTo>
                  <a:pt x="356652" y="246787"/>
                </a:lnTo>
                <a:lnTo>
                  <a:pt x="326253" y="291230"/>
                </a:lnTo>
                <a:lnTo>
                  <a:pt x="297543" y="338022"/>
                </a:lnTo>
                <a:lnTo>
                  <a:pt x="269293" y="388247"/>
                </a:lnTo>
                <a:lnTo>
                  <a:pt x="242579" y="442446"/>
                </a:lnTo>
                <a:lnTo>
                  <a:pt x="217400" y="498633"/>
                </a:lnTo>
                <a:lnTo>
                  <a:pt x="192835" y="558613"/>
                </a:lnTo>
                <a:lnTo>
                  <a:pt x="169498" y="619677"/>
                </a:lnTo>
                <a:lnTo>
                  <a:pt x="146775" y="684355"/>
                </a:lnTo>
                <a:lnTo>
                  <a:pt x="126663" y="750298"/>
                </a:lnTo>
                <a:lnTo>
                  <a:pt x="107011" y="819673"/>
                </a:lnTo>
                <a:lnTo>
                  <a:pt x="89969" y="891758"/>
                </a:lnTo>
                <a:lnTo>
                  <a:pt x="73541" y="965107"/>
                </a:lnTo>
                <a:lnTo>
                  <a:pt x="58341" y="1040625"/>
                </a:lnTo>
                <a:lnTo>
                  <a:pt x="44984" y="1117046"/>
                </a:lnTo>
                <a:lnTo>
                  <a:pt x="33776" y="1196538"/>
                </a:lnTo>
                <a:lnTo>
                  <a:pt x="23797" y="1277656"/>
                </a:lnTo>
                <a:lnTo>
                  <a:pt x="15660" y="1359316"/>
                </a:lnTo>
                <a:lnTo>
                  <a:pt x="9365" y="1443145"/>
                </a:lnTo>
                <a:lnTo>
                  <a:pt x="4145" y="1528418"/>
                </a:lnTo>
                <a:lnTo>
                  <a:pt x="1074" y="1615679"/>
                </a:lnTo>
                <a:lnTo>
                  <a:pt x="0" y="1703482"/>
                </a:lnTo>
                <a:lnTo>
                  <a:pt x="1074" y="1790779"/>
                </a:lnTo>
                <a:lnTo>
                  <a:pt x="4145" y="1877244"/>
                </a:lnTo>
                <a:lnTo>
                  <a:pt x="9365" y="1962391"/>
                </a:lnTo>
                <a:lnTo>
                  <a:pt x="15660" y="2046220"/>
                </a:lnTo>
                <a:lnTo>
                  <a:pt x="23797" y="2128747"/>
                </a:lnTo>
                <a:lnTo>
                  <a:pt x="33776" y="2209106"/>
                </a:lnTo>
                <a:lnTo>
                  <a:pt x="44984" y="2288580"/>
                </a:lnTo>
                <a:lnTo>
                  <a:pt x="58341" y="2366302"/>
                </a:lnTo>
                <a:lnTo>
                  <a:pt x="73541" y="2441838"/>
                </a:lnTo>
                <a:lnTo>
                  <a:pt x="89969" y="2514754"/>
                </a:lnTo>
                <a:lnTo>
                  <a:pt x="107011" y="2585502"/>
                </a:lnTo>
                <a:lnTo>
                  <a:pt x="126663" y="2655365"/>
                </a:lnTo>
                <a:lnTo>
                  <a:pt x="146775" y="2722174"/>
                </a:lnTo>
                <a:lnTo>
                  <a:pt x="169498" y="2785931"/>
                </a:lnTo>
                <a:lnTo>
                  <a:pt x="192835" y="2848368"/>
                </a:lnTo>
                <a:lnTo>
                  <a:pt x="217400" y="2906885"/>
                </a:lnTo>
                <a:lnTo>
                  <a:pt x="242579" y="2963216"/>
                </a:lnTo>
                <a:lnTo>
                  <a:pt x="269293" y="3017362"/>
                </a:lnTo>
                <a:lnTo>
                  <a:pt x="297543" y="3067568"/>
                </a:lnTo>
                <a:lnTo>
                  <a:pt x="326253" y="3115607"/>
                </a:lnTo>
                <a:lnTo>
                  <a:pt x="356652" y="3160140"/>
                </a:lnTo>
                <a:lnTo>
                  <a:pt x="387512" y="3200754"/>
                </a:lnTo>
                <a:lnTo>
                  <a:pt x="419139" y="3237880"/>
                </a:lnTo>
                <a:lnTo>
                  <a:pt x="451841" y="3272803"/>
                </a:lnTo>
                <a:lnTo>
                  <a:pt x="485158" y="3302504"/>
                </a:lnTo>
                <a:lnTo>
                  <a:pt x="519856" y="3330001"/>
                </a:lnTo>
                <a:lnTo>
                  <a:pt x="554707" y="3353151"/>
                </a:lnTo>
                <a:lnTo>
                  <a:pt x="591094" y="3371928"/>
                </a:lnTo>
                <a:lnTo>
                  <a:pt x="626713" y="3386337"/>
                </a:lnTo>
                <a:lnTo>
                  <a:pt x="664636" y="3397253"/>
                </a:lnTo>
                <a:lnTo>
                  <a:pt x="702251" y="3404677"/>
                </a:lnTo>
                <a:lnTo>
                  <a:pt x="740173" y="3405549"/>
                </a:lnTo>
                <a:lnTo>
                  <a:pt x="777634" y="3404677"/>
                </a:lnTo>
                <a:lnTo>
                  <a:pt x="815557" y="3397253"/>
                </a:lnTo>
                <a:lnTo>
                  <a:pt x="852251" y="3386337"/>
                </a:lnTo>
                <a:lnTo>
                  <a:pt x="888791" y="3371928"/>
                </a:lnTo>
                <a:lnTo>
                  <a:pt x="924410" y="3353151"/>
                </a:lnTo>
                <a:lnTo>
                  <a:pt x="960029" y="3330001"/>
                </a:lnTo>
                <a:lnTo>
                  <a:pt x="993806" y="3302504"/>
                </a:lnTo>
                <a:lnTo>
                  <a:pt x="1027276" y="3272803"/>
                </a:lnTo>
                <a:lnTo>
                  <a:pt x="1061053" y="3237880"/>
                </a:lnTo>
                <a:lnTo>
                  <a:pt x="1092680" y="3200754"/>
                </a:lnTo>
                <a:lnTo>
                  <a:pt x="1123233" y="3160140"/>
                </a:lnTo>
                <a:lnTo>
                  <a:pt x="1153632" y="3115607"/>
                </a:lnTo>
                <a:lnTo>
                  <a:pt x="1182189" y="3067568"/>
                </a:lnTo>
                <a:lnTo>
                  <a:pt x="1210899" y="3017362"/>
                </a:lnTo>
                <a:lnTo>
                  <a:pt x="1237153" y="2963216"/>
                </a:lnTo>
                <a:lnTo>
                  <a:pt x="1262793" y="2906885"/>
                </a:lnTo>
                <a:lnTo>
                  <a:pt x="1287358" y="2848368"/>
                </a:lnTo>
                <a:lnTo>
                  <a:pt x="1310848" y="2785931"/>
                </a:lnTo>
                <a:lnTo>
                  <a:pt x="1332035" y="2722174"/>
                </a:lnTo>
                <a:lnTo>
                  <a:pt x="1353530" y="2655365"/>
                </a:lnTo>
                <a:lnTo>
                  <a:pt x="1372874" y="2585502"/>
                </a:lnTo>
                <a:lnTo>
                  <a:pt x="1390223" y="2514754"/>
                </a:lnTo>
                <a:lnTo>
                  <a:pt x="1406651" y="2441838"/>
                </a:lnTo>
                <a:lnTo>
                  <a:pt x="1421851" y="2366302"/>
                </a:lnTo>
                <a:lnTo>
                  <a:pt x="1435208" y="2288580"/>
                </a:lnTo>
                <a:lnTo>
                  <a:pt x="1446416" y="2209106"/>
                </a:lnTo>
                <a:lnTo>
                  <a:pt x="1456395" y="2128747"/>
                </a:lnTo>
                <a:lnTo>
                  <a:pt x="1464533" y="2046220"/>
                </a:lnTo>
                <a:lnTo>
                  <a:pt x="1470981" y="1962391"/>
                </a:lnTo>
                <a:lnTo>
                  <a:pt x="1475740" y="1877244"/>
                </a:lnTo>
                <a:lnTo>
                  <a:pt x="1478657" y="1790779"/>
                </a:lnTo>
                <a:lnTo>
                  <a:pt x="1479886" y="1703482"/>
                </a:lnTo>
              </a:path>
            </a:pathLst>
          </a:custGeom>
          <a:ln w="114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95253" y="2602352"/>
            <a:ext cx="380365" cy="678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250" b="1" spc="-20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307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5253" y="3255088"/>
            <a:ext cx="380365" cy="181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38300"/>
              </a:lnSpc>
              <a:spcBef>
                <a:spcPts val="90"/>
              </a:spcBef>
            </a:pPr>
            <a:r>
              <a:rPr sz="425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195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2  </a:t>
            </a:r>
            <a:r>
              <a:rPr sz="425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125" b="1" spc="-292" baseline="-1212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7474" y="3077805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>
                <a:moveTo>
                  <a:pt x="0" y="0"/>
                </a:moveTo>
                <a:lnTo>
                  <a:pt x="1856881" y="0"/>
                </a:lnTo>
              </a:path>
            </a:pathLst>
          </a:custGeom>
          <a:ln w="1311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5380" y="3018908"/>
            <a:ext cx="49530" cy="117475"/>
          </a:xfrm>
          <a:custGeom>
            <a:avLst/>
            <a:gdLst/>
            <a:ahLst/>
            <a:cxnLst/>
            <a:rect l="l" t="t" r="r" b="b"/>
            <a:pathLst>
              <a:path w="49529" h="117475">
                <a:moveTo>
                  <a:pt x="0" y="117431"/>
                </a:moveTo>
                <a:lnTo>
                  <a:pt x="48976" y="58896"/>
                </a:lnTo>
                <a:lnTo>
                  <a:pt x="0" y="0"/>
                </a:lnTo>
              </a:path>
            </a:pathLst>
          </a:custGeom>
          <a:ln w="1143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1374" y="3728377"/>
            <a:ext cx="1844675" cy="173355"/>
          </a:xfrm>
          <a:custGeom>
            <a:avLst/>
            <a:gdLst/>
            <a:ahLst/>
            <a:cxnLst/>
            <a:rect l="l" t="t" r="r" b="b"/>
            <a:pathLst>
              <a:path w="1844675" h="173354">
                <a:moveTo>
                  <a:pt x="0" y="0"/>
                </a:moveTo>
                <a:lnTo>
                  <a:pt x="1844660" y="172895"/>
                </a:lnTo>
              </a:path>
            </a:pathLst>
          </a:custGeom>
          <a:ln w="130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2146" y="3837497"/>
            <a:ext cx="53975" cy="116205"/>
          </a:xfrm>
          <a:custGeom>
            <a:avLst/>
            <a:gdLst/>
            <a:ahLst/>
            <a:cxnLst/>
            <a:rect l="l" t="t" r="r" b="b"/>
            <a:pathLst>
              <a:path w="53975" h="116204">
                <a:moveTo>
                  <a:pt x="0" y="116167"/>
                </a:moveTo>
                <a:lnTo>
                  <a:pt x="53889" y="63774"/>
                </a:lnTo>
                <a:lnTo>
                  <a:pt x="8290" y="0"/>
                </a:lnTo>
              </a:path>
            </a:pathLst>
          </a:custGeom>
          <a:ln w="1149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5642" y="4380791"/>
            <a:ext cx="1900555" cy="344170"/>
          </a:xfrm>
          <a:custGeom>
            <a:avLst/>
            <a:gdLst/>
            <a:ahLst/>
            <a:cxnLst/>
            <a:rect l="l" t="t" r="r" b="b"/>
            <a:pathLst>
              <a:path w="1900554" h="344170">
                <a:moveTo>
                  <a:pt x="0" y="0"/>
                </a:moveTo>
                <a:lnTo>
                  <a:pt x="1900392" y="344074"/>
                </a:lnTo>
              </a:path>
            </a:pathLst>
          </a:custGeom>
          <a:ln w="130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9229" y="4657623"/>
            <a:ext cx="57150" cy="116205"/>
          </a:xfrm>
          <a:custGeom>
            <a:avLst/>
            <a:gdLst/>
            <a:ahLst/>
            <a:cxnLst/>
            <a:rect l="l" t="t" r="r" b="b"/>
            <a:pathLst>
              <a:path w="57150" h="116204">
                <a:moveTo>
                  <a:pt x="0" y="116167"/>
                </a:moveTo>
                <a:lnTo>
                  <a:pt x="56806" y="67243"/>
                </a:lnTo>
                <a:lnTo>
                  <a:pt x="15199" y="0"/>
                </a:lnTo>
              </a:path>
            </a:pathLst>
          </a:custGeom>
          <a:ln w="115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38346" y="1712816"/>
            <a:ext cx="643890" cy="1405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5585">
              <a:lnSpc>
                <a:spcPts val="5920"/>
              </a:lnSpc>
              <a:spcBef>
                <a:spcPts val="130"/>
              </a:spcBef>
            </a:pPr>
            <a:r>
              <a:rPr sz="5100" i="1" spc="-495" dirty="0">
                <a:latin typeface="Arial"/>
                <a:cs typeface="Arial"/>
              </a:rPr>
              <a:t>S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ts val="4900"/>
              </a:lnSpc>
            </a:pPr>
            <a:r>
              <a:rPr sz="4250" b="1" spc="-220" dirty="0">
                <a:latin typeface="Times New Roman"/>
                <a:cs typeface="Times New Roman"/>
              </a:rPr>
              <a:t>s</a:t>
            </a:r>
            <a:r>
              <a:rPr sz="4125" b="1" spc="-330" baseline="-12121" dirty="0"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33" name="object 33"/>
          <p:cNvSpPr txBox="1"/>
          <p:nvPr/>
        </p:nvSpPr>
        <p:spPr>
          <a:xfrm>
            <a:off x="7668094" y="1794476"/>
            <a:ext cx="363855" cy="807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00" i="1" spc="-45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5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45504" y="613917"/>
            <a:ext cx="1597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Bijecti</a:t>
            </a:r>
            <a:r>
              <a:rPr sz="3600" spc="-40" dirty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04607A"/>
                </a:solidFill>
                <a:latin typeface="Calibri"/>
                <a:cs typeface="Calibri"/>
              </a:rPr>
              <a:t>e  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3600" spc="5" dirty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3600" spc="-5" dirty="0">
                <a:solidFill>
                  <a:srgbClr val="04607A"/>
                </a:solidFill>
                <a:latin typeface="Calibri"/>
                <a:cs typeface="Calibri"/>
              </a:rPr>
              <a:t>nction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140" y="5627319"/>
            <a:ext cx="2661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170A75"/>
                </a:solidFill>
                <a:latin typeface="Calibri"/>
                <a:cs typeface="Calibri"/>
              </a:rPr>
              <a:t>Many </a:t>
            </a:r>
            <a:r>
              <a:rPr sz="2800" spc="-10" dirty="0">
                <a:solidFill>
                  <a:srgbClr val="170A75"/>
                </a:solidFill>
                <a:latin typeface="Calibri"/>
                <a:cs typeface="Calibri"/>
              </a:rPr>
              <a:t>planes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fly </a:t>
            </a:r>
            <a:r>
              <a:rPr sz="2800" spc="-15" dirty="0">
                <a:solidFill>
                  <a:srgbClr val="170A75"/>
                </a:solidFill>
                <a:latin typeface="Calibri"/>
                <a:cs typeface="Calibri"/>
              </a:rPr>
              <a:t>at 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the same</a:t>
            </a:r>
            <a:r>
              <a:rPr sz="2800" spc="-15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0A75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7095" y="5689803"/>
            <a:ext cx="325437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70A75"/>
                </a:solidFill>
                <a:latin typeface="Calibri"/>
                <a:cs typeface="Calibri"/>
              </a:rPr>
              <a:t>Only one plane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lands</a:t>
            </a:r>
            <a:r>
              <a:rPr sz="2600" spc="-80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70A75"/>
                </a:solidFill>
                <a:latin typeface="Calibri"/>
                <a:cs typeface="Calibri"/>
              </a:rPr>
              <a:t>on  </a:t>
            </a:r>
            <a:r>
              <a:rPr sz="2600" spc="-5" dirty="0">
                <a:solidFill>
                  <a:srgbClr val="170A75"/>
                </a:solidFill>
                <a:latin typeface="Calibri"/>
                <a:cs typeface="Calibri"/>
              </a:rPr>
              <a:t>one </a:t>
            </a:r>
            <a:r>
              <a:rPr sz="2600" spc="-15" dirty="0">
                <a:solidFill>
                  <a:srgbClr val="170A75"/>
                </a:solidFill>
                <a:latin typeface="Calibri"/>
                <a:cs typeface="Calibri"/>
              </a:rPr>
              <a:t>runway at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170A75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70A75"/>
                </a:solidFill>
                <a:latin typeface="Calibri"/>
                <a:cs typeface="Calibri"/>
              </a:rPr>
              <a:t>time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2978"/>
            <a:ext cx="80422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dirty="0"/>
              <a:t>is the </a:t>
            </a:r>
            <a:r>
              <a:rPr spc="-5" dirty="0"/>
              <a:t>use of functions </a:t>
            </a:r>
            <a:r>
              <a:rPr dirty="0"/>
              <a:t>in</a:t>
            </a:r>
            <a:r>
              <a:rPr spc="-95" dirty="0"/>
              <a:t> </a:t>
            </a:r>
            <a:r>
              <a:rPr spc="-40" dirty="0"/>
              <a:t>TC?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683461"/>
            <a:ext cx="360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Helps to describe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the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10867"/>
            <a:ext cx="4051300" cy="267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Book Antiqua"/>
                <a:cs typeface="Book Antiqua"/>
              </a:rPr>
              <a:t>transition function that  transfer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computing  device from one state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another.</a:t>
            </a:r>
            <a:endParaRPr sz="2800">
              <a:latin typeface="Book Antiqua"/>
              <a:cs typeface="Book Antiqua"/>
            </a:endParaRPr>
          </a:p>
          <a:p>
            <a:pPr marL="286385" marR="16065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Any computing</a:t>
            </a:r>
            <a:r>
              <a:rPr sz="2800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device  must have clear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1257" y="2163261"/>
            <a:ext cx="1477010" cy="3401695"/>
          </a:xfrm>
          <a:custGeom>
            <a:avLst/>
            <a:gdLst/>
            <a:ahLst/>
            <a:cxnLst/>
            <a:rect l="l" t="t" r="r" b="b"/>
            <a:pathLst>
              <a:path w="1477010" h="3401695">
                <a:moveTo>
                  <a:pt x="1476912" y="1700789"/>
                </a:moveTo>
                <a:lnTo>
                  <a:pt x="1476379" y="1635547"/>
                </a:lnTo>
                <a:lnTo>
                  <a:pt x="1474792" y="1570926"/>
                </a:lnTo>
                <a:lnTo>
                  <a:pt x="1472170" y="1506971"/>
                </a:lnTo>
                <a:lnTo>
                  <a:pt x="1468533" y="1443726"/>
                </a:lnTo>
                <a:lnTo>
                  <a:pt x="1463899" y="1381234"/>
                </a:lnTo>
                <a:lnTo>
                  <a:pt x="1458289" y="1319540"/>
                </a:lnTo>
                <a:lnTo>
                  <a:pt x="1451720" y="1258688"/>
                </a:lnTo>
                <a:lnTo>
                  <a:pt x="1444212" y="1198721"/>
                </a:lnTo>
                <a:lnTo>
                  <a:pt x="1435784" y="1139684"/>
                </a:lnTo>
                <a:lnTo>
                  <a:pt x="1426455" y="1081621"/>
                </a:lnTo>
                <a:lnTo>
                  <a:pt x="1416245" y="1024575"/>
                </a:lnTo>
                <a:lnTo>
                  <a:pt x="1405172" y="968592"/>
                </a:lnTo>
                <a:lnTo>
                  <a:pt x="1393256" y="913714"/>
                </a:lnTo>
                <a:lnTo>
                  <a:pt x="1380515" y="859987"/>
                </a:lnTo>
                <a:lnTo>
                  <a:pt x="1366970" y="807453"/>
                </a:lnTo>
                <a:lnTo>
                  <a:pt x="1352638" y="756157"/>
                </a:lnTo>
                <a:lnTo>
                  <a:pt x="1337540" y="706143"/>
                </a:lnTo>
                <a:lnTo>
                  <a:pt x="1321693" y="657455"/>
                </a:lnTo>
                <a:lnTo>
                  <a:pt x="1305118" y="610138"/>
                </a:lnTo>
                <a:lnTo>
                  <a:pt x="1287834" y="564234"/>
                </a:lnTo>
                <a:lnTo>
                  <a:pt x="1269859" y="519788"/>
                </a:lnTo>
                <a:lnTo>
                  <a:pt x="1251213" y="476845"/>
                </a:lnTo>
                <a:lnTo>
                  <a:pt x="1231915" y="435448"/>
                </a:lnTo>
                <a:lnTo>
                  <a:pt x="1211983" y="395640"/>
                </a:lnTo>
                <a:lnTo>
                  <a:pt x="1191438" y="357468"/>
                </a:lnTo>
                <a:lnTo>
                  <a:pt x="1170298" y="320973"/>
                </a:lnTo>
                <a:lnTo>
                  <a:pt x="1148582" y="286200"/>
                </a:lnTo>
                <a:lnTo>
                  <a:pt x="1126310" y="253194"/>
                </a:lnTo>
                <a:lnTo>
                  <a:pt x="1103500" y="221999"/>
                </a:lnTo>
                <a:lnTo>
                  <a:pt x="1056346" y="165214"/>
                </a:lnTo>
                <a:lnTo>
                  <a:pt x="1007270" y="116200"/>
                </a:lnTo>
                <a:lnTo>
                  <a:pt x="956428" y="75307"/>
                </a:lnTo>
                <a:lnTo>
                  <a:pt x="903972" y="42888"/>
                </a:lnTo>
                <a:lnTo>
                  <a:pt x="850055" y="19296"/>
                </a:lnTo>
                <a:lnTo>
                  <a:pt x="794829" y="4882"/>
                </a:lnTo>
                <a:lnTo>
                  <a:pt x="738448" y="0"/>
                </a:lnTo>
                <a:lnTo>
                  <a:pt x="710123" y="1228"/>
                </a:lnTo>
                <a:lnTo>
                  <a:pt x="654301" y="10920"/>
                </a:lnTo>
                <a:lnTo>
                  <a:pt x="599710" y="29967"/>
                </a:lnTo>
                <a:lnTo>
                  <a:pt x="546505" y="58016"/>
                </a:lnTo>
                <a:lnTo>
                  <a:pt x="494837" y="94716"/>
                </a:lnTo>
                <a:lnTo>
                  <a:pt x="444860" y="139714"/>
                </a:lnTo>
                <a:lnTo>
                  <a:pt x="396727" y="192657"/>
                </a:lnTo>
                <a:lnTo>
                  <a:pt x="350590" y="253194"/>
                </a:lnTo>
                <a:lnTo>
                  <a:pt x="328319" y="286200"/>
                </a:lnTo>
                <a:lnTo>
                  <a:pt x="306604" y="320973"/>
                </a:lnTo>
                <a:lnTo>
                  <a:pt x="285464" y="357467"/>
                </a:lnTo>
                <a:lnTo>
                  <a:pt x="264919" y="395640"/>
                </a:lnTo>
                <a:lnTo>
                  <a:pt x="244989" y="435447"/>
                </a:lnTo>
                <a:lnTo>
                  <a:pt x="225691" y="476845"/>
                </a:lnTo>
                <a:lnTo>
                  <a:pt x="207045" y="519788"/>
                </a:lnTo>
                <a:lnTo>
                  <a:pt x="189071" y="564234"/>
                </a:lnTo>
                <a:lnTo>
                  <a:pt x="171787" y="610137"/>
                </a:lnTo>
                <a:lnTo>
                  <a:pt x="155212" y="657455"/>
                </a:lnTo>
                <a:lnTo>
                  <a:pt x="139367" y="706143"/>
                </a:lnTo>
                <a:lnTo>
                  <a:pt x="124269" y="756157"/>
                </a:lnTo>
                <a:lnTo>
                  <a:pt x="109937" y="807453"/>
                </a:lnTo>
                <a:lnTo>
                  <a:pt x="96392" y="859987"/>
                </a:lnTo>
                <a:lnTo>
                  <a:pt x="83652" y="913714"/>
                </a:lnTo>
                <a:lnTo>
                  <a:pt x="71737" y="968592"/>
                </a:lnTo>
                <a:lnTo>
                  <a:pt x="60664" y="1024575"/>
                </a:lnTo>
                <a:lnTo>
                  <a:pt x="50454" y="1081621"/>
                </a:lnTo>
                <a:lnTo>
                  <a:pt x="41126" y="1139684"/>
                </a:lnTo>
                <a:lnTo>
                  <a:pt x="32699" y="1198721"/>
                </a:lnTo>
                <a:lnTo>
                  <a:pt x="25191" y="1258687"/>
                </a:lnTo>
                <a:lnTo>
                  <a:pt x="18622" y="1319540"/>
                </a:lnTo>
                <a:lnTo>
                  <a:pt x="13012" y="1381234"/>
                </a:lnTo>
                <a:lnTo>
                  <a:pt x="8378" y="1443726"/>
                </a:lnTo>
                <a:lnTo>
                  <a:pt x="4741" y="1506971"/>
                </a:lnTo>
                <a:lnTo>
                  <a:pt x="2120" y="1570926"/>
                </a:lnTo>
                <a:lnTo>
                  <a:pt x="533" y="1635547"/>
                </a:lnTo>
                <a:lnTo>
                  <a:pt x="0" y="1700789"/>
                </a:lnTo>
                <a:lnTo>
                  <a:pt x="533" y="1766032"/>
                </a:lnTo>
                <a:lnTo>
                  <a:pt x="2120" y="1830653"/>
                </a:lnTo>
                <a:lnTo>
                  <a:pt x="4741" y="1894609"/>
                </a:lnTo>
                <a:lnTo>
                  <a:pt x="8378" y="1957855"/>
                </a:lnTo>
                <a:lnTo>
                  <a:pt x="13012" y="2020348"/>
                </a:lnTo>
                <a:lnTo>
                  <a:pt x="18622" y="2082044"/>
                </a:lnTo>
                <a:lnTo>
                  <a:pt x="25191" y="2142899"/>
                </a:lnTo>
                <a:lnTo>
                  <a:pt x="32699" y="2202867"/>
                </a:lnTo>
                <a:lnTo>
                  <a:pt x="41126" y="2261907"/>
                </a:lnTo>
                <a:lnTo>
                  <a:pt x="50454" y="2319972"/>
                </a:lnTo>
                <a:lnTo>
                  <a:pt x="60664" y="2377021"/>
                </a:lnTo>
                <a:lnTo>
                  <a:pt x="71737" y="2433007"/>
                </a:lnTo>
                <a:lnTo>
                  <a:pt x="83652" y="2487888"/>
                </a:lnTo>
                <a:lnTo>
                  <a:pt x="96392" y="2541619"/>
                </a:lnTo>
                <a:lnTo>
                  <a:pt x="109937" y="2594156"/>
                </a:lnTo>
                <a:lnTo>
                  <a:pt x="124269" y="2645455"/>
                </a:lnTo>
                <a:lnTo>
                  <a:pt x="139367" y="2695473"/>
                </a:lnTo>
                <a:lnTo>
                  <a:pt x="155212" y="2744164"/>
                </a:lnTo>
                <a:lnTo>
                  <a:pt x="171787" y="2791486"/>
                </a:lnTo>
                <a:lnTo>
                  <a:pt x="189071" y="2837393"/>
                </a:lnTo>
                <a:lnTo>
                  <a:pt x="207045" y="2881842"/>
                </a:lnTo>
                <a:lnTo>
                  <a:pt x="225691" y="2924790"/>
                </a:lnTo>
                <a:lnTo>
                  <a:pt x="244989" y="2966191"/>
                </a:lnTo>
                <a:lnTo>
                  <a:pt x="264919" y="3006002"/>
                </a:lnTo>
                <a:lnTo>
                  <a:pt x="285464" y="3044178"/>
                </a:lnTo>
                <a:lnTo>
                  <a:pt x="306604" y="3080677"/>
                </a:lnTo>
                <a:lnTo>
                  <a:pt x="328319" y="3115452"/>
                </a:lnTo>
                <a:lnTo>
                  <a:pt x="350590" y="3148462"/>
                </a:lnTo>
                <a:lnTo>
                  <a:pt x="373400" y="3179661"/>
                </a:lnTo>
                <a:lnTo>
                  <a:pt x="420554" y="3236452"/>
                </a:lnTo>
                <a:lnTo>
                  <a:pt x="469628" y="3285472"/>
                </a:lnTo>
                <a:lnTo>
                  <a:pt x="520469" y="3326370"/>
                </a:lnTo>
                <a:lnTo>
                  <a:pt x="572925" y="3358793"/>
                </a:lnTo>
                <a:lnTo>
                  <a:pt x="626842" y="3382388"/>
                </a:lnTo>
                <a:lnTo>
                  <a:pt x="682067" y="3396804"/>
                </a:lnTo>
                <a:lnTo>
                  <a:pt x="738448" y="3401687"/>
                </a:lnTo>
                <a:lnTo>
                  <a:pt x="766773" y="3400459"/>
                </a:lnTo>
                <a:lnTo>
                  <a:pt x="822596" y="3390766"/>
                </a:lnTo>
                <a:lnTo>
                  <a:pt x="877186" y="3371716"/>
                </a:lnTo>
                <a:lnTo>
                  <a:pt x="930392" y="3343663"/>
                </a:lnTo>
                <a:lnTo>
                  <a:pt x="982061" y="3306959"/>
                </a:lnTo>
                <a:lnTo>
                  <a:pt x="1032038" y="3261955"/>
                </a:lnTo>
                <a:lnTo>
                  <a:pt x="1080173" y="3209006"/>
                </a:lnTo>
                <a:lnTo>
                  <a:pt x="1126310" y="3148462"/>
                </a:lnTo>
                <a:lnTo>
                  <a:pt x="1148582" y="3115453"/>
                </a:lnTo>
                <a:lnTo>
                  <a:pt x="1170298" y="3080677"/>
                </a:lnTo>
                <a:lnTo>
                  <a:pt x="1191438" y="3044178"/>
                </a:lnTo>
                <a:lnTo>
                  <a:pt x="1211983" y="3006002"/>
                </a:lnTo>
                <a:lnTo>
                  <a:pt x="1231915" y="2966191"/>
                </a:lnTo>
                <a:lnTo>
                  <a:pt x="1251213" y="2924790"/>
                </a:lnTo>
                <a:lnTo>
                  <a:pt x="1269859" y="2881843"/>
                </a:lnTo>
                <a:lnTo>
                  <a:pt x="1287834" y="2837393"/>
                </a:lnTo>
                <a:lnTo>
                  <a:pt x="1305118" y="2791486"/>
                </a:lnTo>
                <a:lnTo>
                  <a:pt x="1321693" y="2744164"/>
                </a:lnTo>
                <a:lnTo>
                  <a:pt x="1337540" y="2695473"/>
                </a:lnTo>
                <a:lnTo>
                  <a:pt x="1352638" y="2645455"/>
                </a:lnTo>
                <a:lnTo>
                  <a:pt x="1366970" y="2594156"/>
                </a:lnTo>
                <a:lnTo>
                  <a:pt x="1380515" y="2541619"/>
                </a:lnTo>
                <a:lnTo>
                  <a:pt x="1393256" y="2487888"/>
                </a:lnTo>
                <a:lnTo>
                  <a:pt x="1405172" y="2433007"/>
                </a:lnTo>
                <a:lnTo>
                  <a:pt x="1416245" y="2377021"/>
                </a:lnTo>
                <a:lnTo>
                  <a:pt x="1426455" y="2319973"/>
                </a:lnTo>
                <a:lnTo>
                  <a:pt x="1435784" y="2261907"/>
                </a:lnTo>
                <a:lnTo>
                  <a:pt x="1444212" y="2202868"/>
                </a:lnTo>
                <a:lnTo>
                  <a:pt x="1451720" y="2142899"/>
                </a:lnTo>
                <a:lnTo>
                  <a:pt x="1458289" y="2082044"/>
                </a:lnTo>
                <a:lnTo>
                  <a:pt x="1463899" y="2020348"/>
                </a:lnTo>
                <a:lnTo>
                  <a:pt x="1468533" y="1957855"/>
                </a:lnTo>
                <a:lnTo>
                  <a:pt x="1472170" y="1894609"/>
                </a:lnTo>
                <a:lnTo>
                  <a:pt x="1474792" y="1830653"/>
                </a:lnTo>
                <a:lnTo>
                  <a:pt x="1476379" y="1766032"/>
                </a:lnTo>
                <a:lnTo>
                  <a:pt x="1476912" y="1700789"/>
                </a:lnTo>
                <a:close/>
              </a:path>
            </a:pathLst>
          </a:custGeom>
          <a:ln w="11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5955" y="3885045"/>
            <a:ext cx="404495" cy="676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3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1355" y="3153360"/>
            <a:ext cx="204470" cy="676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b="1" spc="-250" dirty="0">
                <a:latin typeface="Times New Roman"/>
                <a:cs typeface="Times New Roman"/>
              </a:rPr>
              <a:t>s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0170" y="3420654"/>
            <a:ext cx="17526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20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5955" y="1695235"/>
            <a:ext cx="657225" cy="1402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0345">
              <a:lnSpc>
                <a:spcPts val="5920"/>
              </a:lnSpc>
              <a:spcBef>
                <a:spcPts val="120"/>
              </a:spcBef>
            </a:pPr>
            <a:r>
              <a:rPr sz="5100" i="1" spc="-550" dirty="0">
                <a:latin typeface="Arial"/>
                <a:cs typeface="Arial"/>
              </a:rPr>
              <a:t>D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ts val="4900"/>
              </a:lnSpc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1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0150" y="2235174"/>
            <a:ext cx="1477010" cy="3402329"/>
          </a:xfrm>
          <a:custGeom>
            <a:avLst/>
            <a:gdLst/>
            <a:ahLst/>
            <a:cxnLst/>
            <a:rect l="l" t="t" r="r" b="b"/>
            <a:pathLst>
              <a:path w="1477009" h="3402329">
                <a:moveTo>
                  <a:pt x="1476927" y="1700970"/>
                </a:moveTo>
                <a:lnTo>
                  <a:pt x="1476394" y="1635727"/>
                </a:lnTo>
                <a:lnTo>
                  <a:pt x="1474807" y="1571106"/>
                </a:lnTo>
                <a:lnTo>
                  <a:pt x="1472185" y="1507150"/>
                </a:lnTo>
                <a:lnTo>
                  <a:pt x="1468547" y="1443902"/>
                </a:lnTo>
                <a:lnTo>
                  <a:pt x="1463913" y="1381408"/>
                </a:lnTo>
                <a:lnTo>
                  <a:pt x="1458302" y="1319711"/>
                </a:lnTo>
                <a:lnTo>
                  <a:pt x="1451732" y="1258855"/>
                </a:lnTo>
                <a:lnTo>
                  <a:pt x="1444224" y="1198885"/>
                </a:lnTo>
                <a:lnTo>
                  <a:pt x="1435795" y="1139844"/>
                </a:lnTo>
                <a:lnTo>
                  <a:pt x="1426466" y="1081777"/>
                </a:lnTo>
                <a:lnTo>
                  <a:pt x="1416255" y="1024727"/>
                </a:lnTo>
                <a:lnTo>
                  <a:pt x="1405181" y="968738"/>
                </a:lnTo>
                <a:lnTo>
                  <a:pt x="1393264" y="913855"/>
                </a:lnTo>
                <a:lnTo>
                  <a:pt x="1380523" y="860122"/>
                </a:lnTo>
                <a:lnTo>
                  <a:pt x="1366977" y="807583"/>
                </a:lnTo>
                <a:lnTo>
                  <a:pt x="1352645" y="756281"/>
                </a:lnTo>
                <a:lnTo>
                  <a:pt x="1337547" y="706261"/>
                </a:lnTo>
                <a:lnTo>
                  <a:pt x="1321700" y="657568"/>
                </a:lnTo>
                <a:lnTo>
                  <a:pt x="1305125" y="610244"/>
                </a:lnTo>
                <a:lnTo>
                  <a:pt x="1287841" y="564334"/>
                </a:lnTo>
                <a:lnTo>
                  <a:pt x="1269866" y="519882"/>
                </a:lnTo>
                <a:lnTo>
                  <a:pt x="1251221" y="476932"/>
                </a:lnTo>
                <a:lnTo>
                  <a:pt x="1231923" y="435528"/>
                </a:lnTo>
                <a:lnTo>
                  <a:pt x="1211993" y="395715"/>
                </a:lnTo>
                <a:lnTo>
                  <a:pt x="1191449" y="357536"/>
                </a:lnTo>
                <a:lnTo>
                  <a:pt x="1170310" y="321035"/>
                </a:lnTo>
                <a:lnTo>
                  <a:pt x="1148596" y="286257"/>
                </a:lnTo>
                <a:lnTo>
                  <a:pt x="1126326" y="253245"/>
                </a:lnTo>
                <a:lnTo>
                  <a:pt x="1103519" y="222044"/>
                </a:lnTo>
                <a:lnTo>
                  <a:pt x="1056370" y="165249"/>
                </a:lnTo>
                <a:lnTo>
                  <a:pt x="1007302" y="116224"/>
                </a:lnTo>
                <a:lnTo>
                  <a:pt x="956468" y="75323"/>
                </a:lnTo>
                <a:lnTo>
                  <a:pt x="904022" y="42898"/>
                </a:lnTo>
                <a:lnTo>
                  <a:pt x="850116" y="19300"/>
                </a:lnTo>
                <a:lnTo>
                  <a:pt x="794905" y="4883"/>
                </a:lnTo>
                <a:lnTo>
                  <a:pt x="738540" y="0"/>
                </a:lnTo>
                <a:lnTo>
                  <a:pt x="710213" y="1228"/>
                </a:lnTo>
                <a:lnTo>
                  <a:pt x="654386" y="10922"/>
                </a:lnTo>
                <a:lnTo>
                  <a:pt x="599791" y="29974"/>
                </a:lnTo>
                <a:lnTo>
                  <a:pt x="546580" y="58029"/>
                </a:lnTo>
                <a:lnTo>
                  <a:pt x="494907" y="94736"/>
                </a:lnTo>
                <a:lnTo>
                  <a:pt x="444924" y="139743"/>
                </a:lnTo>
                <a:lnTo>
                  <a:pt x="396785" y="192697"/>
                </a:lnTo>
                <a:lnTo>
                  <a:pt x="350643" y="253245"/>
                </a:lnTo>
                <a:lnTo>
                  <a:pt x="328368" y="286257"/>
                </a:lnTo>
                <a:lnTo>
                  <a:pt x="306650" y="321035"/>
                </a:lnTo>
                <a:lnTo>
                  <a:pt x="285508" y="357536"/>
                </a:lnTo>
                <a:lnTo>
                  <a:pt x="264961" y="395715"/>
                </a:lnTo>
                <a:lnTo>
                  <a:pt x="245027" y="435528"/>
                </a:lnTo>
                <a:lnTo>
                  <a:pt x="225727" y="476932"/>
                </a:lnTo>
                <a:lnTo>
                  <a:pt x="207078" y="519882"/>
                </a:lnTo>
                <a:lnTo>
                  <a:pt x="189101" y="564334"/>
                </a:lnTo>
                <a:lnTo>
                  <a:pt x="171815" y="610244"/>
                </a:lnTo>
                <a:lnTo>
                  <a:pt x="155238" y="657567"/>
                </a:lnTo>
                <a:lnTo>
                  <a:pt x="139390" y="706261"/>
                </a:lnTo>
                <a:lnTo>
                  <a:pt x="124289" y="756281"/>
                </a:lnTo>
                <a:lnTo>
                  <a:pt x="109956" y="807583"/>
                </a:lnTo>
                <a:lnTo>
                  <a:pt x="96409" y="860122"/>
                </a:lnTo>
                <a:lnTo>
                  <a:pt x="83667" y="913855"/>
                </a:lnTo>
                <a:lnTo>
                  <a:pt x="71749" y="968738"/>
                </a:lnTo>
                <a:lnTo>
                  <a:pt x="60675" y="1024727"/>
                </a:lnTo>
                <a:lnTo>
                  <a:pt x="50463" y="1081777"/>
                </a:lnTo>
                <a:lnTo>
                  <a:pt x="41133" y="1139844"/>
                </a:lnTo>
                <a:lnTo>
                  <a:pt x="32704" y="1198885"/>
                </a:lnTo>
                <a:lnTo>
                  <a:pt x="25195" y="1258855"/>
                </a:lnTo>
                <a:lnTo>
                  <a:pt x="18625" y="1319711"/>
                </a:lnTo>
                <a:lnTo>
                  <a:pt x="13014" y="1381408"/>
                </a:lnTo>
                <a:lnTo>
                  <a:pt x="8380" y="1443902"/>
                </a:lnTo>
                <a:lnTo>
                  <a:pt x="4742" y="1507149"/>
                </a:lnTo>
                <a:lnTo>
                  <a:pt x="2120" y="1571106"/>
                </a:lnTo>
                <a:lnTo>
                  <a:pt x="533" y="1635727"/>
                </a:lnTo>
                <a:lnTo>
                  <a:pt x="0" y="1700970"/>
                </a:lnTo>
                <a:lnTo>
                  <a:pt x="533" y="1766206"/>
                </a:lnTo>
                <a:lnTo>
                  <a:pt x="2120" y="1830821"/>
                </a:lnTo>
                <a:lnTo>
                  <a:pt x="4742" y="1894772"/>
                </a:lnTo>
                <a:lnTo>
                  <a:pt x="8380" y="1958013"/>
                </a:lnTo>
                <a:lnTo>
                  <a:pt x="13014" y="2020501"/>
                </a:lnTo>
                <a:lnTo>
                  <a:pt x="18625" y="2082192"/>
                </a:lnTo>
                <a:lnTo>
                  <a:pt x="25195" y="2143041"/>
                </a:lnTo>
                <a:lnTo>
                  <a:pt x="32704" y="2203006"/>
                </a:lnTo>
                <a:lnTo>
                  <a:pt x="41133" y="2262041"/>
                </a:lnTo>
                <a:lnTo>
                  <a:pt x="50463" y="2320103"/>
                </a:lnTo>
                <a:lnTo>
                  <a:pt x="60675" y="2377147"/>
                </a:lnTo>
                <a:lnTo>
                  <a:pt x="71749" y="2433130"/>
                </a:lnTo>
                <a:lnTo>
                  <a:pt x="83667" y="2488008"/>
                </a:lnTo>
                <a:lnTo>
                  <a:pt x="96409" y="2541735"/>
                </a:lnTo>
                <a:lnTo>
                  <a:pt x="109956" y="2594270"/>
                </a:lnTo>
                <a:lnTo>
                  <a:pt x="124289" y="2645566"/>
                </a:lnTo>
                <a:lnTo>
                  <a:pt x="139390" y="2695581"/>
                </a:lnTo>
                <a:lnTo>
                  <a:pt x="155238" y="2744270"/>
                </a:lnTo>
                <a:lnTo>
                  <a:pt x="171815" y="2791589"/>
                </a:lnTo>
                <a:lnTo>
                  <a:pt x="189101" y="2837495"/>
                </a:lnTo>
                <a:lnTo>
                  <a:pt x="207078" y="2881942"/>
                </a:lnTo>
                <a:lnTo>
                  <a:pt x="225727" y="2924888"/>
                </a:lnTo>
                <a:lnTo>
                  <a:pt x="245027" y="2966287"/>
                </a:lnTo>
                <a:lnTo>
                  <a:pt x="264961" y="3006097"/>
                </a:lnTo>
                <a:lnTo>
                  <a:pt x="285508" y="3044272"/>
                </a:lnTo>
                <a:lnTo>
                  <a:pt x="306650" y="3080769"/>
                </a:lnTo>
                <a:lnTo>
                  <a:pt x="328368" y="3115544"/>
                </a:lnTo>
                <a:lnTo>
                  <a:pt x="350643" y="3148552"/>
                </a:lnTo>
                <a:lnTo>
                  <a:pt x="373455" y="3179751"/>
                </a:lnTo>
                <a:lnTo>
                  <a:pt x="420615" y="3236540"/>
                </a:lnTo>
                <a:lnTo>
                  <a:pt x="469695" y="3285559"/>
                </a:lnTo>
                <a:lnTo>
                  <a:pt x="520542" y="3326456"/>
                </a:lnTo>
                <a:lnTo>
                  <a:pt x="573003" y="3358878"/>
                </a:lnTo>
                <a:lnTo>
                  <a:pt x="626925" y="3382473"/>
                </a:lnTo>
                <a:lnTo>
                  <a:pt x="682155" y="3396889"/>
                </a:lnTo>
                <a:lnTo>
                  <a:pt x="738540" y="3401772"/>
                </a:lnTo>
                <a:lnTo>
                  <a:pt x="766857" y="3400544"/>
                </a:lnTo>
                <a:lnTo>
                  <a:pt x="822664" y="3390851"/>
                </a:lnTo>
                <a:lnTo>
                  <a:pt x="877242" y="3371801"/>
                </a:lnTo>
                <a:lnTo>
                  <a:pt x="930437" y="3343749"/>
                </a:lnTo>
                <a:lnTo>
                  <a:pt x="982096" y="3307045"/>
                </a:lnTo>
                <a:lnTo>
                  <a:pt x="1032066" y="3262043"/>
                </a:lnTo>
                <a:lnTo>
                  <a:pt x="1080194" y="3209094"/>
                </a:lnTo>
                <a:lnTo>
                  <a:pt x="1126326" y="3148552"/>
                </a:lnTo>
                <a:lnTo>
                  <a:pt x="1148596" y="3115544"/>
                </a:lnTo>
                <a:lnTo>
                  <a:pt x="1170310" y="3080769"/>
                </a:lnTo>
                <a:lnTo>
                  <a:pt x="1191449" y="3044272"/>
                </a:lnTo>
                <a:lnTo>
                  <a:pt x="1211993" y="3006097"/>
                </a:lnTo>
                <a:lnTo>
                  <a:pt x="1231923" y="2966287"/>
                </a:lnTo>
                <a:lnTo>
                  <a:pt x="1251221" y="2924888"/>
                </a:lnTo>
                <a:lnTo>
                  <a:pt x="1269866" y="2881942"/>
                </a:lnTo>
                <a:lnTo>
                  <a:pt x="1287841" y="2837495"/>
                </a:lnTo>
                <a:lnTo>
                  <a:pt x="1305125" y="2791590"/>
                </a:lnTo>
                <a:lnTo>
                  <a:pt x="1321700" y="2744270"/>
                </a:lnTo>
                <a:lnTo>
                  <a:pt x="1337547" y="2695581"/>
                </a:lnTo>
                <a:lnTo>
                  <a:pt x="1352645" y="2645566"/>
                </a:lnTo>
                <a:lnTo>
                  <a:pt x="1366977" y="2594270"/>
                </a:lnTo>
                <a:lnTo>
                  <a:pt x="1380523" y="2541736"/>
                </a:lnTo>
                <a:lnTo>
                  <a:pt x="1393264" y="2488008"/>
                </a:lnTo>
                <a:lnTo>
                  <a:pt x="1405181" y="2433130"/>
                </a:lnTo>
                <a:lnTo>
                  <a:pt x="1416255" y="2377147"/>
                </a:lnTo>
                <a:lnTo>
                  <a:pt x="1426466" y="2320103"/>
                </a:lnTo>
                <a:lnTo>
                  <a:pt x="1435795" y="2262041"/>
                </a:lnTo>
                <a:lnTo>
                  <a:pt x="1444224" y="2203006"/>
                </a:lnTo>
                <a:lnTo>
                  <a:pt x="1451732" y="2143042"/>
                </a:lnTo>
                <a:lnTo>
                  <a:pt x="1458302" y="2082192"/>
                </a:lnTo>
                <a:lnTo>
                  <a:pt x="1463913" y="2020501"/>
                </a:lnTo>
                <a:lnTo>
                  <a:pt x="1468547" y="1958013"/>
                </a:lnTo>
                <a:lnTo>
                  <a:pt x="1472185" y="1894772"/>
                </a:lnTo>
                <a:lnTo>
                  <a:pt x="1474807" y="1830821"/>
                </a:lnTo>
                <a:lnTo>
                  <a:pt x="1476394" y="1766206"/>
                </a:lnTo>
                <a:lnTo>
                  <a:pt x="1476927" y="1700970"/>
                </a:lnTo>
                <a:close/>
              </a:path>
            </a:pathLst>
          </a:custGeom>
          <a:ln w="11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96574" y="3320571"/>
            <a:ext cx="753110" cy="1672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52705">
              <a:lnSpc>
                <a:spcPct val="127099"/>
              </a:lnSpc>
              <a:spcBef>
                <a:spcPts val="95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3  </a:t>
            </a:r>
            <a:r>
              <a:rPr sz="6375" b="1" spc="-375" baseline="7843" dirty="0">
                <a:latin typeface="Times New Roman"/>
                <a:cs typeface="Times New Roman"/>
              </a:rPr>
              <a:t>s</a:t>
            </a:r>
            <a:r>
              <a:rPr sz="2750" b="1" spc="-225" dirty="0">
                <a:latin typeface="Times New Roman"/>
                <a:cs typeface="Times New Roman"/>
              </a:rPr>
              <a:t>h</a:t>
            </a:r>
            <a:r>
              <a:rPr sz="2750" b="1" spc="-150" dirty="0">
                <a:latin typeface="Times New Roman"/>
                <a:cs typeface="Times New Roman"/>
              </a:rPr>
              <a:t>alt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9874" y="1505739"/>
            <a:ext cx="579120" cy="183007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725"/>
              </a:spcBef>
            </a:pPr>
            <a:r>
              <a:rPr sz="5100" i="1" spc="-550" dirty="0">
                <a:latin typeface="Arial"/>
                <a:cs typeface="Arial"/>
              </a:rPr>
              <a:t>R</a:t>
            </a:r>
            <a:endParaRPr sz="5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355"/>
              </a:spcBef>
            </a:pPr>
            <a:r>
              <a:rPr sz="4250" b="1" spc="-225" dirty="0">
                <a:latin typeface="Times New Roman"/>
                <a:cs typeface="Times New Roman"/>
              </a:rPr>
              <a:t>s</a:t>
            </a:r>
            <a:r>
              <a:rPr sz="4125" b="1" spc="-337" baseline="-12121" dirty="0">
                <a:latin typeface="Times New Roman"/>
                <a:cs typeface="Times New Roman"/>
              </a:rPr>
              <a:t>2</a:t>
            </a:r>
            <a:endParaRPr sz="4125" baseline="-1212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4896" y="3057653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4">
                <a:moveTo>
                  <a:pt x="0" y="0"/>
                </a:moveTo>
                <a:lnTo>
                  <a:pt x="1854407" y="0"/>
                </a:lnTo>
              </a:path>
            </a:pathLst>
          </a:custGeom>
          <a:ln w="1300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9679" y="2999111"/>
            <a:ext cx="50165" cy="117475"/>
          </a:xfrm>
          <a:custGeom>
            <a:avLst/>
            <a:gdLst/>
            <a:ahLst/>
            <a:cxnLst/>
            <a:rect l="l" t="t" r="r" b="b"/>
            <a:pathLst>
              <a:path w="50165" h="117475">
                <a:moveTo>
                  <a:pt x="0" y="117084"/>
                </a:moveTo>
                <a:lnTo>
                  <a:pt x="49624" y="58542"/>
                </a:lnTo>
                <a:lnTo>
                  <a:pt x="0" y="0"/>
                </a:lnTo>
              </a:path>
            </a:pathLst>
          </a:custGeom>
          <a:ln w="11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099" y="3708120"/>
            <a:ext cx="1841500" cy="171450"/>
          </a:xfrm>
          <a:custGeom>
            <a:avLst/>
            <a:gdLst/>
            <a:ahLst/>
            <a:cxnLst/>
            <a:rect l="l" t="t" r="r" b="b"/>
            <a:pathLst>
              <a:path w="1841500" h="171450">
                <a:moveTo>
                  <a:pt x="0" y="0"/>
                </a:moveTo>
                <a:lnTo>
                  <a:pt x="1841281" y="171109"/>
                </a:lnTo>
              </a:path>
            </a:pathLst>
          </a:custGeom>
          <a:ln w="129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6928" y="3816350"/>
            <a:ext cx="53975" cy="116839"/>
          </a:xfrm>
          <a:custGeom>
            <a:avLst/>
            <a:gdLst/>
            <a:ahLst/>
            <a:cxnLst/>
            <a:rect l="l" t="t" r="r" b="b"/>
            <a:pathLst>
              <a:path w="53975" h="116839">
                <a:moveTo>
                  <a:pt x="0" y="116722"/>
                </a:moveTo>
                <a:lnTo>
                  <a:pt x="53453" y="62878"/>
                </a:lnTo>
                <a:lnTo>
                  <a:pt x="7811" y="0"/>
                </a:lnTo>
              </a:path>
            </a:pathLst>
          </a:custGeom>
          <a:ln w="11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3303" y="4358496"/>
            <a:ext cx="1897380" cy="344170"/>
          </a:xfrm>
          <a:custGeom>
            <a:avLst/>
            <a:gdLst/>
            <a:ahLst/>
            <a:cxnLst/>
            <a:rect l="l" t="t" r="r" b="b"/>
            <a:pathLst>
              <a:path w="1897379" h="344170">
                <a:moveTo>
                  <a:pt x="0" y="0"/>
                </a:moveTo>
                <a:lnTo>
                  <a:pt x="1897078" y="343880"/>
                </a:lnTo>
              </a:path>
            </a:pathLst>
          </a:custGeom>
          <a:ln w="129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711" y="4635631"/>
            <a:ext cx="57150" cy="116205"/>
          </a:xfrm>
          <a:custGeom>
            <a:avLst/>
            <a:gdLst/>
            <a:ahLst/>
            <a:cxnLst/>
            <a:rect l="l" t="t" r="r" b="b"/>
            <a:pathLst>
              <a:path w="57150" h="116204">
                <a:moveTo>
                  <a:pt x="0" y="115710"/>
                </a:moveTo>
                <a:lnTo>
                  <a:pt x="56669" y="66745"/>
                </a:lnTo>
                <a:lnTo>
                  <a:pt x="15009" y="0"/>
                </a:lnTo>
              </a:path>
            </a:pathLst>
          </a:custGeom>
          <a:ln w="1141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1854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G</a:t>
            </a:r>
            <a:r>
              <a:rPr sz="5000" spc="-114" dirty="0"/>
              <a:t>r</a:t>
            </a:r>
            <a:r>
              <a:rPr sz="5000" dirty="0"/>
              <a:t>aphs</a:t>
            </a:r>
            <a:endParaRPr sz="500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378966"/>
            <a:ext cx="4318635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191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Is a visual representation  of a set and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relation </a:t>
            </a:r>
            <a:r>
              <a:rPr sz="2800" spc="-5" dirty="0">
                <a:latin typeface="Book Antiqua"/>
                <a:cs typeface="Book Antiqua"/>
              </a:rPr>
              <a:t>of  </a:t>
            </a:r>
            <a:r>
              <a:rPr sz="2800" spc="-10" dirty="0">
                <a:latin typeface="Book Antiqua"/>
                <a:cs typeface="Book Antiqua"/>
              </a:rPr>
              <a:t>this </a:t>
            </a:r>
            <a:r>
              <a:rPr sz="2800" spc="-5" dirty="0">
                <a:latin typeface="Book Antiqua"/>
                <a:cs typeface="Book Antiqua"/>
              </a:rPr>
              <a:t>set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over </a:t>
            </a:r>
            <a:r>
              <a:rPr sz="2800" dirty="0">
                <a:solidFill>
                  <a:srgbClr val="C00000"/>
                </a:solidFill>
                <a:latin typeface="Book Antiqua"/>
                <a:cs typeface="Book Antiqua"/>
              </a:rPr>
              <a:t>itself</a:t>
            </a:r>
            <a:r>
              <a:rPr sz="2800" dirty="0"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G = (V,</a:t>
            </a:r>
            <a:r>
              <a:rPr sz="2800" i="1" spc="2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E)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i="1" spc="-5" dirty="0">
                <a:latin typeface="Book Antiqua"/>
                <a:cs typeface="Book Antiqua"/>
              </a:rPr>
              <a:t>V </a:t>
            </a:r>
            <a:r>
              <a:rPr sz="2800" i="1" dirty="0">
                <a:latin typeface="Book Antiqua"/>
                <a:cs typeface="Book Antiqua"/>
              </a:rPr>
              <a:t>={1, 2, 3, </a:t>
            </a:r>
            <a:r>
              <a:rPr sz="2800" i="1" spc="-5" dirty="0">
                <a:latin typeface="Book Antiqua"/>
                <a:cs typeface="Book Antiqua"/>
              </a:rPr>
              <a:t>4,</a:t>
            </a:r>
            <a:r>
              <a:rPr sz="2800" i="1" spc="-3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5}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i="1" spc="-5" dirty="0">
                <a:latin typeface="Book Antiqua"/>
                <a:cs typeface="Book Antiqua"/>
              </a:rPr>
              <a:t>E = </a:t>
            </a:r>
            <a:r>
              <a:rPr sz="2800" i="1" dirty="0">
                <a:latin typeface="Book Antiqua"/>
                <a:cs typeface="Book Antiqua"/>
              </a:rPr>
              <a:t>{(i, j) </a:t>
            </a:r>
            <a:r>
              <a:rPr sz="2800" i="1" spc="-5" dirty="0">
                <a:latin typeface="Book Antiqua"/>
                <a:cs typeface="Book Antiqua"/>
              </a:rPr>
              <a:t>and </a:t>
            </a:r>
            <a:r>
              <a:rPr sz="2800" i="1" dirty="0">
                <a:latin typeface="Book Antiqua"/>
                <a:cs typeface="Book Antiqua"/>
              </a:rPr>
              <a:t>(j, i)| </a:t>
            </a:r>
            <a:r>
              <a:rPr sz="2800" i="1" spc="-5" dirty="0">
                <a:latin typeface="Book Antiqua"/>
                <a:cs typeface="Book Antiqua"/>
              </a:rPr>
              <a:t>i,</a:t>
            </a:r>
            <a:r>
              <a:rPr sz="2800" i="1" spc="-3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j</a:t>
            </a:r>
            <a:endParaRPr sz="28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belongs to </a:t>
            </a:r>
            <a:r>
              <a:rPr sz="2800" i="1" spc="-10" dirty="0">
                <a:latin typeface="Book Antiqua"/>
                <a:cs typeface="Book Antiqua"/>
              </a:rPr>
              <a:t>V}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ts val="3340"/>
              </a:lnSpc>
              <a:spcBef>
                <a:spcPts val="835"/>
              </a:spcBef>
            </a:pP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latin typeface="Book Antiqua"/>
                <a:cs typeface="Book Antiqua"/>
              </a:rPr>
              <a:t>E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pairs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={(1, 3),  (3,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1)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…(5,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4), </a:t>
            </a:r>
            <a:r>
              <a:rPr sz="2800" dirty="0">
                <a:solidFill>
                  <a:srgbClr val="0D0D0D"/>
                </a:solidFill>
                <a:latin typeface="Book Antiqua"/>
                <a:cs typeface="Book Antiqua"/>
              </a:rPr>
              <a:t>(4,</a:t>
            </a:r>
            <a:r>
              <a:rPr sz="2800" spc="-15" dirty="0">
                <a:solidFill>
                  <a:srgbClr val="0D0D0D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5)}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0748" y="161846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085"/>
                </a:moveTo>
                <a:lnTo>
                  <a:pt x="6673" y="139533"/>
                </a:lnTo>
                <a:lnTo>
                  <a:pt x="25510" y="94120"/>
                </a:lnTo>
                <a:lnTo>
                  <a:pt x="54731" y="55653"/>
                </a:lnTo>
                <a:lnTo>
                  <a:pt x="92561" y="25939"/>
                </a:lnTo>
                <a:lnTo>
                  <a:pt x="137221" y="6786"/>
                </a:lnTo>
                <a:lnTo>
                  <a:pt x="186935" y="0"/>
                </a:lnTo>
                <a:lnTo>
                  <a:pt x="236649" y="6786"/>
                </a:lnTo>
                <a:lnTo>
                  <a:pt x="281309" y="25939"/>
                </a:lnTo>
                <a:lnTo>
                  <a:pt x="319139" y="55653"/>
                </a:lnTo>
                <a:lnTo>
                  <a:pt x="348361" y="94120"/>
                </a:lnTo>
                <a:lnTo>
                  <a:pt x="367197" y="139533"/>
                </a:lnTo>
                <a:lnTo>
                  <a:pt x="373871" y="190085"/>
                </a:lnTo>
                <a:lnTo>
                  <a:pt x="367197" y="240636"/>
                </a:lnTo>
                <a:lnTo>
                  <a:pt x="348361" y="286049"/>
                </a:lnTo>
                <a:lnTo>
                  <a:pt x="319139" y="324516"/>
                </a:lnTo>
                <a:lnTo>
                  <a:pt x="281309" y="354230"/>
                </a:lnTo>
                <a:lnTo>
                  <a:pt x="236649" y="373384"/>
                </a:lnTo>
                <a:lnTo>
                  <a:pt x="186935" y="380170"/>
                </a:lnTo>
                <a:lnTo>
                  <a:pt x="137221" y="373384"/>
                </a:lnTo>
                <a:lnTo>
                  <a:pt x="92561" y="354230"/>
                </a:lnTo>
                <a:lnTo>
                  <a:pt x="54731" y="324516"/>
                </a:lnTo>
                <a:lnTo>
                  <a:pt x="25510" y="286049"/>
                </a:lnTo>
                <a:lnTo>
                  <a:pt x="6673" y="240636"/>
                </a:lnTo>
                <a:lnTo>
                  <a:pt x="0" y="19008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9022" y="1626823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8237" y="5611136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125"/>
                </a:moveTo>
                <a:lnTo>
                  <a:pt x="6682" y="139585"/>
                </a:lnTo>
                <a:lnTo>
                  <a:pt x="25539" y="94168"/>
                </a:lnTo>
                <a:lnTo>
                  <a:pt x="54781" y="55689"/>
                </a:lnTo>
                <a:lnTo>
                  <a:pt x="92620" y="25959"/>
                </a:lnTo>
                <a:lnTo>
                  <a:pt x="137267" y="6791"/>
                </a:lnTo>
                <a:lnTo>
                  <a:pt x="186935" y="0"/>
                </a:lnTo>
                <a:lnTo>
                  <a:pt x="236659" y="6791"/>
                </a:lnTo>
                <a:lnTo>
                  <a:pt x="281343" y="25959"/>
                </a:lnTo>
                <a:lnTo>
                  <a:pt x="319205" y="55689"/>
                </a:lnTo>
                <a:lnTo>
                  <a:pt x="348458" y="94168"/>
                </a:lnTo>
                <a:lnTo>
                  <a:pt x="367319" y="139585"/>
                </a:lnTo>
                <a:lnTo>
                  <a:pt x="374003" y="190125"/>
                </a:lnTo>
                <a:lnTo>
                  <a:pt x="367319" y="240671"/>
                </a:lnTo>
                <a:lnTo>
                  <a:pt x="348458" y="286091"/>
                </a:lnTo>
                <a:lnTo>
                  <a:pt x="319205" y="324571"/>
                </a:lnTo>
                <a:lnTo>
                  <a:pt x="281343" y="354301"/>
                </a:lnTo>
                <a:lnTo>
                  <a:pt x="236659" y="373468"/>
                </a:lnTo>
                <a:lnTo>
                  <a:pt x="186935" y="380260"/>
                </a:lnTo>
                <a:lnTo>
                  <a:pt x="137267" y="373468"/>
                </a:lnTo>
                <a:lnTo>
                  <a:pt x="92620" y="354301"/>
                </a:lnTo>
                <a:lnTo>
                  <a:pt x="54781" y="324571"/>
                </a:lnTo>
                <a:lnTo>
                  <a:pt x="25539" y="286091"/>
                </a:lnTo>
                <a:lnTo>
                  <a:pt x="6682" y="240671"/>
                </a:lnTo>
                <a:lnTo>
                  <a:pt x="0" y="19012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6511" y="561953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6582" y="5611136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4" h="380364">
                <a:moveTo>
                  <a:pt x="0" y="190125"/>
                </a:moveTo>
                <a:lnTo>
                  <a:pt x="6679" y="139585"/>
                </a:lnTo>
                <a:lnTo>
                  <a:pt x="25529" y="94168"/>
                </a:lnTo>
                <a:lnTo>
                  <a:pt x="54766" y="55689"/>
                </a:lnTo>
                <a:lnTo>
                  <a:pt x="92608" y="25959"/>
                </a:lnTo>
                <a:lnTo>
                  <a:pt x="137272" y="6791"/>
                </a:lnTo>
                <a:lnTo>
                  <a:pt x="186975" y="0"/>
                </a:lnTo>
                <a:lnTo>
                  <a:pt x="236683" y="6791"/>
                </a:lnTo>
                <a:lnTo>
                  <a:pt x="281351" y="25959"/>
                </a:lnTo>
                <a:lnTo>
                  <a:pt x="319195" y="55689"/>
                </a:lnTo>
                <a:lnTo>
                  <a:pt x="348433" y="94168"/>
                </a:lnTo>
                <a:lnTo>
                  <a:pt x="367283" y="139585"/>
                </a:lnTo>
                <a:lnTo>
                  <a:pt x="373963" y="190125"/>
                </a:lnTo>
                <a:lnTo>
                  <a:pt x="367283" y="240671"/>
                </a:lnTo>
                <a:lnTo>
                  <a:pt x="348433" y="286091"/>
                </a:lnTo>
                <a:lnTo>
                  <a:pt x="319195" y="324571"/>
                </a:lnTo>
                <a:lnTo>
                  <a:pt x="281351" y="354301"/>
                </a:lnTo>
                <a:lnTo>
                  <a:pt x="236683" y="373468"/>
                </a:lnTo>
                <a:lnTo>
                  <a:pt x="186975" y="380260"/>
                </a:lnTo>
                <a:lnTo>
                  <a:pt x="137272" y="373468"/>
                </a:lnTo>
                <a:lnTo>
                  <a:pt x="92608" y="354301"/>
                </a:lnTo>
                <a:lnTo>
                  <a:pt x="54766" y="324571"/>
                </a:lnTo>
                <a:lnTo>
                  <a:pt x="25529" y="286091"/>
                </a:lnTo>
                <a:lnTo>
                  <a:pt x="6679" y="240671"/>
                </a:lnTo>
                <a:lnTo>
                  <a:pt x="0" y="190125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4830" y="561953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9607" y="313941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4" h="380364">
                <a:moveTo>
                  <a:pt x="0" y="190219"/>
                </a:moveTo>
                <a:lnTo>
                  <a:pt x="6679" y="139658"/>
                </a:lnTo>
                <a:lnTo>
                  <a:pt x="25527" y="94220"/>
                </a:lnTo>
                <a:lnTo>
                  <a:pt x="54764" y="55720"/>
                </a:lnTo>
                <a:lnTo>
                  <a:pt x="92605" y="25974"/>
                </a:lnTo>
                <a:lnTo>
                  <a:pt x="137270" y="6796"/>
                </a:lnTo>
                <a:lnTo>
                  <a:pt x="186975" y="0"/>
                </a:lnTo>
                <a:lnTo>
                  <a:pt x="236682" y="6796"/>
                </a:lnTo>
                <a:lnTo>
                  <a:pt x="281347" y="25974"/>
                </a:lnTo>
                <a:lnTo>
                  <a:pt x="319188" y="55720"/>
                </a:lnTo>
                <a:lnTo>
                  <a:pt x="348424" y="94220"/>
                </a:lnTo>
                <a:lnTo>
                  <a:pt x="367271" y="139658"/>
                </a:lnTo>
                <a:lnTo>
                  <a:pt x="373950" y="190219"/>
                </a:lnTo>
                <a:lnTo>
                  <a:pt x="367271" y="240770"/>
                </a:lnTo>
                <a:lnTo>
                  <a:pt x="348424" y="286183"/>
                </a:lnTo>
                <a:lnTo>
                  <a:pt x="319188" y="324650"/>
                </a:lnTo>
                <a:lnTo>
                  <a:pt x="281347" y="354364"/>
                </a:lnTo>
                <a:lnTo>
                  <a:pt x="236682" y="373518"/>
                </a:lnTo>
                <a:lnTo>
                  <a:pt x="186975" y="380304"/>
                </a:lnTo>
                <a:lnTo>
                  <a:pt x="137270" y="373518"/>
                </a:lnTo>
                <a:lnTo>
                  <a:pt x="92605" y="354364"/>
                </a:lnTo>
                <a:lnTo>
                  <a:pt x="54764" y="324650"/>
                </a:lnTo>
                <a:lnTo>
                  <a:pt x="25527" y="286183"/>
                </a:lnTo>
                <a:lnTo>
                  <a:pt x="6679" y="240770"/>
                </a:lnTo>
                <a:lnTo>
                  <a:pt x="0" y="190219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7855" y="314790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5173" y="3139412"/>
            <a:ext cx="374015" cy="380365"/>
          </a:xfrm>
          <a:custGeom>
            <a:avLst/>
            <a:gdLst/>
            <a:ahLst/>
            <a:cxnLst/>
            <a:rect l="l" t="t" r="r" b="b"/>
            <a:pathLst>
              <a:path w="374015" h="380364">
                <a:moveTo>
                  <a:pt x="0" y="190219"/>
                </a:moveTo>
                <a:lnTo>
                  <a:pt x="6683" y="139658"/>
                </a:lnTo>
                <a:lnTo>
                  <a:pt x="25544" y="94220"/>
                </a:lnTo>
                <a:lnTo>
                  <a:pt x="54797" y="55720"/>
                </a:lnTo>
                <a:lnTo>
                  <a:pt x="92659" y="25974"/>
                </a:lnTo>
                <a:lnTo>
                  <a:pt x="137343" y="6796"/>
                </a:lnTo>
                <a:lnTo>
                  <a:pt x="187067" y="0"/>
                </a:lnTo>
                <a:lnTo>
                  <a:pt x="236735" y="6796"/>
                </a:lnTo>
                <a:lnTo>
                  <a:pt x="281382" y="25974"/>
                </a:lnTo>
                <a:lnTo>
                  <a:pt x="319221" y="55720"/>
                </a:lnTo>
                <a:lnTo>
                  <a:pt x="348463" y="94220"/>
                </a:lnTo>
                <a:lnTo>
                  <a:pt x="367320" y="139658"/>
                </a:lnTo>
                <a:lnTo>
                  <a:pt x="374003" y="190219"/>
                </a:lnTo>
                <a:lnTo>
                  <a:pt x="367320" y="240770"/>
                </a:lnTo>
                <a:lnTo>
                  <a:pt x="348463" y="286183"/>
                </a:lnTo>
                <a:lnTo>
                  <a:pt x="319221" y="324650"/>
                </a:lnTo>
                <a:lnTo>
                  <a:pt x="281382" y="354364"/>
                </a:lnTo>
                <a:lnTo>
                  <a:pt x="236735" y="373518"/>
                </a:lnTo>
                <a:lnTo>
                  <a:pt x="187067" y="380304"/>
                </a:lnTo>
                <a:lnTo>
                  <a:pt x="137343" y="373518"/>
                </a:lnTo>
                <a:lnTo>
                  <a:pt x="92659" y="354364"/>
                </a:lnTo>
                <a:lnTo>
                  <a:pt x="54797" y="324650"/>
                </a:lnTo>
                <a:lnTo>
                  <a:pt x="25544" y="286183"/>
                </a:lnTo>
                <a:lnTo>
                  <a:pt x="6683" y="240770"/>
                </a:lnTo>
                <a:lnTo>
                  <a:pt x="0" y="190219"/>
                </a:lnTo>
                <a:close/>
              </a:path>
            </a:pathLst>
          </a:custGeom>
          <a:ln w="2873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73446" y="3147907"/>
            <a:ext cx="15748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73557" y="1808547"/>
            <a:ext cx="1297305" cy="3803015"/>
          </a:xfrm>
          <a:custGeom>
            <a:avLst/>
            <a:gdLst/>
            <a:ahLst/>
            <a:cxnLst/>
            <a:rect l="l" t="t" r="r" b="b"/>
            <a:pathLst>
              <a:path w="1297304" h="3803015">
                <a:moveTo>
                  <a:pt x="1297190" y="0"/>
                </a:moveTo>
                <a:lnTo>
                  <a:pt x="0" y="3802589"/>
                </a:lnTo>
              </a:path>
            </a:pathLst>
          </a:custGeom>
          <a:ln w="2854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6582" y="3519716"/>
            <a:ext cx="2992120" cy="2281555"/>
          </a:xfrm>
          <a:custGeom>
            <a:avLst/>
            <a:gdLst/>
            <a:ahLst/>
            <a:cxnLst/>
            <a:rect l="l" t="t" r="r" b="b"/>
            <a:pathLst>
              <a:path w="2992120" h="2281554">
                <a:moveTo>
                  <a:pt x="0" y="0"/>
                </a:moveTo>
                <a:lnTo>
                  <a:pt x="2991654" y="2281545"/>
                </a:lnTo>
              </a:path>
            </a:pathLst>
          </a:custGeom>
          <a:ln w="287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4619" y="1808547"/>
            <a:ext cx="1320800" cy="3803015"/>
          </a:xfrm>
          <a:custGeom>
            <a:avLst/>
            <a:gdLst/>
            <a:ahLst/>
            <a:cxnLst/>
            <a:rect l="l" t="t" r="r" b="b"/>
            <a:pathLst>
              <a:path w="1320800" h="3803015">
                <a:moveTo>
                  <a:pt x="0" y="0"/>
                </a:moveTo>
                <a:lnTo>
                  <a:pt x="1320553" y="3802589"/>
                </a:lnTo>
              </a:path>
            </a:pathLst>
          </a:custGeom>
          <a:ln w="2854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3557" y="3329631"/>
            <a:ext cx="2992120" cy="0"/>
          </a:xfrm>
          <a:custGeom>
            <a:avLst/>
            <a:gdLst/>
            <a:ahLst/>
            <a:cxnLst/>
            <a:rect l="l" t="t" r="r" b="b"/>
            <a:pathLst>
              <a:path w="2992120">
                <a:moveTo>
                  <a:pt x="0" y="0"/>
                </a:moveTo>
                <a:lnTo>
                  <a:pt x="2991615" y="0"/>
                </a:lnTo>
              </a:path>
            </a:pathLst>
          </a:custGeom>
          <a:ln w="289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0546" y="3519716"/>
            <a:ext cx="2992120" cy="2281555"/>
          </a:xfrm>
          <a:custGeom>
            <a:avLst/>
            <a:gdLst/>
            <a:ahLst/>
            <a:cxnLst/>
            <a:rect l="l" t="t" r="r" b="b"/>
            <a:pathLst>
              <a:path w="2992120" h="2281554">
                <a:moveTo>
                  <a:pt x="2991694" y="0"/>
                </a:moveTo>
                <a:lnTo>
                  <a:pt x="0" y="2281545"/>
                </a:lnTo>
              </a:path>
            </a:pathLst>
          </a:custGeom>
          <a:ln w="287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60578"/>
            <a:ext cx="40487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Graphs</a:t>
            </a:r>
            <a:r>
              <a:rPr spc="-75" dirty="0"/>
              <a:t> </a:t>
            </a:r>
            <a:r>
              <a:rPr spc="-10" dirty="0"/>
              <a:t>Construct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7281757" y="1613402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648"/>
                </a:moveTo>
                <a:lnTo>
                  <a:pt x="7657" y="94125"/>
                </a:lnTo>
                <a:lnTo>
                  <a:pt x="28983" y="56337"/>
                </a:lnTo>
                <a:lnTo>
                  <a:pt x="61509" y="26546"/>
                </a:lnTo>
                <a:lnTo>
                  <a:pt x="102766" y="7013"/>
                </a:lnTo>
                <a:lnTo>
                  <a:pt x="150284" y="0"/>
                </a:lnTo>
                <a:lnTo>
                  <a:pt x="197802" y="7013"/>
                </a:lnTo>
                <a:lnTo>
                  <a:pt x="239059" y="26546"/>
                </a:lnTo>
                <a:lnTo>
                  <a:pt x="271585" y="56337"/>
                </a:lnTo>
                <a:lnTo>
                  <a:pt x="292911" y="94125"/>
                </a:lnTo>
                <a:lnTo>
                  <a:pt x="300568" y="137648"/>
                </a:lnTo>
                <a:lnTo>
                  <a:pt x="292911" y="181171"/>
                </a:lnTo>
                <a:lnTo>
                  <a:pt x="271585" y="218959"/>
                </a:lnTo>
                <a:lnTo>
                  <a:pt x="239059" y="248750"/>
                </a:lnTo>
                <a:lnTo>
                  <a:pt x="197802" y="268284"/>
                </a:lnTo>
                <a:lnTo>
                  <a:pt x="150284" y="275297"/>
                </a:lnTo>
                <a:lnTo>
                  <a:pt x="102766" y="268284"/>
                </a:lnTo>
                <a:lnTo>
                  <a:pt x="61509" y="248750"/>
                </a:lnTo>
                <a:lnTo>
                  <a:pt x="28983" y="218959"/>
                </a:lnTo>
                <a:lnTo>
                  <a:pt x="7657" y="181171"/>
                </a:lnTo>
                <a:lnTo>
                  <a:pt x="0" y="137648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66312" y="1615953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93683" y="4504669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677"/>
                </a:moveTo>
                <a:lnTo>
                  <a:pt x="7667" y="94163"/>
                </a:lnTo>
                <a:lnTo>
                  <a:pt x="29014" y="56369"/>
                </a:lnTo>
                <a:lnTo>
                  <a:pt x="61555" y="26565"/>
                </a:lnTo>
                <a:lnTo>
                  <a:pt x="102806" y="7019"/>
                </a:lnTo>
                <a:lnTo>
                  <a:pt x="150284" y="0"/>
                </a:lnTo>
                <a:lnTo>
                  <a:pt x="197813" y="7019"/>
                </a:lnTo>
                <a:lnTo>
                  <a:pt x="239096" y="26565"/>
                </a:lnTo>
                <a:lnTo>
                  <a:pt x="271654" y="56369"/>
                </a:lnTo>
                <a:lnTo>
                  <a:pt x="293006" y="94163"/>
                </a:lnTo>
                <a:lnTo>
                  <a:pt x="300674" y="137677"/>
                </a:lnTo>
                <a:lnTo>
                  <a:pt x="293006" y="181197"/>
                </a:lnTo>
                <a:lnTo>
                  <a:pt x="271654" y="218993"/>
                </a:lnTo>
                <a:lnTo>
                  <a:pt x="239096" y="248798"/>
                </a:lnTo>
                <a:lnTo>
                  <a:pt x="197813" y="268343"/>
                </a:lnTo>
                <a:lnTo>
                  <a:pt x="150284" y="275362"/>
                </a:lnTo>
                <a:lnTo>
                  <a:pt x="102806" y="268343"/>
                </a:lnTo>
                <a:lnTo>
                  <a:pt x="61555" y="248798"/>
                </a:lnTo>
                <a:lnTo>
                  <a:pt x="29014" y="218993"/>
                </a:lnTo>
                <a:lnTo>
                  <a:pt x="7667" y="181197"/>
                </a:lnTo>
                <a:lnTo>
                  <a:pt x="0" y="137677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78239" y="4507250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88581" y="4504669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89" h="275589">
                <a:moveTo>
                  <a:pt x="0" y="137677"/>
                </a:moveTo>
                <a:lnTo>
                  <a:pt x="7663" y="94163"/>
                </a:lnTo>
                <a:lnTo>
                  <a:pt x="29003" y="56369"/>
                </a:lnTo>
                <a:lnTo>
                  <a:pt x="61543" y="26565"/>
                </a:lnTo>
                <a:lnTo>
                  <a:pt x="102806" y="7019"/>
                </a:lnTo>
                <a:lnTo>
                  <a:pt x="150316" y="0"/>
                </a:lnTo>
                <a:lnTo>
                  <a:pt x="197830" y="7019"/>
                </a:lnTo>
                <a:lnTo>
                  <a:pt x="239096" y="26565"/>
                </a:lnTo>
                <a:lnTo>
                  <a:pt x="271638" y="56369"/>
                </a:lnTo>
                <a:lnTo>
                  <a:pt x="292979" y="94163"/>
                </a:lnTo>
                <a:lnTo>
                  <a:pt x="300643" y="137677"/>
                </a:lnTo>
                <a:lnTo>
                  <a:pt x="292979" y="181197"/>
                </a:lnTo>
                <a:lnTo>
                  <a:pt x="271638" y="218993"/>
                </a:lnTo>
                <a:lnTo>
                  <a:pt x="239096" y="248798"/>
                </a:lnTo>
                <a:lnTo>
                  <a:pt x="197830" y="268343"/>
                </a:lnTo>
                <a:lnTo>
                  <a:pt x="150316" y="275362"/>
                </a:lnTo>
                <a:lnTo>
                  <a:pt x="102806" y="268343"/>
                </a:lnTo>
                <a:lnTo>
                  <a:pt x="61543" y="248798"/>
                </a:lnTo>
                <a:lnTo>
                  <a:pt x="29003" y="218993"/>
                </a:lnTo>
                <a:lnTo>
                  <a:pt x="7663" y="181197"/>
                </a:lnTo>
                <a:lnTo>
                  <a:pt x="0" y="137677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3115" y="4507250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8265" y="2714787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89" h="275589">
                <a:moveTo>
                  <a:pt x="0" y="137745"/>
                </a:moveTo>
                <a:lnTo>
                  <a:pt x="7663" y="94212"/>
                </a:lnTo>
                <a:lnTo>
                  <a:pt x="29002" y="56400"/>
                </a:lnTo>
                <a:lnTo>
                  <a:pt x="61542" y="26580"/>
                </a:lnTo>
                <a:lnTo>
                  <a:pt x="102805" y="7023"/>
                </a:lnTo>
                <a:lnTo>
                  <a:pt x="150316" y="0"/>
                </a:lnTo>
                <a:lnTo>
                  <a:pt x="197829" y="7023"/>
                </a:lnTo>
                <a:lnTo>
                  <a:pt x="239093" y="26580"/>
                </a:lnTo>
                <a:lnTo>
                  <a:pt x="271631" y="56400"/>
                </a:lnTo>
                <a:lnTo>
                  <a:pt x="292969" y="94212"/>
                </a:lnTo>
                <a:lnTo>
                  <a:pt x="300632" y="137745"/>
                </a:lnTo>
                <a:lnTo>
                  <a:pt x="292969" y="181269"/>
                </a:lnTo>
                <a:lnTo>
                  <a:pt x="271631" y="219056"/>
                </a:lnTo>
                <a:lnTo>
                  <a:pt x="239093" y="248848"/>
                </a:lnTo>
                <a:lnTo>
                  <a:pt x="197829" y="268381"/>
                </a:lnTo>
                <a:lnTo>
                  <a:pt x="150316" y="275394"/>
                </a:lnTo>
                <a:lnTo>
                  <a:pt x="102805" y="268381"/>
                </a:lnTo>
                <a:lnTo>
                  <a:pt x="61542" y="248848"/>
                </a:lnTo>
                <a:lnTo>
                  <a:pt x="29002" y="219056"/>
                </a:lnTo>
                <a:lnTo>
                  <a:pt x="7663" y="181269"/>
                </a:lnTo>
                <a:lnTo>
                  <a:pt x="0" y="137745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22799" y="2717436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3968" y="2714787"/>
            <a:ext cx="300990" cy="275590"/>
          </a:xfrm>
          <a:custGeom>
            <a:avLst/>
            <a:gdLst/>
            <a:ahLst/>
            <a:cxnLst/>
            <a:rect l="l" t="t" r="r" b="b"/>
            <a:pathLst>
              <a:path w="300990" h="275589">
                <a:moveTo>
                  <a:pt x="0" y="137745"/>
                </a:moveTo>
                <a:lnTo>
                  <a:pt x="7668" y="94212"/>
                </a:lnTo>
                <a:lnTo>
                  <a:pt x="29020" y="56400"/>
                </a:lnTo>
                <a:lnTo>
                  <a:pt x="61578" y="26580"/>
                </a:lnTo>
                <a:lnTo>
                  <a:pt x="102861" y="7023"/>
                </a:lnTo>
                <a:lnTo>
                  <a:pt x="150390" y="0"/>
                </a:lnTo>
                <a:lnTo>
                  <a:pt x="197868" y="7023"/>
                </a:lnTo>
                <a:lnTo>
                  <a:pt x="239119" y="26580"/>
                </a:lnTo>
                <a:lnTo>
                  <a:pt x="271660" y="56400"/>
                </a:lnTo>
                <a:lnTo>
                  <a:pt x="293007" y="94212"/>
                </a:lnTo>
                <a:lnTo>
                  <a:pt x="300674" y="137745"/>
                </a:lnTo>
                <a:lnTo>
                  <a:pt x="293007" y="181269"/>
                </a:lnTo>
                <a:lnTo>
                  <a:pt x="271660" y="219056"/>
                </a:lnTo>
                <a:lnTo>
                  <a:pt x="239119" y="248848"/>
                </a:lnTo>
                <a:lnTo>
                  <a:pt x="197868" y="268381"/>
                </a:lnTo>
                <a:lnTo>
                  <a:pt x="150390" y="275394"/>
                </a:lnTo>
                <a:lnTo>
                  <a:pt x="102861" y="268381"/>
                </a:lnTo>
                <a:lnTo>
                  <a:pt x="61578" y="248848"/>
                </a:lnTo>
                <a:lnTo>
                  <a:pt x="29020" y="219056"/>
                </a:lnTo>
                <a:lnTo>
                  <a:pt x="7668" y="181269"/>
                </a:lnTo>
                <a:lnTo>
                  <a:pt x="0" y="137745"/>
                </a:lnTo>
                <a:close/>
              </a:path>
            </a:pathLst>
          </a:custGeom>
          <a:ln w="2186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8523" y="2717436"/>
            <a:ext cx="1320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85" dirty="0"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38897" y="1751051"/>
            <a:ext cx="1043305" cy="2753995"/>
          </a:xfrm>
          <a:custGeom>
            <a:avLst/>
            <a:gdLst/>
            <a:ahLst/>
            <a:cxnLst/>
            <a:rect l="l" t="t" r="r" b="b"/>
            <a:pathLst>
              <a:path w="1043304" h="2753995">
                <a:moveTo>
                  <a:pt x="1042859" y="0"/>
                </a:moveTo>
                <a:lnTo>
                  <a:pt x="0" y="2753617"/>
                </a:lnTo>
              </a:path>
            </a:pathLst>
          </a:custGeom>
          <a:ln w="2266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8581" y="2990182"/>
            <a:ext cx="2405380" cy="1652270"/>
          </a:xfrm>
          <a:custGeom>
            <a:avLst/>
            <a:gdLst/>
            <a:ahLst/>
            <a:cxnLst/>
            <a:rect l="l" t="t" r="r" b="b"/>
            <a:pathLst>
              <a:path w="2405379" h="1652270">
                <a:moveTo>
                  <a:pt x="0" y="0"/>
                </a:moveTo>
                <a:lnTo>
                  <a:pt x="2405102" y="1652164"/>
                </a:lnTo>
              </a:path>
            </a:pathLst>
          </a:custGeom>
          <a:ln w="215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2325" y="1751051"/>
            <a:ext cx="1061720" cy="2753995"/>
          </a:xfrm>
          <a:custGeom>
            <a:avLst/>
            <a:gdLst/>
            <a:ahLst/>
            <a:cxnLst/>
            <a:rect l="l" t="t" r="r" b="b"/>
            <a:pathLst>
              <a:path w="1061720" h="2753995">
                <a:moveTo>
                  <a:pt x="0" y="0"/>
                </a:moveTo>
                <a:lnTo>
                  <a:pt x="1061642" y="2753617"/>
                </a:lnTo>
              </a:path>
            </a:pathLst>
          </a:custGeom>
          <a:ln w="2265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8897" y="2852533"/>
            <a:ext cx="2405380" cy="0"/>
          </a:xfrm>
          <a:custGeom>
            <a:avLst/>
            <a:gdLst/>
            <a:ahLst/>
            <a:cxnLst/>
            <a:rect l="l" t="t" r="r" b="b"/>
            <a:pathLst>
              <a:path w="2405379">
                <a:moveTo>
                  <a:pt x="0" y="0"/>
                </a:moveTo>
                <a:lnTo>
                  <a:pt x="2405070" y="0"/>
                </a:lnTo>
              </a:path>
            </a:pathLst>
          </a:custGeom>
          <a:ln w="2098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9224" y="2990182"/>
            <a:ext cx="2405380" cy="1652270"/>
          </a:xfrm>
          <a:custGeom>
            <a:avLst/>
            <a:gdLst/>
            <a:ahLst/>
            <a:cxnLst/>
            <a:rect l="l" t="t" r="r" b="b"/>
            <a:pathLst>
              <a:path w="2405379" h="1652270">
                <a:moveTo>
                  <a:pt x="2405134" y="0"/>
                </a:moveTo>
                <a:lnTo>
                  <a:pt x="0" y="1652164"/>
                </a:lnTo>
              </a:path>
            </a:pathLst>
          </a:custGeom>
          <a:ln w="215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9740" y="1226566"/>
            <a:ext cx="5172710" cy="490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8227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there </a:t>
            </a:r>
            <a:r>
              <a:rPr sz="2800" spc="-5" dirty="0">
                <a:latin typeface="Book Antiqua"/>
                <a:cs typeface="Book Antiqua"/>
              </a:rPr>
              <a:t>a formal language </a:t>
            </a:r>
            <a:r>
              <a:rPr sz="2800" spc="-10" dirty="0">
                <a:latin typeface="Book Antiqua"/>
                <a:cs typeface="Book Antiqua"/>
              </a:rPr>
              <a:t>to  </a:t>
            </a:r>
            <a:r>
              <a:rPr sz="2800" spc="-5" dirty="0">
                <a:latin typeface="Book Antiqua"/>
                <a:cs typeface="Book Antiqua"/>
              </a:rPr>
              <a:t>describe a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graph?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Book Antiqua"/>
                <a:cs typeface="Book Antiqua"/>
              </a:rPr>
              <a:t>G =(V,</a:t>
            </a:r>
            <a:r>
              <a:rPr sz="2800" spc="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E)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Book Antiqua"/>
                <a:cs typeface="Book Antiqua"/>
              </a:rPr>
              <a:t>Where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V </a:t>
            </a:r>
            <a:r>
              <a:rPr sz="2800" spc="-5" dirty="0">
                <a:latin typeface="Book Antiqua"/>
                <a:cs typeface="Book Antiqua"/>
              </a:rPr>
              <a:t>is a set of </a:t>
            </a:r>
            <a:r>
              <a:rPr sz="2800" i="1" spc="-5" dirty="0">
                <a:latin typeface="Book Antiqua"/>
                <a:cs typeface="Book Antiqua"/>
              </a:rPr>
              <a:t>n</a:t>
            </a:r>
            <a:r>
              <a:rPr sz="2800" i="1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vertices</a:t>
            </a:r>
            <a:endParaRPr sz="2800">
              <a:latin typeface="Book Antiqua"/>
              <a:cs typeface="Book Antiqua"/>
            </a:endParaRPr>
          </a:p>
          <a:p>
            <a:pPr marL="28638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Book Antiqua"/>
                <a:cs typeface="Book Antiqua"/>
              </a:rPr>
              <a:t>={</a:t>
            </a:r>
            <a:r>
              <a:rPr sz="2800" i="1" spc="-5" dirty="0">
                <a:latin typeface="Book Antiqua"/>
                <a:cs typeface="Book Antiqua"/>
              </a:rPr>
              <a:t>i| i &lt; </a:t>
            </a:r>
            <a:r>
              <a:rPr sz="2800" i="1" dirty="0">
                <a:latin typeface="Book Antiqua"/>
                <a:cs typeface="Book Antiqua"/>
              </a:rPr>
              <a:t>n-1</a:t>
            </a:r>
            <a:r>
              <a:rPr sz="2800" dirty="0"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E </a:t>
            </a:r>
            <a:r>
              <a:rPr sz="2800" spc="-5" dirty="0">
                <a:latin typeface="Book Antiqua"/>
                <a:cs typeface="Book Antiqua"/>
              </a:rPr>
              <a:t>is a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 edges. Each edge </a:t>
            </a:r>
            <a:r>
              <a:rPr sz="2800" spc="-10" dirty="0">
                <a:latin typeface="Book Antiqua"/>
                <a:cs typeface="Book Antiqua"/>
              </a:rPr>
              <a:t>is  </a:t>
            </a:r>
            <a:r>
              <a:rPr sz="2800" spc="-5" dirty="0">
                <a:latin typeface="Book Antiqua"/>
                <a:cs typeface="Book Antiqua"/>
              </a:rPr>
              <a:t>a </a:t>
            </a:r>
            <a:r>
              <a:rPr sz="2800" spc="-10" dirty="0">
                <a:solidFill>
                  <a:srgbClr val="C00000"/>
                </a:solidFill>
                <a:latin typeface="Book Antiqua"/>
                <a:cs typeface="Book Antiqua"/>
              </a:rPr>
              <a:t>pair </a:t>
            </a:r>
            <a:r>
              <a:rPr sz="2800" spc="-5" dirty="0">
                <a:latin typeface="Book Antiqua"/>
                <a:cs typeface="Book Antiqua"/>
              </a:rPr>
              <a:t>of elements in 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endParaRPr sz="2800">
              <a:latin typeface="Book Antiqua"/>
              <a:cs typeface="Book Antiqua"/>
            </a:endParaRPr>
          </a:p>
          <a:p>
            <a:pPr marL="12700" marR="1855470" indent="274320">
              <a:lnSpc>
                <a:spcPts val="4029"/>
              </a:lnSpc>
              <a:spcBef>
                <a:spcPts val="254"/>
              </a:spcBef>
              <a:tabLst>
                <a:tab pos="2223770" algn="l"/>
                <a:tab pos="2755900" algn="l"/>
              </a:tabLst>
            </a:pPr>
            <a:r>
              <a:rPr sz="2800" i="1" spc="-5" dirty="0">
                <a:latin typeface="Book Antiqua"/>
                <a:cs typeface="Book Antiqua"/>
              </a:rPr>
              <a:t>=</a:t>
            </a:r>
            <a:r>
              <a:rPr sz="2800" spc="-5" dirty="0">
                <a:latin typeface="Book Antiqua"/>
                <a:cs typeface="Book Antiqua"/>
              </a:rPr>
              <a:t>{</a:t>
            </a:r>
            <a:r>
              <a:rPr sz="2800" i="1" spc="-5" dirty="0">
                <a:latin typeface="Book Antiqua"/>
                <a:cs typeface="Book Antiqua"/>
              </a:rPr>
              <a:t>(i, </a:t>
            </a:r>
            <a:r>
              <a:rPr sz="2800" i="1" dirty="0">
                <a:latin typeface="Book Antiqua"/>
                <a:cs typeface="Book Antiqua"/>
              </a:rPr>
              <a:t>j), </a:t>
            </a:r>
            <a:r>
              <a:rPr sz="2800" i="1" spc="-5" dirty="0">
                <a:latin typeface="Book Antiqua"/>
                <a:cs typeface="Book Antiqua"/>
              </a:rPr>
              <a:t>(j, i)|i, j</a:t>
            </a:r>
            <a:r>
              <a:rPr sz="5250" spc="-7" baseline="4761" dirty="0">
                <a:latin typeface="Symbol"/>
                <a:cs typeface="Symbol"/>
              </a:rPr>
              <a:t>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r>
              <a:rPr sz="2800" spc="-5" dirty="0">
                <a:latin typeface="Book Antiqua"/>
                <a:cs typeface="Book Antiqua"/>
              </a:rPr>
              <a:t>}  or</a:t>
            </a:r>
            <a:r>
              <a:rPr sz="2800" i="1" spc="-5" dirty="0">
                <a:latin typeface="Book Antiqua"/>
                <a:cs typeface="Book Antiqua"/>
              </a:rPr>
              <a:t>=</a:t>
            </a:r>
            <a:r>
              <a:rPr sz="2800" spc="-5" dirty="0">
                <a:latin typeface="Book Antiqua"/>
                <a:cs typeface="Book Antiqua"/>
              </a:rPr>
              <a:t>{</a:t>
            </a:r>
            <a:r>
              <a:rPr sz="2800" i="1" spc="-5" dirty="0">
                <a:latin typeface="Book Antiqua"/>
                <a:cs typeface="Book Antiqua"/>
              </a:rPr>
              <a:t>(i, </a:t>
            </a:r>
            <a:r>
              <a:rPr sz="2800" i="1" dirty="0">
                <a:latin typeface="Book Antiqua"/>
                <a:cs typeface="Book Antiqua"/>
              </a:rPr>
              <a:t>j)</a:t>
            </a:r>
            <a:r>
              <a:rPr sz="2800" i="1" spc="5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|i,</a:t>
            </a:r>
            <a:r>
              <a:rPr sz="2800" i="1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j	</a:t>
            </a:r>
            <a:r>
              <a:rPr sz="5250" spc="22" baseline="2380" dirty="0">
                <a:latin typeface="Symbol"/>
                <a:cs typeface="Symbol"/>
              </a:rPr>
              <a:t></a:t>
            </a:r>
            <a:r>
              <a:rPr sz="5250" spc="22" baseline="2380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V</a:t>
            </a:r>
            <a:r>
              <a:rPr sz="2800" i="1" spc="-4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25419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07340" y="1360906"/>
            <a:ext cx="8261350" cy="39281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9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Symbol"/>
                <a:cs typeface="Symbol"/>
              </a:rPr>
              <a:t>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Alphabet)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: a finite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set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letters, </a:t>
            </a:r>
            <a:r>
              <a:rPr sz="3200" spc="-10" dirty="0">
                <a:solidFill>
                  <a:srgbClr val="0D0D0D"/>
                </a:solidFill>
                <a:latin typeface="Constantia"/>
                <a:cs typeface="Constantia"/>
              </a:rPr>
              <a:t>denoted</a:t>
            </a:r>
            <a:r>
              <a:rPr sz="3200" spc="-53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an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element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an</a:t>
            </a:r>
            <a:r>
              <a:rPr sz="3200" spc="-60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alphabet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6385" marR="614680" indent="-274320">
              <a:lnSpc>
                <a:spcPct val="100600"/>
              </a:lnSpc>
              <a:spcBef>
                <a:spcPts val="7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60" dirty="0">
                <a:solidFill>
                  <a:srgbClr val="0D0D0D"/>
                </a:solidFill>
                <a:latin typeface="Constantia"/>
                <a:cs typeface="Constantia"/>
              </a:rPr>
              <a:t>Word: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 finite </a:t>
            </a:r>
            <a:r>
              <a:rPr sz="3200" spc="-10" dirty="0">
                <a:solidFill>
                  <a:srgbClr val="C00000"/>
                </a:solidFill>
                <a:latin typeface="Constantia"/>
                <a:cs typeface="Constantia"/>
              </a:rPr>
              <a:t>sequence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letters from</a:t>
            </a:r>
            <a:r>
              <a:rPr sz="3200" spc="-53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the 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alphabet</a:t>
            </a:r>
            <a:r>
              <a:rPr sz="3200" spc="-10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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(empty </a:t>
            </a:r>
            <a:r>
              <a:rPr sz="3200" spc="5" dirty="0">
                <a:solidFill>
                  <a:srgbClr val="0D0D0D"/>
                </a:solidFill>
                <a:latin typeface="Constantia"/>
                <a:cs typeface="Constantia"/>
              </a:rPr>
              <a:t>string):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 </a:t>
            </a:r>
            <a:r>
              <a:rPr sz="3200" spc="-35" dirty="0">
                <a:solidFill>
                  <a:srgbClr val="0D0D0D"/>
                </a:solidFill>
                <a:latin typeface="Constantia"/>
                <a:cs typeface="Constantia"/>
              </a:rPr>
              <a:t>word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without</a:t>
            </a:r>
            <a:r>
              <a:rPr sz="3200" spc="-59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20" dirty="0">
                <a:solidFill>
                  <a:srgbClr val="0D0D0D"/>
                </a:solidFill>
                <a:latin typeface="Constantia"/>
                <a:cs typeface="Constantia"/>
              </a:rPr>
              <a:t>letters.</a:t>
            </a:r>
            <a:endParaRPr sz="3200">
              <a:latin typeface="Constantia"/>
              <a:cs typeface="Constantia"/>
            </a:endParaRPr>
          </a:p>
          <a:p>
            <a:pPr marL="286385" marR="542925" indent="-274320">
              <a:lnSpc>
                <a:spcPct val="100299"/>
              </a:lnSpc>
              <a:spcBef>
                <a:spcPts val="7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Language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r>
              <a:rPr sz="3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* </a:t>
            </a:r>
            <a:r>
              <a:rPr sz="3200" spc="-5" dirty="0">
                <a:solidFill>
                  <a:srgbClr val="0D0D0D"/>
                </a:solidFill>
                <a:latin typeface="Symbol"/>
                <a:cs typeface="Symbol"/>
              </a:rPr>
              <a:t></a:t>
            </a:r>
            <a:r>
              <a:rPr sz="3200" spc="-5" dirty="0">
                <a:solidFill>
                  <a:srgbClr val="0D0D0D"/>
                </a:solidFill>
                <a:latin typeface="Book Antiqua"/>
                <a:cs typeface="Book Antiqua"/>
              </a:rPr>
              <a:t>Kleene </a:t>
            </a:r>
            <a:r>
              <a:rPr sz="3200" dirty="0">
                <a:solidFill>
                  <a:srgbClr val="0D0D0D"/>
                </a:solidFill>
                <a:latin typeface="Book Antiqua"/>
                <a:cs typeface="Book Antiqua"/>
              </a:rPr>
              <a:t>‘s Star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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: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the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set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</a:t>
            </a:r>
            <a:r>
              <a:rPr sz="3200" spc="-459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all  </a:t>
            </a:r>
            <a:r>
              <a:rPr sz="3200" spc="-30" dirty="0">
                <a:solidFill>
                  <a:srgbClr val="0D0D0D"/>
                </a:solidFill>
                <a:latin typeface="Constantia"/>
                <a:cs typeface="Constantia"/>
              </a:rPr>
              <a:t>words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on</a:t>
            </a:r>
            <a:r>
              <a:rPr sz="3200" spc="-204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Symbol"/>
                <a:cs typeface="Symbol"/>
              </a:rPr>
              <a:t>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60578"/>
            <a:ext cx="50539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and</a:t>
            </a:r>
            <a:r>
              <a:rPr spc="-90" dirty="0"/>
              <a:t> </a:t>
            </a:r>
            <a:r>
              <a:rPr spc="-5" dirty="0"/>
              <a:t>languages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47040" y="1301242"/>
            <a:ext cx="6661150" cy="34455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17780" indent="-274320">
              <a:lnSpc>
                <a:spcPct val="100400"/>
              </a:lnSpc>
              <a:spcBef>
                <a:spcPts val="8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99720" algn="l"/>
              </a:tabLst>
            </a:pPr>
            <a:r>
              <a:rPr sz="2800" spc="-5" dirty="0">
                <a:latin typeface="Book Antiqua"/>
                <a:cs typeface="Book Antiqua"/>
              </a:rPr>
              <a:t>A string </a:t>
            </a:r>
            <a:r>
              <a:rPr sz="2800" i="1" dirty="0">
                <a:latin typeface="Book Antiqua"/>
                <a:cs typeface="Book Antiqua"/>
              </a:rPr>
              <a:t>w</a:t>
            </a:r>
            <a:r>
              <a:rPr sz="2775" i="1" baseline="-21021" dirty="0">
                <a:latin typeface="Book Antiqua"/>
                <a:cs typeface="Book Antiqua"/>
              </a:rPr>
              <a:t>1 </a:t>
            </a:r>
            <a:r>
              <a:rPr sz="2800" spc="-5" dirty="0">
                <a:latin typeface="Book Antiqua"/>
                <a:cs typeface="Book Antiqua"/>
              </a:rPr>
              <a:t>over </a:t>
            </a:r>
            <a:r>
              <a:rPr sz="2800" dirty="0">
                <a:latin typeface="Book Antiqua"/>
                <a:cs typeface="Book Antiqua"/>
              </a:rPr>
              <a:t>an alphabet </a:t>
            </a:r>
            <a:r>
              <a:rPr sz="2800" b="1" i="1" spc="-5" dirty="0">
                <a:latin typeface="Book Antiqua"/>
                <a:cs typeface="Book Antiqua"/>
              </a:rPr>
              <a:t>Σ </a:t>
            </a:r>
            <a:r>
              <a:rPr sz="2800" spc="-5" dirty="0">
                <a:latin typeface="Book Antiqua"/>
                <a:cs typeface="Book Antiqua"/>
              </a:rPr>
              <a:t>is a finite  sequence of symbols from that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alphabet.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1.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Σ: is a set of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symbols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i.e. 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{a,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b, c, …, z} 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English</a:t>
            </a:r>
            <a:r>
              <a:rPr sz="2800" spc="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letters;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{0,1,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2,…,9,.}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digits of Arabic</a:t>
            </a:r>
            <a:r>
              <a:rPr sz="2800" spc="15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numbers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{AM, PM}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different clocking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system</a:t>
            </a:r>
            <a:endParaRPr sz="2800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{1,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2, …, 12}</a:t>
            </a:r>
            <a:r>
              <a:rPr sz="2800" spc="-5" dirty="0">
                <a:solidFill>
                  <a:srgbClr val="115863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hours of a</a:t>
            </a:r>
            <a:r>
              <a:rPr sz="2800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clock;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60578"/>
            <a:ext cx="21977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</a:t>
            </a:r>
            <a:r>
              <a:rPr spc="-60" dirty="0"/>
              <a:t> </a:t>
            </a:r>
            <a:r>
              <a:rPr dirty="0"/>
              <a:t>-2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59740" y="1301242"/>
            <a:ext cx="7110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2.1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String: is a </a:t>
            </a: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sequence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of </a:t>
            </a:r>
            <a:r>
              <a:rPr sz="2800" b="1" i="1" spc="-5" dirty="0">
                <a:latin typeface="Book Antiqua"/>
                <a:cs typeface="Book Antiqua"/>
              </a:rPr>
              <a:t>Σ (sigma)</a:t>
            </a:r>
            <a:r>
              <a:rPr sz="2800" b="1" i="1" spc="45" dirty="0"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symbols</a:t>
            </a:r>
            <a:endParaRPr sz="2800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1822450"/>
          <a:ext cx="8077200" cy="4797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Σ to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the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  <a:p>
                      <a:pPr marL="50101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power?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Example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Description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{a, b, c, …,</a:t>
                      </a:r>
                      <a:r>
                        <a:rPr sz="2400" spc="-7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z}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5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apple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36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n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gl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i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sh 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string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{0,1,</a:t>
                      </a:r>
                      <a:r>
                        <a:rPr sz="2400" spc="-1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2,…,9,.}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5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35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oldest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age for</a:t>
                      </a:r>
                      <a:r>
                        <a:rPr sz="2400" spc="-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latin typeface="Book Antiqua"/>
                          <a:cs typeface="Book Antiqua"/>
                        </a:rPr>
                        <a:t>girls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{AM,</a:t>
                      </a:r>
                      <a:r>
                        <a:rPr sz="2400" spc="-3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PM}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39"/>
                        </a:lnSpc>
                      </a:pPr>
                      <a:r>
                        <a:rPr sz="3600" b="1" spc="-7" baseline="-33564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16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PM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89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clocki</a:t>
                      </a:r>
                      <a:r>
                        <a:rPr sz="2400" spc="-10" dirty="0">
                          <a:latin typeface="Book Antiqua"/>
                          <a:cs typeface="Book Antiqua"/>
                        </a:rPr>
                        <a:t>n</a:t>
                      </a:r>
                      <a:r>
                        <a:rPr sz="2400" dirty="0">
                          <a:latin typeface="Book Antiqua"/>
                          <a:cs typeface="Book Antiqua"/>
                        </a:rPr>
                        <a:t>g  system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{1, 2, …,</a:t>
                      </a:r>
                      <a:r>
                        <a:rPr sz="2400" spc="-4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dirty="0">
                          <a:solidFill>
                            <a:srgbClr val="115863"/>
                          </a:solidFill>
                          <a:latin typeface="Book Antiqua"/>
                          <a:cs typeface="Book Antiqua"/>
                        </a:rPr>
                        <a:t>12}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2400" b="1" spc="-7" baseline="50347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1 </a:t>
                      </a: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sz="2400" b="1" spc="-2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Σ</a:t>
                      </a:r>
                      <a:r>
                        <a:rPr sz="2400" b="1" spc="-7" baseline="50347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2400" baseline="50347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Book Antiqua"/>
                          <a:cs typeface="Book Antiqua"/>
                        </a:rPr>
                        <a:t>12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0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a specific  </a:t>
                      </a:r>
                      <a:r>
                        <a:rPr sz="2400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hour </a:t>
                      </a: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2400" spc="-8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2400" spc="-5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the  </a:t>
                      </a:r>
                      <a:r>
                        <a:rPr sz="2400" dirty="0">
                          <a:solidFill>
                            <a:srgbClr val="0D0D0D"/>
                          </a:solidFill>
                          <a:latin typeface="Book Antiqua"/>
                          <a:cs typeface="Book Antiqua"/>
                        </a:rPr>
                        <a:t>day</a:t>
                      </a:r>
                      <a:endParaRPr sz="2400">
                        <a:latin typeface="Book Antiqua"/>
                        <a:cs typeface="Book Antiqu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60578"/>
            <a:ext cx="23260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8940" y="1215668"/>
            <a:ext cx="7900670" cy="50647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977900" lvl="1" indent="-915035">
              <a:lnSpc>
                <a:spcPct val="100000"/>
              </a:lnSpc>
              <a:spcBef>
                <a:spcPts val="780"/>
              </a:spcBef>
              <a:buClr>
                <a:srgbClr val="C00000"/>
              </a:buClr>
              <a:buAutoNum type="arabicPeriod" startAt="2"/>
              <a:tabLst>
                <a:tab pos="977900" algn="l"/>
                <a:tab pos="978535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Empty String is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Λ (Lamda)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is of length</a:t>
            </a:r>
            <a:r>
              <a:rPr sz="2800" spc="5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zero</a:t>
            </a:r>
            <a:endParaRPr sz="2800">
              <a:latin typeface="Book Antiqua"/>
              <a:cs typeface="Book Antiqua"/>
            </a:endParaRPr>
          </a:p>
          <a:p>
            <a:pPr marR="1297305" algn="ctr">
              <a:lnSpc>
                <a:spcPct val="100000"/>
              </a:lnSpc>
              <a:spcBef>
                <a:spcPts val="685"/>
              </a:spcBef>
            </a:pPr>
            <a:r>
              <a:rPr sz="2800" b="1" spc="5" dirty="0">
                <a:solidFill>
                  <a:srgbClr val="0D0D0D"/>
                </a:solidFill>
                <a:latin typeface="Book Antiqua"/>
                <a:cs typeface="Book Antiqua"/>
              </a:rPr>
              <a:t>Σ</a:t>
            </a:r>
            <a:r>
              <a:rPr sz="2775" b="1" spc="7" baseline="51051" dirty="0">
                <a:solidFill>
                  <a:srgbClr val="0D0D0D"/>
                </a:solidFill>
                <a:latin typeface="Book Antiqua"/>
                <a:cs typeface="Book Antiqua"/>
              </a:rPr>
              <a:t>0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=</a:t>
            </a:r>
            <a:r>
              <a:rPr sz="2800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Book Antiqua"/>
                <a:cs typeface="Book Antiqua"/>
              </a:rPr>
              <a:t>Λ</a:t>
            </a:r>
            <a:endParaRPr sz="2800">
              <a:latin typeface="Book Antiqua"/>
              <a:cs typeface="Book Antiqua"/>
            </a:endParaRPr>
          </a:p>
          <a:p>
            <a:pPr marL="977900" lvl="1" indent="-915035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AutoNum type="arabicPeriod" startAt="3"/>
              <a:tabLst>
                <a:tab pos="977900" algn="l"/>
                <a:tab pos="978535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Reverse(xyz)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5" dirty="0">
                <a:solidFill>
                  <a:srgbClr val="115863"/>
                </a:solidFill>
                <a:latin typeface="Book Antiqua"/>
                <a:cs typeface="Book Antiqua"/>
              </a:rPr>
              <a:t>=zyx</a:t>
            </a:r>
            <a:endParaRPr sz="2800">
              <a:latin typeface="Book Antiqua"/>
              <a:cs typeface="Book Antiqua"/>
            </a:endParaRPr>
          </a:p>
          <a:p>
            <a:pPr marL="578485" marR="694055" lvl="1" indent="-515620">
              <a:lnSpc>
                <a:spcPts val="3350"/>
              </a:lnSpc>
              <a:spcBef>
                <a:spcPts val="805"/>
              </a:spcBef>
              <a:buClr>
                <a:srgbClr val="C00000"/>
              </a:buClr>
              <a:buFont typeface="Book Antiqua"/>
              <a:buAutoNum type="arabicPeriod" startAt="3"/>
              <a:tabLst>
                <a:tab pos="1066165" algn="l"/>
                <a:tab pos="106680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Palindrome is a string whose reverse </a:t>
            </a:r>
            <a:r>
              <a:rPr sz="2800" spc="-10" dirty="0">
                <a:solidFill>
                  <a:srgbClr val="115863"/>
                </a:solidFill>
                <a:latin typeface="Book Antiqua"/>
                <a:cs typeface="Book Antiqua"/>
              </a:rPr>
              <a:t>is  identical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to</a:t>
            </a:r>
            <a:r>
              <a:rPr sz="2800" spc="-15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itself.</a:t>
            </a:r>
            <a:endParaRPr sz="280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  <a:spcBef>
                <a:spcPts val="565"/>
              </a:spcBef>
            </a:pP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If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Σ = </a:t>
            </a:r>
            <a:r>
              <a:rPr sz="2800" dirty="0">
                <a:solidFill>
                  <a:srgbClr val="115863"/>
                </a:solidFill>
                <a:latin typeface="Book Antiqua"/>
                <a:cs typeface="Book Antiqua"/>
              </a:rPr>
              <a:t>{a,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b} then</a:t>
            </a:r>
            <a:endParaRPr sz="2800">
              <a:latin typeface="Book Antiqua"/>
              <a:cs typeface="Book Antiqua"/>
            </a:endParaRPr>
          </a:p>
          <a:p>
            <a:pPr marL="63500" marR="463550">
              <a:lnSpc>
                <a:spcPts val="4029"/>
              </a:lnSpc>
              <a:spcBef>
                <a:spcPts val="235"/>
              </a:spcBef>
              <a:tabLst>
                <a:tab pos="2708910" algn="l"/>
              </a:tabLst>
            </a:pP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PALINDROME	={Λ and all strings 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such that  reverse(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) = </a:t>
            </a:r>
            <a:r>
              <a:rPr sz="2800" i="1" spc="-5" dirty="0">
                <a:solidFill>
                  <a:srgbClr val="115863"/>
                </a:solidFill>
                <a:latin typeface="Book Antiqua"/>
                <a:cs typeface="Book Antiqua"/>
              </a:rPr>
              <a:t>x</a:t>
            </a:r>
            <a:r>
              <a:rPr sz="2800" i="1" spc="-20" dirty="0">
                <a:solidFill>
                  <a:srgbClr val="115863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115863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63500" marR="3599815">
              <a:lnSpc>
                <a:spcPts val="4020"/>
              </a:lnSpc>
              <a:spcBef>
                <a:spcPts val="50"/>
              </a:spcBef>
            </a:pPr>
            <a:r>
              <a:rPr sz="2800" i="1" spc="-10" dirty="0">
                <a:latin typeface="Constantia"/>
                <a:cs typeface="Constantia"/>
              </a:rPr>
              <a:t>radar</a:t>
            </a:r>
            <a:r>
              <a:rPr sz="2800" spc="-10" dirty="0">
                <a:latin typeface="Constantia"/>
                <a:cs typeface="Constantia"/>
              </a:rPr>
              <a:t>, </a:t>
            </a:r>
            <a:r>
              <a:rPr sz="2800" i="1" spc="-15" dirty="0">
                <a:latin typeface="Constantia"/>
                <a:cs typeface="Constantia"/>
              </a:rPr>
              <a:t>level</a:t>
            </a:r>
            <a:r>
              <a:rPr sz="2800" spc="-15" dirty="0">
                <a:latin typeface="Constantia"/>
                <a:cs typeface="Constantia"/>
              </a:rPr>
              <a:t>, </a:t>
            </a:r>
            <a:r>
              <a:rPr sz="2800" i="1" spc="-20" dirty="0">
                <a:latin typeface="Constantia"/>
                <a:cs typeface="Constantia"/>
              </a:rPr>
              <a:t>reviver</a:t>
            </a:r>
            <a:r>
              <a:rPr sz="2800" spc="-20" dirty="0">
                <a:latin typeface="Constantia"/>
                <a:cs typeface="Constantia"/>
              </a:rPr>
              <a:t>, </a:t>
            </a:r>
            <a:r>
              <a:rPr sz="2800" i="1" spc="-15" dirty="0">
                <a:latin typeface="Constantia"/>
                <a:cs typeface="Constantia"/>
              </a:rPr>
              <a:t>racecar</a:t>
            </a:r>
            <a:r>
              <a:rPr sz="2800" spc="-15" dirty="0">
                <a:latin typeface="Constantia"/>
                <a:cs typeface="Constantia"/>
              </a:rPr>
              <a:t>,  </a:t>
            </a:r>
            <a:r>
              <a:rPr sz="2800" i="1" spc="-5" dirty="0">
                <a:latin typeface="Constantia"/>
                <a:cs typeface="Constantia"/>
              </a:rPr>
              <a:t>madam</a:t>
            </a:r>
            <a:r>
              <a:rPr sz="2800" spc="-5" dirty="0">
                <a:latin typeface="Constantia"/>
                <a:cs typeface="Constantia"/>
              </a:rPr>
              <a:t>, </a:t>
            </a:r>
            <a:r>
              <a:rPr sz="2800" i="1" spc="-5" dirty="0">
                <a:latin typeface="Constantia"/>
                <a:cs typeface="Constantia"/>
              </a:rPr>
              <a:t>pop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i="1" spc="-5" dirty="0">
                <a:latin typeface="Constantia"/>
                <a:cs typeface="Constantia"/>
              </a:rPr>
              <a:t>noon.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60578"/>
            <a:ext cx="23260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Strings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58140" y="1220237"/>
            <a:ext cx="8281034" cy="36690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55"/>
              </a:spcBef>
              <a:tabLst>
                <a:tab pos="1116965" algn="l"/>
                <a:tab pos="3220085" algn="l"/>
              </a:tabLst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2.5	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Kleene</a:t>
            </a:r>
            <a:r>
              <a:rPr sz="2800" spc="-125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star</a:t>
            </a:r>
            <a:r>
              <a:rPr sz="2800" spc="-75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Constantia"/>
                <a:cs typeface="Constantia"/>
              </a:rPr>
              <a:t>*	or Kleene</a:t>
            </a:r>
            <a:r>
              <a:rPr sz="2800" spc="-240" dirty="0">
                <a:solidFill>
                  <a:srgbClr val="072328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072328"/>
                </a:solidFill>
                <a:latin typeface="Constantia"/>
                <a:cs typeface="Constantia"/>
              </a:rPr>
              <a:t>closure</a:t>
            </a:r>
            <a:endParaRPr sz="2800">
              <a:latin typeface="Constantia"/>
              <a:cs typeface="Constantia"/>
            </a:endParaRPr>
          </a:p>
          <a:p>
            <a:pPr marL="114300" marR="43180">
              <a:lnSpc>
                <a:spcPts val="4020"/>
              </a:lnSpc>
              <a:spcBef>
                <a:spcPts val="245"/>
              </a:spcBef>
              <a:tabLst>
                <a:tab pos="3771900" algn="l"/>
                <a:tab pos="4686300" algn="l"/>
                <a:tab pos="5601335" algn="l"/>
              </a:tabLst>
            </a:pP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is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similar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to 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cross product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of a set/string over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itself.  If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Σ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},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 </a:t>
            </a:r>
            <a:r>
              <a:rPr sz="2800" b="1" i="1" dirty="0">
                <a:solidFill>
                  <a:srgbClr val="072328"/>
                </a:solidFill>
                <a:latin typeface="Book Antiqua"/>
                <a:cs typeface="Book Antiqua"/>
              </a:rPr>
              <a:t>Σ</a:t>
            </a:r>
            <a:r>
              <a:rPr sz="2775" b="1" baseline="51051" dirty="0">
                <a:solidFill>
                  <a:srgbClr val="072328"/>
                </a:solidFill>
                <a:latin typeface="Book Antiqua"/>
                <a:cs typeface="Book Antiqua"/>
              </a:rPr>
              <a:t>*</a:t>
            </a:r>
            <a:r>
              <a:rPr sz="2775" b="1" spc="-352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Λ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x	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xx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xxx</a:t>
            </a:r>
            <a:r>
              <a:rPr sz="2800" i="1" spc="-1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….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 marL="114300">
              <a:lnSpc>
                <a:spcPct val="100000"/>
              </a:lnSpc>
              <a:spcBef>
                <a:spcPts val="430"/>
              </a:spcBef>
              <a:tabLst>
                <a:tab pos="3771900" algn="l"/>
                <a:tab pos="4686300" algn="l"/>
                <a:tab pos="5601335" algn="l"/>
              </a:tabLst>
            </a:pP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If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Σ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},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 </a:t>
            </a: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Σ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r>
              <a:rPr sz="2775" b="1" spc="-359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x	xx	xxx	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….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If S = 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{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1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2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775" i="1" baseline="-21021" dirty="0">
                <a:solidFill>
                  <a:srgbClr val="072328"/>
                </a:solidFill>
                <a:latin typeface="Book Antiqua"/>
                <a:cs typeface="Book Antiqua"/>
              </a:rPr>
              <a:t>3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}</a:t>
            </a:r>
            <a:r>
              <a:rPr sz="2800" spc="5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then</a:t>
            </a:r>
            <a:endParaRPr sz="2800">
              <a:latin typeface="Book Antiqua"/>
              <a:cs typeface="Book Antiqua"/>
            </a:endParaRPr>
          </a:p>
          <a:p>
            <a:pPr marL="114300">
              <a:lnSpc>
                <a:spcPts val="2495"/>
              </a:lnSpc>
              <a:spcBef>
                <a:spcPts val="670"/>
              </a:spcBef>
              <a:tabLst>
                <a:tab pos="1711325" algn="l"/>
                <a:tab pos="2354580" algn="l"/>
                <a:tab pos="2997835" algn="l"/>
                <a:tab pos="4015740" algn="l"/>
                <a:tab pos="5035550" algn="l"/>
                <a:tab pos="6055360" algn="l"/>
              </a:tabLst>
            </a:pP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*</a:t>
            </a:r>
            <a:r>
              <a:rPr sz="2775" b="1" spc="-15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={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Λ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3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29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….}</a:t>
            </a:r>
            <a:endParaRPr sz="2800">
              <a:latin typeface="Book Antiqua"/>
              <a:cs typeface="Book Antiqua"/>
            </a:endParaRPr>
          </a:p>
          <a:p>
            <a:pPr marL="1502410">
              <a:lnSpc>
                <a:spcPts val="1355"/>
              </a:lnSpc>
              <a:tabLst>
                <a:tab pos="2145665" algn="l"/>
                <a:tab pos="2787650" algn="l"/>
                <a:tab pos="3430904" algn="l"/>
                <a:tab pos="3805554" algn="l"/>
                <a:tab pos="4450080" algn="l"/>
                <a:tab pos="4825365" algn="l"/>
                <a:tab pos="5469890" algn="l"/>
                <a:tab pos="5845175" algn="l"/>
              </a:tabLst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1	2	3	1	1	1	2	1	3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5090236"/>
            <a:ext cx="44888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57225" algn="l"/>
                <a:tab pos="1299845" algn="l"/>
                <a:tab pos="1943735" algn="l"/>
                <a:tab pos="2318385" algn="l"/>
                <a:tab pos="2962910" algn="l"/>
                <a:tab pos="3338195" algn="l"/>
                <a:tab pos="3981450" algn="l"/>
                <a:tab pos="4356100" algn="l"/>
              </a:tabLst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1	2	3	1	1	1	2	1	3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" y="4886020"/>
            <a:ext cx="636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37615" algn="l"/>
                <a:tab pos="1880235" algn="l"/>
                <a:tab pos="2523490" algn="l"/>
                <a:tab pos="3543300" algn="l"/>
                <a:tab pos="4563110" algn="l"/>
                <a:tab pos="5582920" algn="l"/>
              </a:tabLst>
            </a:pP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r>
              <a:rPr sz="2775" b="1" spc="-22" baseline="51051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={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29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</a:t>
            </a:r>
            <a:r>
              <a:rPr sz="2800" i="1" spc="23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,</a:t>
            </a:r>
            <a:r>
              <a:rPr sz="2800" spc="-6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….}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095" y="5302758"/>
            <a:ext cx="15684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850" dirty="0">
                <a:solidFill>
                  <a:srgbClr val="072328"/>
                </a:solidFill>
                <a:latin typeface="Book Antiqua"/>
                <a:cs typeface="Book Antiqua"/>
              </a:rPr>
              <a:t>+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" y="5587834"/>
            <a:ext cx="2282190" cy="7747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419734" algn="r">
              <a:lnSpc>
                <a:spcPct val="100000"/>
              </a:lnSpc>
              <a:spcBef>
                <a:spcPts val="240"/>
              </a:spcBef>
            </a:pPr>
            <a:r>
              <a:rPr sz="1850" i="1" spc="10" dirty="0">
                <a:solidFill>
                  <a:srgbClr val="072328"/>
                </a:solidFill>
                <a:latin typeface="Book Antiqua"/>
                <a:cs typeface="Book Antiqua"/>
              </a:rPr>
              <a:t>3</a:t>
            </a:r>
            <a:endParaRPr sz="185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Note2: </a:t>
            </a:r>
            <a:r>
              <a:rPr sz="2800" b="1" i="1" spc="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spc="7" baseline="51051" dirty="0">
                <a:solidFill>
                  <a:srgbClr val="072328"/>
                </a:solidFill>
                <a:latin typeface="Book Antiqua"/>
                <a:cs typeface="Book Antiqua"/>
              </a:rPr>
              <a:t>*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spc="-7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b="1" i="1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775" b="1" baseline="51051" dirty="0">
                <a:solidFill>
                  <a:srgbClr val="072328"/>
                </a:solidFill>
                <a:latin typeface="Book Antiqua"/>
                <a:cs typeface="Book Antiqua"/>
              </a:rPr>
              <a:t>**</a:t>
            </a:r>
            <a:endParaRPr sz="2775" baseline="51051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5218822"/>
            <a:ext cx="4300220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18970" algn="l"/>
              </a:tabLst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Note1: </a:t>
            </a:r>
            <a:r>
              <a:rPr sz="2800" spc="-5" dirty="0">
                <a:solidFill>
                  <a:srgbClr val="072328"/>
                </a:solidFill>
                <a:latin typeface="Book Antiqua"/>
                <a:cs typeface="Book Antiqua"/>
              </a:rPr>
              <a:t>if</a:t>
            </a:r>
            <a:r>
              <a:rPr sz="2800" spc="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w	</a:t>
            </a:r>
            <a:r>
              <a:rPr sz="2800" spc="-10" dirty="0">
                <a:solidFill>
                  <a:srgbClr val="072328"/>
                </a:solidFill>
                <a:latin typeface="Book Antiqua"/>
                <a:cs typeface="Book Antiqua"/>
              </a:rPr>
              <a:t>=</a:t>
            </a:r>
            <a:r>
              <a:rPr sz="2800" i="1" spc="-10" dirty="0">
                <a:solidFill>
                  <a:srgbClr val="072328"/>
                </a:solidFill>
                <a:latin typeface="Book Antiqua"/>
                <a:cs typeface="Book Antiqua"/>
              </a:rPr>
              <a:t>Λ, </a:t>
            </a:r>
            <a:r>
              <a:rPr sz="2800" i="1" spc="-5" dirty="0">
                <a:solidFill>
                  <a:srgbClr val="072328"/>
                </a:solidFill>
                <a:latin typeface="Book Antiqua"/>
                <a:cs typeface="Book Antiqua"/>
              </a:rPr>
              <a:t>then Λ </a:t>
            </a:r>
            <a:r>
              <a:rPr sz="2800" b="1" i="1" spc="-5" dirty="0">
                <a:solidFill>
                  <a:srgbClr val="072328"/>
                </a:solidFill>
                <a:latin typeface="Book Antiqua"/>
                <a:cs typeface="Book Antiqua"/>
              </a:rPr>
              <a:t>S</a:t>
            </a:r>
            <a:r>
              <a:rPr sz="2800" b="1" i="1" spc="-185" dirty="0">
                <a:solidFill>
                  <a:srgbClr val="072328"/>
                </a:solidFill>
                <a:latin typeface="Book Antiqua"/>
                <a:cs typeface="Book Antiqua"/>
              </a:rPr>
              <a:t> </a:t>
            </a:r>
            <a:r>
              <a:rPr sz="4200" spc="15" dirty="0">
                <a:latin typeface="Symbol"/>
                <a:cs typeface="Symbol"/>
              </a:rPr>
              <a:t></a:t>
            </a:r>
            <a:endParaRPr sz="4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5358"/>
            <a:ext cx="7785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Finite Automata</a:t>
            </a:r>
            <a:r>
              <a:rPr spc="-95" dirty="0"/>
              <a:t> </a:t>
            </a:r>
            <a:r>
              <a:rPr spc="-5" dirty="0"/>
              <a:t>FA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342389"/>
            <a:ext cx="8564880" cy="530696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66675" indent="-274320" algn="just">
              <a:lnSpc>
                <a:spcPct val="90000"/>
              </a:lnSpc>
              <a:spcBef>
                <a:spcPts val="41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lang="en-US" sz="2800" dirty="0" smtClean="0">
              <a:latin typeface="+mj-lt"/>
              <a:cs typeface="Book Antiqua"/>
            </a:endParaRPr>
          </a:p>
          <a:p>
            <a:pPr marL="286385" marR="66675" indent="-274320" algn="just">
              <a:lnSpc>
                <a:spcPct val="90000"/>
              </a:lnSpc>
              <a:spcBef>
                <a:spcPts val="41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 smtClean="0">
                <a:latin typeface="+mj-lt"/>
                <a:cs typeface="Book Antiqua"/>
              </a:rPr>
              <a:t>It </a:t>
            </a:r>
            <a:r>
              <a:rPr sz="2800" dirty="0">
                <a:latin typeface="+mj-lt"/>
                <a:cs typeface="Book Antiqua"/>
              </a:rPr>
              <a:t>started as a simple automatic device with </a:t>
            </a:r>
            <a:r>
              <a:rPr sz="2800" spc="-5" dirty="0">
                <a:latin typeface="+mj-lt"/>
                <a:cs typeface="Book Antiqua"/>
              </a:rPr>
              <a:t>no </a:t>
            </a:r>
            <a:r>
              <a:rPr sz="2800" dirty="0">
                <a:latin typeface="+mj-lt"/>
                <a:cs typeface="Book Antiqua"/>
              </a:rPr>
              <a:t>memory.  We still </a:t>
            </a:r>
            <a:r>
              <a:rPr sz="2800" spc="-5" dirty="0">
                <a:latin typeface="+mj-lt"/>
                <a:cs typeface="Book Antiqua"/>
              </a:rPr>
              <a:t>need it </a:t>
            </a:r>
            <a:r>
              <a:rPr sz="2800" dirty="0">
                <a:latin typeface="+mj-lt"/>
                <a:cs typeface="Book Antiqua"/>
              </a:rPr>
              <a:t>to study </a:t>
            </a:r>
            <a:r>
              <a:rPr sz="2800" spc="-5" dirty="0">
                <a:latin typeface="+mj-lt"/>
                <a:cs typeface="Book Antiqua"/>
              </a:rPr>
              <a:t>how </a:t>
            </a:r>
            <a:r>
              <a:rPr sz="2800" dirty="0">
                <a:latin typeface="+mj-lt"/>
                <a:cs typeface="Book Antiqua"/>
              </a:rPr>
              <a:t>to model a device and  model </a:t>
            </a:r>
            <a:r>
              <a:rPr sz="2800" spc="-5" dirty="0">
                <a:latin typeface="+mj-lt"/>
                <a:cs typeface="Book Antiqua"/>
              </a:rPr>
              <a:t>its</a:t>
            </a:r>
            <a:r>
              <a:rPr sz="2800" spc="5" dirty="0">
                <a:latin typeface="+mj-lt"/>
                <a:cs typeface="Book Antiqua"/>
              </a:rPr>
              <a:t> </a:t>
            </a:r>
            <a:r>
              <a:rPr sz="2800" dirty="0">
                <a:latin typeface="+mj-lt"/>
                <a:cs typeface="Book Antiqua"/>
              </a:rPr>
              <a:t>capability.</a:t>
            </a:r>
          </a:p>
          <a:p>
            <a:pPr marL="286385" marR="1823085" indent="-274320" algn="just">
              <a:lnSpc>
                <a:spcPts val="2810"/>
              </a:lnSpc>
              <a:spcBef>
                <a:spcPts val="66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Its </a:t>
            </a:r>
            <a:r>
              <a:rPr sz="2800" spc="-5" dirty="0">
                <a:latin typeface="+mj-lt"/>
                <a:cs typeface="Book Antiqua"/>
              </a:rPr>
              <a:t>goal is </a:t>
            </a:r>
            <a:r>
              <a:rPr sz="2800" dirty="0">
                <a:latin typeface="+mj-lt"/>
                <a:cs typeface="Book Antiqua"/>
              </a:rPr>
              <a:t>to act as a </a:t>
            </a:r>
            <a:r>
              <a:rPr sz="2800" spc="-5" dirty="0">
                <a:latin typeface="+mj-lt"/>
                <a:cs typeface="Book Antiqua"/>
              </a:rPr>
              <a:t>recognizer for </a:t>
            </a:r>
            <a:r>
              <a:rPr sz="2800" dirty="0">
                <a:latin typeface="+mj-lt"/>
                <a:cs typeface="Book Antiqua"/>
              </a:rPr>
              <a:t>specific a  </a:t>
            </a:r>
            <a:r>
              <a:rPr sz="2800" spc="-5" dirty="0">
                <a:latin typeface="+mj-lt"/>
                <a:cs typeface="Book Antiqua"/>
              </a:rPr>
              <a:t>language/pattern.</a:t>
            </a:r>
            <a:endParaRPr sz="2800" dirty="0">
              <a:latin typeface="+mj-lt"/>
              <a:cs typeface="Book Antiqua"/>
            </a:endParaRPr>
          </a:p>
          <a:p>
            <a:pPr marL="286385" marR="496570" indent="-274320" algn="just">
              <a:lnSpc>
                <a:spcPts val="2810"/>
              </a:lnSpc>
              <a:spcBef>
                <a:spcPts val="6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Any </a:t>
            </a:r>
            <a:r>
              <a:rPr sz="2800" spc="-5" dirty="0">
                <a:latin typeface="+mj-lt"/>
                <a:cs typeface="Book Antiqua"/>
              </a:rPr>
              <a:t>problem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presented in </a:t>
            </a:r>
            <a:r>
              <a:rPr sz="2800" dirty="0">
                <a:latin typeface="+mj-lt"/>
                <a:cs typeface="Book Antiqua"/>
              </a:rPr>
              <a:t>form of a decidable  </a:t>
            </a:r>
            <a:r>
              <a:rPr sz="2800" spc="-5" dirty="0">
                <a:latin typeface="+mj-lt"/>
                <a:cs typeface="Book Antiqua"/>
              </a:rPr>
              <a:t>problem that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</a:t>
            </a:r>
            <a:r>
              <a:rPr sz="2800" dirty="0">
                <a:latin typeface="+mj-lt"/>
                <a:cs typeface="Book Antiqua"/>
              </a:rPr>
              <a:t>answered </a:t>
            </a:r>
            <a:r>
              <a:rPr sz="2800" spc="-5" dirty="0">
                <a:latin typeface="+mj-lt"/>
                <a:cs typeface="Book Antiqua"/>
              </a:rPr>
              <a:t>by</a:t>
            </a:r>
            <a:r>
              <a:rPr sz="2800" spc="-35" dirty="0">
                <a:latin typeface="+mj-lt"/>
                <a:cs typeface="Book Antiqua"/>
              </a:rPr>
              <a:t> </a:t>
            </a:r>
            <a:r>
              <a:rPr sz="2800" dirty="0">
                <a:latin typeface="+mj-lt"/>
                <a:cs typeface="Book Antiqua"/>
              </a:rPr>
              <a:t>Yes/No.</a:t>
            </a:r>
          </a:p>
          <a:p>
            <a:pPr marL="286385" marR="615315" indent="-274320" algn="just">
              <a:lnSpc>
                <a:spcPct val="90000"/>
              </a:lnSpc>
              <a:spcBef>
                <a:spcPts val="58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A </a:t>
            </a:r>
            <a:r>
              <a:rPr sz="2800" spc="-5" dirty="0">
                <a:latin typeface="+mj-lt"/>
                <a:cs typeface="Book Antiqua"/>
              </a:rPr>
              <a:t>problem </a:t>
            </a:r>
            <a:r>
              <a:rPr sz="2800" dirty="0">
                <a:latin typeface="+mj-lt"/>
                <a:cs typeface="Book Antiqua"/>
              </a:rPr>
              <a:t>can </a:t>
            </a:r>
            <a:r>
              <a:rPr sz="2800" spc="-5" dirty="0">
                <a:latin typeface="+mj-lt"/>
                <a:cs typeface="Book Antiqua"/>
              </a:rPr>
              <a:t>be concatenated to </a:t>
            </a:r>
            <a:r>
              <a:rPr sz="2800" dirty="0">
                <a:latin typeface="+mj-lt"/>
                <a:cs typeface="Book Antiqua"/>
              </a:rPr>
              <a:t>one of </a:t>
            </a:r>
            <a:r>
              <a:rPr sz="2800" spc="-5" dirty="0">
                <a:latin typeface="+mj-lt"/>
                <a:cs typeface="Book Antiqua"/>
              </a:rPr>
              <a:t>its possible  solutions </a:t>
            </a:r>
            <a:r>
              <a:rPr sz="2800" dirty="0">
                <a:latin typeface="+mj-lt"/>
                <a:cs typeface="Book Antiqua"/>
              </a:rPr>
              <a:t>and can be seen as a string </a:t>
            </a:r>
            <a:r>
              <a:rPr sz="2800" spc="-5" dirty="0">
                <a:latin typeface="+mj-lt"/>
                <a:cs typeface="Book Antiqua"/>
              </a:rPr>
              <a:t>that </a:t>
            </a:r>
            <a:r>
              <a:rPr sz="2800" dirty="0">
                <a:latin typeface="+mj-lt"/>
                <a:cs typeface="Book Antiqua"/>
              </a:rPr>
              <a:t>matches a  </a:t>
            </a:r>
            <a:r>
              <a:rPr sz="2800" spc="-5" dirty="0">
                <a:latin typeface="+mj-lt"/>
                <a:cs typeface="Book Antiqua"/>
              </a:rPr>
              <a:t>pattern.</a:t>
            </a:r>
            <a:endParaRPr sz="2800" dirty="0">
              <a:latin typeface="+mj-lt"/>
              <a:cs typeface="Book Antiqua"/>
            </a:endParaRPr>
          </a:p>
          <a:p>
            <a:pPr marL="286385" marR="5080" indent="-274320" algn="just">
              <a:lnSpc>
                <a:spcPts val="2810"/>
              </a:lnSpc>
              <a:spcBef>
                <a:spcPts val="66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+mj-lt"/>
                <a:cs typeface="Book Antiqua"/>
              </a:rPr>
              <a:t>Hence FA (machine with limited memory) can solve any  </a:t>
            </a:r>
            <a:r>
              <a:rPr sz="2800" spc="-5" dirty="0">
                <a:latin typeface="+mj-lt"/>
                <a:cs typeface="Book Antiqua"/>
              </a:rPr>
              <a:t>problem.</a:t>
            </a:r>
            <a:endParaRPr sz="2800" dirty="0">
              <a:latin typeface="+mj-lt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2878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03684"/>
              </p:ext>
            </p:extLst>
          </p:nvPr>
        </p:nvGraphicFramePr>
        <p:xfrm>
          <a:off x="762000" y="1752600"/>
          <a:ext cx="7292340" cy="277711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9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CO1: Examine Finite Automata and Regular Expression.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CO2: Classify regular sets of Regular Grammars.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CO3: Categorize Context Free Language and Design Pushdown automata</a:t>
                      </a: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CO4</a:t>
                      </a: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: Design Turing machine, compare Chomsky hierarchy languages and analyze Linear bounded automata.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3A6A-D80A-425C-8E1B-D1C3BD3B4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9692" y="1379550"/>
            <a:ext cx="329184" cy="42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9286" y="2786507"/>
            <a:ext cx="329184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9286" y="3640201"/>
            <a:ext cx="329184" cy="42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712978"/>
            <a:ext cx="7905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Deterministic </a:t>
            </a:r>
            <a:r>
              <a:rPr sz="3600" spc="-5" dirty="0"/>
              <a:t>Finite Automata</a:t>
            </a:r>
            <a:r>
              <a:rPr sz="3600" spc="-120" dirty="0"/>
              <a:t> </a:t>
            </a:r>
            <a:r>
              <a:rPr sz="3600" dirty="0"/>
              <a:t>DFA</a:t>
            </a:r>
            <a:endParaRPr sz="36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72440" y="1297203"/>
            <a:ext cx="7892415" cy="4399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0520" indent="-274955">
              <a:lnSpc>
                <a:spcPct val="100000"/>
              </a:lnSpc>
              <a:spcBef>
                <a:spcPts val="42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351155" algn="l"/>
                <a:tab pos="4601210" algn="l"/>
              </a:tabLst>
            </a:pPr>
            <a:r>
              <a:rPr sz="2800" i="1" spc="-10" dirty="0">
                <a:latin typeface="Book Antiqua"/>
                <a:cs typeface="Book Antiqua"/>
              </a:rPr>
              <a:t>FA </a:t>
            </a:r>
            <a:r>
              <a:rPr sz="2800" i="1" spc="-5" dirty="0">
                <a:latin typeface="Book Antiqua"/>
                <a:cs typeface="Book Antiqua"/>
              </a:rPr>
              <a:t>= </a:t>
            </a:r>
            <a:r>
              <a:rPr sz="2800" i="1" dirty="0">
                <a:latin typeface="Book Antiqua"/>
                <a:cs typeface="Book Antiqua"/>
              </a:rPr>
              <a:t>“a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5-tuple “</a:t>
            </a:r>
            <a:r>
              <a:rPr sz="2800" spc="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i="1" spc="-5" dirty="0">
                <a:latin typeface="Book Antiqua"/>
                <a:cs typeface="Book Antiqua"/>
              </a:rPr>
              <a:t>(Q,</a:t>
            </a:r>
            <a:r>
              <a:rPr sz="2800" i="1" spc="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Σ,	, 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</a:t>
            </a:r>
            <a:r>
              <a:rPr sz="2800" i="1" dirty="0">
                <a:latin typeface="Book Antiqua"/>
                <a:cs typeface="Book Antiqua"/>
              </a:rPr>
              <a:t>,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dirty="0">
                <a:latin typeface="Book Antiqua"/>
                <a:cs typeface="Book Antiqua"/>
              </a:rPr>
              <a:t>F)</a:t>
            </a:r>
            <a:endParaRPr sz="2800" dirty="0">
              <a:latin typeface="Book Antiqua"/>
              <a:cs typeface="Book Antiqua"/>
            </a:endParaRPr>
          </a:p>
          <a:p>
            <a:pPr marL="926465" lvl="1" indent="-457834">
              <a:lnSpc>
                <a:spcPct val="100000"/>
              </a:lnSpc>
              <a:spcBef>
                <a:spcPts val="330"/>
              </a:spcBef>
              <a:buClr>
                <a:srgbClr val="8E1E08"/>
              </a:buClr>
              <a:buSzPct val="83928"/>
              <a:buAutoNum type="arabicPeriod"/>
              <a:tabLst>
                <a:tab pos="926465" algn="l"/>
                <a:tab pos="927100" algn="l"/>
              </a:tabLst>
            </a:pPr>
            <a:r>
              <a:rPr sz="2800" i="1" spc="-5" dirty="0">
                <a:latin typeface="Book Antiqua"/>
                <a:cs typeface="Book Antiqua"/>
              </a:rPr>
              <a:t>Q: </a:t>
            </a:r>
            <a:r>
              <a:rPr sz="2800" dirty="0">
                <a:latin typeface="Book Antiqua"/>
                <a:cs typeface="Book Antiqua"/>
              </a:rPr>
              <a:t>{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</a:t>
            </a:r>
            <a:r>
              <a:rPr sz="2800" i="1" dirty="0">
                <a:latin typeface="Book Antiqua"/>
                <a:cs typeface="Book Antiqua"/>
              </a:rPr>
              <a:t>, </a:t>
            </a:r>
            <a:r>
              <a:rPr sz="2800" i="1" spc="5" dirty="0">
                <a:latin typeface="Book Antiqua"/>
                <a:cs typeface="Book Antiqua"/>
              </a:rPr>
              <a:t>q</a:t>
            </a:r>
            <a:r>
              <a:rPr sz="2775" i="1" spc="7" baseline="-21021" dirty="0">
                <a:latin typeface="Book Antiqua"/>
                <a:cs typeface="Book Antiqua"/>
              </a:rPr>
              <a:t>1</a:t>
            </a:r>
            <a:r>
              <a:rPr sz="2800" i="1" spc="5" dirty="0">
                <a:latin typeface="Book Antiqua"/>
                <a:cs typeface="Book Antiqua"/>
              </a:rPr>
              <a:t>, </a:t>
            </a: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2</a:t>
            </a:r>
            <a:r>
              <a:rPr sz="2800" i="1" dirty="0">
                <a:latin typeface="Book Antiqua"/>
                <a:cs typeface="Book Antiqua"/>
              </a:rPr>
              <a:t>, </a:t>
            </a:r>
            <a:r>
              <a:rPr sz="2800" i="1" spc="-5" dirty="0">
                <a:latin typeface="Book Antiqua"/>
                <a:cs typeface="Book Antiqua"/>
              </a:rPr>
              <a:t>…</a:t>
            </a:r>
            <a:r>
              <a:rPr sz="2800" spc="-5" dirty="0">
                <a:latin typeface="Book Antiqua"/>
                <a:cs typeface="Book Antiqua"/>
              </a:rPr>
              <a:t>} is </a:t>
            </a:r>
            <a:r>
              <a:rPr sz="2800" dirty="0">
                <a:latin typeface="Book Antiqua"/>
                <a:cs typeface="Book Antiqua"/>
              </a:rPr>
              <a:t>set </a:t>
            </a:r>
            <a:r>
              <a:rPr sz="2800" spc="-5" dirty="0">
                <a:latin typeface="Book Antiqua"/>
                <a:cs typeface="Book Antiqua"/>
              </a:rPr>
              <a:t>of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 dirty="0">
              <a:latin typeface="Book Antiqua"/>
              <a:cs typeface="Book Antiqua"/>
            </a:endParaRPr>
          </a:p>
          <a:p>
            <a:pPr marL="926465" lvl="1" indent="-457834">
              <a:lnSpc>
                <a:spcPct val="100000"/>
              </a:lnSpc>
              <a:spcBef>
                <a:spcPts val="335"/>
              </a:spcBef>
              <a:buClr>
                <a:srgbClr val="8E1E08"/>
              </a:buClr>
              <a:buSzPct val="83928"/>
              <a:buAutoNum type="arabicPeriod"/>
              <a:tabLst>
                <a:tab pos="926465" algn="l"/>
                <a:tab pos="927100" algn="l"/>
              </a:tabLst>
            </a:pPr>
            <a:r>
              <a:rPr sz="2800" i="1" spc="-5" dirty="0">
                <a:latin typeface="Book Antiqua"/>
                <a:cs typeface="Book Antiqua"/>
              </a:rPr>
              <a:t>Σ: </a:t>
            </a:r>
            <a:r>
              <a:rPr sz="2800" dirty="0">
                <a:latin typeface="Book Antiqua"/>
                <a:cs typeface="Book Antiqua"/>
              </a:rPr>
              <a:t>{a, </a:t>
            </a:r>
            <a:r>
              <a:rPr sz="2800" spc="-5" dirty="0">
                <a:latin typeface="Book Antiqua"/>
                <a:cs typeface="Book Antiqua"/>
              </a:rPr>
              <a:t>b, …} set of</a:t>
            </a:r>
            <a:r>
              <a:rPr sz="2800" spc="3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alphabet.</a:t>
            </a:r>
            <a:endParaRPr sz="2800" dirty="0">
              <a:latin typeface="Book Antiqua"/>
              <a:cs typeface="Book Antiqua"/>
            </a:endParaRPr>
          </a:p>
          <a:p>
            <a:pPr marL="1090930" lvl="1" indent="-622300">
              <a:lnSpc>
                <a:spcPts val="3190"/>
              </a:lnSpc>
              <a:spcBef>
                <a:spcPts val="335"/>
              </a:spcBef>
              <a:buClr>
                <a:srgbClr val="8E1E08"/>
              </a:buClr>
              <a:buSzPct val="83928"/>
              <a:buAutoNum type="arabicPeriod"/>
              <a:tabLst>
                <a:tab pos="1090930" algn="l"/>
                <a:tab pos="1091565" algn="l"/>
              </a:tabLst>
            </a:pPr>
            <a:r>
              <a:rPr sz="2800" i="1" spc="-5" dirty="0">
                <a:latin typeface="Book Antiqua"/>
                <a:cs typeface="Book Antiqua"/>
              </a:rPr>
              <a:t>(delta):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represents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set of transitions</a:t>
            </a:r>
            <a:r>
              <a:rPr sz="2800" spc="-3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that</a:t>
            </a:r>
            <a:endParaRPr sz="2800" dirty="0">
              <a:latin typeface="Book Antiqua"/>
              <a:cs typeface="Book Antiqua"/>
            </a:endParaRPr>
          </a:p>
          <a:p>
            <a:pPr marL="926465">
              <a:lnSpc>
                <a:spcPts val="3190"/>
              </a:lnSpc>
            </a:pPr>
            <a:r>
              <a:rPr sz="2800" i="1" spc="-5" dirty="0">
                <a:solidFill>
                  <a:srgbClr val="383500"/>
                </a:solidFill>
                <a:latin typeface="Book Antiqua"/>
                <a:cs typeface="Book Antiqua"/>
              </a:rPr>
              <a:t>FA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can take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between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its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states.</a:t>
            </a:r>
            <a:endParaRPr sz="2800" dirty="0">
              <a:latin typeface="Book Antiqua"/>
              <a:cs typeface="Book Antiqua"/>
            </a:endParaRPr>
          </a:p>
          <a:p>
            <a:pPr marL="1090930">
              <a:lnSpc>
                <a:spcPct val="100000"/>
              </a:lnSpc>
              <a:spcBef>
                <a:spcPts val="340"/>
              </a:spcBef>
            </a:pPr>
            <a:r>
              <a:rPr sz="2800" i="1" spc="-5" dirty="0">
                <a:latin typeface="Book Antiqua"/>
                <a:cs typeface="Book Antiqua"/>
              </a:rPr>
              <a:t>: Q </a:t>
            </a:r>
            <a:r>
              <a:rPr sz="2800" spc="-5" dirty="0">
                <a:latin typeface="Book Antiqua"/>
                <a:cs typeface="Book Antiqua"/>
              </a:rPr>
              <a:t>x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i="1" spc="-5" dirty="0">
                <a:latin typeface="Book Antiqua"/>
                <a:cs typeface="Book Antiqua"/>
              </a:rPr>
              <a:t>Σ</a:t>
            </a:r>
            <a:r>
              <a:rPr sz="2800" spc="-5" dirty="0">
                <a:latin typeface="Book Antiqua"/>
                <a:cs typeface="Book Antiqua"/>
              </a:rPr>
              <a:t>→</a:t>
            </a:r>
            <a:r>
              <a:rPr sz="2800" i="1" spc="-5" dirty="0">
                <a:latin typeface="Book Antiqua"/>
                <a:cs typeface="Book Antiqua"/>
              </a:rPr>
              <a:t>Q</a:t>
            </a:r>
            <a:endParaRPr sz="2800" dirty="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Q x Σ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to Q, this function:</a:t>
            </a:r>
            <a:endParaRPr sz="2400" dirty="0">
              <a:latin typeface="Book Antiqua"/>
              <a:cs typeface="Book Antiqua"/>
            </a:endParaRPr>
          </a:p>
          <a:p>
            <a:pPr marL="1325880" lvl="2" indent="-457834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SzPct val="68750"/>
              <a:buFont typeface="Wingdings 2"/>
              <a:buChar char=""/>
              <a:tabLst>
                <a:tab pos="1325880" algn="l"/>
                <a:tab pos="13265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Takes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and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symbol as</a:t>
            </a:r>
            <a:r>
              <a:rPr sz="2400" spc="-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arguments.</a:t>
            </a:r>
            <a:endParaRPr sz="2400" dirty="0">
              <a:latin typeface="Book Antiqua"/>
              <a:cs typeface="Book Antiqua"/>
            </a:endParaRPr>
          </a:p>
          <a:p>
            <a:pPr marL="1325880" lvl="2" indent="-457834">
              <a:lnSpc>
                <a:spcPts val="2310"/>
              </a:lnSpc>
              <a:spcBef>
                <a:spcPts val="280"/>
              </a:spcBef>
              <a:buSzPct val="69047"/>
              <a:buFont typeface="Wingdings 2"/>
              <a:buChar char=""/>
              <a:tabLst>
                <a:tab pos="1325880" algn="l"/>
                <a:tab pos="1326515" algn="l"/>
              </a:tabLst>
            </a:pPr>
            <a:r>
              <a:rPr sz="2100" b="1" spc="-5" dirty="0">
                <a:solidFill>
                  <a:srgbClr val="FF0000"/>
                </a:solidFill>
                <a:latin typeface="Book Antiqua"/>
                <a:cs typeface="Book Antiqua"/>
              </a:rPr>
              <a:t>Returns </a:t>
            </a:r>
            <a:r>
              <a:rPr sz="2100" b="1" dirty="0">
                <a:solidFill>
                  <a:srgbClr val="FF0000"/>
                </a:solidFill>
                <a:latin typeface="Book Antiqua"/>
                <a:cs typeface="Book Antiqua"/>
              </a:rPr>
              <a:t>a single</a:t>
            </a:r>
            <a:r>
              <a:rPr sz="2100" b="1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100" b="1" dirty="0">
                <a:solidFill>
                  <a:srgbClr val="FF0000"/>
                </a:solidFill>
                <a:latin typeface="Book Antiqua"/>
                <a:cs typeface="Book Antiqua"/>
              </a:rPr>
              <a:t>state</a:t>
            </a:r>
            <a:r>
              <a:rPr sz="2100" dirty="0">
                <a:solidFill>
                  <a:srgbClr val="383500"/>
                </a:solidFill>
                <a:latin typeface="Book Antiqua"/>
                <a:cs typeface="Book Antiqua"/>
              </a:rPr>
              <a:t>.</a:t>
            </a:r>
            <a:endParaRPr sz="2100" dirty="0">
              <a:latin typeface="Book Antiqua"/>
              <a:cs typeface="Book Antiqua"/>
            </a:endParaRPr>
          </a:p>
          <a:p>
            <a:pPr marL="926465" lvl="1" indent="-457834">
              <a:lnSpc>
                <a:spcPts val="3990"/>
              </a:lnSpc>
              <a:buClr>
                <a:srgbClr val="8E1E08"/>
              </a:buClr>
              <a:buSzPct val="83928"/>
              <a:buAutoNum type="arabicPeriod" startAt="4"/>
              <a:tabLst>
                <a:tab pos="926465" algn="l"/>
                <a:tab pos="927100" algn="l"/>
                <a:tab pos="1905000" algn="l"/>
                <a:tab pos="2359660" algn="l"/>
              </a:tabLst>
            </a:pPr>
            <a:r>
              <a:rPr sz="2800" i="1" dirty="0">
                <a:latin typeface="Book Antiqua"/>
                <a:cs typeface="Book Antiqua"/>
              </a:rPr>
              <a:t>q</a:t>
            </a:r>
            <a:r>
              <a:rPr sz="2775" i="1" baseline="-21021" dirty="0">
                <a:latin typeface="Book Antiqua"/>
                <a:cs typeface="Book Antiqua"/>
              </a:rPr>
              <a:t>0 </a:t>
            </a:r>
            <a:r>
              <a:rPr sz="2775" i="1" spc="120" baseline="-21021" dirty="0">
                <a:latin typeface="Book Antiqua"/>
                <a:cs typeface="Book Antiqua"/>
              </a:rPr>
              <a:t> </a:t>
            </a:r>
            <a:r>
              <a:rPr sz="5250" spc="15" baseline="-14285" dirty="0">
                <a:latin typeface="Symbol"/>
                <a:cs typeface="Symbol"/>
              </a:rPr>
              <a:t></a:t>
            </a:r>
            <a:r>
              <a:rPr sz="5250" spc="15" baseline="-14285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Q	</a:t>
            </a: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start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state.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036" y="5515467"/>
            <a:ext cx="7211695" cy="668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94665" algn="l"/>
                <a:tab pos="939800" algn="l"/>
                <a:tab pos="1473200" algn="l"/>
              </a:tabLst>
            </a:pPr>
            <a:r>
              <a:rPr sz="2350" i="1" spc="5" dirty="0">
                <a:solidFill>
                  <a:srgbClr val="8E1E08"/>
                </a:solidFill>
                <a:latin typeface="Book Antiqua"/>
                <a:cs typeface="Book Antiqua"/>
              </a:rPr>
              <a:t>5.	</a:t>
            </a:r>
            <a:r>
              <a:rPr sz="2800" i="1" spc="-5" dirty="0">
                <a:solidFill>
                  <a:srgbClr val="383500"/>
                </a:solidFill>
                <a:latin typeface="Book Antiqua"/>
                <a:cs typeface="Book Antiqua"/>
              </a:rPr>
              <a:t>F	</a:t>
            </a:r>
            <a:r>
              <a:rPr sz="6300" spc="-1492" baseline="-8597" dirty="0">
                <a:latin typeface="Symbol"/>
                <a:cs typeface="Symbol"/>
              </a:rPr>
              <a:t></a:t>
            </a:r>
            <a:r>
              <a:rPr sz="6300" spc="-1492" baseline="-8597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Book Antiqua"/>
                <a:cs typeface="Book Antiqua"/>
              </a:rPr>
              <a:t>Q </a:t>
            </a:r>
            <a:r>
              <a:rPr sz="2800" spc="-5" dirty="0">
                <a:latin typeface="Book Antiqua"/>
                <a:cs typeface="Book Antiqua"/>
              </a:rPr>
              <a:t>is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set of final/accepting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states.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8018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264" y="1798269"/>
            <a:ext cx="304800" cy="39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79104"/>
            <a:ext cx="8044815" cy="9810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74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439420" algn="l"/>
                <a:tab pos="440055" algn="l"/>
              </a:tabLst>
            </a:pPr>
            <a:r>
              <a:rPr sz="2600" i="1" dirty="0">
                <a:latin typeface="Book Antiqua"/>
                <a:cs typeface="Book Antiqua"/>
              </a:rPr>
              <a:t>: </a:t>
            </a:r>
            <a:r>
              <a:rPr sz="2600" i="1" spc="5" dirty="0">
                <a:latin typeface="Book Antiqua"/>
                <a:cs typeface="Book Antiqua"/>
              </a:rPr>
              <a:t>Q </a:t>
            </a:r>
            <a:r>
              <a:rPr sz="2600" dirty="0">
                <a:latin typeface="Book Antiqua"/>
                <a:cs typeface="Book Antiqua"/>
              </a:rPr>
              <a:t>x</a:t>
            </a:r>
            <a:r>
              <a:rPr sz="2600" spc="-25" dirty="0">
                <a:latin typeface="Book Antiqua"/>
                <a:cs typeface="Book Antiqua"/>
              </a:rPr>
              <a:t> </a:t>
            </a:r>
            <a:r>
              <a:rPr sz="2600" i="1" dirty="0">
                <a:latin typeface="Book Antiqua"/>
                <a:cs typeface="Book Antiqua"/>
              </a:rPr>
              <a:t>Σ</a:t>
            </a:r>
            <a:r>
              <a:rPr sz="2600" dirty="0">
                <a:latin typeface="Book Antiqua"/>
                <a:cs typeface="Book Antiqua"/>
              </a:rPr>
              <a:t>→</a:t>
            </a:r>
            <a:r>
              <a:rPr sz="2600" i="1" dirty="0">
                <a:latin typeface="Book Antiqua"/>
                <a:cs typeface="Book Antiqua"/>
              </a:rPr>
              <a:t>Q</a:t>
            </a:r>
            <a:endParaRPr sz="2600">
              <a:latin typeface="Book Antiqua"/>
              <a:cs typeface="Book Antiqua"/>
            </a:endParaRPr>
          </a:p>
          <a:p>
            <a:pPr marL="287020" indent="-274955">
              <a:lnSpc>
                <a:spcPct val="100000"/>
              </a:lnSpc>
              <a:spcBef>
                <a:spcPts val="64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655" algn="l"/>
              </a:tabLst>
            </a:pPr>
            <a:r>
              <a:rPr sz="2600" dirty="0">
                <a:latin typeface="Book Antiqua"/>
                <a:cs typeface="Book Antiqua"/>
              </a:rPr>
              <a:t>Maps </a:t>
            </a:r>
            <a:r>
              <a:rPr sz="2600" spc="-5" dirty="0">
                <a:latin typeface="Book Antiqua"/>
                <a:cs typeface="Book Antiqua"/>
              </a:rPr>
              <a:t>from </a:t>
            </a:r>
            <a:r>
              <a:rPr sz="2600" dirty="0">
                <a:latin typeface="Book Antiqua"/>
                <a:cs typeface="Book Antiqua"/>
              </a:rPr>
              <a:t>domain of (state, letter) </a:t>
            </a:r>
            <a:r>
              <a:rPr sz="2600" spc="-5" dirty="0">
                <a:latin typeface="Book Antiqua"/>
                <a:cs typeface="Book Antiqua"/>
              </a:rPr>
              <a:t>to </a:t>
            </a:r>
            <a:r>
              <a:rPr sz="2600" dirty="0">
                <a:latin typeface="Book Antiqua"/>
                <a:cs typeface="Book Antiqua"/>
              </a:rPr>
              <a:t>range of</a:t>
            </a:r>
            <a:r>
              <a:rPr sz="2600" spc="-60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states.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800" y="796797"/>
            <a:ext cx="54108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Transition</a:t>
            </a:r>
            <a:r>
              <a:rPr spc="-60" dirty="0"/>
              <a:t> </a:t>
            </a:r>
            <a:r>
              <a:rPr spc="-5" dirty="0"/>
              <a:t>function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6141465" y="881125"/>
            <a:ext cx="539495" cy="632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77717" y="3312159"/>
            <a:ext cx="229235" cy="290195"/>
            <a:chOff x="3077717" y="3312159"/>
            <a:chExt cx="229235" cy="290195"/>
          </a:xfrm>
        </p:grpSpPr>
        <p:sp>
          <p:nvSpPr>
            <p:cNvPr id="7" name="object 7"/>
            <p:cNvSpPr/>
            <p:nvPr/>
          </p:nvSpPr>
          <p:spPr>
            <a:xfrm>
              <a:off x="3083051" y="3317493"/>
              <a:ext cx="219075" cy="280035"/>
            </a:xfrm>
            <a:custGeom>
              <a:avLst/>
              <a:gdLst/>
              <a:ahLst/>
              <a:cxnLst/>
              <a:rect l="l" t="t" r="r" b="b"/>
              <a:pathLst>
                <a:path w="219075" h="280035">
                  <a:moveTo>
                    <a:pt x="118840" y="232790"/>
                  </a:moveTo>
                  <a:lnTo>
                    <a:pt x="55753" y="232790"/>
                  </a:lnTo>
                  <a:lnTo>
                    <a:pt x="62849" y="233672"/>
                  </a:lnTo>
                  <a:lnTo>
                    <a:pt x="71564" y="236315"/>
                  </a:lnTo>
                  <a:lnTo>
                    <a:pt x="81899" y="240720"/>
                  </a:lnTo>
                  <a:lnTo>
                    <a:pt x="93853" y="246887"/>
                  </a:lnTo>
                  <a:lnTo>
                    <a:pt x="127000" y="265302"/>
                  </a:lnTo>
                  <a:lnTo>
                    <a:pt x="138934" y="271490"/>
                  </a:lnTo>
                  <a:lnTo>
                    <a:pt x="149796" y="275939"/>
                  </a:lnTo>
                  <a:lnTo>
                    <a:pt x="159611" y="278626"/>
                  </a:lnTo>
                  <a:lnTo>
                    <a:pt x="168401" y="279526"/>
                  </a:lnTo>
                  <a:lnTo>
                    <a:pt x="175474" y="278741"/>
                  </a:lnTo>
                  <a:lnTo>
                    <a:pt x="203144" y="254507"/>
                  </a:lnTo>
                  <a:lnTo>
                    <a:pt x="172212" y="254507"/>
                  </a:lnTo>
                  <a:lnTo>
                    <a:pt x="166878" y="253237"/>
                  </a:lnTo>
                  <a:lnTo>
                    <a:pt x="160909" y="250825"/>
                  </a:lnTo>
                  <a:lnTo>
                    <a:pt x="154435" y="248134"/>
                  </a:lnTo>
                  <a:lnTo>
                    <a:pt x="143986" y="243681"/>
                  </a:lnTo>
                  <a:lnTo>
                    <a:pt x="118840" y="232790"/>
                  </a:lnTo>
                  <a:close/>
                </a:path>
                <a:path w="219075" h="280035">
                  <a:moveTo>
                    <a:pt x="67691" y="215010"/>
                  </a:moveTo>
                  <a:lnTo>
                    <a:pt x="62484" y="215010"/>
                  </a:lnTo>
                  <a:lnTo>
                    <a:pt x="54437" y="215725"/>
                  </a:lnTo>
                  <a:lnTo>
                    <a:pt x="23727" y="246887"/>
                  </a:lnTo>
                  <a:lnTo>
                    <a:pt x="22987" y="255269"/>
                  </a:lnTo>
                  <a:lnTo>
                    <a:pt x="23241" y="259206"/>
                  </a:lnTo>
                  <a:lnTo>
                    <a:pt x="32258" y="263651"/>
                  </a:lnTo>
                  <a:lnTo>
                    <a:pt x="32986" y="255269"/>
                  </a:lnTo>
                  <a:lnTo>
                    <a:pt x="33088" y="254507"/>
                  </a:lnTo>
                  <a:lnTo>
                    <a:pt x="51181" y="232790"/>
                  </a:lnTo>
                  <a:lnTo>
                    <a:pt x="118840" y="232790"/>
                  </a:lnTo>
                  <a:lnTo>
                    <a:pt x="111252" y="229488"/>
                  </a:lnTo>
                  <a:lnTo>
                    <a:pt x="73533" y="215900"/>
                  </a:lnTo>
                  <a:lnTo>
                    <a:pt x="67691" y="215010"/>
                  </a:lnTo>
                  <a:close/>
                </a:path>
                <a:path w="219075" h="280035">
                  <a:moveTo>
                    <a:pt x="203073" y="224916"/>
                  </a:moveTo>
                  <a:lnTo>
                    <a:pt x="200660" y="235965"/>
                  </a:lnTo>
                  <a:lnTo>
                    <a:pt x="197358" y="243712"/>
                  </a:lnTo>
                  <a:lnTo>
                    <a:pt x="188975" y="252348"/>
                  </a:lnTo>
                  <a:lnTo>
                    <a:pt x="183514" y="254507"/>
                  </a:lnTo>
                  <a:lnTo>
                    <a:pt x="203144" y="254507"/>
                  </a:lnTo>
                  <a:lnTo>
                    <a:pt x="205057" y="250983"/>
                  </a:lnTo>
                  <a:lnTo>
                    <a:pt x="209139" y="240343"/>
                  </a:lnTo>
                  <a:lnTo>
                    <a:pt x="212471" y="227964"/>
                  </a:lnTo>
                  <a:lnTo>
                    <a:pt x="203073" y="224916"/>
                  </a:lnTo>
                  <a:close/>
                </a:path>
                <a:path w="219075" h="280035">
                  <a:moveTo>
                    <a:pt x="124079" y="0"/>
                  </a:moveTo>
                  <a:lnTo>
                    <a:pt x="73898" y="8969"/>
                  </a:lnTo>
                  <a:lnTo>
                    <a:pt x="34290" y="35940"/>
                  </a:lnTo>
                  <a:lnTo>
                    <a:pt x="8572" y="77946"/>
                  </a:lnTo>
                  <a:lnTo>
                    <a:pt x="0" y="132333"/>
                  </a:lnTo>
                  <a:lnTo>
                    <a:pt x="666" y="144643"/>
                  </a:lnTo>
                  <a:lnTo>
                    <a:pt x="16623" y="184590"/>
                  </a:lnTo>
                  <a:lnTo>
                    <a:pt x="52966" y="208843"/>
                  </a:lnTo>
                  <a:lnTo>
                    <a:pt x="92329" y="214629"/>
                  </a:lnTo>
                  <a:lnTo>
                    <a:pt x="121356" y="211746"/>
                  </a:lnTo>
                  <a:lnTo>
                    <a:pt x="147288" y="203088"/>
                  </a:lnTo>
                  <a:lnTo>
                    <a:pt x="149722" y="201548"/>
                  </a:lnTo>
                  <a:lnTo>
                    <a:pt x="98298" y="201548"/>
                  </a:lnTo>
                  <a:lnTo>
                    <a:pt x="86010" y="200572"/>
                  </a:lnTo>
                  <a:lnTo>
                    <a:pt x="50555" y="177305"/>
                  </a:lnTo>
                  <a:lnTo>
                    <a:pt x="42037" y="141604"/>
                  </a:lnTo>
                  <a:lnTo>
                    <a:pt x="42771" y="121479"/>
                  </a:lnTo>
                  <a:lnTo>
                    <a:pt x="53593" y="68579"/>
                  </a:lnTo>
                  <a:lnTo>
                    <a:pt x="73275" y="32236"/>
                  </a:lnTo>
                  <a:lnTo>
                    <a:pt x="108563" y="13821"/>
                  </a:lnTo>
                  <a:lnTo>
                    <a:pt x="119634" y="13080"/>
                  </a:lnTo>
                  <a:lnTo>
                    <a:pt x="180460" y="13080"/>
                  </a:lnTo>
                  <a:lnTo>
                    <a:pt x="180157" y="12858"/>
                  </a:lnTo>
                  <a:lnTo>
                    <a:pt x="163988" y="5714"/>
                  </a:lnTo>
                  <a:lnTo>
                    <a:pt x="145295" y="1428"/>
                  </a:lnTo>
                  <a:lnTo>
                    <a:pt x="124079" y="0"/>
                  </a:lnTo>
                  <a:close/>
                </a:path>
                <a:path w="219075" h="280035">
                  <a:moveTo>
                    <a:pt x="180460" y="13080"/>
                  </a:moveTo>
                  <a:lnTo>
                    <a:pt x="119634" y="13080"/>
                  </a:lnTo>
                  <a:lnTo>
                    <a:pt x="132544" y="14035"/>
                  </a:lnTo>
                  <a:lnTo>
                    <a:pt x="143859" y="16906"/>
                  </a:lnTo>
                  <a:lnTo>
                    <a:pt x="172831" y="47878"/>
                  </a:lnTo>
                  <a:lnTo>
                    <a:pt x="176530" y="75310"/>
                  </a:lnTo>
                  <a:lnTo>
                    <a:pt x="175768" y="94075"/>
                  </a:lnTo>
                  <a:lnTo>
                    <a:pt x="164337" y="145795"/>
                  </a:lnTo>
                  <a:lnTo>
                    <a:pt x="144174" y="182568"/>
                  </a:lnTo>
                  <a:lnTo>
                    <a:pt x="109327" y="200810"/>
                  </a:lnTo>
                  <a:lnTo>
                    <a:pt x="98298" y="201548"/>
                  </a:lnTo>
                  <a:lnTo>
                    <a:pt x="149722" y="201548"/>
                  </a:lnTo>
                  <a:lnTo>
                    <a:pt x="189864" y="168401"/>
                  </a:lnTo>
                  <a:lnTo>
                    <a:pt x="211407" y="129444"/>
                  </a:lnTo>
                  <a:lnTo>
                    <a:pt x="218567" y="85725"/>
                  </a:lnTo>
                  <a:lnTo>
                    <a:pt x="217019" y="66811"/>
                  </a:lnTo>
                  <a:lnTo>
                    <a:pt x="212375" y="50053"/>
                  </a:lnTo>
                  <a:lnTo>
                    <a:pt x="204636" y="35415"/>
                  </a:lnTo>
                  <a:lnTo>
                    <a:pt x="193801" y="22859"/>
                  </a:lnTo>
                  <a:lnTo>
                    <a:pt x="180460" y="13080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7717" y="3312159"/>
              <a:ext cx="229235" cy="290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392678" y="3378961"/>
            <a:ext cx="155194" cy="160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4008" y="2931160"/>
            <a:ext cx="3454907" cy="3483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2896" y="3315080"/>
            <a:ext cx="194183" cy="220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45228" y="5191505"/>
            <a:ext cx="843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5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9576" y="6512559"/>
            <a:ext cx="152400" cy="209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170A75"/>
                </a:solidFill>
                <a:latin typeface="Book Antiqua"/>
                <a:cs typeface="Book Antiqua"/>
              </a:rPr>
              <a:t>31</a:t>
            </a:fld>
            <a:endParaRPr sz="12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6509" y="3514725"/>
            <a:ext cx="16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8242" y="369150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Book Antiqua"/>
                <a:cs typeface="Book Antiqua"/>
              </a:rPr>
              <a:t>1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3009" y="4352925"/>
            <a:ext cx="31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endParaRPr sz="2400" baseline="-20833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4929" y="5422188"/>
            <a:ext cx="31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endParaRPr sz="2400" baseline="-20833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5228" y="3118485"/>
            <a:ext cx="843280" cy="16256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a)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11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b)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1330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7853" y="801877"/>
            <a:ext cx="481584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453337"/>
            <a:ext cx="8326755" cy="1834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070610" indent="-274320">
              <a:lnSpc>
                <a:spcPct val="100000"/>
              </a:lnSpc>
              <a:spcBef>
                <a:spcPts val="95"/>
              </a:spcBef>
              <a:buClr>
                <a:srgbClr val="634448"/>
              </a:buClr>
              <a:buSzPct val="91071"/>
              <a:buFont typeface="Wingdings"/>
              <a:buChar char=""/>
              <a:tabLst>
                <a:tab pos="287020" algn="l"/>
              </a:tabLst>
            </a:pPr>
            <a:r>
              <a:rPr sz="2800" i="1" spc="-5" dirty="0">
                <a:latin typeface="Book Antiqua"/>
                <a:cs typeface="Book Antiqua"/>
              </a:rPr>
              <a:t>Lets name it Conditional consumption instead of  transition</a:t>
            </a:r>
            <a:endParaRPr sz="28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i="1" dirty="0">
                <a:latin typeface="Book Antiqua"/>
                <a:cs typeface="Book Antiqua"/>
              </a:rPr>
              <a:t>λ: Q </a:t>
            </a:r>
            <a:r>
              <a:rPr sz="2600" dirty="0">
                <a:latin typeface="Book Antiqua"/>
                <a:cs typeface="Book Antiqua"/>
              </a:rPr>
              <a:t>x Q →</a:t>
            </a:r>
            <a:r>
              <a:rPr sz="2600" spc="-40" dirty="0">
                <a:latin typeface="Book Antiqua"/>
                <a:cs typeface="Book Antiqua"/>
              </a:rPr>
              <a:t> </a:t>
            </a:r>
            <a:r>
              <a:rPr sz="2600" i="1" dirty="0">
                <a:latin typeface="Book Antiqua"/>
                <a:cs typeface="Book Antiqua"/>
              </a:rPr>
              <a:t>Σ</a:t>
            </a:r>
            <a:endParaRPr sz="26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635"/>
              </a:spcBef>
              <a:buClr>
                <a:srgbClr val="634448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latin typeface="Book Antiqua"/>
                <a:cs typeface="Book Antiqua"/>
              </a:rPr>
              <a:t>Maps </a:t>
            </a:r>
            <a:r>
              <a:rPr sz="2600" spc="-5" dirty="0">
                <a:latin typeface="Book Antiqua"/>
                <a:cs typeface="Book Antiqua"/>
              </a:rPr>
              <a:t>from </a:t>
            </a:r>
            <a:r>
              <a:rPr sz="2600" dirty="0">
                <a:latin typeface="Book Antiqua"/>
                <a:cs typeface="Book Antiqua"/>
              </a:rPr>
              <a:t>domain of (states, states) </a:t>
            </a:r>
            <a:r>
              <a:rPr sz="2600" spc="-5" dirty="0">
                <a:latin typeface="Book Antiqua"/>
                <a:cs typeface="Book Antiqua"/>
              </a:rPr>
              <a:t>to </a:t>
            </a:r>
            <a:r>
              <a:rPr sz="2600" dirty="0">
                <a:latin typeface="Book Antiqua"/>
                <a:cs typeface="Book Antiqua"/>
              </a:rPr>
              <a:t>range </a:t>
            </a:r>
            <a:r>
              <a:rPr sz="2600" spc="-10" dirty="0">
                <a:latin typeface="Book Antiqua"/>
                <a:cs typeface="Book Antiqua"/>
              </a:rPr>
              <a:t>of</a:t>
            </a:r>
            <a:r>
              <a:rPr sz="2600" spc="-35" dirty="0">
                <a:latin typeface="Book Antiqua"/>
                <a:cs typeface="Book Antiqua"/>
              </a:rPr>
              <a:t> </a:t>
            </a:r>
            <a:r>
              <a:rPr sz="2600" dirty="0">
                <a:latin typeface="Book Antiqua"/>
                <a:cs typeface="Book Antiqua"/>
              </a:rPr>
              <a:t>letters.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0700" y="725169"/>
            <a:ext cx="5760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99710" algn="l"/>
              </a:tabLst>
            </a:pPr>
            <a:r>
              <a:rPr sz="4000" spc="-5" dirty="0"/>
              <a:t>R</a:t>
            </a:r>
            <a:r>
              <a:rPr sz="4000" spc="-10" dirty="0"/>
              <a:t>enamin</a:t>
            </a:r>
            <a:r>
              <a:rPr sz="4000" spc="-5" dirty="0"/>
              <a:t>g </a:t>
            </a:r>
            <a:r>
              <a:rPr sz="4000" spc="5" dirty="0"/>
              <a:t>f</a:t>
            </a:r>
            <a:r>
              <a:rPr sz="4000" spc="-10" dirty="0"/>
              <a:t>unctio</a:t>
            </a:r>
            <a:r>
              <a:rPr sz="4000" spc="-5" dirty="0"/>
              <a:t>n</a:t>
            </a:r>
            <a:r>
              <a:rPr sz="4000" dirty="0"/>
              <a:t>	</a:t>
            </a:r>
            <a:r>
              <a:rPr sz="4000" i="1" spc="-5" dirty="0">
                <a:solidFill>
                  <a:srgbClr val="000000"/>
                </a:solidFill>
                <a:latin typeface="Bookman Old Style"/>
                <a:cs typeface="Bookman Old Style"/>
              </a:rPr>
              <a:t>to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6561581" y="775461"/>
            <a:ext cx="2034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Book Antiqua"/>
                <a:cs typeface="Book Antiqua"/>
              </a:rPr>
              <a:t>λ</a:t>
            </a:r>
            <a:r>
              <a:rPr sz="2400" i="1" spc="-90" dirty="0">
                <a:latin typeface="Book Antiqua"/>
                <a:cs typeface="Book Antiqua"/>
              </a:rPr>
              <a:t> </a:t>
            </a:r>
            <a:r>
              <a:rPr sz="3600" b="0" i="1" spc="-5" dirty="0">
                <a:latin typeface="Bookman Old Style"/>
                <a:cs typeface="Bookman Old Style"/>
              </a:rPr>
              <a:t>(Lamda)</a:t>
            </a:r>
            <a:endParaRPr sz="3600">
              <a:latin typeface="Bookman Old Style"/>
              <a:cs typeface="Bookman Old Styl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92117" y="3968622"/>
            <a:ext cx="229235" cy="290195"/>
            <a:chOff x="3992117" y="3968622"/>
            <a:chExt cx="229235" cy="290195"/>
          </a:xfrm>
        </p:grpSpPr>
        <p:sp>
          <p:nvSpPr>
            <p:cNvPr id="7" name="object 7"/>
            <p:cNvSpPr/>
            <p:nvPr/>
          </p:nvSpPr>
          <p:spPr>
            <a:xfrm>
              <a:off x="3997451" y="3973956"/>
              <a:ext cx="219075" cy="280035"/>
            </a:xfrm>
            <a:custGeom>
              <a:avLst/>
              <a:gdLst/>
              <a:ahLst/>
              <a:cxnLst/>
              <a:rect l="l" t="t" r="r" b="b"/>
              <a:pathLst>
                <a:path w="219075" h="280035">
                  <a:moveTo>
                    <a:pt x="118840" y="232791"/>
                  </a:moveTo>
                  <a:lnTo>
                    <a:pt x="55752" y="232791"/>
                  </a:lnTo>
                  <a:lnTo>
                    <a:pt x="62849" y="233672"/>
                  </a:lnTo>
                  <a:lnTo>
                    <a:pt x="71564" y="236315"/>
                  </a:lnTo>
                  <a:lnTo>
                    <a:pt x="81899" y="240720"/>
                  </a:lnTo>
                  <a:lnTo>
                    <a:pt x="93852" y="246888"/>
                  </a:lnTo>
                  <a:lnTo>
                    <a:pt x="127000" y="265430"/>
                  </a:lnTo>
                  <a:lnTo>
                    <a:pt x="138934" y="271597"/>
                  </a:lnTo>
                  <a:lnTo>
                    <a:pt x="149796" y="276002"/>
                  </a:lnTo>
                  <a:lnTo>
                    <a:pt x="159611" y="278645"/>
                  </a:lnTo>
                  <a:lnTo>
                    <a:pt x="168401" y="279527"/>
                  </a:lnTo>
                  <a:lnTo>
                    <a:pt x="175474" y="278743"/>
                  </a:lnTo>
                  <a:lnTo>
                    <a:pt x="203180" y="254508"/>
                  </a:lnTo>
                  <a:lnTo>
                    <a:pt x="172212" y="254508"/>
                  </a:lnTo>
                  <a:lnTo>
                    <a:pt x="166877" y="253365"/>
                  </a:lnTo>
                  <a:lnTo>
                    <a:pt x="143986" y="243681"/>
                  </a:lnTo>
                  <a:lnTo>
                    <a:pt x="118840" y="232791"/>
                  </a:lnTo>
                  <a:close/>
                </a:path>
                <a:path w="219075" h="280035">
                  <a:moveTo>
                    <a:pt x="67690" y="215138"/>
                  </a:moveTo>
                  <a:lnTo>
                    <a:pt x="62484" y="215138"/>
                  </a:lnTo>
                  <a:lnTo>
                    <a:pt x="54437" y="215852"/>
                  </a:lnTo>
                  <a:lnTo>
                    <a:pt x="23727" y="246888"/>
                  </a:lnTo>
                  <a:lnTo>
                    <a:pt x="22987" y="255270"/>
                  </a:lnTo>
                  <a:lnTo>
                    <a:pt x="23240" y="259334"/>
                  </a:lnTo>
                  <a:lnTo>
                    <a:pt x="32258" y="263779"/>
                  </a:lnTo>
                  <a:lnTo>
                    <a:pt x="32987" y="255270"/>
                  </a:lnTo>
                  <a:lnTo>
                    <a:pt x="33089" y="254508"/>
                  </a:lnTo>
                  <a:lnTo>
                    <a:pt x="51181" y="232791"/>
                  </a:lnTo>
                  <a:lnTo>
                    <a:pt x="118840" y="232791"/>
                  </a:lnTo>
                  <a:lnTo>
                    <a:pt x="111251" y="229489"/>
                  </a:lnTo>
                  <a:lnTo>
                    <a:pt x="73533" y="216027"/>
                  </a:lnTo>
                  <a:lnTo>
                    <a:pt x="67690" y="215138"/>
                  </a:lnTo>
                  <a:close/>
                </a:path>
                <a:path w="219075" h="280035">
                  <a:moveTo>
                    <a:pt x="203073" y="224917"/>
                  </a:moveTo>
                  <a:lnTo>
                    <a:pt x="200660" y="235966"/>
                  </a:lnTo>
                  <a:lnTo>
                    <a:pt x="197358" y="243713"/>
                  </a:lnTo>
                  <a:lnTo>
                    <a:pt x="188975" y="252349"/>
                  </a:lnTo>
                  <a:lnTo>
                    <a:pt x="183514" y="254508"/>
                  </a:lnTo>
                  <a:lnTo>
                    <a:pt x="203180" y="254508"/>
                  </a:lnTo>
                  <a:lnTo>
                    <a:pt x="205057" y="251047"/>
                  </a:lnTo>
                  <a:lnTo>
                    <a:pt x="209139" y="240399"/>
                  </a:lnTo>
                  <a:lnTo>
                    <a:pt x="212471" y="227965"/>
                  </a:lnTo>
                  <a:lnTo>
                    <a:pt x="203073" y="224917"/>
                  </a:lnTo>
                  <a:close/>
                </a:path>
                <a:path w="219075" h="280035">
                  <a:moveTo>
                    <a:pt x="124078" y="0"/>
                  </a:moveTo>
                  <a:lnTo>
                    <a:pt x="73898" y="9017"/>
                  </a:lnTo>
                  <a:lnTo>
                    <a:pt x="34289" y="35941"/>
                  </a:lnTo>
                  <a:lnTo>
                    <a:pt x="8572" y="78041"/>
                  </a:lnTo>
                  <a:lnTo>
                    <a:pt x="0" y="132334"/>
                  </a:lnTo>
                  <a:lnTo>
                    <a:pt x="666" y="144643"/>
                  </a:lnTo>
                  <a:lnTo>
                    <a:pt x="16623" y="184646"/>
                  </a:lnTo>
                  <a:lnTo>
                    <a:pt x="52966" y="208897"/>
                  </a:lnTo>
                  <a:lnTo>
                    <a:pt x="92328" y="214630"/>
                  </a:lnTo>
                  <a:lnTo>
                    <a:pt x="121356" y="211748"/>
                  </a:lnTo>
                  <a:lnTo>
                    <a:pt x="147288" y="203104"/>
                  </a:lnTo>
                  <a:lnTo>
                    <a:pt x="149754" y="201549"/>
                  </a:lnTo>
                  <a:lnTo>
                    <a:pt x="98298" y="201549"/>
                  </a:lnTo>
                  <a:lnTo>
                    <a:pt x="86010" y="200572"/>
                  </a:lnTo>
                  <a:lnTo>
                    <a:pt x="50555" y="177379"/>
                  </a:lnTo>
                  <a:lnTo>
                    <a:pt x="42037" y="141732"/>
                  </a:lnTo>
                  <a:lnTo>
                    <a:pt x="42771" y="121586"/>
                  </a:lnTo>
                  <a:lnTo>
                    <a:pt x="53594" y="68580"/>
                  </a:lnTo>
                  <a:lnTo>
                    <a:pt x="73275" y="32361"/>
                  </a:lnTo>
                  <a:lnTo>
                    <a:pt x="108563" y="13841"/>
                  </a:lnTo>
                  <a:lnTo>
                    <a:pt x="119634" y="13081"/>
                  </a:lnTo>
                  <a:lnTo>
                    <a:pt x="180385" y="13081"/>
                  </a:lnTo>
                  <a:lnTo>
                    <a:pt x="180157" y="12912"/>
                  </a:lnTo>
                  <a:lnTo>
                    <a:pt x="163988" y="5730"/>
                  </a:lnTo>
                  <a:lnTo>
                    <a:pt x="145295" y="1430"/>
                  </a:lnTo>
                  <a:lnTo>
                    <a:pt x="124078" y="0"/>
                  </a:lnTo>
                  <a:close/>
                </a:path>
                <a:path w="219075" h="280035">
                  <a:moveTo>
                    <a:pt x="180385" y="13081"/>
                  </a:moveTo>
                  <a:lnTo>
                    <a:pt x="119634" y="13081"/>
                  </a:lnTo>
                  <a:lnTo>
                    <a:pt x="132544" y="14055"/>
                  </a:lnTo>
                  <a:lnTo>
                    <a:pt x="143859" y="16970"/>
                  </a:lnTo>
                  <a:lnTo>
                    <a:pt x="172831" y="47894"/>
                  </a:lnTo>
                  <a:lnTo>
                    <a:pt x="176530" y="75311"/>
                  </a:lnTo>
                  <a:lnTo>
                    <a:pt x="175768" y="94148"/>
                  </a:lnTo>
                  <a:lnTo>
                    <a:pt x="164337" y="145923"/>
                  </a:lnTo>
                  <a:lnTo>
                    <a:pt x="144174" y="182624"/>
                  </a:lnTo>
                  <a:lnTo>
                    <a:pt x="109327" y="200810"/>
                  </a:lnTo>
                  <a:lnTo>
                    <a:pt x="98298" y="201549"/>
                  </a:lnTo>
                  <a:lnTo>
                    <a:pt x="149754" y="201549"/>
                  </a:lnTo>
                  <a:lnTo>
                    <a:pt x="189864" y="168529"/>
                  </a:lnTo>
                  <a:lnTo>
                    <a:pt x="211423" y="129442"/>
                  </a:lnTo>
                  <a:lnTo>
                    <a:pt x="218567" y="85725"/>
                  </a:lnTo>
                  <a:lnTo>
                    <a:pt x="217019" y="66867"/>
                  </a:lnTo>
                  <a:lnTo>
                    <a:pt x="212375" y="50117"/>
                  </a:lnTo>
                  <a:lnTo>
                    <a:pt x="204636" y="35486"/>
                  </a:lnTo>
                  <a:lnTo>
                    <a:pt x="193801" y="22987"/>
                  </a:lnTo>
                  <a:lnTo>
                    <a:pt x="180385" y="13081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2117" y="3968622"/>
              <a:ext cx="229235" cy="290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307078" y="4035425"/>
            <a:ext cx="155194" cy="160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1426" y="3416808"/>
            <a:ext cx="3691889" cy="3226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9628" y="3743325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0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100" y="6457720"/>
            <a:ext cx="17640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30" dirty="0">
                <a:solidFill>
                  <a:srgbClr val="170A75"/>
                </a:solidFill>
                <a:latin typeface="Arial"/>
                <a:cs typeface="Arial"/>
              </a:rPr>
              <a:t>Dr. </a:t>
            </a:r>
            <a:r>
              <a:rPr sz="1400" dirty="0">
                <a:solidFill>
                  <a:srgbClr val="170A75"/>
                </a:solidFill>
                <a:latin typeface="Arial"/>
                <a:cs typeface="Arial"/>
              </a:rPr>
              <a:t>Hussien </a:t>
            </a:r>
            <a:r>
              <a:rPr sz="1400" spc="-5" dirty="0">
                <a:solidFill>
                  <a:srgbClr val="170A75"/>
                </a:solidFill>
                <a:latin typeface="Arial"/>
                <a:cs typeface="Arial"/>
              </a:rPr>
              <a:t>M.</a:t>
            </a:r>
            <a:r>
              <a:rPr sz="1400" spc="-75" dirty="0">
                <a:solidFill>
                  <a:srgbClr val="170A7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70A75"/>
                </a:solidFill>
                <a:latin typeface="Arial"/>
                <a:cs typeface="Arial"/>
              </a:rPr>
              <a:t>Sharaf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9576" y="6512559"/>
            <a:ext cx="152400" cy="209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170A75"/>
                </a:solidFill>
                <a:latin typeface="Book Antiqua"/>
                <a:cs typeface="Book Antiqua"/>
              </a:rPr>
              <a:t>32</a:t>
            </a:fld>
            <a:endParaRPr sz="12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9628" y="4581220"/>
            <a:ext cx="9188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2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8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9628" y="5420055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,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Book Antiqua"/>
                <a:cs typeface="Book Antiqua"/>
              </a:rPr>
              <a:t>q</a:t>
            </a:r>
            <a:r>
              <a:rPr sz="2400" i="1" baseline="-20833" dirty="0">
                <a:latin typeface="Book Antiqua"/>
                <a:cs typeface="Book Antiqua"/>
              </a:rPr>
              <a:t>3</a:t>
            </a:r>
            <a:r>
              <a:rPr sz="2400" dirty="0">
                <a:latin typeface="Book Antiqua"/>
                <a:cs typeface="Book Antiqua"/>
              </a:rPr>
              <a:t>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0909" y="3735704"/>
            <a:ext cx="119888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340" algn="l"/>
              </a:tabLst>
            </a:pPr>
            <a:r>
              <a:rPr sz="3200" i="1" dirty="0">
                <a:latin typeface="Book Antiqua"/>
                <a:cs typeface="Book Antiqua"/>
              </a:rPr>
              <a:t>a	Σ</a:t>
            </a:r>
            <a:endParaRPr sz="3200">
              <a:latin typeface="Book Antiqua"/>
              <a:cs typeface="Book Antiqua"/>
            </a:endParaRPr>
          </a:p>
          <a:p>
            <a:pPr marL="12700" marR="989330">
              <a:lnSpc>
                <a:spcPct val="140300"/>
              </a:lnSpc>
              <a:spcBef>
                <a:spcPts val="2550"/>
              </a:spcBef>
            </a:pPr>
            <a:r>
              <a:rPr sz="3200" i="1" dirty="0">
                <a:latin typeface="Book Antiqua"/>
                <a:cs typeface="Book Antiqua"/>
              </a:rPr>
              <a:t>b  c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3907917"/>
            <a:ext cx="2721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Allows more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than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one</a:t>
            </a:r>
            <a:r>
              <a:rPr sz="18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link 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from domain to</a:t>
            </a:r>
            <a:r>
              <a:rPr sz="18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codomain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4730877"/>
            <a:ext cx="193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Not</a:t>
            </a:r>
            <a:r>
              <a:rPr sz="18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recommended</a:t>
            </a:r>
            <a:endParaRPr sz="1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54079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7446"/>
            <a:ext cx="55029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does </a:t>
            </a:r>
            <a:r>
              <a:rPr spc="-5" dirty="0"/>
              <a:t>FA</a:t>
            </a:r>
            <a:r>
              <a:rPr spc="-100" dirty="0"/>
              <a:t> </a:t>
            </a:r>
            <a:r>
              <a:rPr dirty="0"/>
              <a:t>work?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01470"/>
            <a:ext cx="8039100" cy="42335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5"/>
              </a:spcBef>
              <a:buClr>
                <a:srgbClr val="63444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Starts from a start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state.</a:t>
            </a:r>
            <a:endParaRPr sz="26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Loop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Reads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letters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the</a:t>
            </a:r>
            <a:r>
              <a:rPr sz="24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634448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Until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string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finishes</a:t>
            </a:r>
            <a:endParaRPr sz="26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AutoNum type="arabicPeriod" startAt="3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If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 current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final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r>
              <a:rPr sz="26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then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string is</a:t>
            </a:r>
            <a:r>
              <a:rPr sz="2400" spc="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accepted.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634448"/>
              </a:buClr>
              <a:buSzPct val="94230"/>
              <a:buAutoNum type="arabicPeriod" startAt="5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Else</a:t>
            </a:r>
            <a:endParaRPr sz="2600">
              <a:latin typeface="Book Antiqua"/>
              <a:cs typeface="Book Antiqua"/>
            </a:endParaRPr>
          </a:p>
          <a:p>
            <a:pPr marL="893444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string is NOT</a:t>
            </a:r>
            <a:r>
              <a:rPr sz="2400" spc="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accepted.</a:t>
            </a:r>
            <a:endParaRPr sz="2400">
              <a:latin typeface="Book Antiqua"/>
              <a:cs typeface="Book Antiqua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383500"/>
                </a:solidFill>
                <a:latin typeface="Book Antiqua"/>
                <a:cs typeface="Book Antiqua"/>
              </a:rPr>
              <a:t>But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how can FA be designed and</a:t>
            </a:r>
            <a:r>
              <a:rPr sz="2800" b="1" spc="1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represented?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00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9930"/>
            <a:ext cx="729869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/>
              <a:t>Representation of </a:t>
            </a:r>
            <a:r>
              <a:rPr sz="4100" dirty="0"/>
              <a:t>FA:</a:t>
            </a:r>
            <a:r>
              <a:rPr sz="4100" spc="-40" dirty="0"/>
              <a:t> </a:t>
            </a:r>
            <a:r>
              <a:rPr sz="4100" spc="-5" dirty="0"/>
              <a:t>Graph</a:t>
            </a:r>
            <a:endParaRPr sz="41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16146" y="2771267"/>
            <a:ext cx="304800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5104638"/>
            <a:ext cx="239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353" y="5340807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0185" y="4298950"/>
            <a:ext cx="4283100" cy="181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3210" y="4582159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6441" y="4637659"/>
            <a:ext cx="64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r>
              <a:rPr sz="4000" spc="-7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800" baseline="-3993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endParaRPr sz="4800" baseline="-3993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8389" y="5269229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21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9775" y="572790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298060"/>
            <a:ext cx="7610475" cy="30683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States=</a:t>
            </a:r>
            <a:r>
              <a:rPr sz="2600" spc="-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nodes</a:t>
            </a:r>
            <a:endParaRPr sz="26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Starting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denoted by</a:t>
            </a:r>
            <a:r>
              <a:rPr sz="2400" spc="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–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Final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state(s)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denoted by</a:t>
            </a:r>
            <a:r>
              <a:rPr sz="24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400"/>
              </a:lnSpc>
              <a:spcBef>
                <a:spcPts val="58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  <a:tab pos="3414395" algn="l"/>
              </a:tabLst>
            </a:pP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r>
              <a:rPr sz="2600" spc="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function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=directed arrows</a:t>
            </a:r>
            <a:r>
              <a:rPr sz="2600" spc="-10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connecting 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states.</a:t>
            </a:r>
            <a:endParaRPr sz="2600">
              <a:latin typeface="Book Antiqua"/>
              <a:cs typeface="Book Antiqua"/>
            </a:endParaRPr>
          </a:p>
          <a:p>
            <a:pPr marL="287020" indent="-274955">
              <a:lnSpc>
                <a:spcPts val="301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  <a:tab pos="321881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</a:t>
            </a:r>
            <a:r>
              <a:rPr sz="2600" spc="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RE	“a*b(a+b)*”</a:t>
            </a:r>
            <a:endParaRPr sz="2600">
              <a:latin typeface="Book Antiqua"/>
              <a:cs typeface="Book Antiqua"/>
            </a:endParaRPr>
          </a:p>
          <a:p>
            <a:pPr marL="1003300">
              <a:lnSpc>
                <a:spcPts val="2770"/>
              </a:lnSpc>
              <a:tabLst>
                <a:tab pos="4356735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a,b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70539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99846"/>
            <a:ext cx="77419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Representation of FA:</a:t>
            </a:r>
            <a:r>
              <a:rPr spc="-55" dirty="0"/>
              <a:t> </a:t>
            </a:r>
            <a:r>
              <a:rPr dirty="0"/>
              <a:t>Table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798317" y="3084702"/>
            <a:ext cx="6311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-s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+s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41191" y="2586227"/>
          <a:ext cx="1830069" cy="2174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7620" algn="ctr">
                        <a:lnSpc>
                          <a:spcPts val="337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337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548">
                <a:tc>
                  <a:txBody>
                    <a:bodyPr/>
                    <a:lstStyle/>
                    <a:p>
                      <a:pPr marL="407034" marR="1149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  </a:t>
                      </a: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4953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 marL="483234" marR="1924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  </a:t>
                      </a:r>
                      <a:r>
                        <a:rPr sz="3200" spc="-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4953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127885" y="5133847"/>
            <a:ext cx="2490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Rows =</a:t>
            </a:r>
            <a:r>
              <a:rPr sz="32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states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2195" y="4593335"/>
            <a:ext cx="76200" cy="494030"/>
          </a:xfrm>
          <a:custGeom>
            <a:avLst/>
            <a:gdLst/>
            <a:ahLst/>
            <a:cxnLst/>
            <a:rect l="l" t="t" r="r" b="b"/>
            <a:pathLst>
              <a:path w="76200" h="494029">
                <a:moveTo>
                  <a:pt x="44450" y="63500"/>
                </a:moveTo>
                <a:lnTo>
                  <a:pt x="31750" y="63500"/>
                </a:lnTo>
                <a:lnTo>
                  <a:pt x="31750" y="493775"/>
                </a:lnTo>
                <a:lnTo>
                  <a:pt x="44450" y="493775"/>
                </a:lnTo>
                <a:lnTo>
                  <a:pt x="44450" y="63500"/>
                </a:lnTo>
                <a:close/>
              </a:path>
              <a:path w="76200" h="49402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9402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0938" y="2365375"/>
            <a:ext cx="2601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Book Antiqua"/>
                <a:cs typeface="Book Antiqua"/>
              </a:rPr>
              <a:t>input</a:t>
            </a:r>
            <a:r>
              <a:rPr sz="3200" spc="-7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symbols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2164" y="2817876"/>
            <a:ext cx="681355" cy="76200"/>
          </a:xfrm>
          <a:custGeom>
            <a:avLst/>
            <a:gdLst/>
            <a:ahLst/>
            <a:cxnLst/>
            <a:rect l="l" t="t" r="r" b="b"/>
            <a:pathLst>
              <a:path w="6813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8135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81354" h="76200">
                <a:moveTo>
                  <a:pt x="68122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81227" y="44450"/>
                </a:lnTo>
                <a:lnTo>
                  <a:pt x="681227" y="317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3432428"/>
            <a:ext cx="20396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Book Antiqua"/>
                <a:cs typeface="Book Antiqua"/>
              </a:rPr>
              <a:t>Final</a:t>
            </a:r>
            <a:r>
              <a:rPr sz="3200" spc="-7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states  Indicated  by</a:t>
            </a:r>
            <a:r>
              <a:rPr sz="3200" spc="-2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“+”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08175"/>
            <a:ext cx="2043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“-” sign</a:t>
            </a:r>
            <a:r>
              <a:rPr sz="3200" spc="-9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for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395855"/>
            <a:ext cx="17678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start</a:t>
            </a:r>
            <a:r>
              <a:rPr sz="3200" spc="-6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3200" dirty="0">
                <a:solidFill>
                  <a:srgbClr val="C00000"/>
                </a:solidFill>
                <a:latin typeface="Book Antiqua"/>
                <a:cs typeface="Book Antiqua"/>
              </a:rPr>
              <a:t>state</a:t>
            </a:r>
            <a:endParaRPr sz="32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6087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9074"/>
            <a:ext cx="37134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Exam</a:t>
            </a:r>
            <a:r>
              <a:rPr sz="5000" spc="10" dirty="0"/>
              <a:t>p</a:t>
            </a:r>
            <a:r>
              <a:rPr sz="5000" dirty="0"/>
              <a:t>le1.1</a:t>
            </a:r>
            <a:endParaRPr sz="500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4985"/>
            <a:ext cx="51955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only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aab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640" y="2136775"/>
            <a:ext cx="40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362" y="27043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2"/>
                </a:lnTo>
                <a:lnTo>
                  <a:pt x="401308" y="36406"/>
                </a:lnTo>
                <a:lnTo>
                  <a:pt x="438531" y="62716"/>
                </a:lnTo>
                <a:lnTo>
                  <a:pt x="470675" y="94858"/>
                </a:lnTo>
                <a:lnTo>
                  <a:pt x="496987" y="132079"/>
                </a:lnTo>
                <a:lnTo>
                  <a:pt x="516714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4" y="359770"/>
                </a:lnTo>
                <a:lnTo>
                  <a:pt x="496987" y="401319"/>
                </a:lnTo>
                <a:lnTo>
                  <a:pt x="470675" y="438541"/>
                </a:lnTo>
                <a:lnTo>
                  <a:pt x="438531" y="470683"/>
                </a:lnTo>
                <a:lnTo>
                  <a:pt x="401308" y="496993"/>
                </a:lnTo>
                <a:lnTo>
                  <a:pt x="359760" y="516717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7"/>
                </a:lnTo>
                <a:lnTo>
                  <a:pt x="132091" y="496993"/>
                </a:lnTo>
                <a:lnTo>
                  <a:pt x="94868" y="470683"/>
                </a:lnTo>
                <a:lnTo>
                  <a:pt x="62724" y="438541"/>
                </a:lnTo>
                <a:lnTo>
                  <a:pt x="36412" y="401320"/>
                </a:lnTo>
                <a:lnTo>
                  <a:pt x="16685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260" y="2561081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9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2161108"/>
            <a:ext cx="425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3</a:t>
            </a:r>
            <a:endParaRPr sz="3150" baseline="-21164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7477" y="2679128"/>
            <a:ext cx="1627505" cy="559435"/>
            <a:chOff x="1157477" y="2679128"/>
            <a:chExt cx="1627505" cy="559435"/>
          </a:xfrm>
        </p:grpSpPr>
        <p:sp>
          <p:nvSpPr>
            <p:cNvPr id="10" name="object 10"/>
            <p:cNvSpPr/>
            <p:nvPr/>
          </p:nvSpPr>
          <p:spPr>
            <a:xfrm>
              <a:off x="1157477" y="2854579"/>
              <a:ext cx="1094740" cy="190500"/>
            </a:xfrm>
            <a:custGeom>
              <a:avLst/>
              <a:gdLst/>
              <a:ahLst/>
              <a:cxnLst/>
              <a:rect l="l" t="t" r="r" b="b"/>
              <a:pathLst>
                <a:path w="1094739" h="190500">
                  <a:moveTo>
                    <a:pt x="980185" y="95250"/>
                  </a:moveTo>
                  <a:lnTo>
                    <a:pt x="903985" y="190500"/>
                  </a:lnTo>
                  <a:lnTo>
                    <a:pt x="1056386" y="114300"/>
                  </a:lnTo>
                  <a:lnTo>
                    <a:pt x="980185" y="114300"/>
                  </a:lnTo>
                  <a:lnTo>
                    <a:pt x="980185" y="95250"/>
                  </a:lnTo>
                  <a:close/>
                </a:path>
                <a:path w="1094739" h="190500">
                  <a:moveTo>
                    <a:pt x="152146" y="74549"/>
                  </a:moveTo>
                  <a:lnTo>
                    <a:pt x="0" y="74549"/>
                  </a:lnTo>
                  <a:lnTo>
                    <a:pt x="0" y="112649"/>
                  </a:lnTo>
                  <a:lnTo>
                    <a:pt x="200913" y="112775"/>
                  </a:lnTo>
                  <a:lnTo>
                    <a:pt x="356488" y="112903"/>
                  </a:lnTo>
                  <a:lnTo>
                    <a:pt x="461263" y="113157"/>
                  </a:lnTo>
                  <a:lnTo>
                    <a:pt x="510921" y="113157"/>
                  </a:lnTo>
                  <a:lnTo>
                    <a:pt x="520065" y="113284"/>
                  </a:lnTo>
                  <a:lnTo>
                    <a:pt x="535051" y="113284"/>
                  </a:lnTo>
                  <a:lnTo>
                    <a:pt x="540004" y="113411"/>
                  </a:lnTo>
                  <a:lnTo>
                    <a:pt x="544195" y="113411"/>
                  </a:lnTo>
                  <a:lnTo>
                    <a:pt x="545846" y="113537"/>
                  </a:lnTo>
                  <a:lnTo>
                    <a:pt x="559561" y="113537"/>
                  </a:lnTo>
                  <a:lnTo>
                    <a:pt x="566039" y="113665"/>
                  </a:lnTo>
                  <a:lnTo>
                    <a:pt x="574294" y="113665"/>
                  </a:lnTo>
                  <a:lnTo>
                    <a:pt x="583438" y="113792"/>
                  </a:lnTo>
                  <a:lnTo>
                    <a:pt x="618997" y="113919"/>
                  </a:lnTo>
                  <a:lnTo>
                    <a:pt x="801116" y="114173"/>
                  </a:lnTo>
                  <a:lnTo>
                    <a:pt x="942340" y="114300"/>
                  </a:lnTo>
                  <a:lnTo>
                    <a:pt x="964946" y="114300"/>
                  </a:lnTo>
                  <a:lnTo>
                    <a:pt x="980185" y="95250"/>
                  </a:lnTo>
                  <a:lnTo>
                    <a:pt x="964946" y="76200"/>
                  </a:lnTo>
                  <a:lnTo>
                    <a:pt x="942466" y="76200"/>
                  </a:lnTo>
                  <a:lnTo>
                    <a:pt x="801242" y="76073"/>
                  </a:lnTo>
                  <a:lnTo>
                    <a:pt x="619252" y="75819"/>
                  </a:lnTo>
                  <a:lnTo>
                    <a:pt x="583946" y="75692"/>
                  </a:lnTo>
                  <a:lnTo>
                    <a:pt x="574294" y="75565"/>
                  </a:lnTo>
                  <a:lnTo>
                    <a:pt x="551179" y="75565"/>
                  </a:lnTo>
                  <a:lnTo>
                    <a:pt x="548132" y="75437"/>
                  </a:lnTo>
                  <a:lnTo>
                    <a:pt x="547242" y="75437"/>
                  </a:lnTo>
                  <a:lnTo>
                    <a:pt x="544195" y="75311"/>
                  </a:lnTo>
                  <a:lnTo>
                    <a:pt x="540639" y="75311"/>
                  </a:lnTo>
                  <a:lnTo>
                    <a:pt x="535051" y="75184"/>
                  </a:lnTo>
                  <a:lnTo>
                    <a:pt x="520446" y="75184"/>
                  </a:lnTo>
                  <a:lnTo>
                    <a:pt x="510921" y="75057"/>
                  </a:lnTo>
                  <a:lnTo>
                    <a:pt x="461518" y="75057"/>
                  </a:lnTo>
                  <a:lnTo>
                    <a:pt x="356743" y="74803"/>
                  </a:lnTo>
                  <a:lnTo>
                    <a:pt x="201040" y="74675"/>
                  </a:lnTo>
                  <a:lnTo>
                    <a:pt x="152146" y="74549"/>
                  </a:lnTo>
                  <a:close/>
                </a:path>
                <a:path w="1094739" h="190500">
                  <a:moveTo>
                    <a:pt x="1056386" y="76200"/>
                  </a:moveTo>
                  <a:lnTo>
                    <a:pt x="980185" y="76200"/>
                  </a:lnTo>
                  <a:lnTo>
                    <a:pt x="980185" y="114300"/>
                  </a:lnTo>
                  <a:lnTo>
                    <a:pt x="1056386" y="114300"/>
                  </a:lnTo>
                  <a:lnTo>
                    <a:pt x="1094486" y="95250"/>
                  </a:lnTo>
                  <a:lnTo>
                    <a:pt x="1056386" y="76200"/>
                  </a:lnTo>
                  <a:close/>
                </a:path>
                <a:path w="1094739" h="190500">
                  <a:moveTo>
                    <a:pt x="903985" y="0"/>
                  </a:moveTo>
                  <a:lnTo>
                    <a:pt x="980185" y="95250"/>
                  </a:lnTo>
                  <a:lnTo>
                    <a:pt x="980185" y="76200"/>
                  </a:lnTo>
                  <a:lnTo>
                    <a:pt x="1056386" y="76200"/>
                  </a:lnTo>
                  <a:lnTo>
                    <a:pt x="903985" y="0"/>
                  </a:lnTo>
                  <a:close/>
                </a:path>
                <a:path w="1094739" h="190500">
                  <a:moveTo>
                    <a:pt x="559561" y="75437"/>
                  </a:moveTo>
                  <a:lnTo>
                    <a:pt x="554228" y="75437"/>
                  </a:lnTo>
                  <a:lnTo>
                    <a:pt x="551179" y="75565"/>
                  </a:lnTo>
                  <a:lnTo>
                    <a:pt x="566547" y="75565"/>
                  </a:lnTo>
                  <a:lnTo>
                    <a:pt x="559561" y="75437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9594" y="2212975"/>
            <a:ext cx="426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2729" y="2854579"/>
            <a:ext cx="1094740" cy="190500"/>
          </a:xfrm>
          <a:custGeom>
            <a:avLst/>
            <a:gdLst/>
            <a:ahLst/>
            <a:cxnLst/>
            <a:rect l="l" t="t" r="r" b="b"/>
            <a:pathLst>
              <a:path w="1094739" h="190500">
                <a:moveTo>
                  <a:pt x="980185" y="95250"/>
                </a:moveTo>
                <a:lnTo>
                  <a:pt x="903985" y="190500"/>
                </a:lnTo>
                <a:lnTo>
                  <a:pt x="1056385" y="114300"/>
                </a:lnTo>
                <a:lnTo>
                  <a:pt x="980185" y="114300"/>
                </a:lnTo>
                <a:lnTo>
                  <a:pt x="980185" y="95250"/>
                </a:lnTo>
                <a:close/>
              </a:path>
              <a:path w="1094739" h="190500">
                <a:moveTo>
                  <a:pt x="152145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00913" y="112775"/>
                </a:lnTo>
                <a:lnTo>
                  <a:pt x="356488" y="112903"/>
                </a:lnTo>
                <a:lnTo>
                  <a:pt x="461264" y="113157"/>
                </a:lnTo>
                <a:lnTo>
                  <a:pt x="510920" y="113157"/>
                </a:lnTo>
                <a:lnTo>
                  <a:pt x="520065" y="113284"/>
                </a:lnTo>
                <a:lnTo>
                  <a:pt x="535050" y="113284"/>
                </a:lnTo>
                <a:lnTo>
                  <a:pt x="540004" y="113411"/>
                </a:lnTo>
                <a:lnTo>
                  <a:pt x="544194" y="113411"/>
                </a:lnTo>
                <a:lnTo>
                  <a:pt x="545845" y="113537"/>
                </a:lnTo>
                <a:lnTo>
                  <a:pt x="559561" y="113537"/>
                </a:lnTo>
                <a:lnTo>
                  <a:pt x="566039" y="113665"/>
                </a:lnTo>
                <a:lnTo>
                  <a:pt x="574294" y="113665"/>
                </a:lnTo>
                <a:lnTo>
                  <a:pt x="583437" y="113792"/>
                </a:lnTo>
                <a:lnTo>
                  <a:pt x="618997" y="113919"/>
                </a:lnTo>
                <a:lnTo>
                  <a:pt x="801116" y="114173"/>
                </a:lnTo>
                <a:lnTo>
                  <a:pt x="942340" y="114300"/>
                </a:lnTo>
                <a:lnTo>
                  <a:pt x="964945" y="114300"/>
                </a:lnTo>
                <a:lnTo>
                  <a:pt x="980185" y="95250"/>
                </a:lnTo>
                <a:lnTo>
                  <a:pt x="964945" y="76200"/>
                </a:lnTo>
                <a:lnTo>
                  <a:pt x="942467" y="76200"/>
                </a:lnTo>
                <a:lnTo>
                  <a:pt x="801243" y="76073"/>
                </a:lnTo>
                <a:lnTo>
                  <a:pt x="619252" y="75819"/>
                </a:lnTo>
                <a:lnTo>
                  <a:pt x="583945" y="75692"/>
                </a:lnTo>
                <a:lnTo>
                  <a:pt x="574294" y="75565"/>
                </a:lnTo>
                <a:lnTo>
                  <a:pt x="551180" y="75565"/>
                </a:lnTo>
                <a:lnTo>
                  <a:pt x="548005" y="75437"/>
                </a:lnTo>
                <a:lnTo>
                  <a:pt x="547243" y="75437"/>
                </a:lnTo>
                <a:lnTo>
                  <a:pt x="544194" y="75311"/>
                </a:lnTo>
                <a:lnTo>
                  <a:pt x="540639" y="75311"/>
                </a:lnTo>
                <a:lnTo>
                  <a:pt x="535050" y="75184"/>
                </a:lnTo>
                <a:lnTo>
                  <a:pt x="520445" y="75184"/>
                </a:lnTo>
                <a:lnTo>
                  <a:pt x="510920" y="75057"/>
                </a:lnTo>
                <a:lnTo>
                  <a:pt x="461518" y="75057"/>
                </a:lnTo>
                <a:lnTo>
                  <a:pt x="356743" y="74803"/>
                </a:lnTo>
                <a:lnTo>
                  <a:pt x="201040" y="74675"/>
                </a:lnTo>
                <a:lnTo>
                  <a:pt x="152145" y="74549"/>
                </a:lnTo>
                <a:close/>
              </a:path>
              <a:path w="1094739" h="190500">
                <a:moveTo>
                  <a:pt x="1056385" y="76200"/>
                </a:moveTo>
                <a:lnTo>
                  <a:pt x="980185" y="76200"/>
                </a:lnTo>
                <a:lnTo>
                  <a:pt x="980185" y="114300"/>
                </a:lnTo>
                <a:lnTo>
                  <a:pt x="1056385" y="114300"/>
                </a:lnTo>
                <a:lnTo>
                  <a:pt x="1094485" y="95250"/>
                </a:lnTo>
                <a:lnTo>
                  <a:pt x="1056385" y="76200"/>
                </a:lnTo>
                <a:close/>
              </a:path>
              <a:path w="1094739" h="190500">
                <a:moveTo>
                  <a:pt x="903985" y="0"/>
                </a:moveTo>
                <a:lnTo>
                  <a:pt x="980185" y="95250"/>
                </a:lnTo>
                <a:lnTo>
                  <a:pt x="980185" y="76200"/>
                </a:lnTo>
                <a:lnTo>
                  <a:pt x="1056385" y="76200"/>
                </a:lnTo>
                <a:lnTo>
                  <a:pt x="903985" y="0"/>
                </a:lnTo>
                <a:close/>
              </a:path>
              <a:path w="1094739" h="190500">
                <a:moveTo>
                  <a:pt x="559561" y="75437"/>
                </a:moveTo>
                <a:lnTo>
                  <a:pt x="554228" y="75437"/>
                </a:lnTo>
                <a:lnTo>
                  <a:pt x="551180" y="75565"/>
                </a:lnTo>
                <a:lnTo>
                  <a:pt x="566546" y="75565"/>
                </a:lnTo>
                <a:lnTo>
                  <a:pt x="559561" y="7543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0594" y="2603119"/>
            <a:ext cx="181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189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1594" y="2880486"/>
            <a:ext cx="1219200" cy="190500"/>
          </a:xfrm>
          <a:custGeom>
            <a:avLst/>
            <a:gdLst/>
            <a:ahLst/>
            <a:cxnLst/>
            <a:rect l="l" t="t" r="r" b="b"/>
            <a:pathLst>
              <a:path w="1219200" h="190500">
                <a:moveTo>
                  <a:pt x="1104900" y="95250"/>
                </a:moveTo>
                <a:lnTo>
                  <a:pt x="1028700" y="190500"/>
                </a:lnTo>
                <a:lnTo>
                  <a:pt x="1181100" y="114300"/>
                </a:lnTo>
                <a:lnTo>
                  <a:pt x="1104900" y="114300"/>
                </a:lnTo>
                <a:lnTo>
                  <a:pt x="1104900" y="95250"/>
                </a:lnTo>
                <a:close/>
              </a:path>
              <a:path w="1219200" h="190500">
                <a:moveTo>
                  <a:pt x="169417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23773" y="112775"/>
                </a:lnTo>
                <a:lnTo>
                  <a:pt x="397128" y="112902"/>
                </a:lnTo>
                <a:lnTo>
                  <a:pt x="513841" y="113157"/>
                </a:lnTo>
                <a:lnTo>
                  <a:pt x="568959" y="113157"/>
                </a:lnTo>
                <a:lnTo>
                  <a:pt x="579373" y="113284"/>
                </a:lnTo>
                <a:lnTo>
                  <a:pt x="595883" y="113284"/>
                </a:lnTo>
                <a:lnTo>
                  <a:pt x="601471" y="113411"/>
                </a:lnTo>
                <a:lnTo>
                  <a:pt x="606043" y="113411"/>
                </a:lnTo>
                <a:lnTo>
                  <a:pt x="608076" y="113537"/>
                </a:lnTo>
                <a:lnTo>
                  <a:pt x="623315" y="113537"/>
                </a:lnTo>
                <a:lnTo>
                  <a:pt x="630554" y="113664"/>
                </a:lnTo>
                <a:lnTo>
                  <a:pt x="639698" y="113664"/>
                </a:lnTo>
                <a:lnTo>
                  <a:pt x="649985" y="113791"/>
                </a:lnTo>
                <a:lnTo>
                  <a:pt x="689482" y="113918"/>
                </a:lnTo>
                <a:lnTo>
                  <a:pt x="892301" y="114173"/>
                </a:lnTo>
                <a:lnTo>
                  <a:pt x="1049654" y="114300"/>
                </a:lnTo>
                <a:lnTo>
                  <a:pt x="1089660" y="114300"/>
                </a:lnTo>
                <a:lnTo>
                  <a:pt x="1104900" y="95250"/>
                </a:lnTo>
                <a:lnTo>
                  <a:pt x="1089660" y="76200"/>
                </a:lnTo>
                <a:lnTo>
                  <a:pt x="1049781" y="76200"/>
                </a:lnTo>
                <a:lnTo>
                  <a:pt x="892428" y="76073"/>
                </a:lnTo>
                <a:lnTo>
                  <a:pt x="689736" y="75818"/>
                </a:lnTo>
                <a:lnTo>
                  <a:pt x="650366" y="75691"/>
                </a:lnTo>
                <a:lnTo>
                  <a:pt x="639698" y="75564"/>
                </a:lnTo>
                <a:lnTo>
                  <a:pt x="613790" y="75564"/>
                </a:lnTo>
                <a:lnTo>
                  <a:pt x="610488" y="75437"/>
                </a:lnTo>
                <a:lnTo>
                  <a:pt x="609472" y="75437"/>
                </a:lnTo>
                <a:lnTo>
                  <a:pt x="606043" y="75311"/>
                </a:lnTo>
                <a:lnTo>
                  <a:pt x="602106" y="75311"/>
                </a:lnTo>
                <a:lnTo>
                  <a:pt x="595883" y="75184"/>
                </a:lnTo>
                <a:lnTo>
                  <a:pt x="544194" y="75184"/>
                </a:lnTo>
                <a:lnTo>
                  <a:pt x="514095" y="75057"/>
                </a:lnTo>
                <a:lnTo>
                  <a:pt x="397255" y="74802"/>
                </a:lnTo>
                <a:lnTo>
                  <a:pt x="223900" y="74675"/>
                </a:lnTo>
                <a:lnTo>
                  <a:pt x="169417" y="74549"/>
                </a:lnTo>
                <a:close/>
              </a:path>
              <a:path w="1219200" h="190500">
                <a:moveTo>
                  <a:pt x="1181100" y="76200"/>
                </a:moveTo>
                <a:lnTo>
                  <a:pt x="1104900" y="76200"/>
                </a:lnTo>
                <a:lnTo>
                  <a:pt x="1104900" y="114300"/>
                </a:lnTo>
                <a:lnTo>
                  <a:pt x="1181100" y="114300"/>
                </a:lnTo>
                <a:lnTo>
                  <a:pt x="1219200" y="95250"/>
                </a:lnTo>
                <a:lnTo>
                  <a:pt x="1181100" y="76200"/>
                </a:lnTo>
                <a:close/>
              </a:path>
              <a:path w="1219200" h="190500">
                <a:moveTo>
                  <a:pt x="1028700" y="0"/>
                </a:moveTo>
                <a:lnTo>
                  <a:pt x="1104900" y="95250"/>
                </a:lnTo>
                <a:lnTo>
                  <a:pt x="1104900" y="76200"/>
                </a:lnTo>
                <a:lnTo>
                  <a:pt x="1181100" y="76200"/>
                </a:lnTo>
                <a:lnTo>
                  <a:pt x="1028700" y="0"/>
                </a:lnTo>
                <a:close/>
              </a:path>
              <a:path w="1219200" h="190500">
                <a:moveTo>
                  <a:pt x="623315" y="75437"/>
                </a:moveTo>
                <a:lnTo>
                  <a:pt x="617346" y="75437"/>
                </a:lnTo>
                <a:lnTo>
                  <a:pt x="613790" y="75564"/>
                </a:lnTo>
                <a:lnTo>
                  <a:pt x="630935" y="75564"/>
                </a:lnTo>
                <a:lnTo>
                  <a:pt x="623315" y="75437"/>
                </a:lnTo>
                <a:close/>
              </a:path>
              <a:path w="1219200" h="190500">
                <a:moveTo>
                  <a:pt x="568959" y="75057"/>
                </a:moveTo>
                <a:lnTo>
                  <a:pt x="557148" y="75057"/>
                </a:lnTo>
                <a:lnTo>
                  <a:pt x="544194" y="75184"/>
                </a:lnTo>
                <a:lnTo>
                  <a:pt x="579627" y="75184"/>
                </a:lnTo>
                <a:lnTo>
                  <a:pt x="568959" y="7505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2246" y="252691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33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16828" y="2161108"/>
            <a:ext cx="42545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704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4</a:t>
            </a:r>
            <a:endParaRPr sz="3150" baseline="-21164">
              <a:latin typeface="Book Antiqua"/>
              <a:cs typeface="Book Antiqua"/>
            </a:endParaRPr>
          </a:p>
          <a:p>
            <a:pPr marL="65405">
              <a:lnSpc>
                <a:spcPts val="4665"/>
              </a:lnSpc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6124" y="3258311"/>
            <a:ext cx="2623185" cy="1910080"/>
            <a:chOff x="896124" y="3258311"/>
            <a:chExt cx="2623185" cy="1910080"/>
          </a:xfrm>
        </p:grpSpPr>
        <p:sp>
          <p:nvSpPr>
            <p:cNvPr id="20" name="object 20"/>
            <p:cNvSpPr/>
            <p:nvPr/>
          </p:nvSpPr>
          <p:spPr>
            <a:xfrm>
              <a:off x="2972561" y="462152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6124" y="3258311"/>
              <a:ext cx="2090420" cy="1721485"/>
            </a:xfrm>
            <a:custGeom>
              <a:avLst/>
              <a:gdLst/>
              <a:ahLst/>
              <a:cxnLst/>
              <a:rect l="l" t="t" r="r" b="b"/>
              <a:pathLst>
                <a:path w="2090420" h="1721485">
                  <a:moveTo>
                    <a:pt x="1960800" y="1646456"/>
                  </a:moveTo>
                  <a:lnTo>
                    <a:pt x="1896986" y="1721231"/>
                  </a:lnTo>
                  <a:lnTo>
                    <a:pt x="2057068" y="1647444"/>
                  </a:lnTo>
                  <a:lnTo>
                    <a:pt x="1974710" y="1647444"/>
                  </a:lnTo>
                  <a:lnTo>
                    <a:pt x="1960800" y="1646456"/>
                  </a:lnTo>
                  <a:close/>
                </a:path>
                <a:path w="2090420" h="1721485">
                  <a:moveTo>
                    <a:pt x="1976102" y="1628526"/>
                  </a:moveTo>
                  <a:lnTo>
                    <a:pt x="1960800" y="1646456"/>
                  </a:lnTo>
                  <a:lnTo>
                    <a:pt x="1974710" y="1647444"/>
                  </a:lnTo>
                  <a:lnTo>
                    <a:pt x="1976102" y="1628526"/>
                  </a:lnTo>
                  <a:close/>
                </a:path>
                <a:path w="2090420" h="1721485">
                  <a:moveTo>
                    <a:pt x="1902955" y="1530858"/>
                  </a:moveTo>
                  <a:lnTo>
                    <a:pt x="1960960" y="1608298"/>
                  </a:lnTo>
                  <a:lnTo>
                    <a:pt x="1977504" y="1609470"/>
                  </a:lnTo>
                  <a:lnTo>
                    <a:pt x="1974710" y="1647444"/>
                  </a:lnTo>
                  <a:lnTo>
                    <a:pt x="2057068" y="1647444"/>
                  </a:lnTo>
                  <a:lnTo>
                    <a:pt x="2090407" y="1632077"/>
                  </a:lnTo>
                  <a:lnTo>
                    <a:pt x="1902955" y="1530858"/>
                  </a:lnTo>
                  <a:close/>
                </a:path>
                <a:path w="2090420" h="1721485">
                  <a:moveTo>
                    <a:pt x="38074" y="0"/>
                  </a:moveTo>
                  <a:lnTo>
                    <a:pt x="0" y="1524"/>
                  </a:lnTo>
                  <a:lnTo>
                    <a:pt x="3047" y="77977"/>
                  </a:lnTo>
                  <a:lnTo>
                    <a:pt x="12026" y="155701"/>
                  </a:lnTo>
                  <a:lnTo>
                    <a:pt x="26809" y="233172"/>
                  </a:lnTo>
                  <a:lnTo>
                    <a:pt x="47104" y="310007"/>
                  </a:lnTo>
                  <a:lnTo>
                    <a:pt x="72910" y="386206"/>
                  </a:lnTo>
                  <a:lnTo>
                    <a:pt x="103809" y="461518"/>
                  </a:lnTo>
                  <a:lnTo>
                    <a:pt x="139712" y="535813"/>
                  </a:lnTo>
                  <a:lnTo>
                    <a:pt x="180416" y="609092"/>
                  </a:lnTo>
                  <a:lnTo>
                    <a:pt x="225602" y="680974"/>
                  </a:lnTo>
                  <a:lnTo>
                    <a:pt x="275310" y="751586"/>
                  </a:lnTo>
                  <a:lnTo>
                    <a:pt x="329107" y="820546"/>
                  </a:lnTo>
                  <a:lnTo>
                    <a:pt x="386956" y="887857"/>
                  </a:lnTo>
                  <a:lnTo>
                    <a:pt x="448424" y="953262"/>
                  </a:lnTo>
                  <a:lnTo>
                    <a:pt x="513702" y="1016762"/>
                  </a:lnTo>
                  <a:lnTo>
                    <a:pt x="582282" y="1078102"/>
                  </a:lnTo>
                  <a:lnTo>
                    <a:pt x="654291" y="1137031"/>
                  </a:lnTo>
                  <a:lnTo>
                    <a:pt x="729221" y="1193673"/>
                  </a:lnTo>
                  <a:lnTo>
                    <a:pt x="806945" y="1247648"/>
                  </a:lnTo>
                  <a:lnTo>
                    <a:pt x="887336" y="1298956"/>
                  </a:lnTo>
                  <a:lnTo>
                    <a:pt x="970140" y="1347470"/>
                  </a:lnTo>
                  <a:lnTo>
                    <a:pt x="1055484" y="1392936"/>
                  </a:lnTo>
                  <a:lnTo>
                    <a:pt x="1142733" y="1435227"/>
                  </a:lnTo>
                  <a:lnTo>
                    <a:pt x="1232014" y="1474089"/>
                  </a:lnTo>
                  <a:lnTo>
                    <a:pt x="1322819" y="1509649"/>
                  </a:lnTo>
                  <a:lnTo>
                    <a:pt x="1415275" y="1541526"/>
                  </a:lnTo>
                  <a:lnTo>
                    <a:pt x="1509128" y="1569720"/>
                  </a:lnTo>
                  <a:lnTo>
                    <a:pt x="1604124" y="1593850"/>
                  </a:lnTo>
                  <a:lnTo>
                    <a:pt x="1700136" y="1614043"/>
                  </a:lnTo>
                  <a:lnTo>
                    <a:pt x="1796783" y="1630045"/>
                  </a:lnTo>
                  <a:lnTo>
                    <a:pt x="1894192" y="1641729"/>
                  </a:lnTo>
                  <a:lnTo>
                    <a:pt x="1960800" y="1646456"/>
                  </a:lnTo>
                  <a:lnTo>
                    <a:pt x="1976103" y="1628515"/>
                  </a:lnTo>
                  <a:lnTo>
                    <a:pt x="1960960" y="1608298"/>
                  </a:lnTo>
                  <a:lnTo>
                    <a:pt x="1898637" y="1603883"/>
                  </a:lnTo>
                  <a:lnTo>
                    <a:pt x="1803006" y="1592452"/>
                  </a:lnTo>
                  <a:lnTo>
                    <a:pt x="1707883" y="1576832"/>
                  </a:lnTo>
                  <a:lnTo>
                    <a:pt x="1613522" y="1557020"/>
                  </a:lnTo>
                  <a:lnTo>
                    <a:pt x="1520177" y="1533144"/>
                  </a:lnTo>
                  <a:lnTo>
                    <a:pt x="1427721" y="1505458"/>
                  </a:lnTo>
                  <a:lnTo>
                    <a:pt x="1336662" y="1474215"/>
                  </a:lnTo>
                  <a:lnTo>
                    <a:pt x="1247127" y="1439164"/>
                  </a:lnTo>
                  <a:lnTo>
                    <a:pt x="1159243" y="1400937"/>
                  </a:lnTo>
                  <a:lnTo>
                    <a:pt x="1073391" y="1359281"/>
                  </a:lnTo>
                  <a:lnTo>
                    <a:pt x="989444" y="1314577"/>
                  </a:lnTo>
                  <a:lnTo>
                    <a:pt x="907910" y="1266825"/>
                  </a:lnTo>
                  <a:lnTo>
                    <a:pt x="828662" y="1216406"/>
                  </a:lnTo>
                  <a:lnTo>
                    <a:pt x="752081" y="1163193"/>
                  </a:lnTo>
                  <a:lnTo>
                    <a:pt x="678421" y="1107567"/>
                  </a:lnTo>
                  <a:lnTo>
                    <a:pt x="607682" y="1049655"/>
                  </a:lnTo>
                  <a:lnTo>
                    <a:pt x="540245" y="989457"/>
                  </a:lnTo>
                  <a:lnTo>
                    <a:pt x="476237" y="927100"/>
                  </a:lnTo>
                  <a:lnTo>
                    <a:pt x="415785" y="863092"/>
                  </a:lnTo>
                  <a:lnTo>
                    <a:pt x="359143" y="797051"/>
                  </a:lnTo>
                  <a:lnTo>
                    <a:pt x="306450" y="729614"/>
                  </a:lnTo>
                  <a:lnTo>
                    <a:pt x="257860" y="660654"/>
                  </a:lnTo>
                  <a:lnTo>
                    <a:pt x="213702" y="590550"/>
                  </a:lnTo>
                  <a:lnTo>
                    <a:pt x="174015" y="519175"/>
                  </a:lnTo>
                  <a:lnTo>
                    <a:pt x="139052" y="447039"/>
                  </a:lnTo>
                  <a:lnTo>
                    <a:pt x="108991" y="373888"/>
                  </a:lnTo>
                  <a:lnTo>
                    <a:pt x="83934" y="300227"/>
                  </a:lnTo>
                  <a:lnTo>
                    <a:pt x="64223" y="225933"/>
                  </a:lnTo>
                  <a:lnTo>
                    <a:pt x="49860" y="151384"/>
                  </a:lnTo>
                  <a:lnTo>
                    <a:pt x="41122" y="76453"/>
                  </a:lnTo>
                  <a:lnTo>
                    <a:pt x="38074" y="0"/>
                  </a:lnTo>
                  <a:close/>
                </a:path>
                <a:path w="2090420" h="1721485">
                  <a:moveTo>
                    <a:pt x="1960960" y="1608298"/>
                  </a:moveTo>
                  <a:lnTo>
                    <a:pt x="1976103" y="1628515"/>
                  </a:lnTo>
                  <a:lnTo>
                    <a:pt x="1977504" y="1609470"/>
                  </a:lnTo>
                  <a:lnTo>
                    <a:pt x="1960960" y="1608298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02994" y="40511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21382" y="3110229"/>
            <a:ext cx="3230245" cy="1793875"/>
          </a:xfrm>
          <a:custGeom>
            <a:avLst/>
            <a:gdLst/>
            <a:ahLst/>
            <a:cxnLst/>
            <a:rect l="l" t="t" r="r" b="b"/>
            <a:pathLst>
              <a:path w="3230245" h="1793875">
                <a:moveTo>
                  <a:pt x="648589" y="1479169"/>
                </a:moveTo>
                <a:lnTo>
                  <a:pt x="599084" y="1563344"/>
                </a:lnTo>
                <a:lnTo>
                  <a:pt x="586752" y="1530985"/>
                </a:lnTo>
                <a:lnTo>
                  <a:pt x="586752" y="1584299"/>
                </a:lnTo>
                <a:lnTo>
                  <a:pt x="586752" y="1530985"/>
                </a:lnTo>
                <a:lnTo>
                  <a:pt x="35560" y="84201"/>
                </a:lnTo>
                <a:lnTo>
                  <a:pt x="0" y="97663"/>
                </a:lnTo>
                <a:lnTo>
                  <a:pt x="563410" y="1576832"/>
                </a:lnTo>
                <a:lnTo>
                  <a:pt x="470535" y="1546987"/>
                </a:lnTo>
                <a:lnTo>
                  <a:pt x="627380" y="1691132"/>
                </a:lnTo>
                <a:lnTo>
                  <a:pt x="637387" y="1591056"/>
                </a:lnTo>
                <a:lnTo>
                  <a:pt x="648589" y="1479169"/>
                </a:lnTo>
                <a:close/>
              </a:path>
              <a:path w="3230245" h="1793875">
                <a:moveTo>
                  <a:pt x="1634871" y="99822"/>
                </a:moveTo>
                <a:lnTo>
                  <a:pt x="1601089" y="82042"/>
                </a:lnTo>
                <a:lnTo>
                  <a:pt x="909269" y="1396504"/>
                </a:lnTo>
                <a:lnTo>
                  <a:pt x="909269" y="1437627"/>
                </a:lnTo>
                <a:lnTo>
                  <a:pt x="909269" y="1396504"/>
                </a:lnTo>
                <a:lnTo>
                  <a:pt x="899414" y="1415224"/>
                </a:lnTo>
                <a:lnTo>
                  <a:pt x="860425" y="1325753"/>
                </a:lnTo>
                <a:lnTo>
                  <a:pt x="855980" y="1538732"/>
                </a:lnTo>
                <a:lnTo>
                  <a:pt x="984554" y="1446403"/>
                </a:lnTo>
                <a:lnTo>
                  <a:pt x="1028954" y="1414526"/>
                </a:lnTo>
                <a:lnTo>
                  <a:pt x="933119" y="1433029"/>
                </a:lnTo>
                <a:lnTo>
                  <a:pt x="1634871" y="99822"/>
                </a:lnTo>
                <a:close/>
              </a:path>
              <a:path w="3230245" h="1793875">
                <a:moveTo>
                  <a:pt x="3229991" y="29464"/>
                </a:moveTo>
                <a:lnTo>
                  <a:pt x="3205861" y="0"/>
                </a:lnTo>
                <a:lnTo>
                  <a:pt x="1124216" y="1696859"/>
                </a:lnTo>
                <a:lnTo>
                  <a:pt x="1123315" y="1599311"/>
                </a:lnTo>
                <a:lnTo>
                  <a:pt x="1035812" y="1793494"/>
                </a:lnTo>
                <a:lnTo>
                  <a:pt x="1243711" y="1747012"/>
                </a:lnTo>
                <a:lnTo>
                  <a:pt x="1192936" y="1736090"/>
                </a:lnTo>
                <a:lnTo>
                  <a:pt x="1148194" y="1726476"/>
                </a:lnTo>
                <a:lnTo>
                  <a:pt x="3229991" y="29464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1194" y="37463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8375" y="35939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27828" y="3746372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165850" y="3194050"/>
          <a:ext cx="2514600" cy="289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2962275" y="4538193"/>
            <a:ext cx="1139190" cy="140970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738505">
              <a:lnSpc>
                <a:spcPct val="100000"/>
              </a:lnSpc>
              <a:spcBef>
                <a:spcPts val="207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5</a:t>
            </a:r>
            <a:endParaRPr sz="3150" baseline="-21164">
              <a:latin typeface="Book Antiqua"/>
              <a:cs typeface="Book Antiqua"/>
            </a:endParaRPr>
          </a:p>
          <a:p>
            <a:pPr marL="25400">
              <a:lnSpc>
                <a:spcPct val="100000"/>
              </a:lnSpc>
              <a:spcBef>
                <a:spcPts val="172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24911" y="5087111"/>
            <a:ext cx="952500" cy="883919"/>
          </a:xfrm>
          <a:custGeom>
            <a:avLst/>
            <a:gdLst/>
            <a:ahLst/>
            <a:cxnLst/>
            <a:rect l="l" t="t" r="r" b="b"/>
            <a:pathLst>
              <a:path w="952500" h="883920">
                <a:moveTo>
                  <a:pt x="127961" y="65558"/>
                </a:moveTo>
                <a:lnTo>
                  <a:pt x="100202" y="100456"/>
                </a:lnTo>
                <a:lnTo>
                  <a:pt x="73660" y="143763"/>
                </a:lnTo>
                <a:lnTo>
                  <a:pt x="43306" y="210184"/>
                </a:lnTo>
                <a:lnTo>
                  <a:pt x="20065" y="283718"/>
                </a:lnTo>
                <a:lnTo>
                  <a:pt x="11683" y="322072"/>
                </a:lnTo>
                <a:lnTo>
                  <a:pt x="5206" y="361950"/>
                </a:lnTo>
                <a:lnTo>
                  <a:pt x="1396" y="402335"/>
                </a:lnTo>
                <a:lnTo>
                  <a:pt x="0" y="443484"/>
                </a:lnTo>
                <a:lnTo>
                  <a:pt x="762" y="464438"/>
                </a:lnTo>
                <a:lnTo>
                  <a:pt x="6350" y="506222"/>
                </a:lnTo>
                <a:lnTo>
                  <a:pt x="17018" y="547192"/>
                </a:lnTo>
                <a:lnTo>
                  <a:pt x="32257" y="587222"/>
                </a:lnTo>
                <a:lnTo>
                  <a:pt x="51943" y="626008"/>
                </a:lnTo>
                <a:lnTo>
                  <a:pt x="75437" y="663079"/>
                </a:lnTo>
                <a:lnTo>
                  <a:pt x="102488" y="698360"/>
                </a:lnTo>
                <a:lnTo>
                  <a:pt x="132969" y="731519"/>
                </a:lnTo>
                <a:lnTo>
                  <a:pt x="166369" y="762317"/>
                </a:lnTo>
                <a:lnTo>
                  <a:pt x="202183" y="790181"/>
                </a:lnTo>
                <a:lnTo>
                  <a:pt x="240411" y="815149"/>
                </a:lnTo>
                <a:lnTo>
                  <a:pt x="280543" y="836764"/>
                </a:lnTo>
                <a:lnTo>
                  <a:pt x="322325" y="854735"/>
                </a:lnTo>
                <a:lnTo>
                  <a:pt x="365379" y="868705"/>
                </a:lnTo>
                <a:lnTo>
                  <a:pt x="409448" y="878293"/>
                </a:lnTo>
                <a:lnTo>
                  <a:pt x="454279" y="883335"/>
                </a:lnTo>
                <a:lnTo>
                  <a:pt x="476757" y="883907"/>
                </a:lnTo>
                <a:lnTo>
                  <a:pt x="499237" y="883272"/>
                </a:lnTo>
                <a:lnTo>
                  <a:pt x="543940" y="878141"/>
                </a:lnTo>
                <a:lnTo>
                  <a:pt x="588010" y="868451"/>
                </a:lnTo>
                <a:lnTo>
                  <a:pt x="631063" y="854405"/>
                </a:lnTo>
                <a:lnTo>
                  <a:pt x="652017" y="845819"/>
                </a:lnTo>
                <a:lnTo>
                  <a:pt x="475742" y="845819"/>
                </a:lnTo>
                <a:lnTo>
                  <a:pt x="455294" y="845248"/>
                </a:lnTo>
                <a:lnTo>
                  <a:pt x="414781" y="840574"/>
                </a:lnTo>
                <a:lnTo>
                  <a:pt x="374523" y="831697"/>
                </a:lnTo>
                <a:lnTo>
                  <a:pt x="334899" y="818794"/>
                </a:lnTo>
                <a:lnTo>
                  <a:pt x="296290" y="802106"/>
                </a:lnTo>
                <a:lnTo>
                  <a:pt x="259206" y="782002"/>
                </a:lnTo>
                <a:lnTo>
                  <a:pt x="223774" y="758761"/>
                </a:lnTo>
                <a:lnTo>
                  <a:pt x="190245" y="732713"/>
                </a:lnTo>
                <a:lnTo>
                  <a:pt x="159385" y="704088"/>
                </a:lnTo>
                <a:lnTo>
                  <a:pt x="131190" y="673239"/>
                </a:lnTo>
                <a:lnTo>
                  <a:pt x="106171" y="640511"/>
                </a:lnTo>
                <a:lnTo>
                  <a:pt x="84455" y="606336"/>
                </a:lnTo>
                <a:lnTo>
                  <a:pt x="66675" y="570814"/>
                </a:lnTo>
                <a:lnTo>
                  <a:pt x="52958" y="534657"/>
                </a:lnTo>
                <a:lnTo>
                  <a:pt x="43433" y="497713"/>
                </a:lnTo>
                <a:lnTo>
                  <a:pt x="38135" y="443484"/>
                </a:lnTo>
                <a:lnTo>
                  <a:pt x="38106" y="441706"/>
                </a:lnTo>
                <a:lnTo>
                  <a:pt x="38354" y="423291"/>
                </a:lnTo>
                <a:lnTo>
                  <a:pt x="41020" y="385191"/>
                </a:lnTo>
                <a:lnTo>
                  <a:pt x="45846" y="347344"/>
                </a:lnTo>
                <a:lnTo>
                  <a:pt x="57276" y="291972"/>
                </a:lnTo>
                <a:lnTo>
                  <a:pt x="79301" y="222631"/>
                </a:lnTo>
                <a:lnTo>
                  <a:pt x="99821" y="175894"/>
                </a:lnTo>
                <a:lnTo>
                  <a:pt x="123443" y="134112"/>
                </a:lnTo>
                <a:lnTo>
                  <a:pt x="138998" y="111750"/>
                </a:lnTo>
                <a:lnTo>
                  <a:pt x="146410" y="73765"/>
                </a:lnTo>
                <a:lnTo>
                  <a:pt x="146196" y="73557"/>
                </a:lnTo>
                <a:lnTo>
                  <a:pt x="127961" y="65558"/>
                </a:lnTo>
                <a:close/>
              </a:path>
              <a:path w="952500" h="883920">
                <a:moveTo>
                  <a:pt x="705865" y="0"/>
                </a:moveTo>
                <a:lnTo>
                  <a:pt x="703834" y="38100"/>
                </a:lnTo>
                <a:lnTo>
                  <a:pt x="714501" y="38607"/>
                </a:lnTo>
                <a:lnTo>
                  <a:pt x="723138" y="40258"/>
                </a:lnTo>
                <a:lnTo>
                  <a:pt x="758571" y="56261"/>
                </a:lnTo>
                <a:lnTo>
                  <a:pt x="794765" y="87756"/>
                </a:lnTo>
                <a:lnTo>
                  <a:pt x="821054" y="120776"/>
                </a:lnTo>
                <a:lnTo>
                  <a:pt x="845438" y="160528"/>
                </a:lnTo>
                <a:lnTo>
                  <a:pt x="873677" y="222757"/>
                </a:lnTo>
                <a:lnTo>
                  <a:pt x="895476" y="291972"/>
                </a:lnTo>
                <a:lnTo>
                  <a:pt x="906779" y="346963"/>
                </a:lnTo>
                <a:lnTo>
                  <a:pt x="913150" y="404241"/>
                </a:lnTo>
                <a:lnTo>
                  <a:pt x="914393" y="441706"/>
                </a:lnTo>
                <a:lnTo>
                  <a:pt x="914357" y="443484"/>
                </a:lnTo>
                <a:lnTo>
                  <a:pt x="908812" y="498347"/>
                </a:lnTo>
                <a:lnTo>
                  <a:pt x="892937" y="553262"/>
                </a:lnTo>
                <a:lnTo>
                  <a:pt x="876935" y="589051"/>
                </a:lnTo>
                <a:lnTo>
                  <a:pt x="857123" y="623989"/>
                </a:lnTo>
                <a:lnTo>
                  <a:pt x="833754" y="657377"/>
                </a:lnTo>
                <a:lnTo>
                  <a:pt x="806958" y="689241"/>
                </a:lnTo>
                <a:lnTo>
                  <a:pt x="777366" y="719086"/>
                </a:lnTo>
                <a:lnTo>
                  <a:pt x="745041" y="746429"/>
                </a:lnTo>
                <a:lnTo>
                  <a:pt x="710564" y="771144"/>
                </a:lnTo>
                <a:lnTo>
                  <a:pt x="674242" y="792772"/>
                </a:lnTo>
                <a:lnTo>
                  <a:pt x="636270" y="811136"/>
                </a:lnTo>
                <a:lnTo>
                  <a:pt x="597026" y="826033"/>
                </a:lnTo>
                <a:lnTo>
                  <a:pt x="557022" y="836841"/>
                </a:lnTo>
                <a:lnTo>
                  <a:pt x="516381" y="843622"/>
                </a:lnTo>
                <a:lnTo>
                  <a:pt x="475742" y="845819"/>
                </a:lnTo>
                <a:lnTo>
                  <a:pt x="652017" y="845819"/>
                </a:lnTo>
                <a:lnTo>
                  <a:pt x="693038" y="825906"/>
                </a:lnTo>
                <a:lnTo>
                  <a:pt x="732228" y="802513"/>
                </a:lnTo>
                <a:lnTo>
                  <a:pt x="769238" y="775906"/>
                </a:lnTo>
                <a:lnTo>
                  <a:pt x="803835" y="746379"/>
                </a:lnTo>
                <a:lnTo>
                  <a:pt x="835660" y="714362"/>
                </a:lnTo>
                <a:lnTo>
                  <a:pt x="864362" y="679932"/>
                </a:lnTo>
                <a:lnTo>
                  <a:pt x="889762" y="643597"/>
                </a:lnTo>
                <a:lnTo>
                  <a:pt x="911478" y="605383"/>
                </a:lnTo>
                <a:lnTo>
                  <a:pt x="928877" y="565734"/>
                </a:lnTo>
                <a:lnTo>
                  <a:pt x="941704" y="525081"/>
                </a:lnTo>
                <a:lnTo>
                  <a:pt x="949705" y="483488"/>
                </a:lnTo>
                <a:lnTo>
                  <a:pt x="952500" y="441706"/>
                </a:lnTo>
                <a:lnTo>
                  <a:pt x="952246" y="421131"/>
                </a:lnTo>
                <a:lnTo>
                  <a:pt x="949451" y="380491"/>
                </a:lnTo>
                <a:lnTo>
                  <a:pt x="944245" y="340359"/>
                </a:lnTo>
                <a:lnTo>
                  <a:pt x="932179" y="281431"/>
                </a:lnTo>
                <a:lnTo>
                  <a:pt x="921385" y="243966"/>
                </a:lnTo>
                <a:lnTo>
                  <a:pt x="908812" y="207899"/>
                </a:lnTo>
                <a:lnTo>
                  <a:pt x="886840" y="157606"/>
                </a:lnTo>
                <a:lnTo>
                  <a:pt x="861187" y="112140"/>
                </a:lnTo>
                <a:lnTo>
                  <a:pt x="832358" y="72770"/>
                </a:lnTo>
                <a:lnTo>
                  <a:pt x="800862" y="40767"/>
                </a:lnTo>
                <a:lnTo>
                  <a:pt x="766445" y="16637"/>
                </a:lnTo>
                <a:lnTo>
                  <a:pt x="729488" y="2667"/>
                </a:lnTo>
                <a:lnTo>
                  <a:pt x="716534" y="635"/>
                </a:lnTo>
                <a:lnTo>
                  <a:pt x="705865" y="0"/>
                </a:lnTo>
                <a:close/>
              </a:path>
              <a:path w="952500" h="883920">
                <a:moveTo>
                  <a:pt x="218976" y="60451"/>
                </a:moveTo>
                <a:lnTo>
                  <a:pt x="132714" y="60451"/>
                </a:lnTo>
                <a:lnTo>
                  <a:pt x="146196" y="73557"/>
                </a:lnTo>
                <a:lnTo>
                  <a:pt x="146431" y="73660"/>
                </a:lnTo>
                <a:lnTo>
                  <a:pt x="160019" y="86994"/>
                </a:lnTo>
                <a:lnTo>
                  <a:pt x="158242" y="88773"/>
                </a:lnTo>
                <a:lnTo>
                  <a:pt x="149225" y="98932"/>
                </a:lnTo>
                <a:lnTo>
                  <a:pt x="140462" y="109727"/>
                </a:lnTo>
                <a:lnTo>
                  <a:pt x="138998" y="111750"/>
                </a:lnTo>
                <a:lnTo>
                  <a:pt x="123062" y="193421"/>
                </a:lnTo>
                <a:lnTo>
                  <a:pt x="218976" y="60451"/>
                </a:lnTo>
                <a:close/>
              </a:path>
              <a:path w="952500" h="883920">
                <a:moveTo>
                  <a:pt x="146410" y="73765"/>
                </a:moveTo>
                <a:lnTo>
                  <a:pt x="138998" y="111750"/>
                </a:lnTo>
                <a:lnTo>
                  <a:pt x="140462" y="109727"/>
                </a:lnTo>
                <a:lnTo>
                  <a:pt x="149225" y="98932"/>
                </a:lnTo>
                <a:lnTo>
                  <a:pt x="158242" y="88773"/>
                </a:lnTo>
                <a:lnTo>
                  <a:pt x="160019" y="86994"/>
                </a:lnTo>
                <a:lnTo>
                  <a:pt x="146410" y="73765"/>
                </a:lnTo>
                <a:close/>
              </a:path>
              <a:path w="952500" h="883920">
                <a:moveTo>
                  <a:pt x="132714" y="60451"/>
                </a:moveTo>
                <a:lnTo>
                  <a:pt x="129793" y="63500"/>
                </a:lnTo>
                <a:lnTo>
                  <a:pt x="127961" y="65558"/>
                </a:lnTo>
                <a:lnTo>
                  <a:pt x="146196" y="73557"/>
                </a:lnTo>
                <a:lnTo>
                  <a:pt x="132714" y="60451"/>
                </a:lnTo>
                <a:close/>
              </a:path>
              <a:path w="952500" h="883920">
                <a:moveTo>
                  <a:pt x="247650" y="20700"/>
                </a:moveTo>
                <a:lnTo>
                  <a:pt x="34670" y="24637"/>
                </a:lnTo>
                <a:lnTo>
                  <a:pt x="127961" y="65558"/>
                </a:lnTo>
                <a:lnTo>
                  <a:pt x="129793" y="63500"/>
                </a:lnTo>
                <a:lnTo>
                  <a:pt x="132714" y="60451"/>
                </a:lnTo>
                <a:lnTo>
                  <a:pt x="218976" y="60451"/>
                </a:lnTo>
                <a:lnTo>
                  <a:pt x="247650" y="20700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837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9074"/>
            <a:ext cx="37134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Exam</a:t>
            </a:r>
            <a:r>
              <a:rPr sz="5000" spc="10" dirty="0"/>
              <a:t>p</a:t>
            </a:r>
            <a:r>
              <a:rPr sz="5000" dirty="0"/>
              <a:t>le1.2</a:t>
            </a:r>
            <a:endParaRPr sz="50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4985"/>
            <a:ext cx="51955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Build an FA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only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aab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640" y="2136775"/>
            <a:ext cx="40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1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362" y="27043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2"/>
                </a:lnTo>
                <a:lnTo>
                  <a:pt x="401308" y="36406"/>
                </a:lnTo>
                <a:lnTo>
                  <a:pt x="438531" y="62716"/>
                </a:lnTo>
                <a:lnTo>
                  <a:pt x="470675" y="94858"/>
                </a:lnTo>
                <a:lnTo>
                  <a:pt x="496987" y="132079"/>
                </a:lnTo>
                <a:lnTo>
                  <a:pt x="516714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4" y="359770"/>
                </a:lnTo>
                <a:lnTo>
                  <a:pt x="496987" y="401319"/>
                </a:lnTo>
                <a:lnTo>
                  <a:pt x="470675" y="438541"/>
                </a:lnTo>
                <a:lnTo>
                  <a:pt x="438531" y="470683"/>
                </a:lnTo>
                <a:lnTo>
                  <a:pt x="401308" y="496993"/>
                </a:lnTo>
                <a:lnTo>
                  <a:pt x="359760" y="516717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7"/>
                </a:lnTo>
                <a:lnTo>
                  <a:pt x="132091" y="496993"/>
                </a:lnTo>
                <a:lnTo>
                  <a:pt x="94868" y="470683"/>
                </a:lnTo>
                <a:lnTo>
                  <a:pt x="62724" y="438541"/>
                </a:lnTo>
                <a:lnTo>
                  <a:pt x="36412" y="401320"/>
                </a:lnTo>
                <a:lnTo>
                  <a:pt x="16685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260" y="2561081"/>
            <a:ext cx="169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9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2161108"/>
            <a:ext cx="425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3</a:t>
            </a:r>
            <a:endParaRPr sz="3150" baseline="-21164">
              <a:latin typeface="Book Antiqua"/>
              <a:cs typeface="Book Antiqu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7477" y="2679128"/>
            <a:ext cx="1627505" cy="559435"/>
            <a:chOff x="1157477" y="2679128"/>
            <a:chExt cx="1627505" cy="559435"/>
          </a:xfrm>
        </p:grpSpPr>
        <p:sp>
          <p:nvSpPr>
            <p:cNvPr id="10" name="object 10"/>
            <p:cNvSpPr/>
            <p:nvPr/>
          </p:nvSpPr>
          <p:spPr>
            <a:xfrm>
              <a:off x="1157477" y="2854579"/>
              <a:ext cx="1094740" cy="190500"/>
            </a:xfrm>
            <a:custGeom>
              <a:avLst/>
              <a:gdLst/>
              <a:ahLst/>
              <a:cxnLst/>
              <a:rect l="l" t="t" r="r" b="b"/>
              <a:pathLst>
                <a:path w="1094739" h="190500">
                  <a:moveTo>
                    <a:pt x="980185" y="95250"/>
                  </a:moveTo>
                  <a:lnTo>
                    <a:pt x="903985" y="190500"/>
                  </a:lnTo>
                  <a:lnTo>
                    <a:pt x="1056386" y="114300"/>
                  </a:lnTo>
                  <a:lnTo>
                    <a:pt x="980185" y="114300"/>
                  </a:lnTo>
                  <a:lnTo>
                    <a:pt x="980185" y="95250"/>
                  </a:lnTo>
                  <a:close/>
                </a:path>
                <a:path w="1094739" h="190500">
                  <a:moveTo>
                    <a:pt x="152146" y="74549"/>
                  </a:moveTo>
                  <a:lnTo>
                    <a:pt x="0" y="74549"/>
                  </a:lnTo>
                  <a:lnTo>
                    <a:pt x="0" y="112649"/>
                  </a:lnTo>
                  <a:lnTo>
                    <a:pt x="200913" y="112775"/>
                  </a:lnTo>
                  <a:lnTo>
                    <a:pt x="356488" y="112903"/>
                  </a:lnTo>
                  <a:lnTo>
                    <a:pt x="461263" y="113157"/>
                  </a:lnTo>
                  <a:lnTo>
                    <a:pt x="510921" y="113157"/>
                  </a:lnTo>
                  <a:lnTo>
                    <a:pt x="520065" y="113284"/>
                  </a:lnTo>
                  <a:lnTo>
                    <a:pt x="535051" y="113284"/>
                  </a:lnTo>
                  <a:lnTo>
                    <a:pt x="540004" y="113411"/>
                  </a:lnTo>
                  <a:lnTo>
                    <a:pt x="544195" y="113411"/>
                  </a:lnTo>
                  <a:lnTo>
                    <a:pt x="545846" y="113537"/>
                  </a:lnTo>
                  <a:lnTo>
                    <a:pt x="559561" y="113537"/>
                  </a:lnTo>
                  <a:lnTo>
                    <a:pt x="566039" y="113665"/>
                  </a:lnTo>
                  <a:lnTo>
                    <a:pt x="574294" y="113665"/>
                  </a:lnTo>
                  <a:lnTo>
                    <a:pt x="583438" y="113792"/>
                  </a:lnTo>
                  <a:lnTo>
                    <a:pt x="618997" y="113919"/>
                  </a:lnTo>
                  <a:lnTo>
                    <a:pt x="801116" y="114173"/>
                  </a:lnTo>
                  <a:lnTo>
                    <a:pt x="942340" y="114300"/>
                  </a:lnTo>
                  <a:lnTo>
                    <a:pt x="964946" y="114300"/>
                  </a:lnTo>
                  <a:lnTo>
                    <a:pt x="980185" y="95250"/>
                  </a:lnTo>
                  <a:lnTo>
                    <a:pt x="964946" y="76200"/>
                  </a:lnTo>
                  <a:lnTo>
                    <a:pt x="942466" y="76200"/>
                  </a:lnTo>
                  <a:lnTo>
                    <a:pt x="801242" y="76073"/>
                  </a:lnTo>
                  <a:lnTo>
                    <a:pt x="619252" y="75819"/>
                  </a:lnTo>
                  <a:lnTo>
                    <a:pt x="583946" y="75692"/>
                  </a:lnTo>
                  <a:lnTo>
                    <a:pt x="574294" y="75565"/>
                  </a:lnTo>
                  <a:lnTo>
                    <a:pt x="551179" y="75565"/>
                  </a:lnTo>
                  <a:lnTo>
                    <a:pt x="548132" y="75437"/>
                  </a:lnTo>
                  <a:lnTo>
                    <a:pt x="547242" y="75437"/>
                  </a:lnTo>
                  <a:lnTo>
                    <a:pt x="544195" y="75311"/>
                  </a:lnTo>
                  <a:lnTo>
                    <a:pt x="540639" y="75311"/>
                  </a:lnTo>
                  <a:lnTo>
                    <a:pt x="535051" y="75184"/>
                  </a:lnTo>
                  <a:lnTo>
                    <a:pt x="520446" y="75184"/>
                  </a:lnTo>
                  <a:lnTo>
                    <a:pt x="510921" y="75057"/>
                  </a:lnTo>
                  <a:lnTo>
                    <a:pt x="461518" y="75057"/>
                  </a:lnTo>
                  <a:lnTo>
                    <a:pt x="356743" y="74803"/>
                  </a:lnTo>
                  <a:lnTo>
                    <a:pt x="201040" y="74675"/>
                  </a:lnTo>
                  <a:lnTo>
                    <a:pt x="152146" y="74549"/>
                  </a:lnTo>
                  <a:close/>
                </a:path>
                <a:path w="1094739" h="190500">
                  <a:moveTo>
                    <a:pt x="1056386" y="76200"/>
                  </a:moveTo>
                  <a:lnTo>
                    <a:pt x="980185" y="76200"/>
                  </a:lnTo>
                  <a:lnTo>
                    <a:pt x="980185" y="114300"/>
                  </a:lnTo>
                  <a:lnTo>
                    <a:pt x="1056386" y="114300"/>
                  </a:lnTo>
                  <a:lnTo>
                    <a:pt x="1094486" y="95250"/>
                  </a:lnTo>
                  <a:lnTo>
                    <a:pt x="1056386" y="76200"/>
                  </a:lnTo>
                  <a:close/>
                </a:path>
                <a:path w="1094739" h="190500">
                  <a:moveTo>
                    <a:pt x="903985" y="0"/>
                  </a:moveTo>
                  <a:lnTo>
                    <a:pt x="980185" y="95250"/>
                  </a:lnTo>
                  <a:lnTo>
                    <a:pt x="980185" y="76200"/>
                  </a:lnTo>
                  <a:lnTo>
                    <a:pt x="1056386" y="76200"/>
                  </a:lnTo>
                  <a:lnTo>
                    <a:pt x="903985" y="0"/>
                  </a:lnTo>
                  <a:close/>
                </a:path>
                <a:path w="1094739" h="190500">
                  <a:moveTo>
                    <a:pt x="559561" y="75437"/>
                  </a:moveTo>
                  <a:lnTo>
                    <a:pt x="554228" y="75437"/>
                  </a:lnTo>
                  <a:lnTo>
                    <a:pt x="551179" y="75565"/>
                  </a:lnTo>
                  <a:lnTo>
                    <a:pt x="566547" y="75565"/>
                  </a:lnTo>
                  <a:lnTo>
                    <a:pt x="559561" y="75437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9594" y="2212975"/>
            <a:ext cx="426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10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15" baseline="-21164" dirty="0">
                <a:solidFill>
                  <a:srgbClr val="383500"/>
                </a:solidFill>
                <a:latin typeface="Book Antiqua"/>
                <a:cs typeface="Book Antiqua"/>
              </a:rPr>
              <a:t>2</a:t>
            </a:r>
            <a:endParaRPr sz="3150" baseline="-21164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2729" y="2854579"/>
            <a:ext cx="1094740" cy="190500"/>
          </a:xfrm>
          <a:custGeom>
            <a:avLst/>
            <a:gdLst/>
            <a:ahLst/>
            <a:cxnLst/>
            <a:rect l="l" t="t" r="r" b="b"/>
            <a:pathLst>
              <a:path w="1094739" h="190500">
                <a:moveTo>
                  <a:pt x="980185" y="95250"/>
                </a:moveTo>
                <a:lnTo>
                  <a:pt x="903985" y="190500"/>
                </a:lnTo>
                <a:lnTo>
                  <a:pt x="1056385" y="114300"/>
                </a:lnTo>
                <a:lnTo>
                  <a:pt x="980185" y="114300"/>
                </a:lnTo>
                <a:lnTo>
                  <a:pt x="980185" y="95250"/>
                </a:lnTo>
                <a:close/>
              </a:path>
              <a:path w="1094739" h="190500">
                <a:moveTo>
                  <a:pt x="152145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00913" y="112775"/>
                </a:lnTo>
                <a:lnTo>
                  <a:pt x="356488" y="112903"/>
                </a:lnTo>
                <a:lnTo>
                  <a:pt x="461264" y="113157"/>
                </a:lnTo>
                <a:lnTo>
                  <a:pt x="510920" y="113157"/>
                </a:lnTo>
                <a:lnTo>
                  <a:pt x="520065" y="113284"/>
                </a:lnTo>
                <a:lnTo>
                  <a:pt x="535050" y="113284"/>
                </a:lnTo>
                <a:lnTo>
                  <a:pt x="540004" y="113411"/>
                </a:lnTo>
                <a:lnTo>
                  <a:pt x="544194" y="113411"/>
                </a:lnTo>
                <a:lnTo>
                  <a:pt x="545845" y="113537"/>
                </a:lnTo>
                <a:lnTo>
                  <a:pt x="559561" y="113537"/>
                </a:lnTo>
                <a:lnTo>
                  <a:pt x="566039" y="113665"/>
                </a:lnTo>
                <a:lnTo>
                  <a:pt x="574294" y="113665"/>
                </a:lnTo>
                <a:lnTo>
                  <a:pt x="583437" y="113792"/>
                </a:lnTo>
                <a:lnTo>
                  <a:pt x="618997" y="113919"/>
                </a:lnTo>
                <a:lnTo>
                  <a:pt x="801116" y="114173"/>
                </a:lnTo>
                <a:lnTo>
                  <a:pt x="942340" y="114300"/>
                </a:lnTo>
                <a:lnTo>
                  <a:pt x="964945" y="114300"/>
                </a:lnTo>
                <a:lnTo>
                  <a:pt x="980185" y="95250"/>
                </a:lnTo>
                <a:lnTo>
                  <a:pt x="964945" y="76200"/>
                </a:lnTo>
                <a:lnTo>
                  <a:pt x="942467" y="76200"/>
                </a:lnTo>
                <a:lnTo>
                  <a:pt x="801243" y="76073"/>
                </a:lnTo>
                <a:lnTo>
                  <a:pt x="619252" y="75819"/>
                </a:lnTo>
                <a:lnTo>
                  <a:pt x="583945" y="75692"/>
                </a:lnTo>
                <a:lnTo>
                  <a:pt x="574294" y="75565"/>
                </a:lnTo>
                <a:lnTo>
                  <a:pt x="551180" y="75565"/>
                </a:lnTo>
                <a:lnTo>
                  <a:pt x="548005" y="75437"/>
                </a:lnTo>
                <a:lnTo>
                  <a:pt x="547243" y="75437"/>
                </a:lnTo>
                <a:lnTo>
                  <a:pt x="544194" y="75311"/>
                </a:lnTo>
                <a:lnTo>
                  <a:pt x="540639" y="75311"/>
                </a:lnTo>
                <a:lnTo>
                  <a:pt x="535050" y="75184"/>
                </a:lnTo>
                <a:lnTo>
                  <a:pt x="520445" y="75184"/>
                </a:lnTo>
                <a:lnTo>
                  <a:pt x="510920" y="75057"/>
                </a:lnTo>
                <a:lnTo>
                  <a:pt x="461518" y="75057"/>
                </a:lnTo>
                <a:lnTo>
                  <a:pt x="356743" y="74803"/>
                </a:lnTo>
                <a:lnTo>
                  <a:pt x="201040" y="74675"/>
                </a:lnTo>
                <a:lnTo>
                  <a:pt x="152145" y="74549"/>
                </a:lnTo>
                <a:close/>
              </a:path>
              <a:path w="1094739" h="190500">
                <a:moveTo>
                  <a:pt x="1056385" y="76200"/>
                </a:moveTo>
                <a:lnTo>
                  <a:pt x="980185" y="76200"/>
                </a:lnTo>
                <a:lnTo>
                  <a:pt x="980185" y="114300"/>
                </a:lnTo>
                <a:lnTo>
                  <a:pt x="1056385" y="114300"/>
                </a:lnTo>
                <a:lnTo>
                  <a:pt x="1094485" y="95250"/>
                </a:lnTo>
                <a:lnTo>
                  <a:pt x="1056385" y="76200"/>
                </a:lnTo>
                <a:close/>
              </a:path>
              <a:path w="1094739" h="190500">
                <a:moveTo>
                  <a:pt x="903985" y="0"/>
                </a:moveTo>
                <a:lnTo>
                  <a:pt x="980185" y="95250"/>
                </a:lnTo>
                <a:lnTo>
                  <a:pt x="980185" y="76200"/>
                </a:lnTo>
                <a:lnTo>
                  <a:pt x="1056385" y="76200"/>
                </a:lnTo>
                <a:lnTo>
                  <a:pt x="903985" y="0"/>
                </a:lnTo>
                <a:close/>
              </a:path>
              <a:path w="1094739" h="190500">
                <a:moveTo>
                  <a:pt x="559561" y="75437"/>
                </a:moveTo>
                <a:lnTo>
                  <a:pt x="554228" y="75437"/>
                </a:lnTo>
                <a:lnTo>
                  <a:pt x="551180" y="75565"/>
                </a:lnTo>
                <a:lnTo>
                  <a:pt x="566546" y="75565"/>
                </a:lnTo>
                <a:lnTo>
                  <a:pt x="559561" y="7543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0594" y="2603119"/>
            <a:ext cx="181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189" algn="l"/>
              </a:tabLst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	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1594" y="2880486"/>
            <a:ext cx="1219200" cy="190500"/>
          </a:xfrm>
          <a:custGeom>
            <a:avLst/>
            <a:gdLst/>
            <a:ahLst/>
            <a:cxnLst/>
            <a:rect l="l" t="t" r="r" b="b"/>
            <a:pathLst>
              <a:path w="1219200" h="190500">
                <a:moveTo>
                  <a:pt x="1104900" y="95250"/>
                </a:moveTo>
                <a:lnTo>
                  <a:pt x="1028700" y="190500"/>
                </a:lnTo>
                <a:lnTo>
                  <a:pt x="1181100" y="114300"/>
                </a:lnTo>
                <a:lnTo>
                  <a:pt x="1104900" y="114300"/>
                </a:lnTo>
                <a:lnTo>
                  <a:pt x="1104900" y="95250"/>
                </a:lnTo>
                <a:close/>
              </a:path>
              <a:path w="1219200" h="190500">
                <a:moveTo>
                  <a:pt x="169417" y="74549"/>
                </a:moveTo>
                <a:lnTo>
                  <a:pt x="0" y="74549"/>
                </a:lnTo>
                <a:lnTo>
                  <a:pt x="0" y="112649"/>
                </a:lnTo>
                <a:lnTo>
                  <a:pt x="223773" y="112775"/>
                </a:lnTo>
                <a:lnTo>
                  <a:pt x="397128" y="112902"/>
                </a:lnTo>
                <a:lnTo>
                  <a:pt x="513841" y="113157"/>
                </a:lnTo>
                <a:lnTo>
                  <a:pt x="568959" y="113157"/>
                </a:lnTo>
                <a:lnTo>
                  <a:pt x="579373" y="113284"/>
                </a:lnTo>
                <a:lnTo>
                  <a:pt x="595883" y="113284"/>
                </a:lnTo>
                <a:lnTo>
                  <a:pt x="601471" y="113411"/>
                </a:lnTo>
                <a:lnTo>
                  <a:pt x="606043" y="113411"/>
                </a:lnTo>
                <a:lnTo>
                  <a:pt x="608076" y="113537"/>
                </a:lnTo>
                <a:lnTo>
                  <a:pt x="623315" y="113537"/>
                </a:lnTo>
                <a:lnTo>
                  <a:pt x="630554" y="113664"/>
                </a:lnTo>
                <a:lnTo>
                  <a:pt x="639698" y="113664"/>
                </a:lnTo>
                <a:lnTo>
                  <a:pt x="649985" y="113791"/>
                </a:lnTo>
                <a:lnTo>
                  <a:pt x="689482" y="113918"/>
                </a:lnTo>
                <a:lnTo>
                  <a:pt x="892301" y="114173"/>
                </a:lnTo>
                <a:lnTo>
                  <a:pt x="1049654" y="114300"/>
                </a:lnTo>
                <a:lnTo>
                  <a:pt x="1089660" y="114300"/>
                </a:lnTo>
                <a:lnTo>
                  <a:pt x="1104900" y="95250"/>
                </a:lnTo>
                <a:lnTo>
                  <a:pt x="1089660" y="76200"/>
                </a:lnTo>
                <a:lnTo>
                  <a:pt x="1049781" y="76200"/>
                </a:lnTo>
                <a:lnTo>
                  <a:pt x="892428" y="76073"/>
                </a:lnTo>
                <a:lnTo>
                  <a:pt x="689736" y="75818"/>
                </a:lnTo>
                <a:lnTo>
                  <a:pt x="650366" y="75691"/>
                </a:lnTo>
                <a:lnTo>
                  <a:pt x="639698" y="75564"/>
                </a:lnTo>
                <a:lnTo>
                  <a:pt x="613790" y="75564"/>
                </a:lnTo>
                <a:lnTo>
                  <a:pt x="610488" y="75437"/>
                </a:lnTo>
                <a:lnTo>
                  <a:pt x="609472" y="75437"/>
                </a:lnTo>
                <a:lnTo>
                  <a:pt x="606043" y="75311"/>
                </a:lnTo>
                <a:lnTo>
                  <a:pt x="602106" y="75311"/>
                </a:lnTo>
                <a:lnTo>
                  <a:pt x="595883" y="75184"/>
                </a:lnTo>
                <a:lnTo>
                  <a:pt x="544194" y="75184"/>
                </a:lnTo>
                <a:lnTo>
                  <a:pt x="514095" y="75057"/>
                </a:lnTo>
                <a:lnTo>
                  <a:pt x="397255" y="74802"/>
                </a:lnTo>
                <a:lnTo>
                  <a:pt x="223900" y="74675"/>
                </a:lnTo>
                <a:lnTo>
                  <a:pt x="169417" y="74549"/>
                </a:lnTo>
                <a:close/>
              </a:path>
              <a:path w="1219200" h="190500">
                <a:moveTo>
                  <a:pt x="1181100" y="76200"/>
                </a:moveTo>
                <a:lnTo>
                  <a:pt x="1104900" y="76200"/>
                </a:lnTo>
                <a:lnTo>
                  <a:pt x="1104900" y="114300"/>
                </a:lnTo>
                <a:lnTo>
                  <a:pt x="1181100" y="114300"/>
                </a:lnTo>
                <a:lnTo>
                  <a:pt x="1219200" y="95250"/>
                </a:lnTo>
                <a:lnTo>
                  <a:pt x="1181100" y="76200"/>
                </a:lnTo>
                <a:close/>
              </a:path>
              <a:path w="1219200" h="190500">
                <a:moveTo>
                  <a:pt x="1028700" y="0"/>
                </a:moveTo>
                <a:lnTo>
                  <a:pt x="1104900" y="95250"/>
                </a:lnTo>
                <a:lnTo>
                  <a:pt x="1104900" y="76200"/>
                </a:lnTo>
                <a:lnTo>
                  <a:pt x="1181100" y="76200"/>
                </a:lnTo>
                <a:lnTo>
                  <a:pt x="1028700" y="0"/>
                </a:lnTo>
                <a:close/>
              </a:path>
              <a:path w="1219200" h="190500">
                <a:moveTo>
                  <a:pt x="623315" y="75437"/>
                </a:moveTo>
                <a:lnTo>
                  <a:pt x="617346" y="75437"/>
                </a:lnTo>
                <a:lnTo>
                  <a:pt x="613790" y="75564"/>
                </a:lnTo>
                <a:lnTo>
                  <a:pt x="630935" y="75564"/>
                </a:lnTo>
                <a:lnTo>
                  <a:pt x="623315" y="75437"/>
                </a:lnTo>
                <a:close/>
              </a:path>
              <a:path w="1219200" h="190500">
                <a:moveTo>
                  <a:pt x="568959" y="75057"/>
                </a:moveTo>
                <a:lnTo>
                  <a:pt x="557148" y="75057"/>
                </a:lnTo>
                <a:lnTo>
                  <a:pt x="544194" y="75184"/>
                </a:lnTo>
                <a:lnTo>
                  <a:pt x="579627" y="75184"/>
                </a:lnTo>
                <a:lnTo>
                  <a:pt x="568959" y="75057"/>
                </a:lnTo>
                <a:close/>
              </a:path>
            </a:pathLst>
          </a:custGeom>
          <a:solidFill>
            <a:srgbClr val="9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2246" y="252691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3361" y="269214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19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80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6712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16828" y="2161108"/>
            <a:ext cx="42545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704"/>
              </a:lnSpc>
              <a:spcBef>
                <a:spcPts val="105"/>
              </a:spcBef>
            </a:pPr>
            <a:r>
              <a:rPr sz="3200" spc="5" dirty="0">
                <a:solidFill>
                  <a:srgbClr val="383500"/>
                </a:solidFill>
                <a:latin typeface="Book Antiqua"/>
                <a:cs typeface="Book Antiqua"/>
              </a:rPr>
              <a:t>S</a:t>
            </a:r>
            <a:r>
              <a:rPr sz="3150" spc="7" baseline="-21164" dirty="0">
                <a:solidFill>
                  <a:srgbClr val="383500"/>
                </a:solidFill>
                <a:latin typeface="Book Antiqua"/>
                <a:cs typeface="Book Antiqua"/>
              </a:rPr>
              <a:t>4</a:t>
            </a:r>
            <a:endParaRPr sz="3150" baseline="-21164">
              <a:latin typeface="Book Antiqua"/>
              <a:cs typeface="Book Antiqua"/>
            </a:endParaRPr>
          </a:p>
          <a:p>
            <a:pPr marL="65405">
              <a:lnSpc>
                <a:spcPts val="4665"/>
              </a:lnSpc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165850" y="3194050"/>
          <a:ext cx="2514600" cy="289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b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E1E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1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15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5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3150" spc="7" baseline="-21164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3150" baseline="-21164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solidFill>
                            <a:srgbClr val="383500"/>
                          </a:solidFill>
                          <a:latin typeface="Book Antiqua"/>
                          <a:cs typeface="Book Antiqua"/>
                        </a:rPr>
                        <a:t>?</a:t>
                      </a:r>
                      <a:endParaRPr sz="32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74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7776" y="2679192"/>
            <a:ext cx="952500" cy="1603375"/>
            <a:chOff x="2017776" y="2679192"/>
            <a:chExt cx="952500" cy="1603375"/>
          </a:xfrm>
        </p:grpSpPr>
        <p:sp>
          <p:nvSpPr>
            <p:cNvPr id="3" name="object 3"/>
            <p:cNvSpPr/>
            <p:nvPr/>
          </p:nvSpPr>
          <p:spPr>
            <a:xfrm>
              <a:off x="2237994" y="26921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7776" y="2955163"/>
              <a:ext cx="952500" cy="1327150"/>
            </a:xfrm>
            <a:custGeom>
              <a:avLst/>
              <a:gdLst/>
              <a:ahLst/>
              <a:cxnLst/>
              <a:rect l="l" t="t" r="r" b="b"/>
              <a:pathLst>
                <a:path w="952500" h="1327150">
                  <a:moveTo>
                    <a:pt x="135803" y="82438"/>
                  </a:moveTo>
                  <a:lnTo>
                    <a:pt x="107823" y="131190"/>
                  </a:lnTo>
                  <a:lnTo>
                    <a:pt x="89535" y="171323"/>
                  </a:lnTo>
                  <a:lnTo>
                    <a:pt x="72517" y="215519"/>
                  </a:lnTo>
                  <a:lnTo>
                    <a:pt x="56896" y="263525"/>
                  </a:lnTo>
                  <a:lnTo>
                    <a:pt x="42672" y="314706"/>
                  </a:lnTo>
                  <a:lnTo>
                    <a:pt x="30353" y="368681"/>
                  </a:lnTo>
                  <a:lnTo>
                    <a:pt x="19812" y="425196"/>
                  </a:lnTo>
                  <a:lnTo>
                    <a:pt x="11430" y="483108"/>
                  </a:lnTo>
                  <a:lnTo>
                    <a:pt x="5206" y="542798"/>
                  </a:lnTo>
                  <a:lnTo>
                    <a:pt x="1460" y="602107"/>
                  </a:lnTo>
                  <a:lnTo>
                    <a:pt x="0" y="664718"/>
                  </a:lnTo>
                  <a:lnTo>
                    <a:pt x="762" y="695706"/>
                  </a:lnTo>
                  <a:lnTo>
                    <a:pt x="5968" y="757428"/>
                  </a:lnTo>
                  <a:lnTo>
                    <a:pt x="16382" y="818261"/>
                  </a:lnTo>
                  <a:lnTo>
                    <a:pt x="31242" y="877824"/>
                  </a:lnTo>
                  <a:lnTo>
                    <a:pt x="50418" y="935736"/>
                  </a:lnTo>
                  <a:lnTo>
                    <a:pt x="73660" y="991488"/>
                  </a:lnTo>
                  <a:lnTo>
                    <a:pt x="100330" y="1044575"/>
                  </a:lnTo>
                  <a:lnTo>
                    <a:pt x="130429" y="1094486"/>
                  </a:lnTo>
                  <a:lnTo>
                    <a:pt x="163449" y="1140968"/>
                  </a:lnTo>
                  <a:lnTo>
                    <a:pt x="199262" y="1183513"/>
                  </a:lnTo>
                  <a:lnTo>
                    <a:pt x="237236" y="1221486"/>
                  </a:lnTo>
                  <a:lnTo>
                    <a:pt x="277494" y="1254506"/>
                  </a:lnTo>
                  <a:lnTo>
                    <a:pt x="319659" y="1282064"/>
                  </a:lnTo>
                  <a:lnTo>
                    <a:pt x="363219" y="1303528"/>
                  </a:lnTo>
                  <a:lnTo>
                    <a:pt x="408178" y="1318641"/>
                  </a:lnTo>
                  <a:lnTo>
                    <a:pt x="454025" y="1326261"/>
                  </a:lnTo>
                  <a:lnTo>
                    <a:pt x="477138" y="1327150"/>
                  </a:lnTo>
                  <a:lnTo>
                    <a:pt x="500125" y="1326134"/>
                  </a:lnTo>
                  <a:lnTo>
                    <a:pt x="545719" y="1318133"/>
                  </a:lnTo>
                  <a:lnTo>
                    <a:pt x="590550" y="1303020"/>
                  </a:lnTo>
                  <a:lnTo>
                    <a:pt x="619621" y="1289050"/>
                  </a:lnTo>
                  <a:lnTo>
                    <a:pt x="475361" y="1289050"/>
                  </a:lnTo>
                  <a:lnTo>
                    <a:pt x="455675" y="1288161"/>
                  </a:lnTo>
                  <a:lnTo>
                    <a:pt x="416051" y="1281303"/>
                  </a:lnTo>
                  <a:lnTo>
                    <a:pt x="376681" y="1267968"/>
                  </a:lnTo>
                  <a:lnTo>
                    <a:pt x="337566" y="1248537"/>
                  </a:lnTo>
                  <a:lnTo>
                    <a:pt x="299338" y="1223264"/>
                  </a:lnTo>
                  <a:lnTo>
                    <a:pt x="262255" y="1192657"/>
                  </a:lnTo>
                  <a:lnTo>
                    <a:pt x="226694" y="1157097"/>
                  </a:lnTo>
                  <a:lnTo>
                    <a:pt x="193167" y="1117092"/>
                  </a:lnTo>
                  <a:lnTo>
                    <a:pt x="161925" y="1073150"/>
                  </a:lnTo>
                  <a:lnTo>
                    <a:pt x="133350" y="1025525"/>
                  </a:lnTo>
                  <a:lnTo>
                    <a:pt x="107950" y="974979"/>
                  </a:lnTo>
                  <a:lnTo>
                    <a:pt x="85979" y="921766"/>
                  </a:lnTo>
                  <a:lnTo>
                    <a:pt x="67563" y="866520"/>
                  </a:lnTo>
                  <a:lnTo>
                    <a:pt x="53467" y="809751"/>
                  </a:lnTo>
                  <a:lnTo>
                    <a:pt x="43687" y="751713"/>
                  </a:lnTo>
                  <a:lnTo>
                    <a:pt x="38735" y="693166"/>
                  </a:lnTo>
                  <a:lnTo>
                    <a:pt x="38104" y="663448"/>
                  </a:lnTo>
                  <a:lnTo>
                    <a:pt x="38354" y="634364"/>
                  </a:lnTo>
                  <a:lnTo>
                    <a:pt x="41058" y="574548"/>
                  </a:lnTo>
                  <a:lnTo>
                    <a:pt x="46031" y="516000"/>
                  </a:lnTo>
                  <a:lnTo>
                    <a:pt x="57531" y="430657"/>
                  </a:lnTo>
                  <a:lnTo>
                    <a:pt x="67691" y="376047"/>
                  </a:lnTo>
                  <a:lnTo>
                    <a:pt x="79756" y="323596"/>
                  </a:lnTo>
                  <a:lnTo>
                    <a:pt x="93472" y="274065"/>
                  </a:lnTo>
                  <a:lnTo>
                    <a:pt x="108457" y="227837"/>
                  </a:lnTo>
                  <a:lnTo>
                    <a:pt x="124841" y="185420"/>
                  </a:lnTo>
                  <a:lnTo>
                    <a:pt x="142240" y="147447"/>
                  </a:lnTo>
                  <a:lnTo>
                    <a:pt x="153404" y="126751"/>
                  </a:lnTo>
                  <a:lnTo>
                    <a:pt x="155194" y="87757"/>
                  </a:lnTo>
                  <a:lnTo>
                    <a:pt x="135803" y="82438"/>
                  </a:lnTo>
                  <a:close/>
                </a:path>
                <a:path w="952500" h="1327150">
                  <a:moveTo>
                    <a:pt x="720392" y="40861"/>
                  </a:moveTo>
                  <a:lnTo>
                    <a:pt x="755523" y="64897"/>
                  </a:lnTo>
                  <a:lnTo>
                    <a:pt x="783336" y="99440"/>
                  </a:lnTo>
                  <a:lnTo>
                    <a:pt x="810513" y="146685"/>
                  </a:lnTo>
                  <a:lnTo>
                    <a:pt x="827913" y="184658"/>
                  </a:lnTo>
                  <a:lnTo>
                    <a:pt x="844169" y="226949"/>
                  </a:lnTo>
                  <a:lnTo>
                    <a:pt x="859155" y="273176"/>
                  </a:lnTo>
                  <a:lnTo>
                    <a:pt x="872871" y="322834"/>
                  </a:lnTo>
                  <a:lnTo>
                    <a:pt x="884809" y="375285"/>
                  </a:lnTo>
                  <a:lnTo>
                    <a:pt x="895096" y="430149"/>
                  </a:lnTo>
                  <a:lnTo>
                    <a:pt x="903269" y="487552"/>
                  </a:lnTo>
                  <a:lnTo>
                    <a:pt x="909357" y="545591"/>
                  </a:lnTo>
                  <a:lnTo>
                    <a:pt x="913143" y="604647"/>
                  </a:lnTo>
                  <a:lnTo>
                    <a:pt x="914397" y="663448"/>
                  </a:lnTo>
                  <a:lnTo>
                    <a:pt x="913767" y="693166"/>
                  </a:lnTo>
                  <a:lnTo>
                    <a:pt x="908685" y="751967"/>
                  </a:lnTo>
                  <a:lnTo>
                    <a:pt x="898779" y="809879"/>
                  </a:lnTo>
                  <a:lnTo>
                    <a:pt x="884682" y="866775"/>
                  </a:lnTo>
                  <a:lnTo>
                    <a:pt x="866394" y="921893"/>
                  </a:lnTo>
                  <a:lnTo>
                    <a:pt x="844296" y="975232"/>
                  </a:lnTo>
                  <a:lnTo>
                    <a:pt x="818769" y="1025906"/>
                  </a:lnTo>
                  <a:lnTo>
                    <a:pt x="790194" y="1073404"/>
                  </a:lnTo>
                  <a:lnTo>
                    <a:pt x="758825" y="1117600"/>
                  </a:lnTo>
                  <a:lnTo>
                    <a:pt x="725169" y="1157605"/>
                  </a:lnTo>
                  <a:lnTo>
                    <a:pt x="689610" y="1193164"/>
                  </a:lnTo>
                  <a:lnTo>
                    <a:pt x="652399" y="1223772"/>
                  </a:lnTo>
                  <a:lnTo>
                    <a:pt x="613918" y="1248918"/>
                  </a:lnTo>
                  <a:lnTo>
                    <a:pt x="574548" y="1268476"/>
                  </a:lnTo>
                  <a:lnTo>
                    <a:pt x="535051" y="1281557"/>
                  </a:lnTo>
                  <a:lnTo>
                    <a:pt x="495173" y="1288288"/>
                  </a:lnTo>
                  <a:lnTo>
                    <a:pt x="475361" y="1289050"/>
                  </a:lnTo>
                  <a:lnTo>
                    <a:pt x="619621" y="1289050"/>
                  </a:lnTo>
                  <a:lnTo>
                    <a:pt x="655066" y="1268349"/>
                  </a:lnTo>
                  <a:lnTo>
                    <a:pt x="696087" y="1237995"/>
                  </a:lnTo>
                  <a:lnTo>
                    <a:pt x="735076" y="1202309"/>
                  </a:lnTo>
                  <a:lnTo>
                    <a:pt x="772032" y="1161923"/>
                  </a:lnTo>
                  <a:lnTo>
                    <a:pt x="806323" y="1117345"/>
                  </a:lnTo>
                  <a:lnTo>
                    <a:pt x="837819" y="1069086"/>
                  </a:lnTo>
                  <a:lnTo>
                    <a:pt x="866267" y="1017397"/>
                  </a:lnTo>
                  <a:lnTo>
                    <a:pt x="891159" y="962913"/>
                  </a:lnTo>
                  <a:lnTo>
                    <a:pt x="912368" y="905891"/>
                  </a:lnTo>
                  <a:lnTo>
                    <a:pt x="929513" y="846963"/>
                  </a:lnTo>
                  <a:lnTo>
                    <a:pt x="941959" y="786638"/>
                  </a:lnTo>
                  <a:lnTo>
                    <a:pt x="949832" y="725169"/>
                  </a:lnTo>
                  <a:lnTo>
                    <a:pt x="952500" y="663448"/>
                  </a:lnTo>
                  <a:lnTo>
                    <a:pt x="952246" y="632713"/>
                  </a:lnTo>
                  <a:lnTo>
                    <a:pt x="949451" y="571753"/>
                  </a:lnTo>
                  <a:lnTo>
                    <a:pt x="944499" y="511556"/>
                  </a:lnTo>
                  <a:lnTo>
                    <a:pt x="932561" y="423545"/>
                  </a:lnTo>
                  <a:lnTo>
                    <a:pt x="922019" y="367157"/>
                  </a:lnTo>
                  <a:lnTo>
                    <a:pt x="909701" y="313054"/>
                  </a:lnTo>
                  <a:lnTo>
                    <a:pt x="895604" y="261874"/>
                  </a:lnTo>
                  <a:lnTo>
                    <a:pt x="879856" y="213740"/>
                  </a:lnTo>
                  <a:lnTo>
                    <a:pt x="862838" y="169290"/>
                  </a:lnTo>
                  <a:lnTo>
                    <a:pt x="844296" y="129032"/>
                  </a:lnTo>
                  <a:lnTo>
                    <a:pt x="824484" y="93217"/>
                  </a:lnTo>
                  <a:lnTo>
                    <a:pt x="792607" y="48767"/>
                  </a:lnTo>
                  <a:lnTo>
                    <a:pt x="785392" y="41148"/>
                  </a:lnTo>
                  <a:lnTo>
                    <a:pt x="721487" y="41148"/>
                  </a:lnTo>
                  <a:lnTo>
                    <a:pt x="720392" y="40861"/>
                  </a:lnTo>
                  <a:close/>
                </a:path>
                <a:path w="952500" h="1327150">
                  <a:moveTo>
                    <a:pt x="218592" y="76581"/>
                  </a:moveTo>
                  <a:lnTo>
                    <a:pt x="139700" y="76581"/>
                  </a:lnTo>
                  <a:lnTo>
                    <a:pt x="170687" y="98933"/>
                  </a:lnTo>
                  <a:lnTo>
                    <a:pt x="169799" y="100075"/>
                  </a:lnTo>
                  <a:lnTo>
                    <a:pt x="160528" y="114553"/>
                  </a:lnTo>
                  <a:lnTo>
                    <a:pt x="153404" y="126751"/>
                  </a:lnTo>
                  <a:lnTo>
                    <a:pt x="149606" y="209550"/>
                  </a:lnTo>
                  <a:lnTo>
                    <a:pt x="218592" y="76581"/>
                  </a:lnTo>
                  <a:close/>
                </a:path>
                <a:path w="952500" h="1327150">
                  <a:moveTo>
                    <a:pt x="155194" y="87757"/>
                  </a:moveTo>
                  <a:lnTo>
                    <a:pt x="153404" y="126751"/>
                  </a:lnTo>
                  <a:lnTo>
                    <a:pt x="160528" y="114553"/>
                  </a:lnTo>
                  <a:lnTo>
                    <a:pt x="169799" y="100075"/>
                  </a:lnTo>
                  <a:lnTo>
                    <a:pt x="170687" y="98933"/>
                  </a:lnTo>
                  <a:lnTo>
                    <a:pt x="155194" y="87757"/>
                  </a:lnTo>
                  <a:close/>
                </a:path>
                <a:path w="952500" h="1327150">
                  <a:moveTo>
                    <a:pt x="139700" y="76581"/>
                  </a:moveTo>
                  <a:lnTo>
                    <a:pt x="137668" y="79501"/>
                  </a:lnTo>
                  <a:lnTo>
                    <a:pt x="135803" y="82438"/>
                  </a:lnTo>
                  <a:lnTo>
                    <a:pt x="155194" y="87757"/>
                  </a:lnTo>
                  <a:lnTo>
                    <a:pt x="139700" y="76581"/>
                  </a:lnTo>
                  <a:close/>
                </a:path>
                <a:path w="952500" h="1327150">
                  <a:moveTo>
                    <a:pt x="247650" y="20574"/>
                  </a:moveTo>
                  <a:lnTo>
                    <a:pt x="37592" y="55499"/>
                  </a:lnTo>
                  <a:lnTo>
                    <a:pt x="135803" y="82438"/>
                  </a:lnTo>
                  <a:lnTo>
                    <a:pt x="137668" y="79501"/>
                  </a:lnTo>
                  <a:lnTo>
                    <a:pt x="139700" y="76581"/>
                  </a:lnTo>
                  <a:lnTo>
                    <a:pt x="218592" y="76581"/>
                  </a:lnTo>
                  <a:lnTo>
                    <a:pt x="247650" y="20574"/>
                  </a:lnTo>
                  <a:close/>
                </a:path>
                <a:path w="952500" h="1327150">
                  <a:moveTo>
                    <a:pt x="718947" y="40259"/>
                  </a:moveTo>
                  <a:lnTo>
                    <a:pt x="720392" y="40861"/>
                  </a:lnTo>
                  <a:lnTo>
                    <a:pt x="721487" y="41148"/>
                  </a:lnTo>
                  <a:lnTo>
                    <a:pt x="718947" y="40259"/>
                  </a:lnTo>
                  <a:close/>
                </a:path>
                <a:path w="952500" h="1327150">
                  <a:moveTo>
                    <a:pt x="784550" y="40259"/>
                  </a:moveTo>
                  <a:lnTo>
                    <a:pt x="718947" y="40259"/>
                  </a:lnTo>
                  <a:lnTo>
                    <a:pt x="721487" y="41148"/>
                  </a:lnTo>
                  <a:lnTo>
                    <a:pt x="785392" y="41148"/>
                  </a:lnTo>
                  <a:lnTo>
                    <a:pt x="784550" y="40259"/>
                  </a:lnTo>
                  <a:close/>
                </a:path>
                <a:path w="952500" h="1327150">
                  <a:moveTo>
                    <a:pt x="712125" y="38696"/>
                  </a:moveTo>
                  <a:lnTo>
                    <a:pt x="720392" y="40861"/>
                  </a:lnTo>
                  <a:lnTo>
                    <a:pt x="718947" y="40259"/>
                  </a:lnTo>
                  <a:lnTo>
                    <a:pt x="784550" y="40259"/>
                  </a:lnTo>
                  <a:lnTo>
                    <a:pt x="783227" y="38862"/>
                  </a:lnTo>
                  <a:lnTo>
                    <a:pt x="713867" y="38862"/>
                  </a:lnTo>
                  <a:lnTo>
                    <a:pt x="712125" y="38696"/>
                  </a:lnTo>
                  <a:close/>
                </a:path>
                <a:path w="952500" h="1327150">
                  <a:moveTo>
                    <a:pt x="710819" y="38353"/>
                  </a:moveTo>
                  <a:lnTo>
                    <a:pt x="712125" y="38696"/>
                  </a:lnTo>
                  <a:lnTo>
                    <a:pt x="713867" y="38862"/>
                  </a:lnTo>
                  <a:lnTo>
                    <a:pt x="710819" y="38353"/>
                  </a:lnTo>
                  <a:close/>
                </a:path>
                <a:path w="952500" h="1327150">
                  <a:moveTo>
                    <a:pt x="782746" y="38353"/>
                  </a:moveTo>
                  <a:lnTo>
                    <a:pt x="710819" y="38353"/>
                  </a:lnTo>
                  <a:lnTo>
                    <a:pt x="713867" y="38862"/>
                  </a:lnTo>
                  <a:lnTo>
                    <a:pt x="783227" y="38862"/>
                  </a:lnTo>
                  <a:lnTo>
                    <a:pt x="782746" y="38353"/>
                  </a:lnTo>
                  <a:close/>
                </a:path>
                <a:path w="952500" h="1327150">
                  <a:moveTo>
                    <a:pt x="706501" y="0"/>
                  </a:moveTo>
                  <a:lnTo>
                    <a:pt x="703199" y="37846"/>
                  </a:lnTo>
                  <a:lnTo>
                    <a:pt x="712125" y="38696"/>
                  </a:lnTo>
                  <a:lnTo>
                    <a:pt x="710819" y="38353"/>
                  </a:lnTo>
                  <a:lnTo>
                    <a:pt x="782746" y="38353"/>
                  </a:lnTo>
                  <a:lnTo>
                    <a:pt x="744347" y="9525"/>
                  </a:lnTo>
                  <a:lnTo>
                    <a:pt x="717169" y="888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697548"/>
            <a:ext cx="2343150" cy="336422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5000" b="0" spc="-5" dirty="0">
                <a:solidFill>
                  <a:srgbClr val="04607A"/>
                </a:solidFill>
                <a:latin typeface="Bookman Old Style"/>
                <a:cs typeface="Bookman Old Style"/>
              </a:rPr>
              <a:t>Ex2</a:t>
            </a:r>
            <a:endParaRPr sz="5000">
              <a:latin typeface="Bookman Old Style"/>
              <a:cs typeface="Bookman Old Style"/>
            </a:endParaRPr>
          </a:p>
          <a:p>
            <a:pPr marL="378460" indent="-274955">
              <a:lnSpc>
                <a:spcPct val="100000"/>
              </a:lnSpc>
              <a:spcBef>
                <a:spcPts val="409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79095" algn="l"/>
              </a:tabLst>
            </a:pP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(a+b)*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Book Antiqua"/>
              <a:cs typeface="Book Antiqua"/>
            </a:endParaRPr>
          </a:p>
          <a:p>
            <a:pPr marL="1932939">
              <a:lnSpc>
                <a:spcPct val="100000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±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Book Antiqua"/>
              <a:cs typeface="Book Antiqua"/>
            </a:endParaRPr>
          </a:p>
          <a:p>
            <a:pPr marL="1856739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a,</a:t>
            </a:r>
            <a:r>
              <a:rPr sz="2400" spc="-9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71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3646"/>
            <a:ext cx="59442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 accepting</a:t>
            </a:r>
            <a:r>
              <a:rPr spc="-90" dirty="0"/>
              <a:t> </a:t>
            </a:r>
            <a:r>
              <a:rPr spc="-5" dirty="0"/>
              <a:t>nothing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56385"/>
            <a:ext cx="38379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50" spc="5" dirty="0">
                <a:solidFill>
                  <a:srgbClr val="634448"/>
                </a:solidFill>
                <a:latin typeface="Book Antiqua"/>
                <a:cs typeface="Book Antiqua"/>
              </a:rPr>
              <a:t>1.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FA with no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600" spc="-6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states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0079" y="1857629"/>
            <a:ext cx="3009900" cy="144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77689" y="2750641"/>
            <a:ext cx="153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242" y="2141347"/>
            <a:ext cx="118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7796" y="28271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0742" y="1535938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3286125"/>
            <a:ext cx="763270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50" spc="5" dirty="0">
                <a:solidFill>
                  <a:srgbClr val="634448"/>
                </a:solidFill>
                <a:latin typeface="Book Antiqua"/>
                <a:cs typeface="Book Antiqua"/>
              </a:rPr>
              <a:t>2.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FA with </a:t>
            </a:r>
            <a:r>
              <a:rPr sz="2600" spc="-5" dirty="0">
                <a:solidFill>
                  <a:srgbClr val="C00000"/>
                </a:solidFill>
                <a:latin typeface="Book Antiqua"/>
                <a:cs typeface="Book Antiqua"/>
              </a:rPr>
              <a:t>disconnected </a:t>
            </a:r>
            <a:r>
              <a:rPr sz="2600" dirty="0">
                <a:solidFill>
                  <a:srgbClr val="C00000"/>
                </a:solidFill>
                <a:latin typeface="Book Antiqua"/>
                <a:cs typeface="Book Antiqua"/>
              </a:rPr>
              <a:t>graph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. Start state does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not  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C00000"/>
                </a:solidFill>
                <a:latin typeface="Book Antiqua"/>
                <a:cs typeface="Book Antiqua"/>
              </a:rPr>
              <a:t>path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to the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6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state.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2911" y="4753228"/>
            <a:ext cx="3009900" cy="1444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38654" y="5646826"/>
            <a:ext cx="153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694" y="5037582"/>
            <a:ext cx="118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628" y="5723331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3575" y="44321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69279" y="4838700"/>
            <a:ext cx="952500" cy="1184275"/>
            <a:chOff x="5669279" y="4838700"/>
            <a:chExt cx="952500" cy="1184275"/>
          </a:xfrm>
        </p:grpSpPr>
        <p:sp>
          <p:nvSpPr>
            <p:cNvPr id="16" name="object 16"/>
            <p:cNvSpPr/>
            <p:nvPr/>
          </p:nvSpPr>
          <p:spPr>
            <a:xfrm>
              <a:off x="5868161" y="485165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20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6712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9279" y="5138927"/>
              <a:ext cx="952500" cy="883919"/>
            </a:xfrm>
            <a:custGeom>
              <a:avLst/>
              <a:gdLst/>
              <a:ahLst/>
              <a:cxnLst/>
              <a:rect l="l" t="t" r="r" b="b"/>
              <a:pathLst>
                <a:path w="952500" h="883920">
                  <a:moveTo>
                    <a:pt x="127961" y="65558"/>
                  </a:moveTo>
                  <a:lnTo>
                    <a:pt x="100203" y="100457"/>
                  </a:lnTo>
                  <a:lnTo>
                    <a:pt x="73660" y="143764"/>
                  </a:lnTo>
                  <a:lnTo>
                    <a:pt x="43307" y="210185"/>
                  </a:lnTo>
                  <a:lnTo>
                    <a:pt x="20066" y="283718"/>
                  </a:lnTo>
                  <a:lnTo>
                    <a:pt x="11684" y="322072"/>
                  </a:lnTo>
                  <a:lnTo>
                    <a:pt x="5207" y="361950"/>
                  </a:lnTo>
                  <a:lnTo>
                    <a:pt x="1397" y="402336"/>
                  </a:lnTo>
                  <a:lnTo>
                    <a:pt x="0" y="443484"/>
                  </a:lnTo>
                  <a:lnTo>
                    <a:pt x="762" y="464451"/>
                  </a:lnTo>
                  <a:lnTo>
                    <a:pt x="6350" y="506222"/>
                  </a:lnTo>
                  <a:lnTo>
                    <a:pt x="17018" y="547192"/>
                  </a:lnTo>
                  <a:lnTo>
                    <a:pt x="32258" y="587222"/>
                  </a:lnTo>
                  <a:lnTo>
                    <a:pt x="51943" y="626008"/>
                  </a:lnTo>
                  <a:lnTo>
                    <a:pt x="75437" y="663079"/>
                  </a:lnTo>
                  <a:lnTo>
                    <a:pt x="102489" y="698360"/>
                  </a:lnTo>
                  <a:lnTo>
                    <a:pt x="132969" y="731520"/>
                  </a:lnTo>
                  <a:lnTo>
                    <a:pt x="166370" y="762317"/>
                  </a:lnTo>
                  <a:lnTo>
                    <a:pt x="202184" y="790181"/>
                  </a:lnTo>
                  <a:lnTo>
                    <a:pt x="240411" y="815149"/>
                  </a:lnTo>
                  <a:lnTo>
                    <a:pt x="280543" y="836764"/>
                  </a:lnTo>
                  <a:lnTo>
                    <a:pt x="322325" y="854735"/>
                  </a:lnTo>
                  <a:lnTo>
                    <a:pt x="365379" y="868705"/>
                  </a:lnTo>
                  <a:lnTo>
                    <a:pt x="409448" y="878293"/>
                  </a:lnTo>
                  <a:lnTo>
                    <a:pt x="454279" y="883335"/>
                  </a:lnTo>
                  <a:lnTo>
                    <a:pt x="476758" y="883907"/>
                  </a:lnTo>
                  <a:lnTo>
                    <a:pt x="499237" y="883285"/>
                  </a:lnTo>
                  <a:lnTo>
                    <a:pt x="543941" y="878141"/>
                  </a:lnTo>
                  <a:lnTo>
                    <a:pt x="588010" y="868451"/>
                  </a:lnTo>
                  <a:lnTo>
                    <a:pt x="631063" y="854405"/>
                  </a:lnTo>
                  <a:lnTo>
                    <a:pt x="652018" y="845820"/>
                  </a:lnTo>
                  <a:lnTo>
                    <a:pt x="475742" y="845820"/>
                  </a:lnTo>
                  <a:lnTo>
                    <a:pt x="455295" y="845248"/>
                  </a:lnTo>
                  <a:lnTo>
                    <a:pt x="414782" y="840574"/>
                  </a:lnTo>
                  <a:lnTo>
                    <a:pt x="374523" y="831697"/>
                  </a:lnTo>
                  <a:lnTo>
                    <a:pt x="334899" y="818794"/>
                  </a:lnTo>
                  <a:lnTo>
                    <a:pt x="296291" y="802106"/>
                  </a:lnTo>
                  <a:lnTo>
                    <a:pt x="259207" y="782002"/>
                  </a:lnTo>
                  <a:lnTo>
                    <a:pt x="223774" y="758761"/>
                  </a:lnTo>
                  <a:lnTo>
                    <a:pt x="190246" y="732713"/>
                  </a:lnTo>
                  <a:lnTo>
                    <a:pt x="159385" y="704088"/>
                  </a:lnTo>
                  <a:lnTo>
                    <a:pt x="131191" y="673239"/>
                  </a:lnTo>
                  <a:lnTo>
                    <a:pt x="106172" y="640511"/>
                  </a:lnTo>
                  <a:lnTo>
                    <a:pt x="84455" y="606336"/>
                  </a:lnTo>
                  <a:lnTo>
                    <a:pt x="66675" y="570814"/>
                  </a:lnTo>
                  <a:lnTo>
                    <a:pt x="52959" y="534657"/>
                  </a:lnTo>
                  <a:lnTo>
                    <a:pt x="43434" y="497713"/>
                  </a:lnTo>
                  <a:lnTo>
                    <a:pt x="38135" y="443484"/>
                  </a:lnTo>
                  <a:lnTo>
                    <a:pt x="38106" y="441706"/>
                  </a:lnTo>
                  <a:lnTo>
                    <a:pt x="38354" y="423291"/>
                  </a:lnTo>
                  <a:lnTo>
                    <a:pt x="41021" y="385191"/>
                  </a:lnTo>
                  <a:lnTo>
                    <a:pt x="45847" y="347345"/>
                  </a:lnTo>
                  <a:lnTo>
                    <a:pt x="57277" y="291973"/>
                  </a:lnTo>
                  <a:lnTo>
                    <a:pt x="79301" y="222631"/>
                  </a:lnTo>
                  <a:lnTo>
                    <a:pt x="99822" y="175895"/>
                  </a:lnTo>
                  <a:lnTo>
                    <a:pt x="123444" y="134112"/>
                  </a:lnTo>
                  <a:lnTo>
                    <a:pt x="138998" y="111750"/>
                  </a:lnTo>
                  <a:lnTo>
                    <a:pt x="146410" y="73765"/>
                  </a:lnTo>
                  <a:lnTo>
                    <a:pt x="146196" y="73557"/>
                  </a:lnTo>
                  <a:lnTo>
                    <a:pt x="127961" y="65558"/>
                  </a:lnTo>
                  <a:close/>
                </a:path>
                <a:path w="952500" h="883920">
                  <a:moveTo>
                    <a:pt x="705866" y="0"/>
                  </a:moveTo>
                  <a:lnTo>
                    <a:pt x="703834" y="38100"/>
                  </a:lnTo>
                  <a:lnTo>
                    <a:pt x="714502" y="38608"/>
                  </a:lnTo>
                  <a:lnTo>
                    <a:pt x="723138" y="40259"/>
                  </a:lnTo>
                  <a:lnTo>
                    <a:pt x="758571" y="56261"/>
                  </a:lnTo>
                  <a:lnTo>
                    <a:pt x="794766" y="87757"/>
                  </a:lnTo>
                  <a:lnTo>
                    <a:pt x="821055" y="120777"/>
                  </a:lnTo>
                  <a:lnTo>
                    <a:pt x="845439" y="160528"/>
                  </a:lnTo>
                  <a:lnTo>
                    <a:pt x="873677" y="222758"/>
                  </a:lnTo>
                  <a:lnTo>
                    <a:pt x="895476" y="291973"/>
                  </a:lnTo>
                  <a:lnTo>
                    <a:pt x="906779" y="346964"/>
                  </a:lnTo>
                  <a:lnTo>
                    <a:pt x="913150" y="404241"/>
                  </a:lnTo>
                  <a:lnTo>
                    <a:pt x="914393" y="441706"/>
                  </a:lnTo>
                  <a:lnTo>
                    <a:pt x="914357" y="443484"/>
                  </a:lnTo>
                  <a:lnTo>
                    <a:pt x="908812" y="498297"/>
                  </a:lnTo>
                  <a:lnTo>
                    <a:pt x="892937" y="553262"/>
                  </a:lnTo>
                  <a:lnTo>
                    <a:pt x="876935" y="589051"/>
                  </a:lnTo>
                  <a:lnTo>
                    <a:pt x="857123" y="623989"/>
                  </a:lnTo>
                  <a:lnTo>
                    <a:pt x="833754" y="657377"/>
                  </a:lnTo>
                  <a:lnTo>
                    <a:pt x="806958" y="689241"/>
                  </a:lnTo>
                  <a:lnTo>
                    <a:pt x="777367" y="719086"/>
                  </a:lnTo>
                  <a:lnTo>
                    <a:pt x="745041" y="746429"/>
                  </a:lnTo>
                  <a:lnTo>
                    <a:pt x="710565" y="771144"/>
                  </a:lnTo>
                  <a:lnTo>
                    <a:pt x="674243" y="792772"/>
                  </a:lnTo>
                  <a:lnTo>
                    <a:pt x="636270" y="811136"/>
                  </a:lnTo>
                  <a:lnTo>
                    <a:pt x="597027" y="826033"/>
                  </a:lnTo>
                  <a:lnTo>
                    <a:pt x="557022" y="836841"/>
                  </a:lnTo>
                  <a:lnTo>
                    <a:pt x="516382" y="843622"/>
                  </a:lnTo>
                  <a:lnTo>
                    <a:pt x="475742" y="845820"/>
                  </a:lnTo>
                  <a:lnTo>
                    <a:pt x="652018" y="845820"/>
                  </a:lnTo>
                  <a:lnTo>
                    <a:pt x="693039" y="825906"/>
                  </a:lnTo>
                  <a:lnTo>
                    <a:pt x="732228" y="802513"/>
                  </a:lnTo>
                  <a:lnTo>
                    <a:pt x="769239" y="775906"/>
                  </a:lnTo>
                  <a:lnTo>
                    <a:pt x="803835" y="746379"/>
                  </a:lnTo>
                  <a:lnTo>
                    <a:pt x="835660" y="714362"/>
                  </a:lnTo>
                  <a:lnTo>
                    <a:pt x="864362" y="679932"/>
                  </a:lnTo>
                  <a:lnTo>
                    <a:pt x="889762" y="643597"/>
                  </a:lnTo>
                  <a:lnTo>
                    <a:pt x="911478" y="605383"/>
                  </a:lnTo>
                  <a:lnTo>
                    <a:pt x="928877" y="565734"/>
                  </a:lnTo>
                  <a:lnTo>
                    <a:pt x="941704" y="525081"/>
                  </a:lnTo>
                  <a:lnTo>
                    <a:pt x="949705" y="483501"/>
                  </a:lnTo>
                  <a:lnTo>
                    <a:pt x="952500" y="441706"/>
                  </a:lnTo>
                  <a:lnTo>
                    <a:pt x="952246" y="421132"/>
                  </a:lnTo>
                  <a:lnTo>
                    <a:pt x="949451" y="380492"/>
                  </a:lnTo>
                  <a:lnTo>
                    <a:pt x="944245" y="340360"/>
                  </a:lnTo>
                  <a:lnTo>
                    <a:pt x="932179" y="281432"/>
                  </a:lnTo>
                  <a:lnTo>
                    <a:pt x="921385" y="243967"/>
                  </a:lnTo>
                  <a:lnTo>
                    <a:pt x="908812" y="207899"/>
                  </a:lnTo>
                  <a:lnTo>
                    <a:pt x="886841" y="157607"/>
                  </a:lnTo>
                  <a:lnTo>
                    <a:pt x="861187" y="112141"/>
                  </a:lnTo>
                  <a:lnTo>
                    <a:pt x="832358" y="72771"/>
                  </a:lnTo>
                  <a:lnTo>
                    <a:pt x="800862" y="40767"/>
                  </a:lnTo>
                  <a:lnTo>
                    <a:pt x="766445" y="16637"/>
                  </a:lnTo>
                  <a:lnTo>
                    <a:pt x="729488" y="2667"/>
                  </a:lnTo>
                  <a:lnTo>
                    <a:pt x="716534" y="635"/>
                  </a:lnTo>
                  <a:lnTo>
                    <a:pt x="705866" y="0"/>
                  </a:lnTo>
                  <a:close/>
                </a:path>
                <a:path w="952500" h="883920">
                  <a:moveTo>
                    <a:pt x="218976" y="60452"/>
                  </a:moveTo>
                  <a:lnTo>
                    <a:pt x="132715" y="60452"/>
                  </a:lnTo>
                  <a:lnTo>
                    <a:pt x="146196" y="73557"/>
                  </a:lnTo>
                  <a:lnTo>
                    <a:pt x="146431" y="73660"/>
                  </a:lnTo>
                  <a:lnTo>
                    <a:pt x="160020" y="86995"/>
                  </a:lnTo>
                  <a:lnTo>
                    <a:pt x="158242" y="88773"/>
                  </a:lnTo>
                  <a:lnTo>
                    <a:pt x="149225" y="98933"/>
                  </a:lnTo>
                  <a:lnTo>
                    <a:pt x="140462" y="109728"/>
                  </a:lnTo>
                  <a:lnTo>
                    <a:pt x="138998" y="111750"/>
                  </a:lnTo>
                  <a:lnTo>
                    <a:pt x="123062" y="193421"/>
                  </a:lnTo>
                  <a:lnTo>
                    <a:pt x="218976" y="60452"/>
                  </a:lnTo>
                  <a:close/>
                </a:path>
                <a:path w="952500" h="883920">
                  <a:moveTo>
                    <a:pt x="146410" y="73765"/>
                  </a:moveTo>
                  <a:lnTo>
                    <a:pt x="138998" y="111750"/>
                  </a:lnTo>
                  <a:lnTo>
                    <a:pt x="140462" y="109728"/>
                  </a:lnTo>
                  <a:lnTo>
                    <a:pt x="149225" y="98933"/>
                  </a:lnTo>
                  <a:lnTo>
                    <a:pt x="158242" y="88773"/>
                  </a:lnTo>
                  <a:lnTo>
                    <a:pt x="160020" y="86995"/>
                  </a:lnTo>
                  <a:lnTo>
                    <a:pt x="146410" y="73765"/>
                  </a:lnTo>
                  <a:close/>
                </a:path>
                <a:path w="952500" h="883920">
                  <a:moveTo>
                    <a:pt x="132715" y="60452"/>
                  </a:moveTo>
                  <a:lnTo>
                    <a:pt x="129794" y="63500"/>
                  </a:lnTo>
                  <a:lnTo>
                    <a:pt x="127961" y="65558"/>
                  </a:lnTo>
                  <a:lnTo>
                    <a:pt x="146196" y="73557"/>
                  </a:lnTo>
                  <a:lnTo>
                    <a:pt x="132715" y="60452"/>
                  </a:lnTo>
                  <a:close/>
                </a:path>
                <a:path w="952500" h="883920">
                  <a:moveTo>
                    <a:pt x="247650" y="20701"/>
                  </a:moveTo>
                  <a:lnTo>
                    <a:pt x="34671" y="24638"/>
                  </a:lnTo>
                  <a:lnTo>
                    <a:pt x="127961" y="65558"/>
                  </a:lnTo>
                  <a:lnTo>
                    <a:pt x="129794" y="63500"/>
                  </a:lnTo>
                  <a:lnTo>
                    <a:pt x="132715" y="60452"/>
                  </a:lnTo>
                  <a:lnTo>
                    <a:pt x="218976" y="60452"/>
                  </a:lnTo>
                  <a:lnTo>
                    <a:pt x="247650" y="20701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74841" y="4458301"/>
            <a:ext cx="333375" cy="1508760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5"/>
              </a:spcBef>
            </a:pPr>
            <a:r>
              <a:rPr sz="4000" spc="-5" dirty="0">
                <a:solidFill>
                  <a:srgbClr val="383500"/>
                </a:solidFill>
                <a:latin typeface="Book Antiqua"/>
                <a:cs typeface="Book Antiqua"/>
              </a:rPr>
              <a:t>+</a:t>
            </a:r>
            <a:endParaRPr sz="4000">
              <a:latin typeface="Book Antiqua"/>
              <a:cs typeface="Book Antiqua"/>
            </a:endParaRPr>
          </a:p>
          <a:p>
            <a:pPr marL="13716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C000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9170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smtClean="0"/>
              <a:t>PO Mapping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711715"/>
              </p:ext>
            </p:extLst>
          </p:nvPr>
        </p:nvGraphicFramePr>
        <p:xfrm>
          <a:off x="457201" y="1600201"/>
          <a:ext cx="7239000" cy="3505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2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8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12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65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86137">
                <a:tc>
                  <a:txBody>
                    <a:bodyPr/>
                    <a:lstStyle/>
                    <a:p>
                      <a:pPr marL="71755" marR="28956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effectLst/>
                        </a:rPr>
                        <a:t>S</a:t>
                      </a:r>
                      <a:r>
                        <a:rPr lang="en-US" sz="900" spc="-5" dirty="0">
                          <a:effectLst/>
                        </a:rPr>
                        <a:t>e</a:t>
                      </a:r>
                      <a:r>
                        <a:rPr lang="en-US" sz="900" dirty="0">
                          <a:effectLst/>
                        </a:rPr>
                        <a:t>mester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lnSpc>
                          <a:spcPct val="115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Course Objectives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890" indent="1206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dirty="0" smtClean="0">
                          <a:effectLst/>
                        </a:rPr>
                        <a:t>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14668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4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5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6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7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8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81280" indent="1333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9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 </a:t>
                      </a:r>
                      <a:r>
                        <a:rPr lang="en-US" sz="900" dirty="0">
                          <a:effectLst/>
                        </a:rPr>
                        <a:t>O </a:t>
                      </a: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65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IV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52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53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2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558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CO4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7429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28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95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52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74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36000" y="30818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673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95274"/>
            <a:ext cx="12331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Ex3</a:t>
            </a:r>
            <a:endParaRPr sz="5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511808" y="2754248"/>
            <a:ext cx="4369435" cy="1452880"/>
            <a:chOff x="1511808" y="2754248"/>
            <a:chExt cx="4369435" cy="1452880"/>
          </a:xfrm>
        </p:grpSpPr>
        <p:sp>
          <p:nvSpPr>
            <p:cNvPr id="4" name="object 4"/>
            <p:cNvSpPr/>
            <p:nvPr/>
          </p:nvSpPr>
          <p:spPr>
            <a:xfrm>
              <a:off x="1524762" y="3126485"/>
              <a:ext cx="4343400" cy="762000"/>
            </a:xfrm>
            <a:custGeom>
              <a:avLst/>
              <a:gdLst/>
              <a:ahLst/>
              <a:cxnLst/>
              <a:rect l="l" t="t" r="r" b="b"/>
              <a:pathLst>
                <a:path w="43434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6"/>
                  </a:lnTo>
                  <a:lnTo>
                    <a:pt x="827134" y="468365"/>
                  </a:lnTo>
                  <a:lnTo>
                    <a:pt x="813773" y="509502"/>
                  </a:lnTo>
                  <a:lnTo>
                    <a:pt x="795612" y="548562"/>
                  </a:lnTo>
                  <a:lnTo>
                    <a:pt x="772965" y="585257"/>
                  </a:lnTo>
                  <a:lnTo>
                    <a:pt x="746146" y="619303"/>
                  </a:lnTo>
                  <a:lnTo>
                    <a:pt x="715470" y="650414"/>
                  </a:lnTo>
                  <a:lnTo>
                    <a:pt x="681250" y="678304"/>
                  </a:lnTo>
                  <a:lnTo>
                    <a:pt x="643800" y="702687"/>
                  </a:lnTo>
                  <a:lnTo>
                    <a:pt x="603435" y="723277"/>
                  </a:lnTo>
                  <a:lnTo>
                    <a:pt x="560468" y="739790"/>
                  </a:lnTo>
                  <a:lnTo>
                    <a:pt x="515214" y="751938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8"/>
                  </a:lnTo>
                  <a:lnTo>
                    <a:pt x="277731" y="739790"/>
                  </a:lnTo>
                  <a:lnTo>
                    <a:pt x="234764" y="723277"/>
                  </a:lnTo>
                  <a:lnTo>
                    <a:pt x="194399" y="702687"/>
                  </a:lnTo>
                  <a:lnTo>
                    <a:pt x="156949" y="678304"/>
                  </a:lnTo>
                  <a:lnTo>
                    <a:pt x="122729" y="650414"/>
                  </a:lnTo>
                  <a:lnTo>
                    <a:pt x="92053" y="619303"/>
                  </a:lnTo>
                  <a:lnTo>
                    <a:pt x="65234" y="585257"/>
                  </a:lnTo>
                  <a:lnTo>
                    <a:pt x="42587" y="548562"/>
                  </a:lnTo>
                  <a:lnTo>
                    <a:pt x="24426" y="509502"/>
                  </a:lnTo>
                  <a:lnTo>
                    <a:pt x="11065" y="468365"/>
                  </a:lnTo>
                  <a:lnTo>
                    <a:pt x="2818" y="425436"/>
                  </a:lnTo>
                  <a:lnTo>
                    <a:pt x="0" y="381000"/>
                  </a:lnTo>
                  <a:close/>
                </a:path>
                <a:path w="4343400" h="762000">
                  <a:moveTo>
                    <a:pt x="3505200" y="381000"/>
                  </a:moveTo>
                  <a:lnTo>
                    <a:pt x="3508018" y="336563"/>
                  </a:lnTo>
                  <a:lnTo>
                    <a:pt x="3516265" y="293634"/>
                  </a:lnTo>
                  <a:lnTo>
                    <a:pt x="3529626" y="252497"/>
                  </a:lnTo>
                  <a:lnTo>
                    <a:pt x="3547787" y="213437"/>
                  </a:lnTo>
                  <a:lnTo>
                    <a:pt x="3570434" y="176742"/>
                  </a:lnTo>
                  <a:lnTo>
                    <a:pt x="3597253" y="142696"/>
                  </a:lnTo>
                  <a:lnTo>
                    <a:pt x="3627929" y="111585"/>
                  </a:lnTo>
                  <a:lnTo>
                    <a:pt x="3662149" y="83695"/>
                  </a:lnTo>
                  <a:lnTo>
                    <a:pt x="3699599" y="59312"/>
                  </a:lnTo>
                  <a:lnTo>
                    <a:pt x="3739964" y="38722"/>
                  </a:lnTo>
                  <a:lnTo>
                    <a:pt x="3782931" y="22209"/>
                  </a:lnTo>
                  <a:lnTo>
                    <a:pt x="3828185" y="10061"/>
                  </a:lnTo>
                  <a:lnTo>
                    <a:pt x="3875413" y="2563"/>
                  </a:lnTo>
                  <a:lnTo>
                    <a:pt x="3924300" y="0"/>
                  </a:lnTo>
                  <a:lnTo>
                    <a:pt x="3973186" y="2563"/>
                  </a:lnTo>
                  <a:lnTo>
                    <a:pt x="4020414" y="10061"/>
                  </a:lnTo>
                  <a:lnTo>
                    <a:pt x="4065668" y="22209"/>
                  </a:lnTo>
                  <a:lnTo>
                    <a:pt x="4108635" y="38722"/>
                  </a:lnTo>
                  <a:lnTo>
                    <a:pt x="4149000" y="59312"/>
                  </a:lnTo>
                  <a:lnTo>
                    <a:pt x="4186450" y="83695"/>
                  </a:lnTo>
                  <a:lnTo>
                    <a:pt x="4220670" y="111585"/>
                  </a:lnTo>
                  <a:lnTo>
                    <a:pt x="4251346" y="142696"/>
                  </a:lnTo>
                  <a:lnTo>
                    <a:pt x="4278165" y="176742"/>
                  </a:lnTo>
                  <a:lnTo>
                    <a:pt x="4300812" y="213437"/>
                  </a:lnTo>
                  <a:lnTo>
                    <a:pt x="4318973" y="252497"/>
                  </a:lnTo>
                  <a:lnTo>
                    <a:pt x="4332334" y="293634"/>
                  </a:lnTo>
                  <a:lnTo>
                    <a:pt x="4340581" y="336563"/>
                  </a:lnTo>
                  <a:lnTo>
                    <a:pt x="4343400" y="381000"/>
                  </a:lnTo>
                  <a:lnTo>
                    <a:pt x="4340581" y="425436"/>
                  </a:lnTo>
                  <a:lnTo>
                    <a:pt x="4332334" y="468365"/>
                  </a:lnTo>
                  <a:lnTo>
                    <a:pt x="4318973" y="509502"/>
                  </a:lnTo>
                  <a:lnTo>
                    <a:pt x="4300812" y="548562"/>
                  </a:lnTo>
                  <a:lnTo>
                    <a:pt x="4278165" y="585257"/>
                  </a:lnTo>
                  <a:lnTo>
                    <a:pt x="4251346" y="619303"/>
                  </a:lnTo>
                  <a:lnTo>
                    <a:pt x="4220670" y="650414"/>
                  </a:lnTo>
                  <a:lnTo>
                    <a:pt x="4186450" y="678304"/>
                  </a:lnTo>
                  <a:lnTo>
                    <a:pt x="4149000" y="702687"/>
                  </a:lnTo>
                  <a:lnTo>
                    <a:pt x="4108635" y="723277"/>
                  </a:lnTo>
                  <a:lnTo>
                    <a:pt x="4065668" y="739790"/>
                  </a:lnTo>
                  <a:lnTo>
                    <a:pt x="4020414" y="751938"/>
                  </a:lnTo>
                  <a:lnTo>
                    <a:pt x="3973186" y="759436"/>
                  </a:lnTo>
                  <a:lnTo>
                    <a:pt x="3924300" y="762000"/>
                  </a:lnTo>
                  <a:lnTo>
                    <a:pt x="3875413" y="759436"/>
                  </a:lnTo>
                  <a:lnTo>
                    <a:pt x="3828185" y="751938"/>
                  </a:lnTo>
                  <a:lnTo>
                    <a:pt x="3782931" y="739790"/>
                  </a:lnTo>
                  <a:lnTo>
                    <a:pt x="3739964" y="723277"/>
                  </a:lnTo>
                  <a:lnTo>
                    <a:pt x="3699599" y="702687"/>
                  </a:lnTo>
                  <a:lnTo>
                    <a:pt x="3662149" y="678304"/>
                  </a:lnTo>
                  <a:lnTo>
                    <a:pt x="3627929" y="650414"/>
                  </a:lnTo>
                  <a:lnTo>
                    <a:pt x="3597253" y="619303"/>
                  </a:lnTo>
                  <a:lnTo>
                    <a:pt x="3570434" y="585257"/>
                  </a:lnTo>
                  <a:lnTo>
                    <a:pt x="3547787" y="548562"/>
                  </a:lnTo>
                  <a:lnTo>
                    <a:pt x="3529626" y="509502"/>
                  </a:lnTo>
                  <a:lnTo>
                    <a:pt x="3516265" y="468365"/>
                  </a:lnTo>
                  <a:lnTo>
                    <a:pt x="3508018" y="425436"/>
                  </a:lnTo>
                  <a:lnTo>
                    <a:pt x="3505200" y="381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5762" y="2754248"/>
              <a:ext cx="3581400" cy="1452880"/>
            </a:xfrm>
            <a:custGeom>
              <a:avLst/>
              <a:gdLst/>
              <a:ahLst/>
              <a:cxnLst/>
              <a:rect l="l" t="t" r="r" b="b"/>
              <a:pathLst>
                <a:path w="3581400" h="1452879">
                  <a:moveTo>
                    <a:pt x="3523996" y="1139317"/>
                  </a:moveTo>
                  <a:lnTo>
                    <a:pt x="3486404" y="1132459"/>
                  </a:lnTo>
                  <a:lnTo>
                    <a:pt x="3484359" y="1143673"/>
                  </a:lnTo>
                  <a:lnTo>
                    <a:pt x="3479546" y="1152563"/>
                  </a:lnTo>
                  <a:lnTo>
                    <a:pt x="3434080" y="1188974"/>
                  </a:lnTo>
                  <a:lnTo>
                    <a:pt x="3380867" y="1214628"/>
                  </a:lnTo>
                  <a:lnTo>
                    <a:pt x="3310509" y="1240282"/>
                  </a:lnTo>
                  <a:lnTo>
                    <a:pt x="3269615" y="1252728"/>
                  </a:lnTo>
                  <a:lnTo>
                    <a:pt x="3225038" y="1265047"/>
                  </a:lnTo>
                  <a:lnTo>
                    <a:pt x="3177032" y="1277112"/>
                  </a:lnTo>
                  <a:lnTo>
                    <a:pt x="3125851" y="1288796"/>
                  </a:lnTo>
                  <a:lnTo>
                    <a:pt x="3071495" y="1300226"/>
                  </a:lnTo>
                  <a:lnTo>
                    <a:pt x="3014218" y="1311275"/>
                  </a:lnTo>
                  <a:lnTo>
                    <a:pt x="2954147" y="1321943"/>
                  </a:lnTo>
                  <a:lnTo>
                    <a:pt x="2891536" y="1332103"/>
                  </a:lnTo>
                  <a:lnTo>
                    <a:pt x="2759202" y="1351153"/>
                  </a:lnTo>
                  <a:lnTo>
                    <a:pt x="2618486" y="1368044"/>
                  </a:lnTo>
                  <a:lnTo>
                    <a:pt x="2470658" y="1382776"/>
                  </a:lnTo>
                  <a:lnTo>
                    <a:pt x="2394585" y="1389126"/>
                  </a:lnTo>
                  <a:lnTo>
                    <a:pt x="2238375" y="1399921"/>
                  </a:lnTo>
                  <a:lnTo>
                    <a:pt x="2078482" y="1408049"/>
                  </a:lnTo>
                  <a:lnTo>
                    <a:pt x="1916176" y="1413002"/>
                  </a:lnTo>
                  <a:lnTo>
                    <a:pt x="1752346" y="1414653"/>
                  </a:lnTo>
                  <a:lnTo>
                    <a:pt x="1588643" y="1413002"/>
                  </a:lnTo>
                  <a:lnTo>
                    <a:pt x="1426337" y="1407922"/>
                  </a:lnTo>
                  <a:lnTo>
                    <a:pt x="1266444" y="1399921"/>
                  </a:lnTo>
                  <a:lnTo>
                    <a:pt x="1110361" y="1388999"/>
                  </a:lnTo>
                  <a:lnTo>
                    <a:pt x="1034288" y="1382522"/>
                  </a:lnTo>
                  <a:lnTo>
                    <a:pt x="886460" y="1367790"/>
                  </a:lnTo>
                  <a:lnTo>
                    <a:pt x="815213" y="1359535"/>
                  </a:lnTo>
                  <a:lnTo>
                    <a:pt x="678434" y="1341374"/>
                  </a:lnTo>
                  <a:lnTo>
                    <a:pt x="613410" y="1331595"/>
                  </a:lnTo>
                  <a:lnTo>
                    <a:pt x="550799" y="1321308"/>
                  </a:lnTo>
                  <a:lnTo>
                    <a:pt x="490728" y="1310640"/>
                  </a:lnTo>
                  <a:lnTo>
                    <a:pt x="433324" y="1299591"/>
                  </a:lnTo>
                  <a:lnTo>
                    <a:pt x="379095" y="1288034"/>
                  </a:lnTo>
                  <a:lnTo>
                    <a:pt x="327660" y="1276223"/>
                  </a:lnTo>
                  <a:lnTo>
                    <a:pt x="279781" y="1264031"/>
                  </a:lnTo>
                  <a:lnTo>
                    <a:pt x="235077" y="1251712"/>
                  </a:lnTo>
                  <a:lnTo>
                    <a:pt x="194183" y="1239012"/>
                  </a:lnTo>
                  <a:lnTo>
                    <a:pt x="156845" y="1226185"/>
                  </a:lnTo>
                  <a:lnTo>
                    <a:pt x="117436" y="1210424"/>
                  </a:lnTo>
                  <a:lnTo>
                    <a:pt x="202438" y="1200531"/>
                  </a:lnTo>
                  <a:lnTo>
                    <a:pt x="193903" y="1197737"/>
                  </a:lnTo>
                  <a:lnTo>
                    <a:pt x="0" y="1134237"/>
                  </a:lnTo>
                  <a:lnTo>
                    <a:pt x="68453" y="1335913"/>
                  </a:lnTo>
                  <a:lnTo>
                    <a:pt x="79121" y="1234948"/>
                  </a:lnTo>
                  <a:lnTo>
                    <a:pt x="109728" y="1248664"/>
                  </a:lnTo>
                  <a:lnTo>
                    <a:pt x="182880" y="1275461"/>
                  </a:lnTo>
                  <a:lnTo>
                    <a:pt x="224917" y="1288415"/>
                  </a:lnTo>
                  <a:lnTo>
                    <a:pt x="270383" y="1300988"/>
                  </a:lnTo>
                  <a:lnTo>
                    <a:pt x="319278" y="1313434"/>
                  </a:lnTo>
                  <a:lnTo>
                    <a:pt x="371094" y="1325245"/>
                  </a:lnTo>
                  <a:lnTo>
                    <a:pt x="426212" y="1336929"/>
                  </a:lnTo>
                  <a:lnTo>
                    <a:pt x="483997" y="1348105"/>
                  </a:lnTo>
                  <a:lnTo>
                    <a:pt x="544576" y="1359027"/>
                  </a:lnTo>
                  <a:lnTo>
                    <a:pt x="607695" y="1369314"/>
                  </a:lnTo>
                  <a:lnTo>
                    <a:pt x="673227" y="1379093"/>
                  </a:lnTo>
                  <a:lnTo>
                    <a:pt x="740918" y="1388491"/>
                  </a:lnTo>
                  <a:lnTo>
                    <a:pt x="810768" y="1397381"/>
                  </a:lnTo>
                  <a:lnTo>
                    <a:pt x="956056" y="1413383"/>
                  </a:lnTo>
                  <a:lnTo>
                    <a:pt x="1031113" y="1420495"/>
                  </a:lnTo>
                  <a:lnTo>
                    <a:pt x="1107821" y="1426972"/>
                  </a:lnTo>
                  <a:lnTo>
                    <a:pt x="1264539" y="1438021"/>
                  </a:lnTo>
                  <a:lnTo>
                    <a:pt x="1425067" y="1446022"/>
                  </a:lnTo>
                  <a:lnTo>
                    <a:pt x="1588262" y="1450975"/>
                  </a:lnTo>
                  <a:lnTo>
                    <a:pt x="1752854" y="1452753"/>
                  </a:lnTo>
                  <a:lnTo>
                    <a:pt x="1917319" y="1450975"/>
                  </a:lnTo>
                  <a:lnTo>
                    <a:pt x="2080514" y="1446022"/>
                  </a:lnTo>
                  <a:lnTo>
                    <a:pt x="2241042" y="1437894"/>
                  </a:lnTo>
                  <a:lnTo>
                    <a:pt x="2397633" y="1427099"/>
                  </a:lnTo>
                  <a:lnTo>
                    <a:pt x="2538476" y="1414653"/>
                  </a:lnTo>
                  <a:lnTo>
                    <a:pt x="2694559" y="1397635"/>
                  </a:lnTo>
                  <a:lnTo>
                    <a:pt x="2764536" y="1388872"/>
                  </a:lnTo>
                  <a:lnTo>
                    <a:pt x="2832227" y="1379474"/>
                  </a:lnTo>
                  <a:lnTo>
                    <a:pt x="2897759" y="1369695"/>
                  </a:lnTo>
                  <a:lnTo>
                    <a:pt x="2960878" y="1359408"/>
                  </a:lnTo>
                  <a:lnTo>
                    <a:pt x="3021457" y="1348740"/>
                  </a:lnTo>
                  <a:lnTo>
                    <a:pt x="3079369" y="1337437"/>
                  </a:lnTo>
                  <a:lnTo>
                    <a:pt x="3134360" y="1326007"/>
                  </a:lnTo>
                  <a:lnTo>
                    <a:pt x="3186430" y="1314069"/>
                  </a:lnTo>
                  <a:lnTo>
                    <a:pt x="3235198" y="1301750"/>
                  </a:lnTo>
                  <a:lnTo>
                    <a:pt x="3280791" y="1289177"/>
                  </a:lnTo>
                  <a:lnTo>
                    <a:pt x="3322955" y="1276223"/>
                  </a:lnTo>
                  <a:lnTo>
                    <a:pt x="3361436" y="1263015"/>
                  </a:lnTo>
                  <a:lnTo>
                    <a:pt x="3427349" y="1235456"/>
                  </a:lnTo>
                  <a:lnTo>
                    <a:pt x="3477895" y="1206246"/>
                  </a:lnTo>
                  <a:lnTo>
                    <a:pt x="3497072" y="1190244"/>
                  </a:lnTo>
                  <a:lnTo>
                    <a:pt x="3509391" y="1176401"/>
                  </a:lnTo>
                  <a:lnTo>
                    <a:pt x="3511169" y="1174115"/>
                  </a:lnTo>
                  <a:lnTo>
                    <a:pt x="3511804" y="1172845"/>
                  </a:lnTo>
                  <a:lnTo>
                    <a:pt x="3516020" y="1165098"/>
                  </a:lnTo>
                  <a:lnTo>
                    <a:pt x="3517265" y="1162812"/>
                  </a:lnTo>
                  <a:lnTo>
                    <a:pt x="3520313" y="1157224"/>
                  </a:lnTo>
                  <a:lnTo>
                    <a:pt x="3520948" y="1155319"/>
                  </a:lnTo>
                  <a:lnTo>
                    <a:pt x="3521062" y="1154684"/>
                  </a:lnTo>
                  <a:lnTo>
                    <a:pt x="3521735" y="1151128"/>
                  </a:lnTo>
                  <a:lnTo>
                    <a:pt x="3522637" y="1146429"/>
                  </a:lnTo>
                  <a:lnTo>
                    <a:pt x="3523704" y="1140841"/>
                  </a:lnTo>
                  <a:lnTo>
                    <a:pt x="3523996" y="1139317"/>
                  </a:lnTo>
                  <a:close/>
                </a:path>
                <a:path w="3581400" h="1452879">
                  <a:moveTo>
                    <a:pt x="3581400" y="372364"/>
                  </a:moveTo>
                  <a:lnTo>
                    <a:pt x="3565448" y="299593"/>
                  </a:lnTo>
                  <a:lnTo>
                    <a:pt x="3535807" y="164338"/>
                  </a:lnTo>
                  <a:lnTo>
                    <a:pt x="3513988" y="263664"/>
                  </a:lnTo>
                  <a:lnTo>
                    <a:pt x="3473704" y="241427"/>
                  </a:lnTo>
                  <a:lnTo>
                    <a:pt x="3438779" y="225298"/>
                  </a:lnTo>
                  <a:lnTo>
                    <a:pt x="3400044" y="209550"/>
                  </a:lnTo>
                  <a:lnTo>
                    <a:pt x="3357880" y="194183"/>
                  </a:lnTo>
                  <a:lnTo>
                    <a:pt x="3312287" y="179197"/>
                  </a:lnTo>
                  <a:lnTo>
                    <a:pt x="3263392" y="164719"/>
                  </a:lnTo>
                  <a:lnTo>
                    <a:pt x="3211322" y="150495"/>
                  </a:lnTo>
                  <a:lnTo>
                    <a:pt x="3156204" y="136779"/>
                  </a:lnTo>
                  <a:lnTo>
                    <a:pt x="3098292" y="123571"/>
                  </a:lnTo>
                  <a:lnTo>
                    <a:pt x="3037586" y="110744"/>
                  </a:lnTo>
                  <a:lnTo>
                    <a:pt x="2974467" y="98679"/>
                  </a:lnTo>
                  <a:lnTo>
                    <a:pt x="2908935" y="86995"/>
                  </a:lnTo>
                  <a:lnTo>
                    <a:pt x="2841117" y="75819"/>
                  </a:lnTo>
                  <a:lnTo>
                    <a:pt x="2771267" y="65405"/>
                  </a:lnTo>
                  <a:lnTo>
                    <a:pt x="2699512" y="55626"/>
                  </a:lnTo>
                  <a:lnTo>
                    <a:pt x="2625852" y="46482"/>
                  </a:lnTo>
                  <a:lnTo>
                    <a:pt x="2550795" y="38100"/>
                  </a:lnTo>
                  <a:lnTo>
                    <a:pt x="2474214" y="30480"/>
                  </a:lnTo>
                  <a:lnTo>
                    <a:pt x="2317496" y="17526"/>
                  </a:lnTo>
                  <a:lnTo>
                    <a:pt x="2156841" y="8001"/>
                  </a:lnTo>
                  <a:lnTo>
                    <a:pt x="1993646" y="2032"/>
                  </a:lnTo>
                  <a:lnTo>
                    <a:pt x="1829054" y="0"/>
                  </a:lnTo>
                  <a:lnTo>
                    <a:pt x="1664462" y="2032"/>
                  </a:lnTo>
                  <a:lnTo>
                    <a:pt x="1501267" y="7874"/>
                  </a:lnTo>
                  <a:lnTo>
                    <a:pt x="1340612" y="17526"/>
                  </a:lnTo>
                  <a:lnTo>
                    <a:pt x="1183767" y="30226"/>
                  </a:lnTo>
                  <a:lnTo>
                    <a:pt x="1107059" y="37846"/>
                  </a:lnTo>
                  <a:lnTo>
                    <a:pt x="1031875" y="46228"/>
                  </a:lnTo>
                  <a:lnTo>
                    <a:pt x="958342" y="55245"/>
                  </a:lnTo>
                  <a:lnTo>
                    <a:pt x="886587" y="65024"/>
                  </a:lnTo>
                  <a:lnTo>
                    <a:pt x="816737" y="75438"/>
                  </a:lnTo>
                  <a:lnTo>
                    <a:pt x="748919" y="86487"/>
                  </a:lnTo>
                  <a:lnTo>
                    <a:pt x="683387" y="98171"/>
                  </a:lnTo>
                  <a:lnTo>
                    <a:pt x="620268" y="110236"/>
                  </a:lnTo>
                  <a:lnTo>
                    <a:pt x="559689" y="122936"/>
                  </a:lnTo>
                  <a:lnTo>
                    <a:pt x="501777" y="136144"/>
                  </a:lnTo>
                  <a:lnTo>
                    <a:pt x="446659" y="149733"/>
                  </a:lnTo>
                  <a:lnTo>
                    <a:pt x="394716" y="163830"/>
                  </a:lnTo>
                  <a:lnTo>
                    <a:pt x="345948" y="178181"/>
                  </a:lnTo>
                  <a:lnTo>
                    <a:pt x="300355" y="193167"/>
                  </a:lnTo>
                  <a:lnTo>
                    <a:pt x="258191" y="208407"/>
                  </a:lnTo>
                  <a:lnTo>
                    <a:pt x="219710" y="223901"/>
                  </a:lnTo>
                  <a:lnTo>
                    <a:pt x="184785" y="239903"/>
                  </a:lnTo>
                  <a:lnTo>
                    <a:pt x="127000" y="272796"/>
                  </a:lnTo>
                  <a:lnTo>
                    <a:pt x="85344" y="307594"/>
                  </a:lnTo>
                  <a:lnTo>
                    <a:pt x="83312" y="310007"/>
                  </a:lnTo>
                  <a:lnTo>
                    <a:pt x="70993" y="326263"/>
                  </a:lnTo>
                  <a:lnTo>
                    <a:pt x="70231" y="327406"/>
                  </a:lnTo>
                  <a:lnTo>
                    <a:pt x="69596" y="328549"/>
                  </a:lnTo>
                  <a:lnTo>
                    <a:pt x="68961" y="329819"/>
                  </a:lnTo>
                  <a:lnTo>
                    <a:pt x="61468" y="346329"/>
                  </a:lnTo>
                  <a:lnTo>
                    <a:pt x="60706" y="347853"/>
                  </a:lnTo>
                  <a:lnTo>
                    <a:pt x="60198" y="349631"/>
                  </a:lnTo>
                  <a:lnTo>
                    <a:pt x="57404" y="367792"/>
                  </a:lnTo>
                  <a:lnTo>
                    <a:pt x="94996" y="373634"/>
                  </a:lnTo>
                  <a:lnTo>
                    <a:pt x="96748" y="362204"/>
                  </a:lnTo>
                  <a:lnTo>
                    <a:pt x="97066" y="360159"/>
                  </a:lnTo>
                  <a:lnTo>
                    <a:pt x="127000" y="320294"/>
                  </a:lnTo>
                  <a:lnTo>
                    <a:pt x="171831" y="289814"/>
                  </a:lnTo>
                  <a:lnTo>
                    <a:pt x="233934" y="259207"/>
                  </a:lnTo>
                  <a:lnTo>
                    <a:pt x="271145" y="244221"/>
                  </a:lnTo>
                  <a:lnTo>
                    <a:pt x="312166" y="229362"/>
                  </a:lnTo>
                  <a:lnTo>
                    <a:pt x="356616" y="214757"/>
                  </a:lnTo>
                  <a:lnTo>
                    <a:pt x="404622" y="200660"/>
                  </a:lnTo>
                  <a:lnTo>
                    <a:pt x="455930" y="186690"/>
                  </a:lnTo>
                  <a:lnTo>
                    <a:pt x="510159" y="173228"/>
                  </a:lnTo>
                  <a:lnTo>
                    <a:pt x="567436" y="160147"/>
                  </a:lnTo>
                  <a:lnTo>
                    <a:pt x="627507" y="147701"/>
                  </a:lnTo>
                  <a:lnTo>
                    <a:pt x="690118" y="135636"/>
                  </a:lnTo>
                  <a:lnTo>
                    <a:pt x="755015" y="124079"/>
                  </a:lnTo>
                  <a:lnTo>
                    <a:pt x="822325" y="113157"/>
                  </a:lnTo>
                  <a:lnTo>
                    <a:pt x="891667" y="102743"/>
                  </a:lnTo>
                  <a:lnTo>
                    <a:pt x="963041" y="93091"/>
                  </a:lnTo>
                  <a:lnTo>
                    <a:pt x="1036193" y="84074"/>
                  </a:lnTo>
                  <a:lnTo>
                    <a:pt x="1110742" y="75819"/>
                  </a:lnTo>
                  <a:lnTo>
                    <a:pt x="1186815" y="68199"/>
                  </a:lnTo>
                  <a:lnTo>
                    <a:pt x="1342771" y="55499"/>
                  </a:lnTo>
                  <a:lnTo>
                    <a:pt x="1502537" y="45974"/>
                  </a:lnTo>
                  <a:lnTo>
                    <a:pt x="1664970" y="40132"/>
                  </a:lnTo>
                  <a:lnTo>
                    <a:pt x="1828546" y="38100"/>
                  </a:lnTo>
                  <a:lnTo>
                    <a:pt x="1992249" y="40132"/>
                  </a:lnTo>
                  <a:lnTo>
                    <a:pt x="2154555" y="45974"/>
                  </a:lnTo>
                  <a:lnTo>
                    <a:pt x="2314321" y="55499"/>
                  </a:lnTo>
                  <a:lnTo>
                    <a:pt x="2470404" y="68453"/>
                  </a:lnTo>
                  <a:lnTo>
                    <a:pt x="2546604" y="75946"/>
                  </a:lnTo>
                  <a:lnTo>
                    <a:pt x="2621280" y="84328"/>
                  </a:lnTo>
                  <a:lnTo>
                    <a:pt x="2694305" y="93345"/>
                  </a:lnTo>
                  <a:lnTo>
                    <a:pt x="2765679" y="103124"/>
                  </a:lnTo>
                  <a:lnTo>
                    <a:pt x="2835021" y="113538"/>
                  </a:lnTo>
                  <a:lnTo>
                    <a:pt x="2902204" y="124460"/>
                  </a:lnTo>
                  <a:lnTo>
                    <a:pt x="2967228" y="136017"/>
                  </a:lnTo>
                  <a:lnTo>
                    <a:pt x="3029839" y="148082"/>
                  </a:lnTo>
                  <a:lnTo>
                    <a:pt x="3089783" y="160655"/>
                  </a:lnTo>
                  <a:lnTo>
                    <a:pt x="3147060" y="173736"/>
                  </a:lnTo>
                  <a:lnTo>
                    <a:pt x="3201289" y="187198"/>
                  </a:lnTo>
                  <a:lnTo>
                    <a:pt x="3252470" y="201295"/>
                  </a:lnTo>
                  <a:lnTo>
                    <a:pt x="3300349" y="215519"/>
                  </a:lnTo>
                  <a:lnTo>
                    <a:pt x="3344799" y="229997"/>
                  </a:lnTo>
                  <a:lnTo>
                    <a:pt x="3385693" y="244983"/>
                  </a:lnTo>
                  <a:lnTo>
                    <a:pt x="3422777" y="259842"/>
                  </a:lnTo>
                  <a:lnTo>
                    <a:pt x="3471888" y="283629"/>
                  </a:lnTo>
                  <a:lnTo>
                    <a:pt x="3509530" y="283464"/>
                  </a:lnTo>
                  <a:lnTo>
                    <a:pt x="3509695" y="283210"/>
                  </a:lnTo>
                  <a:lnTo>
                    <a:pt x="3509645" y="283464"/>
                  </a:lnTo>
                  <a:lnTo>
                    <a:pt x="3471888" y="283629"/>
                  </a:lnTo>
                  <a:lnTo>
                    <a:pt x="3387598" y="283972"/>
                  </a:lnTo>
                  <a:lnTo>
                    <a:pt x="3581400" y="372364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1450146"/>
            <a:ext cx="5640705" cy="27546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7020" indent="-287655">
              <a:lnSpc>
                <a:spcPct val="100000"/>
              </a:lnSpc>
              <a:spcBef>
                <a:spcPts val="75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letters.</a:t>
            </a:r>
            <a:endParaRPr sz="2600">
              <a:latin typeface="Book Antiqua"/>
              <a:cs typeface="Book Antiqua"/>
            </a:endParaRPr>
          </a:p>
          <a:p>
            <a:pPr marR="3076575" algn="ctr">
              <a:lnSpc>
                <a:spcPts val="2875"/>
              </a:lnSpc>
              <a:spcBef>
                <a:spcPts val="6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((a+b)(a+b))*</a:t>
            </a:r>
            <a:endParaRPr sz="2400">
              <a:latin typeface="Book Antiqua"/>
              <a:cs typeface="Book Antiqua"/>
            </a:endParaRPr>
          </a:p>
          <a:p>
            <a:pPr marL="498475" algn="ctr">
              <a:lnSpc>
                <a:spcPts val="3354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Book Antiqua"/>
              <a:cs typeface="Book Antiqua"/>
            </a:endParaRPr>
          </a:p>
          <a:p>
            <a:pPr marL="594995" algn="ctr">
              <a:lnSpc>
                <a:spcPct val="100000"/>
              </a:lnSpc>
              <a:tabLst>
                <a:tab pos="4184650" algn="l"/>
              </a:tabLst>
            </a:pPr>
            <a:r>
              <a:rPr sz="2400" dirty="0">
                <a:latin typeface="Book Antiqua"/>
                <a:cs typeface="Book Antiqua"/>
              </a:rPr>
              <a:t>1±	2</a:t>
            </a:r>
            <a:endParaRPr sz="2400">
              <a:latin typeface="Book Antiqua"/>
              <a:cs typeface="Book Antiqua"/>
            </a:endParaRPr>
          </a:p>
          <a:p>
            <a:pPr marL="424180" algn="ctr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32300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3646"/>
            <a:ext cx="16484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Ex4.1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02083"/>
            <a:ext cx="4483100" cy="8661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 with</a:t>
            </a:r>
            <a:r>
              <a:rPr sz="26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“a”</a:t>
            </a:r>
            <a:endParaRPr sz="2600">
              <a:latin typeface="Book Antiqua"/>
              <a:cs typeface="Book Antiqua"/>
            </a:endParaRPr>
          </a:p>
          <a:p>
            <a:pPr marL="405765">
              <a:lnSpc>
                <a:spcPct val="100000"/>
              </a:lnSpc>
              <a:spcBef>
                <a:spcPts val="295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a(a+b)*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7561" y="34297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6961" y="3593972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0161" y="28963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60234" y="3060014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68240" y="2439923"/>
            <a:ext cx="2581910" cy="1198245"/>
            <a:chOff x="4968240" y="2439923"/>
            <a:chExt cx="2581910" cy="1198245"/>
          </a:xfrm>
        </p:grpSpPr>
        <p:sp>
          <p:nvSpPr>
            <p:cNvPr id="9" name="object 9"/>
            <p:cNvSpPr/>
            <p:nvPr/>
          </p:nvSpPr>
          <p:spPr>
            <a:xfrm>
              <a:off x="4968240" y="2439923"/>
              <a:ext cx="2581656" cy="1197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7612" y="2648711"/>
              <a:ext cx="1771650" cy="781685"/>
            </a:xfrm>
            <a:custGeom>
              <a:avLst/>
              <a:gdLst/>
              <a:ahLst/>
              <a:cxnLst/>
              <a:rect l="l" t="t" r="r" b="b"/>
              <a:pathLst>
                <a:path w="1771650" h="781685">
                  <a:moveTo>
                    <a:pt x="895223" y="0"/>
                  </a:moveTo>
                  <a:lnTo>
                    <a:pt x="853821" y="1142"/>
                  </a:lnTo>
                  <a:lnTo>
                    <a:pt x="811784" y="4445"/>
                  </a:lnTo>
                  <a:lnTo>
                    <a:pt x="770001" y="9905"/>
                  </a:lnTo>
                  <a:lnTo>
                    <a:pt x="728472" y="17399"/>
                  </a:lnTo>
                  <a:lnTo>
                    <a:pt x="687324" y="26924"/>
                  </a:lnTo>
                  <a:lnTo>
                    <a:pt x="646684" y="38480"/>
                  </a:lnTo>
                  <a:lnTo>
                    <a:pt x="606425" y="51562"/>
                  </a:lnTo>
                  <a:lnTo>
                    <a:pt x="566801" y="66801"/>
                  </a:lnTo>
                  <a:lnTo>
                    <a:pt x="527938" y="83438"/>
                  </a:lnTo>
                  <a:lnTo>
                    <a:pt x="489712" y="101853"/>
                  </a:lnTo>
                  <a:lnTo>
                    <a:pt x="452374" y="121792"/>
                  </a:lnTo>
                  <a:lnTo>
                    <a:pt x="415925" y="143383"/>
                  </a:lnTo>
                  <a:lnTo>
                    <a:pt x="380364" y="166115"/>
                  </a:lnTo>
                  <a:lnTo>
                    <a:pt x="345948" y="190373"/>
                  </a:lnTo>
                  <a:lnTo>
                    <a:pt x="312674" y="215900"/>
                  </a:lnTo>
                  <a:lnTo>
                    <a:pt x="280670" y="242570"/>
                  </a:lnTo>
                  <a:lnTo>
                    <a:pt x="249936" y="270383"/>
                  </a:lnTo>
                  <a:lnTo>
                    <a:pt x="220599" y="299338"/>
                  </a:lnTo>
                  <a:lnTo>
                    <a:pt x="192659" y="329184"/>
                  </a:lnTo>
                  <a:lnTo>
                    <a:pt x="166242" y="360172"/>
                  </a:lnTo>
                  <a:lnTo>
                    <a:pt x="141604" y="391922"/>
                  </a:lnTo>
                  <a:lnTo>
                    <a:pt x="118490" y="424434"/>
                  </a:lnTo>
                  <a:lnTo>
                    <a:pt x="97154" y="457835"/>
                  </a:lnTo>
                  <a:lnTo>
                    <a:pt x="77850" y="491871"/>
                  </a:lnTo>
                  <a:lnTo>
                    <a:pt x="60325" y="526414"/>
                  </a:lnTo>
                  <a:lnTo>
                    <a:pt x="44958" y="561593"/>
                  </a:lnTo>
                  <a:lnTo>
                    <a:pt x="20574" y="633349"/>
                  </a:lnTo>
                  <a:lnTo>
                    <a:pt x="8127" y="688213"/>
                  </a:lnTo>
                  <a:lnTo>
                    <a:pt x="1270" y="743585"/>
                  </a:lnTo>
                  <a:lnTo>
                    <a:pt x="0" y="780796"/>
                  </a:lnTo>
                  <a:lnTo>
                    <a:pt x="38100" y="781303"/>
                  </a:lnTo>
                  <a:lnTo>
                    <a:pt x="38353" y="764286"/>
                  </a:lnTo>
                  <a:lnTo>
                    <a:pt x="39242" y="747013"/>
                  </a:lnTo>
                  <a:lnTo>
                    <a:pt x="45592" y="695451"/>
                  </a:lnTo>
                  <a:lnTo>
                    <a:pt x="57023" y="644525"/>
                  </a:lnTo>
                  <a:lnTo>
                    <a:pt x="79883" y="576834"/>
                  </a:lnTo>
                  <a:lnTo>
                    <a:pt x="110998" y="510666"/>
                  </a:lnTo>
                  <a:lnTo>
                    <a:pt x="149605" y="446532"/>
                  </a:lnTo>
                  <a:lnTo>
                    <a:pt x="171576" y="415289"/>
                  </a:lnTo>
                  <a:lnTo>
                    <a:pt x="195325" y="384937"/>
                  </a:lnTo>
                  <a:lnTo>
                    <a:pt x="220599" y="355218"/>
                  </a:lnTo>
                  <a:lnTo>
                    <a:pt x="247268" y="326516"/>
                  </a:lnTo>
                  <a:lnTo>
                    <a:pt x="275463" y="298576"/>
                  </a:lnTo>
                  <a:lnTo>
                    <a:pt x="305053" y="271779"/>
                  </a:lnTo>
                  <a:lnTo>
                    <a:pt x="335914" y="246125"/>
                  </a:lnTo>
                  <a:lnTo>
                    <a:pt x="368046" y="221487"/>
                  </a:lnTo>
                  <a:lnTo>
                    <a:pt x="401065" y="198120"/>
                  </a:lnTo>
                  <a:lnTo>
                    <a:pt x="435228" y="176149"/>
                  </a:lnTo>
                  <a:lnTo>
                    <a:pt x="470280" y="155448"/>
                  </a:lnTo>
                  <a:lnTo>
                    <a:pt x="506222" y="136271"/>
                  </a:lnTo>
                  <a:lnTo>
                    <a:pt x="542925" y="118490"/>
                  </a:lnTo>
                  <a:lnTo>
                    <a:pt x="580389" y="102362"/>
                  </a:lnTo>
                  <a:lnTo>
                    <a:pt x="618363" y="87884"/>
                  </a:lnTo>
                  <a:lnTo>
                    <a:pt x="656971" y="75057"/>
                  </a:lnTo>
                  <a:lnTo>
                    <a:pt x="695960" y="64135"/>
                  </a:lnTo>
                  <a:lnTo>
                    <a:pt x="735329" y="54990"/>
                  </a:lnTo>
                  <a:lnTo>
                    <a:pt x="774953" y="47625"/>
                  </a:lnTo>
                  <a:lnTo>
                    <a:pt x="814832" y="42417"/>
                  </a:lnTo>
                  <a:lnTo>
                    <a:pt x="854837" y="39242"/>
                  </a:lnTo>
                  <a:lnTo>
                    <a:pt x="894968" y="38100"/>
                  </a:lnTo>
                  <a:lnTo>
                    <a:pt x="1343469" y="38100"/>
                  </a:lnTo>
                  <a:lnTo>
                    <a:pt x="1332611" y="36195"/>
                  </a:lnTo>
                  <a:lnTo>
                    <a:pt x="1257935" y="24764"/>
                  </a:lnTo>
                  <a:lnTo>
                    <a:pt x="1219453" y="19812"/>
                  </a:lnTo>
                  <a:lnTo>
                    <a:pt x="1180338" y="15366"/>
                  </a:lnTo>
                  <a:lnTo>
                    <a:pt x="1140714" y="11429"/>
                  </a:lnTo>
                  <a:lnTo>
                    <a:pt x="1100582" y="8000"/>
                  </a:lnTo>
                  <a:lnTo>
                    <a:pt x="1059941" y="5207"/>
                  </a:lnTo>
                  <a:lnTo>
                    <a:pt x="1019048" y="2921"/>
                  </a:lnTo>
                  <a:lnTo>
                    <a:pt x="936751" y="253"/>
                  </a:lnTo>
                  <a:lnTo>
                    <a:pt x="895223" y="0"/>
                  </a:lnTo>
                  <a:close/>
                </a:path>
                <a:path w="1771650" h="781685">
                  <a:moveTo>
                    <a:pt x="1657203" y="165296"/>
                  </a:moveTo>
                  <a:lnTo>
                    <a:pt x="1573148" y="170561"/>
                  </a:lnTo>
                  <a:lnTo>
                    <a:pt x="1771649" y="247650"/>
                  </a:lnTo>
                  <a:lnTo>
                    <a:pt x="1752669" y="179832"/>
                  </a:lnTo>
                  <a:lnTo>
                    <a:pt x="1685924" y="179832"/>
                  </a:lnTo>
                  <a:lnTo>
                    <a:pt x="1668526" y="170561"/>
                  </a:lnTo>
                  <a:lnTo>
                    <a:pt x="1657203" y="165296"/>
                  </a:lnTo>
                  <a:close/>
                </a:path>
                <a:path w="1771650" h="781685">
                  <a:moveTo>
                    <a:pt x="1698020" y="143080"/>
                  </a:moveTo>
                  <a:lnTo>
                    <a:pt x="1694814" y="162940"/>
                  </a:lnTo>
                  <a:lnTo>
                    <a:pt x="1657203" y="165296"/>
                  </a:lnTo>
                  <a:lnTo>
                    <a:pt x="1668526" y="170561"/>
                  </a:lnTo>
                  <a:lnTo>
                    <a:pt x="1685924" y="179832"/>
                  </a:lnTo>
                  <a:lnTo>
                    <a:pt x="1703832" y="146176"/>
                  </a:lnTo>
                  <a:lnTo>
                    <a:pt x="1698020" y="143080"/>
                  </a:lnTo>
                  <a:close/>
                </a:path>
                <a:path w="1771650" h="781685">
                  <a:moveTo>
                    <a:pt x="1714245" y="42545"/>
                  </a:moveTo>
                  <a:lnTo>
                    <a:pt x="1698020" y="143080"/>
                  </a:lnTo>
                  <a:lnTo>
                    <a:pt x="1703832" y="146176"/>
                  </a:lnTo>
                  <a:lnTo>
                    <a:pt x="1685924" y="179832"/>
                  </a:lnTo>
                  <a:lnTo>
                    <a:pt x="1752669" y="179832"/>
                  </a:lnTo>
                  <a:lnTo>
                    <a:pt x="1714245" y="42545"/>
                  </a:lnTo>
                  <a:close/>
                </a:path>
                <a:path w="1771650" h="781685">
                  <a:moveTo>
                    <a:pt x="1343469" y="38100"/>
                  </a:moveTo>
                  <a:lnTo>
                    <a:pt x="894968" y="38100"/>
                  </a:lnTo>
                  <a:lnTo>
                    <a:pt x="935736" y="38353"/>
                  </a:lnTo>
                  <a:lnTo>
                    <a:pt x="976376" y="39370"/>
                  </a:lnTo>
                  <a:lnTo>
                    <a:pt x="1017015" y="41021"/>
                  </a:lnTo>
                  <a:lnTo>
                    <a:pt x="1057275" y="43179"/>
                  </a:lnTo>
                  <a:lnTo>
                    <a:pt x="1097279" y="45974"/>
                  </a:lnTo>
                  <a:lnTo>
                    <a:pt x="1136903" y="49402"/>
                  </a:lnTo>
                  <a:lnTo>
                    <a:pt x="1176020" y="53212"/>
                  </a:lnTo>
                  <a:lnTo>
                    <a:pt x="1214501" y="57530"/>
                  </a:lnTo>
                  <a:lnTo>
                    <a:pt x="1252473" y="62484"/>
                  </a:lnTo>
                  <a:lnTo>
                    <a:pt x="1326007" y="73660"/>
                  </a:lnTo>
                  <a:lnTo>
                    <a:pt x="1395984" y="86613"/>
                  </a:lnTo>
                  <a:lnTo>
                    <a:pt x="1461769" y="101091"/>
                  </a:lnTo>
                  <a:lnTo>
                    <a:pt x="1522476" y="116966"/>
                  </a:lnTo>
                  <a:lnTo>
                    <a:pt x="1577847" y="133985"/>
                  </a:lnTo>
                  <a:lnTo>
                    <a:pt x="1626615" y="151891"/>
                  </a:lnTo>
                  <a:lnTo>
                    <a:pt x="1657203" y="165296"/>
                  </a:lnTo>
                  <a:lnTo>
                    <a:pt x="1694814" y="162940"/>
                  </a:lnTo>
                  <a:lnTo>
                    <a:pt x="1664715" y="126746"/>
                  </a:lnTo>
                  <a:lnTo>
                    <a:pt x="1616837" y="107314"/>
                  </a:lnTo>
                  <a:lnTo>
                    <a:pt x="1562608" y="89026"/>
                  </a:lnTo>
                  <a:lnTo>
                    <a:pt x="1502790" y="72136"/>
                  </a:lnTo>
                  <a:lnTo>
                    <a:pt x="1437893" y="56514"/>
                  </a:lnTo>
                  <a:lnTo>
                    <a:pt x="1368806" y="42545"/>
                  </a:lnTo>
                  <a:lnTo>
                    <a:pt x="1343469" y="3810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42228" y="2293747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04815" y="3976115"/>
            <a:ext cx="2089785" cy="1309370"/>
            <a:chOff x="5004815" y="3976115"/>
            <a:chExt cx="2089785" cy="1309370"/>
          </a:xfrm>
        </p:grpSpPr>
        <p:sp>
          <p:nvSpPr>
            <p:cNvPr id="13" name="object 13"/>
            <p:cNvSpPr/>
            <p:nvPr/>
          </p:nvSpPr>
          <p:spPr>
            <a:xfrm>
              <a:off x="5004815" y="3976115"/>
              <a:ext cx="2089404" cy="1309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7611" y="4191253"/>
              <a:ext cx="1352550" cy="775970"/>
            </a:xfrm>
            <a:custGeom>
              <a:avLst/>
              <a:gdLst/>
              <a:ahLst/>
              <a:cxnLst/>
              <a:rect l="l" t="t" r="r" b="b"/>
              <a:pathLst>
                <a:path w="1352550" h="775970">
                  <a:moveTo>
                    <a:pt x="1222759" y="701108"/>
                  </a:moveTo>
                  <a:lnTo>
                    <a:pt x="1159255" y="775843"/>
                  </a:lnTo>
                  <a:lnTo>
                    <a:pt x="1318826" y="701929"/>
                  </a:lnTo>
                  <a:lnTo>
                    <a:pt x="1237361" y="701929"/>
                  </a:lnTo>
                  <a:lnTo>
                    <a:pt x="1226819" y="701421"/>
                  </a:lnTo>
                  <a:lnTo>
                    <a:pt x="1222759" y="701108"/>
                  </a:lnTo>
                  <a:close/>
                </a:path>
                <a:path w="1352550" h="775970">
                  <a:moveTo>
                    <a:pt x="1238249" y="682879"/>
                  </a:moveTo>
                  <a:lnTo>
                    <a:pt x="1222759" y="701108"/>
                  </a:lnTo>
                  <a:lnTo>
                    <a:pt x="1226819" y="701421"/>
                  </a:lnTo>
                  <a:lnTo>
                    <a:pt x="1237361" y="701929"/>
                  </a:lnTo>
                  <a:lnTo>
                    <a:pt x="1238249" y="682879"/>
                  </a:lnTo>
                  <a:close/>
                </a:path>
                <a:path w="1352550" h="775970">
                  <a:moveTo>
                    <a:pt x="1164971" y="585470"/>
                  </a:moveTo>
                  <a:lnTo>
                    <a:pt x="1223219" y="662899"/>
                  </a:lnTo>
                  <a:lnTo>
                    <a:pt x="1228597" y="663321"/>
                  </a:lnTo>
                  <a:lnTo>
                    <a:pt x="1239139" y="663829"/>
                  </a:lnTo>
                  <a:lnTo>
                    <a:pt x="1237361" y="701929"/>
                  </a:lnTo>
                  <a:lnTo>
                    <a:pt x="1318826" y="701929"/>
                  </a:lnTo>
                  <a:lnTo>
                    <a:pt x="1352549" y="686308"/>
                  </a:lnTo>
                  <a:lnTo>
                    <a:pt x="1164971" y="585470"/>
                  </a:lnTo>
                  <a:close/>
                </a:path>
                <a:path w="1352550" h="775970">
                  <a:moveTo>
                    <a:pt x="38100" y="0"/>
                  </a:moveTo>
                  <a:lnTo>
                    <a:pt x="0" y="1016"/>
                  </a:lnTo>
                  <a:lnTo>
                    <a:pt x="508" y="18288"/>
                  </a:lnTo>
                  <a:lnTo>
                    <a:pt x="2159" y="35433"/>
                  </a:lnTo>
                  <a:lnTo>
                    <a:pt x="12826" y="86487"/>
                  </a:lnTo>
                  <a:lnTo>
                    <a:pt x="31876" y="136906"/>
                  </a:lnTo>
                  <a:lnTo>
                    <a:pt x="58800" y="186055"/>
                  </a:lnTo>
                  <a:lnTo>
                    <a:pt x="80899" y="218313"/>
                  </a:lnTo>
                  <a:lnTo>
                    <a:pt x="106045" y="249809"/>
                  </a:lnTo>
                  <a:lnTo>
                    <a:pt x="134112" y="280670"/>
                  </a:lnTo>
                  <a:lnTo>
                    <a:pt x="165100" y="311023"/>
                  </a:lnTo>
                  <a:lnTo>
                    <a:pt x="198882" y="340741"/>
                  </a:lnTo>
                  <a:lnTo>
                    <a:pt x="235076" y="369570"/>
                  </a:lnTo>
                  <a:lnTo>
                    <a:pt x="273812" y="397637"/>
                  </a:lnTo>
                  <a:lnTo>
                    <a:pt x="314960" y="424942"/>
                  </a:lnTo>
                  <a:lnTo>
                    <a:pt x="380873" y="464185"/>
                  </a:lnTo>
                  <a:lnTo>
                    <a:pt x="427354" y="489077"/>
                  </a:lnTo>
                  <a:lnTo>
                    <a:pt x="475741" y="512953"/>
                  </a:lnTo>
                  <a:lnTo>
                    <a:pt x="525907" y="535686"/>
                  </a:lnTo>
                  <a:lnTo>
                    <a:pt x="577850" y="557276"/>
                  </a:lnTo>
                  <a:lnTo>
                    <a:pt x="631316" y="577723"/>
                  </a:lnTo>
                  <a:lnTo>
                    <a:pt x="686308" y="596900"/>
                  </a:lnTo>
                  <a:lnTo>
                    <a:pt x="742568" y="614553"/>
                  </a:lnTo>
                  <a:lnTo>
                    <a:pt x="800100" y="631063"/>
                  </a:lnTo>
                  <a:lnTo>
                    <a:pt x="858647" y="645922"/>
                  </a:lnTo>
                  <a:lnTo>
                    <a:pt x="918337" y="659384"/>
                  </a:lnTo>
                  <a:lnTo>
                    <a:pt x="978788" y="671195"/>
                  </a:lnTo>
                  <a:lnTo>
                    <a:pt x="1039876" y="681355"/>
                  </a:lnTo>
                  <a:lnTo>
                    <a:pt x="1101852" y="689864"/>
                  </a:lnTo>
                  <a:lnTo>
                    <a:pt x="1164082" y="696595"/>
                  </a:lnTo>
                  <a:lnTo>
                    <a:pt x="1222759" y="701108"/>
                  </a:lnTo>
                  <a:lnTo>
                    <a:pt x="1238249" y="682879"/>
                  </a:lnTo>
                  <a:lnTo>
                    <a:pt x="1223219" y="662899"/>
                  </a:lnTo>
                  <a:lnTo>
                    <a:pt x="1167002" y="658495"/>
                  </a:lnTo>
                  <a:lnTo>
                    <a:pt x="1105915" y="651891"/>
                  </a:lnTo>
                  <a:lnTo>
                    <a:pt x="1045083" y="643636"/>
                  </a:lnTo>
                  <a:lnTo>
                    <a:pt x="985012" y="633603"/>
                  </a:lnTo>
                  <a:lnTo>
                    <a:pt x="925702" y="622046"/>
                  </a:lnTo>
                  <a:lnTo>
                    <a:pt x="867028" y="608711"/>
                  </a:lnTo>
                  <a:lnTo>
                    <a:pt x="809498" y="594106"/>
                  </a:lnTo>
                  <a:lnTo>
                    <a:pt x="752983" y="577977"/>
                  </a:lnTo>
                  <a:lnTo>
                    <a:pt x="697864" y="560451"/>
                  </a:lnTo>
                  <a:lnTo>
                    <a:pt x="643889" y="541782"/>
                  </a:lnTo>
                  <a:lnTo>
                    <a:pt x="591438" y="521716"/>
                  </a:lnTo>
                  <a:lnTo>
                    <a:pt x="540638" y="500507"/>
                  </a:lnTo>
                  <a:lnTo>
                    <a:pt x="491489" y="478282"/>
                  </a:lnTo>
                  <a:lnTo>
                    <a:pt x="444246" y="454914"/>
                  </a:lnTo>
                  <a:lnTo>
                    <a:pt x="398907" y="430657"/>
                  </a:lnTo>
                  <a:lnTo>
                    <a:pt x="355600" y="405384"/>
                  </a:lnTo>
                  <a:lnTo>
                    <a:pt x="314833" y="379476"/>
                  </a:lnTo>
                  <a:lnTo>
                    <a:pt x="276225" y="352679"/>
                  </a:lnTo>
                  <a:lnTo>
                    <a:pt x="240029" y="325120"/>
                  </a:lnTo>
                  <a:lnTo>
                    <a:pt x="206375" y="297053"/>
                  </a:lnTo>
                  <a:lnTo>
                    <a:pt x="175513" y="268351"/>
                  </a:lnTo>
                  <a:lnTo>
                    <a:pt x="147574" y="239268"/>
                  </a:lnTo>
                  <a:lnTo>
                    <a:pt x="122554" y="209931"/>
                  </a:lnTo>
                  <a:lnTo>
                    <a:pt x="90677" y="165100"/>
                  </a:lnTo>
                  <a:lnTo>
                    <a:pt x="66039" y="120015"/>
                  </a:lnTo>
                  <a:lnTo>
                    <a:pt x="49149" y="74930"/>
                  </a:lnTo>
                  <a:lnTo>
                    <a:pt x="39750" y="29845"/>
                  </a:lnTo>
                  <a:lnTo>
                    <a:pt x="38480" y="14859"/>
                  </a:lnTo>
                  <a:lnTo>
                    <a:pt x="38100" y="0"/>
                  </a:lnTo>
                  <a:close/>
                </a:path>
                <a:path w="1352550" h="775970">
                  <a:moveTo>
                    <a:pt x="1223219" y="662899"/>
                  </a:moveTo>
                  <a:lnTo>
                    <a:pt x="1238250" y="682879"/>
                  </a:lnTo>
                  <a:lnTo>
                    <a:pt x="1239139" y="663829"/>
                  </a:lnTo>
                  <a:lnTo>
                    <a:pt x="1228597" y="663321"/>
                  </a:lnTo>
                  <a:lnTo>
                    <a:pt x="1223219" y="662899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66028" y="457969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0161" y="4496561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381000"/>
                </a:moveTo>
                <a:lnTo>
                  <a:pt x="2906" y="339482"/>
                </a:lnTo>
                <a:lnTo>
                  <a:pt x="11423" y="299260"/>
                </a:lnTo>
                <a:lnTo>
                  <a:pt x="25249" y="260567"/>
                </a:lnTo>
                <a:lnTo>
                  <a:pt x="44082" y="223634"/>
                </a:lnTo>
                <a:lnTo>
                  <a:pt x="67620" y="188693"/>
                </a:lnTo>
                <a:lnTo>
                  <a:pt x="95560" y="155978"/>
                </a:lnTo>
                <a:lnTo>
                  <a:pt x="127601" y="125720"/>
                </a:lnTo>
                <a:lnTo>
                  <a:pt x="163441" y="98151"/>
                </a:lnTo>
                <a:lnTo>
                  <a:pt x="202777" y="73505"/>
                </a:lnTo>
                <a:lnTo>
                  <a:pt x="245307" y="52013"/>
                </a:lnTo>
                <a:lnTo>
                  <a:pt x="290729" y="33908"/>
                </a:lnTo>
                <a:lnTo>
                  <a:pt x="338742" y="19421"/>
                </a:lnTo>
                <a:lnTo>
                  <a:pt x="389043" y="8786"/>
                </a:lnTo>
                <a:lnTo>
                  <a:pt x="441329" y="2235"/>
                </a:lnTo>
                <a:lnTo>
                  <a:pt x="495300" y="0"/>
                </a:lnTo>
                <a:lnTo>
                  <a:pt x="549270" y="2235"/>
                </a:lnTo>
                <a:lnTo>
                  <a:pt x="601556" y="8786"/>
                </a:lnTo>
                <a:lnTo>
                  <a:pt x="651857" y="19421"/>
                </a:lnTo>
                <a:lnTo>
                  <a:pt x="699870" y="33908"/>
                </a:lnTo>
                <a:lnTo>
                  <a:pt x="745292" y="52013"/>
                </a:lnTo>
                <a:lnTo>
                  <a:pt x="787822" y="73505"/>
                </a:lnTo>
                <a:lnTo>
                  <a:pt x="827158" y="98151"/>
                </a:lnTo>
                <a:lnTo>
                  <a:pt x="862998" y="125720"/>
                </a:lnTo>
                <a:lnTo>
                  <a:pt x="895039" y="155978"/>
                </a:lnTo>
                <a:lnTo>
                  <a:pt x="922979" y="188693"/>
                </a:lnTo>
                <a:lnTo>
                  <a:pt x="946517" y="223634"/>
                </a:lnTo>
                <a:lnTo>
                  <a:pt x="965350" y="260567"/>
                </a:lnTo>
                <a:lnTo>
                  <a:pt x="979176" y="299260"/>
                </a:lnTo>
                <a:lnTo>
                  <a:pt x="987693" y="339482"/>
                </a:lnTo>
                <a:lnTo>
                  <a:pt x="990600" y="381000"/>
                </a:lnTo>
                <a:lnTo>
                  <a:pt x="987693" y="422517"/>
                </a:lnTo>
                <a:lnTo>
                  <a:pt x="979176" y="462739"/>
                </a:lnTo>
                <a:lnTo>
                  <a:pt x="965350" y="501432"/>
                </a:lnTo>
                <a:lnTo>
                  <a:pt x="946517" y="538365"/>
                </a:lnTo>
                <a:lnTo>
                  <a:pt x="922979" y="573306"/>
                </a:lnTo>
                <a:lnTo>
                  <a:pt x="895039" y="606021"/>
                </a:lnTo>
                <a:lnTo>
                  <a:pt x="862998" y="636279"/>
                </a:lnTo>
                <a:lnTo>
                  <a:pt x="827158" y="663848"/>
                </a:lnTo>
                <a:lnTo>
                  <a:pt x="787822" y="688494"/>
                </a:lnTo>
                <a:lnTo>
                  <a:pt x="745292" y="709986"/>
                </a:lnTo>
                <a:lnTo>
                  <a:pt x="699870" y="728091"/>
                </a:lnTo>
                <a:lnTo>
                  <a:pt x="651857" y="742578"/>
                </a:lnTo>
                <a:lnTo>
                  <a:pt x="601556" y="753213"/>
                </a:lnTo>
                <a:lnTo>
                  <a:pt x="549270" y="759764"/>
                </a:lnTo>
                <a:lnTo>
                  <a:pt x="495300" y="762000"/>
                </a:lnTo>
                <a:lnTo>
                  <a:pt x="441329" y="759764"/>
                </a:lnTo>
                <a:lnTo>
                  <a:pt x="389043" y="753213"/>
                </a:lnTo>
                <a:lnTo>
                  <a:pt x="338742" y="742578"/>
                </a:lnTo>
                <a:lnTo>
                  <a:pt x="290729" y="728091"/>
                </a:lnTo>
                <a:lnTo>
                  <a:pt x="245307" y="709986"/>
                </a:lnTo>
                <a:lnTo>
                  <a:pt x="202777" y="688494"/>
                </a:lnTo>
                <a:lnTo>
                  <a:pt x="163441" y="663848"/>
                </a:lnTo>
                <a:lnTo>
                  <a:pt x="127601" y="636279"/>
                </a:lnTo>
                <a:lnTo>
                  <a:pt x="95560" y="606021"/>
                </a:lnTo>
                <a:lnTo>
                  <a:pt x="67620" y="573306"/>
                </a:lnTo>
                <a:lnTo>
                  <a:pt x="44082" y="538365"/>
                </a:lnTo>
                <a:lnTo>
                  <a:pt x="25249" y="501432"/>
                </a:lnTo>
                <a:lnTo>
                  <a:pt x="11423" y="462739"/>
                </a:lnTo>
                <a:lnTo>
                  <a:pt x="2906" y="422517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06259" y="4660468"/>
            <a:ext cx="439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61631" y="4094988"/>
            <a:ext cx="1633855" cy="1493520"/>
            <a:chOff x="6961631" y="4094988"/>
            <a:chExt cx="1633855" cy="1493520"/>
          </a:xfrm>
        </p:grpSpPr>
        <p:sp>
          <p:nvSpPr>
            <p:cNvPr id="19" name="object 19"/>
            <p:cNvSpPr/>
            <p:nvPr/>
          </p:nvSpPr>
          <p:spPr>
            <a:xfrm>
              <a:off x="6961631" y="4094988"/>
              <a:ext cx="1633727" cy="1493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3111" y="4325112"/>
              <a:ext cx="982344" cy="1034415"/>
            </a:xfrm>
            <a:custGeom>
              <a:avLst/>
              <a:gdLst/>
              <a:ahLst/>
              <a:cxnLst/>
              <a:rect l="l" t="t" r="r" b="b"/>
              <a:pathLst>
                <a:path w="982345" h="1034414">
                  <a:moveTo>
                    <a:pt x="77470" y="885698"/>
                  </a:moveTo>
                  <a:lnTo>
                    <a:pt x="70036" y="904503"/>
                  </a:lnTo>
                  <a:lnTo>
                    <a:pt x="70612" y="905001"/>
                  </a:lnTo>
                  <a:lnTo>
                    <a:pt x="83439" y="915288"/>
                  </a:lnTo>
                  <a:lnTo>
                    <a:pt x="127127" y="943737"/>
                  </a:lnTo>
                  <a:lnTo>
                    <a:pt x="177419" y="969137"/>
                  </a:lnTo>
                  <a:lnTo>
                    <a:pt x="213995" y="983996"/>
                  </a:lnTo>
                  <a:lnTo>
                    <a:pt x="273558" y="1003554"/>
                  </a:lnTo>
                  <a:lnTo>
                    <a:pt x="315214" y="1014094"/>
                  </a:lnTo>
                  <a:lnTo>
                    <a:pt x="357886" y="1022604"/>
                  </a:lnTo>
                  <a:lnTo>
                    <a:pt x="402082" y="1028826"/>
                  </a:lnTo>
                  <a:lnTo>
                    <a:pt x="446913" y="1032763"/>
                  </a:lnTo>
                  <a:lnTo>
                    <a:pt x="492506" y="1034160"/>
                  </a:lnTo>
                  <a:lnTo>
                    <a:pt x="515747" y="1033272"/>
                  </a:lnTo>
                  <a:lnTo>
                    <a:pt x="562102" y="1027303"/>
                  </a:lnTo>
                  <a:lnTo>
                    <a:pt x="607568" y="1015872"/>
                  </a:lnTo>
                  <a:lnTo>
                    <a:pt x="652018" y="999235"/>
                  </a:lnTo>
                  <a:lnTo>
                    <a:pt x="658930" y="996060"/>
                  </a:lnTo>
                  <a:lnTo>
                    <a:pt x="491236" y="996060"/>
                  </a:lnTo>
                  <a:lnTo>
                    <a:pt x="470027" y="995807"/>
                  </a:lnTo>
                  <a:lnTo>
                    <a:pt x="427228" y="993140"/>
                  </a:lnTo>
                  <a:lnTo>
                    <a:pt x="384810" y="988313"/>
                  </a:lnTo>
                  <a:lnTo>
                    <a:pt x="322580" y="976757"/>
                  </a:lnTo>
                  <a:lnTo>
                    <a:pt x="282956" y="966597"/>
                  </a:lnTo>
                  <a:lnTo>
                    <a:pt x="244983" y="954659"/>
                  </a:lnTo>
                  <a:lnTo>
                    <a:pt x="192278" y="933957"/>
                  </a:lnTo>
                  <a:lnTo>
                    <a:pt x="145288" y="910209"/>
                  </a:lnTo>
                  <a:lnTo>
                    <a:pt x="116130" y="891727"/>
                  </a:lnTo>
                  <a:lnTo>
                    <a:pt x="77470" y="885698"/>
                  </a:lnTo>
                  <a:close/>
                </a:path>
                <a:path w="982345" h="1034414">
                  <a:moveTo>
                    <a:pt x="20701" y="786511"/>
                  </a:moveTo>
                  <a:lnTo>
                    <a:pt x="32639" y="999109"/>
                  </a:lnTo>
                  <a:lnTo>
                    <a:pt x="70036" y="904503"/>
                  </a:lnTo>
                  <a:lnTo>
                    <a:pt x="64897" y="900049"/>
                  </a:lnTo>
                  <a:lnTo>
                    <a:pt x="89916" y="871346"/>
                  </a:lnTo>
                  <a:lnTo>
                    <a:pt x="148183" y="871346"/>
                  </a:lnTo>
                  <a:lnTo>
                    <a:pt x="20701" y="786511"/>
                  </a:lnTo>
                  <a:close/>
                </a:path>
                <a:path w="982345" h="1034414">
                  <a:moveTo>
                    <a:pt x="658462" y="38100"/>
                  </a:moveTo>
                  <a:lnTo>
                    <a:pt x="491363" y="38100"/>
                  </a:lnTo>
                  <a:lnTo>
                    <a:pt x="512572" y="38862"/>
                  </a:lnTo>
                  <a:lnTo>
                    <a:pt x="533527" y="40893"/>
                  </a:lnTo>
                  <a:lnTo>
                    <a:pt x="575056" y="48768"/>
                  </a:lnTo>
                  <a:lnTo>
                    <a:pt x="616204" y="61721"/>
                  </a:lnTo>
                  <a:lnTo>
                    <a:pt x="656463" y="79120"/>
                  </a:lnTo>
                  <a:lnTo>
                    <a:pt x="695452" y="100837"/>
                  </a:lnTo>
                  <a:lnTo>
                    <a:pt x="733171" y="126492"/>
                  </a:lnTo>
                  <a:lnTo>
                    <a:pt x="768731" y="155701"/>
                  </a:lnTo>
                  <a:lnTo>
                    <a:pt x="802132" y="188087"/>
                  </a:lnTo>
                  <a:lnTo>
                    <a:pt x="832866" y="223393"/>
                  </a:lnTo>
                  <a:lnTo>
                    <a:pt x="860425" y="261112"/>
                  </a:lnTo>
                  <a:lnTo>
                    <a:pt x="884809" y="300863"/>
                  </a:lnTo>
                  <a:lnTo>
                    <a:pt x="905383" y="342264"/>
                  </a:lnTo>
                  <a:lnTo>
                    <a:pt x="921893" y="385190"/>
                  </a:lnTo>
                  <a:lnTo>
                    <a:pt x="934085" y="428879"/>
                  </a:lnTo>
                  <a:lnTo>
                    <a:pt x="941705" y="473201"/>
                  </a:lnTo>
                  <a:lnTo>
                    <a:pt x="944118" y="517651"/>
                  </a:lnTo>
                  <a:lnTo>
                    <a:pt x="943483" y="539876"/>
                  </a:lnTo>
                  <a:lnTo>
                    <a:pt x="938276" y="584200"/>
                  </a:lnTo>
                  <a:lnTo>
                    <a:pt x="928370" y="628142"/>
                  </a:lnTo>
                  <a:lnTo>
                    <a:pt x="913892" y="671449"/>
                  </a:lnTo>
                  <a:lnTo>
                    <a:pt x="895223" y="713486"/>
                  </a:lnTo>
                  <a:lnTo>
                    <a:pt x="872744" y="754252"/>
                  </a:lnTo>
                  <a:lnTo>
                    <a:pt x="846709" y="792988"/>
                  </a:lnTo>
                  <a:lnTo>
                    <a:pt x="817499" y="829437"/>
                  </a:lnTo>
                  <a:lnTo>
                    <a:pt x="785368" y="863219"/>
                  </a:lnTo>
                  <a:lnTo>
                    <a:pt x="750824" y="893952"/>
                  </a:lnTo>
                  <a:lnTo>
                    <a:pt x="714248" y="921512"/>
                  </a:lnTo>
                  <a:lnTo>
                    <a:pt x="675767" y="945134"/>
                  </a:lnTo>
                  <a:lnTo>
                    <a:pt x="636143" y="964691"/>
                  </a:lnTo>
                  <a:lnTo>
                    <a:pt x="595249" y="979804"/>
                  </a:lnTo>
                  <a:lnTo>
                    <a:pt x="553974" y="990091"/>
                  </a:lnTo>
                  <a:lnTo>
                    <a:pt x="512191" y="995299"/>
                  </a:lnTo>
                  <a:lnTo>
                    <a:pt x="491236" y="996060"/>
                  </a:lnTo>
                  <a:lnTo>
                    <a:pt x="658930" y="996060"/>
                  </a:lnTo>
                  <a:lnTo>
                    <a:pt x="695071" y="978026"/>
                  </a:lnTo>
                  <a:lnTo>
                    <a:pt x="736473" y="952500"/>
                  </a:lnTo>
                  <a:lnTo>
                    <a:pt x="775589" y="923035"/>
                  </a:lnTo>
                  <a:lnTo>
                    <a:pt x="812546" y="890015"/>
                  </a:lnTo>
                  <a:lnTo>
                    <a:pt x="846709" y="853820"/>
                  </a:lnTo>
                  <a:lnTo>
                    <a:pt x="877951" y="814832"/>
                  </a:lnTo>
                  <a:lnTo>
                    <a:pt x="905637" y="773430"/>
                  </a:lnTo>
                  <a:lnTo>
                    <a:pt x="929767" y="729742"/>
                  </a:lnTo>
                  <a:lnTo>
                    <a:pt x="949706" y="684276"/>
                  </a:lnTo>
                  <a:lnTo>
                    <a:pt x="965200" y="637539"/>
                  </a:lnTo>
                  <a:lnTo>
                    <a:pt x="975995" y="589661"/>
                  </a:lnTo>
                  <a:lnTo>
                    <a:pt x="981583" y="541019"/>
                  </a:lnTo>
                  <a:lnTo>
                    <a:pt x="982218" y="516508"/>
                  </a:lnTo>
                  <a:lnTo>
                    <a:pt x="981456" y="492125"/>
                  </a:lnTo>
                  <a:lnTo>
                    <a:pt x="975868" y="443611"/>
                  </a:lnTo>
                  <a:lnTo>
                    <a:pt x="964946" y="395858"/>
                  </a:lnTo>
                  <a:lnTo>
                    <a:pt x="949325" y="348995"/>
                  </a:lnTo>
                  <a:lnTo>
                    <a:pt x="929259" y="303656"/>
                  </a:lnTo>
                  <a:lnTo>
                    <a:pt x="905129" y="260095"/>
                  </a:lnTo>
                  <a:lnTo>
                    <a:pt x="877189" y="218694"/>
                  </a:lnTo>
                  <a:lnTo>
                    <a:pt x="845947" y="179831"/>
                  </a:lnTo>
                  <a:lnTo>
                    <a:pt x="811657" y="143637"/>
                  </a:lnTo>
                  <a:lnTo>
                    <a:pt x="774700" y="110617"/>
                  </a:lnTo>
                  <a:lnTo>
                    <a:pt x="735330" y="81280"/>
                  </a:lnTo>
                  <a:lnTo>
                    <a:pt x="693928" y="55752"/>
                  </a:lnTo>
                  <a:lnTo>
                    <a:pt x="672465" y="44450"/>
                  </a:lnTo>
                  <a:lnTo>
                    <a:pt x="658462" y="38100"/>
                  </a:lnTo>
                  <a:close/>
                </a:path>
                <a:path w="982345" h="1034414">
                  <a:moveTo>
                    <a:pt x="89916" y="871346"/>
                  </a:moveTo>
                  <a:lnTo>
                    <a:pt x="64897" y="900049"/>
                  </a:lnTo>
                  <a:lnTo>
                    <a:pt x="70036" y="904503"/>
                  </a:lnTo>
                  <a:lnTo>
                    <a:pt x="77470" y="885698"/>
                  </a:lnTo>
                  <a:lnTo>
                    <a:pt x="107775" y="885698"/>
                  </a:lnTo>
                  <a:lnTo>
                    <a:pt x="105664" y="884174"/>
                  </a:lnTo>
                  <a:lnTo>
                    <a:pt x="94361" y="875157"/>
                  </a:lnTo>
                  <a:lnTo>
                    <a:pt x="89916" y="871346"/>
                  </a:lnTo>
                  <a:close/>
                </a:path>
                <a:path w="982345" h="1034414">
                  <a:moveTo>
                    <a:pt x="148183" y="871346"/>
                  </a:moveTo>
                  <a:lnTo>
                    <a:pt x="89916" y="871346"/>
                  </a:lnTo>
                  <a:lnTo>
                    <a:pt x="94361" y="875157"/>
                  </a:lnTo>
                  <a:lnTo>
                    <a:pt x="105664" y="884174"/>
                  </a:lnTo>
                  <a:lnTo>
                    <a:pt x="116130" y="891727"/>
                  </a:lnTo>
                  <a:lnTo>
                    <a:pt x="197993" y="904494"/>
                  </a:lnTo>
                  <a:lnTo>
                    <a:pt x="148183" y="871346"/>
                  </a:lnTo>
                  <a:close/>
                </a:path>
                <a:path w="982345" h="1034414">
                  <a:moveTo>
                    <a:pt x="107775" y="885698"/>
                  </a:moveTo>
                  <a:lnTo>
                    <a:pt x="77470" y="885698"/>
                  </a:lnTo>
                  <a:lnTo>
                    <a:pt x="116130" y="891727"/>
                  </a:lnTo>
                  <a:lnTo>
                    <a:pt x="107775" y="885698"/>
                  </a:lnTo>
                  <a:close/>
                </a:path>
                <a:path w="982345" h="1034414">
                  <a:moveTo>
                    <a:pt x="490855" y="0"/>
                  </a:moveTo>
                  <a:lnTo>
                    <a:pt x="445516" y="1396"/>
                  </a:lnTo>
                  <a:lnTo>
                    <a:pt x="400685" y="5333"/>
                  </a:lnTo>
                  <a:lnTo>
                    <a:pt x="356235" y="11683"/>
                  </a:lnTo>
                  <a:lnTo>
                    <a:pt x="313055" y="20193"/>
                  </a:lnTo>
                  <a:lnTo>
                    <a:pt x="271272" y="30861"/>
                  </a:lnTo>
                  <a:lnTo>
                    <a:pt x="231521" y="43306"/>
                  </a:lnTo>
                  <a:lnTo>
                    <a:pt x="193675" y="57657"/>
                  </a:lnTo>
                  <a:lnTo>
                    <a:pt x="157988" y="73406"/>
                  </a:lnTo>
                  <a:lnTo>
                    <a:pt x="109728" y="100075"/>
                  </a:lnTo>
                  <a:lnTo>
                    <a:pt x="68453" y="129667"/>
                  </a:lnTo>
                  <a:lnTo>
                    <a:pt x="35560" y="162051"/>
                  </a:lnTo>
                  <a:lnTo>
                    <a:pt x="12192" y="197357"/>
                  </a:lnTo>
                  <a:lnTo>
                    <a:pt x="762" y="235838"/>
                  </a:lnTo>
                  <a:lnTo>
                    <a:pt x="0" y="246506"/>
                  </a:lnTo>
                  <a:lnTo>
                    <a:pt x="38100" y="248793"/>
                  </a:lnTo>
                  <a:lnTo>
                    <a:pt x="38735" y="238125"/>
                  </a:lnTo>
                  <a:lnTo>
                    <a:pt x="40386" y="229743"/>
                  </a:lnTo>
                  <a:lnTo>
                    <a:pt x="58166" y="194690"/>
                  </a:lnTo>
                  <a:lnTo>
                    <a:pt x="93472" y="158369"/>
                  </a:lnTo>
                  <a:lnTo>
                    <a:pt x="130556" y="131952"/>
                  </a:lnTo>
                  <a:lnTo>
                    <a:pt x="175133" y="107568"/>
                  </a:lnTo>
                  <a:lnTo>
                    <a:pt x="226187" y="85725"/>
                  </a:lnTo>
                  <a:lnTo>
                    <a:pt x="282702" y="67182"/>
                  </a:lnTo>
                  <a:lnTo>
                    <a:pt x="322453" y="57150"/>
                  </a:lnTo>
                  <a:lnTo>
                    <a:pt x="363474" y="49021"/>
                  </a:lnTo>
                  <a:lnTo>
                    <a:pt x="405511" y="43052"/>
                  </a:lnTo>
                  <a:lnTo>
                    <a:pt x="448310" y="39369"/>
                  </a:lnTo>
                  <a:lnTo>
                    <a:pt x="491363" y="38100"/>
                  </a:lnTo>
                  <a:lnTo>
                    <a:pt x="658462" y="38100"/>
                  </a:lnTo>
                  <a:lnTo>
                    <a:pt x="650621" y="34543"/>
                  </a:lnTo>
                  <a:lnTo>
                    <a:pt x="606044" y="18033"/>
                  </a:lnTo>
                  <a:lnTo>
                    <a:pt x="560324" y="6604"/>
                  </a:lnTo>
                  <a:lnTo>
                    <a:pt x="513842" y="762"/>
                  </a:lnTo>
                  <a:lnTo>
                    <a:pt x="490855" y="0"/>
                  </a:lnTo>
                  <a:close/>
                </a:path>
              </a:pathLst>
            </a:custGeom>
            <a:solidFill>
              <a:srgbClr val="9B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86064" y="4732782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2608" y="2837688"/>
            <a:ext cx="3490721" cy="2597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4098" y="3670172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1-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7600" y="3136214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8194" y="3066033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444" y="4655896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3370" y="4737354"/>
            <a:ext cx="4387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08375" y="24461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3175" y="4808982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08828" y="5503875"/>
            <a:ext cx="2626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Does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not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accept all</a:t>
            </a:r>
            <a:r>
              <a:rPr sz="18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inputs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15619" y="3308222"/>
            <a:ext cx="1042035" cy="328295"/>
          </a:xfrm>
          <a:custGeom>
            <a:avLst/>
            <a:gdLst/>
            <a:ahLst/>
            <a:cxnLst/>
            <a:rect l="l" t="t" r="r" b="b"/>
            <a:pathLst>
              <a:path w="1042035" h="328295">
                <a:moveTo>
                  <a:pt x="911626" y="58861"/>
                </a:moveTo>
                <a:lnTo>
                  <a:pt x="0" y="290829"/>
                </a:lnTo>
                <a:lnTo>
                  <a:pt x="9397" y="327787"/>
                </a:lnTo>
                <a:lnTo>
                  <a:pt x="921005" y="95698"/>
                </a:lnTo>
                <a:lnTo>
                  <a:pt x="931037" y="73532"/>
                </a:lnTo>
                <a:lnTo>
                  <a:pt x="911626" y="58861"/>
                </a:lnTo>
                <a:close/>
              </a:path>
              <a:path w="1042035" h="328295">
                <a:moveTo>
                  <a:pt x="1030595" y="55117"/>
                </a:moveTo>
                <a:lnTo>
                  <a:pt x="926338" y="55117"/>
                </a:lnTo>
                <a:lnTo>
                  <a:pt x="935736" y="91948"/>
                </a:lnTo>
                <a:lnTo>
                  <a:pt x="921005" y="95698"/>
                </a:lnTo>
                <a:lnTo>
                  <a:pt x="880744" y="184657"/>
                </a:lnTo>
                <a:lnTo>
                  <a:pt x="1030595" y="55117"/>
                </a:lnTo>
                <a:close/>
              </a:path>
              <a:path w="1042035" h="328295">
                <a:moveTo>
                  <a:pt x="931037" y="73532"/>
                </a:moveTo>
                <a:lnTo>
                  <a:pt x="921005" y="95698"/>
                </a:lnTo>
                <a:lnTo>
                  <a:pt x="935736" y="91948"/>
                </a:lnTo>
                <a:lnTo>
                  <a:pt x="931037" y="73532"/>
                </a:lnTo>
                <a:close/>
              </a:path>
              <a:path w="1042035" h="328295">
                <a:moveTo>
                  <a:pt x="926338" y="55117"/>
                </a:moveTo>
                <a:lnTo>
                  <a:pt x="911626" y="58861"/>
                </a:lnTo>
                <a:lnTo>
                  <a:pt x="931037" y="73532"/>
                </a:lnTo>
                <a:lnTo>
                  <a:pt x="926338" y="55117"/>
                </a:lnTo>
                <a:close/>
              </a:path>
              <a:path w="1042035" h="328295">
                <a:moveTo>
                  <a:pt x="833755" y="0"/>
                </a:moveTo>
                <a:lnTo>
                  <a:pt x="911626" y="58861"/>
                </a:lnTo>
                <a:lnTo>
                  <a:pt x="926338" y="55117"/>
                </a:lnTo>
                <a:lnTo>
                  <a:pt x="1030595" y="55117"/>
                </a:lnTo>
                <a:lnTo>
                  <a:pt x="1041907" y="45338"/>
                </a:lnTo>
                <a:lnTo>
                  <a:pt x="833755" y="0"/>
                </a:lnTo>
                <a:close/>
              </a:path>
            </a:pathLst>
          </a:custGeom>
          <a:solidFill>
            <a:srgbClr val="8E1E0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5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3646"/>
            <a:ext cx="16484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Ex4.2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42389"/>
            <a:ext cx="44831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start with</a:t>
            </a:r>
            <a:r>
              <a:rPr sz="26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“a”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436" y="1776425"/>
            <a:ext cx="10077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a(a+b)*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762" y="30487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9" y="336563"/>
                </a:lnTo>
                <a:lnTo>
                  <a:pt x="11068" y="293634"/>
                </a:lnTo>
                <a:lnTo>
                  <a:pt x="24433" y="252497"/>
                </a:lnTo>
                <a:lnTo>
                  <a:pt x="42598" y="213437"/>
                </a:lnTo>
                <a:lnTo>
                  <a:pt x="65250" y="176742"/>
                </a:lnTo>
                <a:lnTo>
                  <a:pt x="92073" y="142696"/>
                </a:lnTo>
                <a:lnTo>
                  <a:pt x="122753" y="111585"/>
                </a:lnTo>
                <a:lnTo>
                  <a:pt x="156976" y="83695"/>
                </a:lnTo>
                <a:lnTo>
                  <a:pt x="194427" y="59312"/>
                </a:lnTo>
                <a:lnTo>
                  <a:pt x="234792" y="38722"/>
                </a:lnTo>
                <a:lnTo>
                  <a:pt x="277756" y="22209"/>
                </a:lnTo>
                <a:lnTo>
                  <a:pt x="323005" y="10061"/>
                </a:lnTo>
                <a:lnTo>
                  <a:pt x="370225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25" y="759436"/>
                </a:lnTo>
                <a:lnTo>
                  <a:pt x="323005" y="751938"/>
                </a:lnTo>
                <a:lnTo>
                  <a:pt x="277756" y="739790"/>
                </a:lnTo>
                <a:lnTo>
                  <a:pt x="234792" y="723277"/>
                </a:lnTo>
                <a:lnTo>
                  <a:pt x="194427" y="702687"/>
                </a:lnTo>
                <a:lnTo>
                  <a:pt x="156976" y="678304"/>
                </a:lnTo>
                <a:lnTo>
                  <a:pt x="122753" y="650414"/>
                </a:lnTo>
                <a:lnTo>
                  <a:pt x="92073" y="619303"/>
                </a:lnTo>
                <a:lnTo>
                  <a:pt x="65250" y="585257"/>
                </a:lnTo>
                <a:lnTo>
                  <a:pt x="42598" y="548562"/>
                </a:lnTo>
                <a:lnTo>
                  <a:pt x="24433" y="509502"/>
                </a:lnTo>
                <a:lnTo>
                  <a:pt x="11068" y="468365"/>
                </a:lnTo>
                <a:lnTo>
                  <a:pt x="2819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1603" y="3212414"/>
            <a:ext cx="27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ook Antiqua"/>
                <a:cs typeface="Book Antiqua"/>
              </a:rPr>
              <a:t>1</a:t>
            </a:r>
            <a:r>
              <a:rPr sz="2400" dirty="0">
                <a:latin typeface="Book Antiqua"/>
                <a:cs typeface="Book Antiqua"/>
              </a:rPr>
              <a:t>-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761" y="2515361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9200" y="267931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0194" y="2522347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2837" y="3809746"/>
            <a:ext cx="2266950" cy="780415"/>
          </a:xfrm>
          <a:custGeom>
            <a:avLst/>
            <a:gdLst/>
            <a:ahLst/>
            <a:cxnLst/>
            <a:rect l="l" t="t" r="r" b="b"/>
            <a:pathLst>
              <a:path w="2266950" h="780414">
                <a:moveTo>
                  <a:pt x="2137471" y="704190"/>
                </a:moveTo>
                <a:lnTo>
                  <a:pt x="2075408" y="780033"/>
                </a:lnTo>
                <a:lnTo>
                  <a:pt x="2230395" y="704595"/>
                </a:lnTo>
                <a:lnTo>
                  <a:pt x="2152116" y="704595"/>
                </a:lnTo>
                <a:lnTo>
                  <a:pt x="2137471" y="704190"/>
                </a:lnTo>
                <a:close/>
              </a:path>
              <a:path w="2266950" h="780414">
                <a:moveTo>
                  <a:pt x="2152622" y="685675"/>
                </a:moveTo>
                <a:lnTo>
                  <a:pt x="2137471" y="704190"/>
                </a:lnTo>
                <a:lnTo>
                  <a:pt x="2152116" y="704595"/>
                </a:lnTo>
                <a:lnTo>
                  <a:pt x="2152622" y="685675"/>
                </a:lnTo>
                <a:close/>
              </a:path>
              <a:path w="2266950" h="780414">
                <a:moveTo>
                  <a:pt x="2077440" y="589533"/>
                </a:moveTo>
                <a:lnTo>
                  <a:pt x="2137368" y="666164"/>
                </a:lnTo>
                <a:lnTo>
                  <a:pt x="2153132" y="666622"/>
                </a:lnTo>
                <a:lnTo>
                  <a:pt x="2152116" y="704595"/>
                </a:lnTo>
                <a:lnTo>
                  <a:pt x="2230395" y="704595"/>
                </a:lnTo>
                <a:lnTo>
                  <a:pt x="2266924" y="686815"/>
                </a:lnTo>
                <a:lnTo>
                  <a:pt x="2077440" y="589533"/>
                </a:lnTo>
                <a:close/>
              </a:path>
              <a:path w="2266950" h="780414">
                <a:moveTo>
                  <a:pt x="38049" y="0"/>
                </a:moveTo>
                <a:lnTo>
                  <a:pt x="0" y="2031"/>
                </a:lnTo>
                <a:lnTo>
                  <a:pt x="1041" y="19938"/>
                </a:lnTo>
                <a:lnTo>
                  <a:pt x="3797" y="37845"/>
                </a:lnTo>
                <a:lnTo>
                  <a:pt x="22275" y="90296"/>
                </a:lnTo>
                <a:lnTo>
                  <a:pt x="55156" y="141477"/>
                </a:lnTo>
                <a:lnTo>
                  <a:pt x="83985" y="174370"/>
                </a:lnTo>
                <a:lnTo>
                  <a:pt x="118211" y="206501"/>
                </a:lnTo>
                <a:lnTo>
                  <a:pt x="157708" y="238124"/>
                </a:lnTo>
                <a:lnTo>
                  <a:pt x="202285" y="269112"/>
                </a:lnTo>
                <a:lnTo>
                  <a:pt x="251561" y="299338"/>
                </a:lnTo>
                <a:lnTo>
                  <a:pt x="305536" y="329056"/>
                </a:lnTo>
                <a:lnTo>
                  <a:pt x="363956" y="358012"/>
                </a:lnTo>
                <a:lnTo>
                  <a:pt x="426694" y="386333"/>
                </a:lnTo>
                <a:lnTo>
                  <a:pt x="493369" y="413765"/>
                </a:lnTo>
                <a:lnTo>
                  <a:pt x="564108" y="440435"/>
                </a:lnTo>
                <a:lnTo>
                  <a:pt x="638403" y="466089"/>
                </a:lnTo>
                <a:lnTo>
                  <a:pt x="716127" y="490727"/>
                </a:lnTo>
                <a:lnTo>
                  <a:pt x="797280" y="514476"/>
                </a:lnTo>
                <a:lnTo>
                  <a:pt x="881354" y="537082"/>
                </a:lnTo>
                <a:lnTo>
                  <a:pt x="968222" y="558672"/>
                </a:lnTo>
                <a:lnTo>
                  <a:pt x="1057884" y="578865"/>
                </a:lnTo>
                <a:lnTo>
                  <a:pt x="1150086" y="597915"/>
                </a:lnTo>
                <a:lnTo>
                  <a:pt x="1244320" y="615568"/>
                </a:lnTo>
                <a:lnTo>
                  <a:pt x="1340713" y="631951"/>
                </a:lnTo>
                <a:lnTo>
                  <a:pt x="1439011" y="646683"/>
                </a:lnTo>
                <a:lnTo>
                  <a:pt x="1538960" y="660145"/>
                </a:lnTo>
                <a:lnTo>
                  <a:pt x="1640179" y="671829"/>
                </a:lnTo>
                <a:lnTo>
                  <a:pt x="1742795" y="681989"/>
                </a:lnTo>
                <a:lnTo>
                  <a:pt x="1846427" y="690371"/>
                </a:lnTo>
                <a:lnTo>
                  <a:pt x="1950821" y="697102"/>
                </a:lnTo>
                <a:lnTo>
                  <a:pt x="2055850" y="701928"/>
                </a:lnTo>
                <a:lnTo>
                  <a:pt x="2137471" y="704190"/>
                </a:lnTo>
                <a:lnTo>
                  <a:pt x="2152622" y="685670"/>
                </a:lnTo>
                <a:lnTo>
                  <a:pt x="2137368" y="666164"/>
                </a:lnTo>
                <a:lnTo>
                  <a:pt x="2056993" y="663828"/>
                </a:lnTo>
                <a:lnTo>
                  <a:pt x="1952599" y="659002"/>
                </a:lnTo>
                <a:lnTo>
                  <a:pt x="1848840" y="652398"/>
                </a:lnTo>
                <a:lnTo>
                  <a:pt x="1745970" y="644016"/>
                </a:lnTo>
                <a:lnTo>
                  <a:pt x="1643989" y="633983"/>
                </a:lnTo>
                <a:lnTo>
                  <a:pt x="1543278" y="622299"/>
                </a:lnTo>
                <a:lnTo>
                  <a:pt x="1443964" y="608964"/>
                </a:lnTo>
                <a:lnTo>
                  <a:pt x="1346428" y="594232"/>
                </a:lnTo>
                <a:lnTo>
                  <a:pt x="1250797" y="577976"/>
                </a:lnTo>
                <a:lnTo>
                  <a:pt x="1157071" y="560451"/>
                </a:lnTo>
                <a:lnTo>
                  <a:pt x="1065631" y="541527"/>
                </a:lnTo>
                <a:lnTo>
                  <a:pt x="976731" y="521461"/>
                </a:lnTo>
                <a:lnTo>
                  <a:pt x="890498" y="500125"/>
                </a:lnTo>
                <a:lnTo>
                  <a:pt x="807059" y="477773"/>
                </a:lnTo>
                <a:lnTo>
                  <a:pt x="726795" y="454278"/>
                </a:lnTo>
                <a:lnTo>
                  <a:pt x="649960" y="429767"/>
                </a:lnTo>
                <a:lnTo>
                  <a:pt x="576554" y="404367"/>
                </a:lnTo>
                <a:lnTo>
                  <a:pt x="506831" y="378078"/>
                </a:lnTo>
                <a:lnTo>
                  <a:pt x="441172" y="351027"/>
                </a:lnTo>
                <a:lnTo>
                  <a:pt x="379704" y="323341"/>
                </a:lnTo>
                <a:lnTo>
                  <a:pt x="322427" y="294893"/>
                </a:lnTo>
                <a:lnTo>
                  <a:pt x="269976" y="265937"/>
                </a:lnTo>
                <a:lnTo>
                  <a:pt x="222097" y="236600"/>
                </a:lnTo>
                <a:lnTo>
                  <a:pt x="179425" y="206882"/>
                </a:lnTo>
                <a:lnTo>
                  <a:pt x="142087" y="176783"/>
                </a:lnTo>
                <a:lnTo>
                  <a:pt x="110083" y="146557"/>
                </a:lnTo>
                <a:lnTo>
                  <a:pt x="83858" y="116458"/>
                </a:lnTo>
                <a:lnTo>
                  <a:pt x="55778" y="72135"/>
                </a:lnTo>
                <a:lnTo>
                  <a:pt x="40728" y="28447"/>
                </a:lnTo>
                <a:lnTo>
                  <a:pt x="38722" y="14350"/>
                </a:lnTo>
                <a:lnTo>
                  <a:pt x="38049" y="0"/>
                </a:lnTo>
                <a:close/>
              </a:path>
              <a:path w="2266950" h="780414">
                <a:moveTo>
                  <a:pt x="2137368" y="666164"/>
                </a:moveTo>
                <a:lnTo>
                  <a:pt x="2152622" y="685670"/>
                </a:lnTo>
                <a:lnTo>
                  <a:pt x="2153132" y="666622"/>
                </a:lnTo>
                <a:lnTo>
                  <a:pt x="2137368" y="666164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8794" y="3970401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9761" y="4115561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381000"/>
                </a:moveTo>
                <a:lnTo>
                  <a:pt x="2906" y="339482"/>
                </a:lnTo>
                <a:lnTo>
                  <a:pt x="11423" y="299260"/>
                </a:lnTo>
                <a:lnTo>
                  <a:pt x="25249" y="260567"/>
                </a:lnTo>
                <a:lnTo>
                  <a:pt x="44082" y="223634"/>
                </a:lnTo>
                <a:lnTo>
                  <a:pt x="67620" y="188693"/>
                </a:lnTo>
                <a:lnTo>
                  <a:pt x="95560" y="155978"/>
                </a:lnTo>
                <a:lnTo>
                  <a:pt x="127601" y="125720"/>
                </a:lnTo>
                <a:lnTo>
                  <a:pt x="163441" y="98151"/>
                </a:lnTo>
                <a:lnTo>
                  <a:pt x="202777" y="73505"/>
                </a:lnTo>
                <a:lnTo>
                  <a:pt x="245307" y="52013"/>
                </a:lnTo>
                <a:lnTo>
                  <a:pt x="290729" y="33908"/>
                </a:lnTo>
                <a:lnTo>
                  <a:pt x="338742" y="19421"/>
                </a:lnTo>
                <a:lnTo>
                  <a:pt x="389043" y="8786"/>
                </a:lnTo>
                <a:lnTo>
                  <a:pt x="441329" y="2235"/>
                </a:lnTo>
                <a:lnTo>
                  <a:pt x="495300" y="0"/>
                </a:lnTo>
                <a:lnTo>
                  <a:pt x="549270" y="2235"/>
                </a:lnTo>
                <a:lnTo>
                  <a:pt x="601556" y="8786"/>
                </a:lnTo>
                <a:lnTo>
                  <a:pt x="651857" y="19421"/>
                </a:lnTo>
                <a:lnTo>
                  <a:pt x="699870" y="33908"/>
                </a:lnTo>
                <a:lnTo>
                  <a:pt x="745292" y="52013"/>
                </a:lnTo>
                <a:lnTo>
                  <a:pt x="787822" y="73505"/>
                </a:lnTo>
                <a:lnTo>
                  <a:pt x="827158" y="98151"/>
                </a:lnTo>
                <a:lnTo>
                  <a:pt x="862998" y="125720"/>
                </a:lnTo>
                <a:lnTo>
                  <a:pt x="895039" y="155978"/>
                </a:lnTo>
                <a:lnTo>
                  <a:pt x="922979" y="188693"/>
                </a:lnTo>
                <a:lnTo>
                  <a:pt x="946517" y="223634"/>
                </a:lnTo>
                <a:lnTo>
                  <a:pt x="965350" y="260567"/>
                </a:lnTo>
                <a:lnTo>
                  <a:pt x="979176" y="299260"/>
                </a:lnTo>
                <a:lnTo>
                  <a:pt x="987693" y="339482"/>
                </a:lnTo>
                <a:lnTo>
                  <a:pt x="990600" y="381000"/>
                </a:lnTo>
                <a:lnTo>
                  <a:pt x="987693" y="422517"/>
                </a:lnTo>
                <a:lnTo>
                  <a:pt x="979176" y="462739"/>
                </a:lnTo>
                <a:lnTo>
                  <a:pt x="965350" y="501432"/>
                </a:lnTo>
                <a:lnTo>
                  <a:pt x="946517" y="538365"/>
                </a:lnTo>
                <a:lnTo>
                  <a:pt x="922979" y="573306"/>
                </a:lnTo>
                <a:lnTo>
                  <a:pt x="895039" y="606021"/>
                </a:lnTo>
                <a:lnTo>
                  <a:pt x="862998" y="636279"/>
                </a:lnTo>
                <a:lnTo>
                  <a:pt x="827158" y="663848"/>
                </a:lnTo>
                <a:lnTo>
                  <a:pt x="787822" y="688494"/>
                </a:lnTo>
                <a:lnTo>
                  <a:pt x="745292" y="709986"/>
                </a:lnTo>
                <a:lnTo>
                  <a:pt x="699870" y="728091"/>
                </a:lnTo>
                <a:lnTo>
                  <a:pt x="651857" y="742578"/>
                </a:lnTo>
                <a:lnTo>
                  <a:pt x="601556" y="753213"/>
                </a:lnTo>
                <a:lnTo>
                  <a:pt x="549270" y="759764"/>
                </a:lnTo>
                <a:lnTo>
                  <a:pt x="495300" y="762000"/>
                </a:lnTo>
                <a:lnTo>
                  <a:pt x="441329" y="759764"/>
                </a:lnTo>
                <a:lnTo>
                  <a:pt x="389043" y="753213"/>
                </a:lnTo>
                <a:lnTo>
                  <a:pt x="338742" y="742578"/>
                </a:lnTo>
                <a:lnTo>
                  <a:pt x="290729" y="728091"/>
                </a:lnTo>
                <a:lnTo>
                  <a:pt x="245307" y="709986"/>
                </a:lnTo>
                <a:lnTo>
                  <a:pt x="202777" y="688494"/>
                </a:lnTo>
                <a:lnTo>
                  <a:pt x="163441" y="663848"/>
                </a:lnTo>
                <a:lnTo>
                  <a:pt x="127601" y="636279"/>
                </a:lnTo>
                <a:lnTo>
                  <a:pt x="95560" y="606021"/>
                </a:lnTo>
                <a:lnTo>
                  <a:pt x="67620" y="573306"/>
                </a:lnTo>
                <a:lnTo>
                  <a:pt x="44082" y="538365"/>
                </a:lnTo>
                <a:lnTo>
                  <a:pt x="25249" y="501432"/>
                </a:lnTo>
                <a:lnTo>
                  <a:pt x="11423" y="462739"/>
                </a:lnTo>
                <a:lnTo>
                  <a:pt x="2906" y="422517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05225" y="4279772"/>
            <a:ext cx="4387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ook Antiqua"/>
                <a:cs typeface="Book Antiqua"/>
              </a:rPr>
              <a:t>3</a:t>
            </a:r>
            <a:r>
              <a:rPr sz="2400" spc="-9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+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25467" y="2380488"/>
            <a:ext cx="982344" cy="1034415"/>
          </a:xfrm>
          <a:custGeom>
            <a:avLst/>
            <a:gdLst/>
            <a:ahLst/>
            <a:cxnLst/>
            <a:rect l="l" t="t" r="r" b="b"/>
            <a:pathLst>
              <a:path w="982345" h="1034414">
                <a:moveTo>
                  <a:pt x="77470" y="885698"/>
                </a:moveTo>
                <a:lnTo>
                  <a:pt x="70025" y="904494"/>
                </a:lnTo>
                <a:lnTo>
                  <a:pt x="70612" y="905001"/>
                </a:lnTo>
                <a:lnTo>
                  <a:pt x="83439" y="915162"/>
                </a:lnTo>
                <a:lnTo>
                  <a:pt x="127127" y="943737"/>
                </a:lnTo>
                <a:lnTo>
                  <a:pt x="177419" y="969137"/>
                </a:lnTo>
                <a:lnTo>
                  <a:pt x="213995" y="983996"/>
                </a:lnTo>
                <a:lnTo>
                  <a:pt x="273558" y="1003553"/>
                </a:lnTo>
                <a:lnTo>
                  <a:pt x="315214" y="1014095"/>
                </a:lnTo>
                <a:lnTo>
                  <a:pt x="357886" y="1022603"/>
                </a:lnTo>
                <a:lnTo>
                  <a:pt x="402082" y="1028953"/>
                </a:lnTo>
                <a:lnTo>
                  <a:pt x="446913" y="1032763"/>
                </a:lnTo>
                <a:lnTo>
                  <a:pt x="492506" y="1034161"/>
                </a:lnTo>
                <a:lnTo>
                  <a:pt x="515747" y="1033272"/>
                </a:lnTo>
                <a:lnTo>
                  <a:pt x="562102" y="1027302"/>
                </a:lnTo>
                <a:lnTo>
                  <a:pt x="607568" y="1015873"/>
                </a:lnTo>
                <a:lnTo>
                  <a:pt x="652018" y="999236"/>
                </a:lnTo>
                <a:lnTo>
                  <a:pt x="658930" y="996061"/>
                </a:lnTo>
                <a:lnTo>
                  <a:pt x="491236" y="996061"/>
                </a:lnTo>
                <a:lnTo>
                  <a:pt x="470027" y="995807"/>
                </a:lnTo>
                <a:lnTo>
                  <a:pt x="427228" y="993139"/>
                </a:lnTo>
                <a:lnTo>
                  <a:pt x="384810" y="988313"/>
                </a:lnTo>
                <a:lnTo>
                  <a:pt x="322580" y="976757"/>
                </a:lnTo>
                <a:lnTo>
                  <a:pt x="282956" y="966597"/>
                </a:lnTo>
                <a:lnTo>
                  <a:pt x="244983" y="954659"/>
                </a:lnTo>
                <a:lnTo>
                  <a:pt x="192278" y="933958"/>
                </a:lnTo>
                <a:lnTo>
                  <a:pt x="145287" y="910209"/>
                </a:lnTo>
                <a:lnTo>
                  <a:pt x="116096" y="891721"/>
                </a:lnTo>
                <a:lnTo>
                  <a:pt x="77470" y="885698"/>
                </a:lnTo>
                <a:close/>
              </a:path>
              <a:path w="982345" h="1034414">
                <a:moveTo>
                  <a:pt x="20701" y="786511"/>
                </a:moveTo>
                <a:lnTo>
                  <a:pt x="32512" y="999109"/>
                </a:lnTo>
                <a:lnTo>
                  <a:pt x="70020" y="904489"/>
                </a:lnTo>
                <a:lnTo>
                  <a:pt x="64897" y="900049"/>
                </a:lnTo>
                <a:lnTo>
                  <a:pt x="89916" y="871347"/>
                </a:lnTo>
                <a:lnTo>
                  <a:pt x="148183" y="871347"/>
                </a:lnTo>
                <a:lnTo>
                  <a:pt x="20701" y="786511"/>
                </a:lnTo>
                <a:close/>
              </a:path>
              <a:path w="982345" h="1034414">
                <a:moveTo>
                  <a:pt x="658462" y="38100"/>
                </a:moveTo>
                <a:lnTo>
                  <a:pt x="491363" y="38100"/>
                </a:lnTo>
                <a:lnTo>
                  <a:pt x="512572" y="38862"/>
                </a:lnTo>
                <a:lnTo>
                  <a:pt x="533527" y="40894"/>
                </a:lnTo>
                <a:lnTo>
                  <a:pt x="575056" y="48767"/>
                </a:lnTo>
                <a:lnTo>
                  <a:pt x="616204" y="61722"/>
                </a:lnTo>
                <a:lnTo>
                  <a:pt x="656463" y="79121"/>
                </a:lnTo>
                <a:lnTo>
                  <a:pt x="695452" y="100837"/>
                </a:lnTo>
                <a:lnTo>
                  <a:pt x="733171" y="126491"/>
                </a:lnTo>
                <a:lnTo>
                  <a:pt x="768731" y="155701"/>
                </a:lnTo>
                <a:lnTo>
                  <a:pt x="802132" y="188087"/>
                </a:lnTo>
                <a:lnTo>
                  <a:pt x="832866" y="223392"/>
                </a:lnTo>
                <a:lnTo>
                  <a:pt x="860425" y="261112"/>
                </a:lnTo>
                <a:lnTo>
                  <a:pt x="884809" y="300863"/>
                </a:lnTo>
                <a:lnTo>
                  <a:pt x="905383" y="342264"/>
                </a:lnTo>
                <a:lnTo>
                  <a:pt x="921893" y="385190"/>
                </a:lnTo>
                <a:lnTo>
                  <a:pt x="934085" y="428878"/>
                </a:lnTo>
                <a:lnTo>
                  <a:pt x="941705" y="473201"/>
                </a:lnTo>
                <a:lnTo>
                  <a:pt x="944118" y="517651"/>
                </a:lnTo>
                <a:lnTo>
                  <a:pt x="943483" y="539876"/>
                </a:lnTo>
                <a:lnTo>
                  <a:pt x="938276" y="584200"/>
                </a:lnTo>
                <a:lnTo>
                  <a:pt x="928370" y="628141"/>
                </a:lnTo>
                <a:lnTo>
                  <a:pt x="913892" y="671449"/>
                </a:lnTo>
                <a:lnTo>
                  <a:pt x="895223" y="713486"/>
                </a:lnTo>
                <a:lnTo>
                  <a:pt x="872744" y="754252"/>
                </a:lnTo>
                <a:lnTo>
                  <a:pt x="846709" y="792988"/>
                </a:lnTo>
                <a:lnTo>
                  <a:pt x="817499" y="829437"/>
                </a:lnTo>
                <a:lnTo>
                  <a:pt x="785368" y="863219"/>
                </a:lnTo>
                <a:lnTo>
                  <a:pt x="750824" y="893952"/>
                </a:lnTo>
                <a:lnTo>
                  <a:pt x="714248" y="921512"/>
                </a:lnTo>
                <a:lnTo>
                  <a:pt x="675767" y="945134"/>
                </a:lnTo>
                <a:lnTo>
                  <a:pt x="636143" y="964691"/>
                </a:lnTo>
                <a:lnTo>
                  <a:pt x="595249" y="979804"/>
                </a:lnTo>
                <a:lnTo>
                  <a:pt x="553974" y="990091"/>
                </a:lnTo>
                <a:lnTo>
                  <a:pt x="512191" y="995299"/>
                </a:lnTo>
                <a:lnTo>
                  <a:pt x="491236" y="996061"/>
                </a:lnTo>
                <a:lnTo>
                  <a:pt x="658930" y="996061"/>
                </a:lnTo>
                <a:lnTo>
                  <a:pt x="695071" y="978026"/>
                </a:lnTo>
                <a:lnTo>
                  <a:pt x="736473" y="952500"/>
                </a:lnTo>
                <a:lnTo>
                  <a:pt x="775589" y="923036"/>
                </a:lnTo>
                <a:lnTo>
                  <a:pt x="812546" y="890015"/>
                </a:lnTo>
                <a:lnTo>
                  <a:pt x="846709" y="853821"/>
                </a:lnTo>
                <a:lnTo>
                  <a:pt x="877951" y="814832"/>
                </a:lnTo>
                <a:lnTo>
                  <a:pt x="905637" y="773429"/>
                </a:lnTo>
                <a:lnTo>
                  <a:pt x="929767" y="729741"/>
                </a:lnTo>
                <a:lnTo>
                  <a:pt x="949706" y="684276"/>
                </a:lnTo>
                <a:lnTo>
                  <a:pt x="965200" y="637539"/>
                </a:lnTo>
                <a:lnTo>
                  <a:pt x="975995" y="589661"/>
                </a:lnTo>
                <a:lnTo>
                  <a:pt x="981583" y="541020"/>
                </a:lnTo>
                <a:lnTo>
                  <a:pt x="982218" y="516509"/>
                </a:lnTo>
                <a:lnTo>
                  <a:pt x="981456" y="492125"/>
                </a:lnTo>
                <a:lnTo>
                  <a:pt x="975868" y="443611"/>
                </a:lnTo>
                <a:lnTo>
                  <a:pt x="964946" y="395859"/>
                </a:lnTo>
                <a:lnTo>
                  <a:pt x="949325" y="348996"/>
                </a:lnTo>
                <a:lnTo>
                  <a:pt x="929259" y="303657"/>
                </a:lnTo>
                <a:lnTo>
                  <a:pt x="905129" y="260096"/>
                </a:lnTo>
                <a:lnTo>
                  <a:pt x="877189" y="218694"/>
                </a:lnTo>
                <a:lnTo>
                  <a:pt x="845947" y="179832"/>
                </a:lnTo>
                <a:lnTo>
                  <a:pt x="811657" y="143637"/>
                </a:lnTo>
                <a:lnTo>
                  <a:pt x="774700" y="110616"/>
                </a:lnTo>
                <a:lnTo>
                  <a:pt x="735330" y="81279"/>
                </a:lnTo>
                <a:lnTo>
                  <a:pt x="693928" y="55752"/>
                </a:lnTo>
                <a:lnTo>
                  <a:pt x="672465" y="44450"/>
                </a:lnTo>
                <a:lnTo>
                  <a:pt x="658462" y="38100"/>
                </a:lnTo>
                <a:close/>
              </a:path>
              <a:path w="982345" h="1034414">
                <a:moveTo>
                  <a:pt x="148183" y="871347"/>
                </a:moveTo>
                <a:lnTo>
                  <a:pt x="89916" y="871347"/>
                </a:lnTo>
                <a:lnTo>
                  <a:pt x="94361" y="875157"/>
                </a:lnTo>
                <a:lnTo>
                  <a:pt x="105664" y="884301"/>
                </a:lnTo>
                <a:lnTo>
                  <a:pt x="116096" y="891721"/>
                </a:lnTo>
                <a:lnTo>
                  <a:pt x="197993" y="904494"/>
                </a:lnTo>
                <a:lnTo>
                  <a:pt x="148183" y="871347"/>
                </a:lnTo>
                <a:close/>
              </a:path>
              <a:path w="982345" h="1034414">
                <a:moveTo>
                  <a:pt x="89916" y="871347"/>
                </a:moveTo>
                <a:lnTo>
                  <a:pt x="64897" y="900049"/>
                </a:lnTo>
                <a:lnTo>
                  <a:pt x="70020" y="904489"/>
                </a:lnTo>
                <a:lnTo>
                  <a:pt x="77470" y="885698"/>
                </a:lnTo>
                <a:lnTo>
                  <a:pt x="107627" y="885698"/>
                </a:lnTo>
                <a:lnTo>
                  <a:pt x="105664" y="884301"/>
                </a:lnTo>
                <a:lnTo>
                  <a:pt x="94361" y="875157"/>
                </a:lnTo>
                <a:lnTo>
                  <a:pt x="89916" y="871347"/>
                </a:lnTo>
                <a:close/>
              </a:path>
              <a:path w="982345" h="1034414">
                <a:moveTo>
                  <a:pt x="107627" y="885698"/>
                </a:moveTo>
                <a:lnTo>
                  <a:pt x="77470" y="885698"/>
                </a:lnTo>
                <a:lnTo>
                  <a:pt x="116096" y="891721"/>
                </a:lnTo>
                <a:lnTo>
                  <a:pt x="107627" y="885698"/>
                </a:lnTo>
                <a:close/>
              </a:path>
              <a:path w="982345" h="1034414">
                <a:moveTo>
                  <a:pt x="490855" y="0"/>
                </a:moveTo>
                <a:lnTo>
                  <a:pt x="445516" y="1397"/>
                </a:lnTo>
                <a:lnTo>
                  <a:pt x="400685" y="5334"/>
                </a:lnTo>
                <a:lnTo>
                  <a:pt x="356235" y="11684"/>
                </a:lnTo>
                <a:lnTo>
                  <a:pt x="313055" y="20192"/>
                </a:lnTo>
                <a:lnTo>
                  <a:pt x="271272" y="30861"/>
                </a:lnTo>
                <a:lnTo>
                  <a:pt x="231521" y="43307"/>
                </a:lnTo>
                <a:lnTo>
                  <a:pt x="193675" y="57658"/>
                </a:lnTo>
                <a:lnTo>
                  <a:pt x="157987" y="73406"/>
                </a:lnTo>
                <a:lnTo>
                  <a:pt x="109728" y="100075"/>
                </a:lnTo>
                <a:lnTo>
                  <a:pt x="68453" y="129666"/>
                </a:lnTo>
                <a:lnTo>
                  <a:pt x="35560" y="162051"/>
                </a:lnTo>
                <a:lnTo>
                  <a:pt x="12192" y="197358"/>
                </a:lnTo>
                <a:lnTo>
                  <a:pt x="762" y="235838"/>
                </a:lnTo>
                <a:lnTo>
                  <a:pt x="0" y="246507"/>
                </a:lnTo>
                <a:lnTo>
                  <a:pt x="38100" y="248792"/>
                </a:lnTo>
                <a:lnTo>
                  <a:pt x="38735" y="238125"/>
                </a:lnTo>
                <a:lnTo>
                  <a:pt x="40386" y="229742"/>
                </a:lnTo>
                <a:lnTo>
                  <a:pt x="58166" y="194690"/>
                </a:lnTo>
                <a:lnTo>
                  <a:pt x="93472" y="158369"/>
                </a:lnTo>
                <a:lnTo>
                  <a:pt x="130556" y="131952"/>
                </a:lnTo>
                <a:lnTo>
                  <a:pt x="175133" y="107569"/>
                </a:lnTo>
                <a:lnTo>
                  <a:pt x="226187" y="85725"/>
                </a:lnTo>
                <a:lnTo>
                  <a:pt x="282702" y="67183"/>
                </a:lnTo>
                <a:lnTo>
                  <a:pt x="322453" y="57150"/>
                </a:lnTo>
                <a:lnTo>
                  <a:pt x="363474" y="49022"/>
                </a:lnTo>
                <a:lnTo>
                  <a:pt x="405511" y="43052"/>
                </a:lnTo>
                <a:lnTo>
                  <a:pt x="448310" y="39370"/>
                </a:lnTo>
                <a:lnTo>
                  <a:pt x="491363" y="38100"/>
                </a:lnTo>
                <a:lnTo>
                  <a:pt x="658462" y="38100"/>
                </a:lnTo>
                <a:lnTo>
                  <a:pt x="650621" y="34544"/>
                </a:lnTo>
                <a:lnTo>
                  <a:pt x="606044" y="18034"/>
                </a:lnTo>
                <a:lnTo>
                  <a:pt x="560324" y="6603"/>
                </a:lnTo>
                <a:lnTo>
                  <a:pt x="513842" y="762"/>
                </a:lnTo>
                <a:lnTo>
                  <a:pt x="490855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0228" y="1988947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63111" y="3694048"/>
            <a:ext cx="1107440" cy="964565"/>
          </a:xfrm>
          <a:custGeom>
            <a:avLst/>
            <a:gdLst/>
            <a:ahLst/>
            <a:cxnLst/>
            <a:rect l="l" t="t" r="r" b="b"/>
            <a:pathLst>
              <a:path w="1107439" h="964564">
                <a:moveTo>
                  <a:pt x="895476" y="780033"/>
                </a:moveTo>
                <a:lnTo>
                  <a:pt x="734567" y="919607"/>
                </a:lnTo>
                <a:lnTo>
                  <a:pt x="942721" y="964564"/>
                </a:lnTo>
                <a:lnTo>
                  <a:pt x="868063" y="908303"/>
                </a:lnTo>
                <a:lnTo>
                  <a:pt x="853693" y="908303"/>
                </a:lnTo>
                <a:lnTo>
                  <a:pt x="836929" y="874013"/>
                </a:lnTo>
                <a:lnTo>
                  <a:pt x="839342" y="872870"/>
                </a:lnTo>
                <a:lnTo>
                  <a:pt x="854075" y="864869"/>
                </a:lnTo>
                <a:lnTo>
                  <a:pt x="858441" y="862073"/>
                </a:lnTo>
                <a:lnTo>
                  <a:pt x="895476" y="780033"/>
                </a:lnTo>
                <a:close/>
              </a:path>
              <a:path w="1107439" h="964564">
                <a:moveTo>
                  <a:pt x="845312" y="891159"/>
                </a:moveTo>
                <a:lnTo>
                  <a:pt x="853693" y="908303"/>
                </a:lnTo>
                <a:lnTo>
                  <a:pt x="857758" y="906271"/>
                </a:lnTo>
                <a:lnTo>
                  <a:pt x="862146" y="903845"/>
                </a:lnTo>
                <a:lnTo>
                  <a:pt x="845312" y="891159"/>
                </a:lnTo>
                <a:close/>
              </a:path>
              <a:path w="1107439" h="964564">
                <a:moveTo>
                  <a:pt x="862146" y="903845"/>
                </a:moveTo>
                <a:lnTo>
                  <a:pt x="857758" y="906271"/>
                </a:lnTo>
                <a:lnTo>
                  <a:pt x="853693" y="908303"/>
                </a:lnTo>
                <a:lnTo>
                  <a:pt x="868063" y="908303"/>
                </a:lnTo>
                <a:lnTo>
                  <a:pt x="862146" y="903845"/>
                </a:lnTo>
                <a:close/>
              </a:path>
              <a:path w="1107439" h="964564">
                <a:moveTo>
                  <a:pt x="751382" y="37973"/>
                </a:moveTo>
                <a:lnTo>
                  <a:pt x="554101" y="37973"/>
                </a:lnTo>
                <a:lnTo>
                  <a:pt x="578103" y="38734"/>
                </a:lnTo>
                <a:lnTo>
                  <a:pt x="602107" y="40512"/>
                </a:lnTo>
                <a:lnTo>
                  <a:pt x="649859" y="47878"/>
                </a:lnTo>
                <a:lnTo>
                  <a:pt x="696976" y="59689"/>
                </a:lnTo>
                <a:lnTo>
                  <a:pt x="743203" y="75564"/>
                </a:lnTo>
                <a:lnTo>
                  <a:pt x="787780" y="95250"/>
                </a:lnTo>
                <a:lnTo>
                  <a:pt x="830579" y="118618"/>
                </a:lnTo>
                <a:lnTo>
                  <a:pt x="871092" y="145161"/>
                </a:lnTo>
                <a:lnTo>
                  <a:pt x="908938" y="174498"/>
                </a:lnTo>
                <a:lnTo>
                  <a:pt x="943610" y="206375"/>
                </a:lnTo>
                <a:lnTo>
                  <a:pt x="974851" y="240411"/>
                </a:lnTo>
                <a:lnTo>
                  <a:pt x="1002411" y="276351"/>
                </a:lnTo>
                <a:lnTo>
                  <a:pt x="1025525" y="313563"/>
                </a:lnTo>
                <a:lnTo>
                  <a:pt x="1043939" y="351917"/>
                </a:lnTo>
                <a:lnTo>
                  <a:pt x="1057655" y="391032"/>
                </a:lnTo>
                <a:lnTo>
                  <a:pt x="1066038" y="430530"/>
                </a:lnTo>
                <a:lnTo>
                  <a:pt x="1068832" y="470026"/>
                </a:lnTo>
                <a:lnTo>
                  <a:pt x="1068324" y="489965"/>
                </a:lnTo>
                <a:lnTo>
                  <a:pt x="1064514" y="530225"/>
                </a:lnTo>
                <a:lnTo>
                  <a:pt x="1056893" y="570102"/>
                </a:lnTo>
                <a:lnTo>
                  <a:pt x="1046099" y="609219"/>
                </a:lnTo>
                <a:lnTo>
                  <a:pt x="1032128" y="647319"/>
                </a:lnTo>
                <a:lnTo>
                  <a:pt x="1015238" y="684021"/>
                </a:lnTo>
                <a:lnTo>
                  <a:pt x="995679" y="719074"/>
                </a:lnTo>
                <a:lnTo>
                  <a:pt x="973836" y="751839"/>
                </a:lnTo>
                <a:lnTo>
                  <a:pt x="950087" y="782193"/>
                </a:lnTo>
                <a:lnTo>
                  <a:pt x="910843" y="822578"/>
                </a:lnTo>
                <a:lnTo>
                  <a:pt x="868552" y="855599"/>
                </a:lnTo>
                <a:lnTo>
                  <a:pt x="858441" y="862073"/>
                </a:lnTo>
                <a:lnTo>
                  <a:pt x="845312" y="891159"/>
                </a:lnTo>
                <a:lnTo>
                  <a:pt x="862146" y="903845"/>
                </a:lnTo>
                <a:lnTo>
                  <a:pt x="874522" y="897001"/>
                </a:lnTo>
                <a:lnTo>
                  <a:pt x="890651" y="886713"/>
                </a:lnTo>
                <a:lnTo>
                  <a:pt x="922020" y="863345"/>
                </a:lnTo>
                <a:lnTo>
                  <a:pt x="951738" y="836421"/>
                </a:lnTo>
                <a:lnTo>
                  <a:pt x="979551" y="806450"/>
                </a:lnTo>
                <a:lnTo>
                  <a:pt x="1005204" y="773557"/>
                </a:lnTo>
                <a:lnTo>
                  <a:pt x="1028700" y="738124"/>
                </a:lnTo>
                <a:lnTo>
                  <a:pt x="1049527" y="700532"/>
                </a:lnTo>
                <a:lnTo>
                  <a:pt x="1067562" y="661162"/>
                </a:lnTo>
                <a:lnTo>
                  <a:pt x="1082548" y="620140"/>
                </a:lnTo>
                <a:lnTo>
                  <a:pt x="1094232" y="577976"/>
                </a:lnTo>
                <a:lnTo>
                  <a:pt x="1102233" y="534669"/>
                </a:lnTo>
                <a:lnTo>
                  <a:pt x="1106424" y="490855"/>
                </a:lnTo>
                <a:lnTo>
                  <a:pt x="1106932" y="468630"/>
                </a:lnTo>
                <a:lnTo>
                  <a:pt x="1106042" y="446150"/>
                </a:lnTo>
                <a:lnTo>
                  <a:pt x="1099439" y="401574"/>
                </a:lnTo>
                <a:lnTo>
                  <a:pt x="1086992" y="357758"/>
                </a:lnTo>
                <a:lnTo>
                  <a:pt x="1069213" y="315087"/>
                </a:lnTo>
                <a:lnTo>
                  <a:pt x="1046352" y="273938"/>
                </a:lnTo>
                <a:lnTo>
                  <a:pt x="1018793" y="234314"/>
                </a:lnTo>
                <a:lnTo>
                  <a:pt x="987171" y="196723"/>
                </a:lnTo>
                <a:lnTo>
                  <a:pt x="951864" y="161544"/>
                </a:lnTo>
                <a:lnTo>
                  <a:pt x="913129" y="129031"/>
                </a:lnTo>
                <a:lnTo>
                  <a:pt x="871347" y="99187"/>
                </a:lnTo>
                <a:lnTo>
                  <a:pt x="827024" y="72770"/>
                </a:lnTo>
                <a:lnTo>
                  <a:pt x="780288" y="49783"/>
                </a:lnTo>
                <a:lnTo>
                  <a:pt x="756285" y="39750"/>
                </a:lnTo>
                <a:lnTo>
                  <a:pt x="751382" y="37973"/>
                </a:lnTo>
                <a:close/>
              </a:path>
              <a:path w="1107439" h="964564">
                <a:moveTo>
                  <a:pt x="858441" y="862073"/>
                </a:moveTo>
                <a:lnTo>
                  <a:pt x="854075" y="864869"/>
                </a:lnTo>
                <a:lnTo>
                  <a:pt x="839342" y="872870"/>
                </a:lnTo>
                <a:lnTo>
                  <a:pt x="836929" y="874013"/>
                </a:lnTo>
                <a:lnTo>
                  <a:pt x="845312" y="891159"/>
                </a:lnTo>
                <a:lnTo>
                  <a:pt x="858441" y="862073"/>
                </a:lnTo>
                <a:close/>
              </a:path>
              <a:path w="1107439" h="964564">
                <a:moveTo>
                  <a:pt x="552830" y="0"/>
                </a:moveTo>
                <a:lnTo>
                  <a:pt x="500125" y="3809"/>
                </a:lnTo>
                <a:lnTo>
                  <a:pt x="448055" y="14986"/>
                </a:lnTo>
                <a:lnTo>
                  <a:pt x="397001" y="32765"/>
                </a:lnTo>
                <a:lnTo>
                  <a:pt x="347725" y="56768"/>
                </a:lnTo>
                <a:lnTo>
                  <a:pt x="299974" y="86359"/>
                </a:lnTo>
                <a:lnTo>
                  <a:pt x="254508" y="121157"/>
                </a:lnTo>
                <a:lnTo>
                  <a:pt x="211454" y="160527"/>
                </a:lnTo>
                <a:lnTo>
                  <a:pt x="171323" y="204215"/>
                </a:lnTo>
                <a:lnTo>
                  <a:pt x="134365" y="251587"/>
                </a:lnTo>
                <a:lnTo>
                  <a:pt x="101218" y="302259"/>
                </a:lnTo>
                <a:lnTo>
                  <a:pt x="71882" y="355726"/>
                </a:lnTo>
                <a:lnTo>
                  <a:pt x="47116" y="411733"/>
                </a:lnTo>
                <a:lnTo>
                  <a:pt x="27050" y="469645"/>
                </a:lnTo>
                <a:lnTo>
                  <a:pt x="12318" y="529082"/>
                </a:lnTo>
                <a:lnTo>
                  <a:pt x="3048" y="589533"/>
                </a:lnTo>
                <a:lnTo>
                  <a:pt x="0" y="649605"/>
                </a:lnTo>
                <a:lnTo>
                  <a:pt x="38100" y="650620"/>
                </a:lnTo>
                <a:lnTo>
                  <a:pt x="38862" y="621030"/>
                </a:lnTo>
                <a:lnTo>
                  <a:pt x="41148" y="592582"/>
                </a:lnTo>
                <a:lnTo>
                  <a:pt x="49784" y="535686"/>
                </a:lnTo>
                <a:lnTo>
                  <a:pt x="63880" y="479678"/>
                </a:lnTo>
                <a:lnTo>
                  <a:pt x="82803" y="424942"/>
                </a:lnTo>
                <a:lnTo>
                  <a:pt x="106425" y="371982"/>
                </a:lnTo>
                <a:lnTo>
                  <a:pt x="134238" y="321309"/>
                </a:lnTo>
                <a:lnTo>
                  <a:pt x="165862" y="273176"/>
                </a:lnTo>
                <a:lnTo>
                  <a:pt x="200913" y="228219"/>
                </a:lnTo>
                <a:lnTo>
                  <a:pt x="238887" y="186944"/>
                </a:lnTo>
                <a:lnTo>
                  <a:pt x="279526" y="149859"/>
                </a:lnTo>
                <a:lnTo>
                  <a:pt x="322452" y="117220"/>
                </a:lnTo>
                <a:lnTo>
                  <a:pt x="366902" y="89662"/>
                </a:lnTo>
                <a:lnTo>
                  <a:pt x="412750" y="67437"/>
                </a:lnTo>
                <a:lnTo>
                  <a:pt x="459486" y="51307"/>
                </a:lnTo>
                <a:lnTo>
                  <a:pt x="506729" y="41401"/>
                </a:lnTo>
                <a:lnTo>
                  <a:pt x="554101" y="37973"/>
                </a:lnTo>
                <a:lnTo>
                  <a:pt x="751382" y="37973"/>
                </a:lnTo>
                <a:lnTo>
                  <a:pt x="731774" y="30861"/>
                </a:lnTo>
                <a:lnTo>
                  <a:pt x="681863" y="16001"/>
                </a:lnTo>
                <a:lnTo>
                  <a:pt x="630809" y="5842"/>
                </a:lnTo>
                <a:lnTo>
                  <a:pt x="578992" y="634"/>
                </a:lnTo>
                <a:lnTo>
                  <a:pt x="552830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51628" y="3818001"/>
            <a:ext cx="48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340" y="4885182"/>
            <a:ext cx="708533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Special accept state for string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“a”,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might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give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better performance in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hardware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implementation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74977" y="2827527"/>
            <a:ext cx="1954530" cy="351790"/>
          </a:xfrm>
          <a:custGeom>
            <a:avLst/>
            <a:gdLst/>
            <a:ahLst/>
            <a:cxnLst/>
            <a:rect l="l" t="t" r="r" b="b"/>
            <a:pathLst>
              <a:path w="1954529" h="351789">
                <a:moveTo>
                  <a:pt x="1823176" y="67327"/>
                </a:moveTo>
                <a:lnTo>
                  <a:pt x="0" y="313944"/>
                </a:lnTo>
                <a:lnTo>
                  <a:pt x="5080" y="351663"/>
                </a:lnTo>
                <a:lnTo>
                  <a:pt x="1828361" y="105031"/>
                </a:lnTo>
                <a:lnTo>
                  <a:pt x="1840864" y="84200"/>
                </a:lnTo>
                <a:lnTo>
                  <a:pt x="1823176" y="67327"/>
                </a:lnTo>
                <a:close/>
              </a:path>
              <a:path w="1954529" h="351789">
                <a:moveTo>
                  <a:pt x="1943736" y="65277"/>
                </a:moveTo>
                <a:lnTo>
                  <a:pt x="1838325" y="65277"/>
                </a:lnTo>
                <a:lnTo>
                  <a:pt x="1843405" y="102997"/>
                </a:lnTo>
                <a:lnTo>
                  <a:pt x="1828361" y="105031"/>
                </a:lnTo>
                <a:lnTo>
                  <a:pt x="1778127" y="188722"/>
                </a:lnTo>
                <a:lnTo>
                  <a:pt x="1954149" y="68834"/>
                </a:lnTo>
                <a:lnTo>
                  <a:pt x="1943736" y="65277"/>
                </a:lnTo>
                <a:close/>
              </a:path>
              <a:path w="1954529" h="351789">
                <a:moveTo>
                  <a:pt x="1838325" y="65277"/>
                </a:moveTo>
                <a:lnTo>
                  <a:pt x="1823176" y="67327"/>
                </a:lnTo>
                <a:lnTo>
                  <a:pt x="1840864" y="84200"/>
                </a:lnTo>
                <a:lnTo>
                  <a:pt x="1828361" y="105031"/>
                </a:lnTo>
                <a:lnTo>
                  <a:pt x="1843405" y="102997"/>
                </a:lnTo>
                <a:lnTo>
                  <a:pt x="1838325" y="65277"/>
                </a:lnTo>
                <a:close/>
              </a:path>
              <a:path w="1954529" h="351789">
                <a:moveTo>
                  <a:pt x="1752600" y="0"/>
                </a:moveTo>
                <a:lnTo>
                  <a:pt x="1823176" y="67327"/>
                </a:lnTo>
                <a:lnTo>
                  <a:pt x="1838325" y="65277"/>
                </a:lnTo>
                <a:lnTo>
                  <a:pt x="1943736" y="65277"/>
                </a:lnTo>
                <a:lnTo>
                  <a:pt x="1752600" y="0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816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87263"/>
            <a:ext cx="6014720" cy="9880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81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that start with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triple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letter</a:t>
            </a:r>
            <a:endParaRPr sz="2800">
              <a:latin typeface="Book Antiqua"/>
              <a:cs typeface="Book Antiqua"/>
            </a:endParaRPr>
          </a:p>
          <a:p>
            <a:pPr marL="405765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(aaa+bbb)(a+b)*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208" y="2731007"/>
            <a:ext cx="6480174" cy="154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3360801"/>
            <a:ext cx="23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Book Antiqua"/>
                <a:cs typeface="Book Antiqua"/>
              </a:rPr>
              <a:t>1</a:t>
            </a: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2692" y="282714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2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908" y="2674441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534" y="282714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3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209" y="3289172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2692" y="381622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Book Antiqua"/>
                <a:cs typeface="Book Antiqua"/>
              </a:rPr>
              <a:t>4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394" y="3896995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146" y="381800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Book Antiqua"/>
                <a:cs typeface="Book Antiqua"/>
              </a:rPr>
              <a:t>5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4361" y="397497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3091" y="3360801"/>
            <a:ext cx="308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Book Antiqua"/>
                <a:cs typeface="Book Antiqua"/>
              </a:rPr>
              <a:t>6+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4942" y="3970096"/>
            <a:ext cx="194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0561" y="260311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9742" y="2674441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11885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Ex6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4162" y="19819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40" y="3489"/>
                </a:lnTo>
                <a:lnTo>
                  <a:pt x="401141" y="13594"/>
                </a:lnTo>
                <a:lnTo>
                  <a:pt x="444874" y="29763"/>
                </a:lnTo>
                <a:lnTo>
                  <a:pt x="484811" y="51450"/>
                </a:lnTo>
                <a:lnTo>
                  <a:pt x="520326" y="78104"/>
                </a:lnTo>
                <a:lnTo>
                  <a:pt x="550791" y="109179"/>
                </a:lnTo>
                <a:lnTo>
                  <a:pt x="575579" y="144124"/>
                </a:lnTo>
                <a:lnTo>
                  <a:pt x="594061" y="182392"/>
                </a:lnTo>
                <a:lnTo>
                  <a:pt x="605610" y="223433"/>
                </a:lnTo>
                <a:lnTo>
                  <a:pt x="609600" y="266700"/>
                </a:lnTo>
                <a:lnTo>
                  <a:pt x="605610" y="309966"/>
                </a:lnTo>
                <a:lnTo>
                  <a:pt x="594061" y="351007"/>
                </a:lnTo>
                <a:lnTo>
                  <a:pt x="575579" y="389275"/>
                </a:lnTo>
                <a:lnTo>
                  <a:pt x="550791" y="424220"/>
                </a:lnTo>
                <a:lnTo>
                  <a:pt x="520326" y="455295"/>
                </a:lnTo>
                <a:lnTo>
                  <a:pt x="484811" y="481949"/>
                </a:lnTo>
                <a:lnTo>
                  <a:pt x="444874" y="503636"/>
                </a:lnTo>
                <a:lnTo>
                  <a:pt x="401141" y="519805"/>
                </a:lnTo>
                <a:lnTo>
                  <a:pt x="354240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523" y="2065147"/>
            <a:ext cx="110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761" y="19819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1854834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53511" y="902144"/>
            <a:ext cx="3191510" cy="1080770"/>
            <a:chOff x="2953511" y="902144"/>
            <a:chExt cx="3191510" cy="1080770"/>
          </a:xfrm>
        </p:grpSpPr>
        <p:sp>
          <p:nvSpPr>
            <p:cNvPr id="8" name="object 8"/>
            <p:cNvSpPr/>
            <p:nvPr/>
          </p:nvSpPr>
          <p:spPr>
            <a:xfrm>
              <a:off x="2953511" y="1088517"/>
              <a:ext cx="2457450" cy="894715"/>
            </a:xfrm>
            <a:custGeom>
              <a:avLst/>
              <a:gdLst/>
              <a:ahLst/>
              <a:cxnLst/>
              <a:rect l="l" t="t" r="r" b="b"/>
              <a:pathLst>
                <a:path w="2457450" h="894714">
                  <a:moveTo>
                    <a:pt x="2327975" y="75888"/>
                  </a:moveTo>
                  <a:lnTo>
                    <a:pt x="2228596" y="78867"/>
                  </a:lnTo>
                  <a:lnTo>
                    <a:pt x="2114677" y="84455"/>
                  </a:lnTo>
                  <a:lnTo>
                    <a:pt x="2001265" y="92329"/>
                  </a:lnTo>
                  <a:lnTo>
                    <a:pt x="1888998" y="102235"/>
                  </a:lnTo>
                  <a:lnTo>
                    <a:pt x="1777618" y="113919"/>
                  </a:lnTo>
                  <a:lnTo>
                    <a:pt x="1667764" y="127635"/>
                  </a:lnTo>
                  <a:lnTo>
                    <a:pt x="1559433" y="143256"/>
                  </a:lnTo>
                  <a:lnTo>
                    <a:pt x="1452879" y="160528"/>
                  </a:lnTo>
                  <a:lnTo>
                    <a:pt x="1348232" y="179578"/>
                  </a:lnTo>
                  <a:lnTo>
                    <a:pt x="1245870" y="200152"/>
                  </a:lnTo>
                  <a:lnTo>
                    <a:pt x="1146048" y="222377"/>
                  </a:lnTo>
                  <a:lnTo>
                    <a:pt x="1048765" y="246125"/>
                  </a:lnTo>
                  <a:lnTo>
                    <a:pt x="954404" y="271145"/>
                  </a:lnTo>
                  <a:lnTo>
                    <a:pt x="863218" y="297561"/>
                  </a:lnTo>
                  <a:lnTo>
                    <a:pt x="775335" y="325247"/>
                  </a:lnTo>
                  <a:lnTo>
                    <a:pt x="691007" y="354075"/>
                  </a:lnTo>
                  <a:lnTo>
                    <a:pt x="610362" y="384048"/>
                  </a:lnTo>
                  <a:lnTo>
                    <a:pt x="533780" y="415036"/>
                  </a:lnTo>
                  <a:lnTo>
                    <a:pt x="461390" y="447040"/>
                  </a:lnTo>
                  <a:lnTo>
                    <a:pt x="393446" y="479933"/>
                  </a:lnTo>
                  <a:lnTo>
                    <a:pt x="330073" y="513842"/>
                  </a:lnTo>
                  <a:lnTo>
                    <a:pt x="271525" y="548386"/>
                  </a:lnTo>
                  <a:lnTo>
                    <a:pt x="218058" y="583819"/>
                  </a:lnTo>
                  <a:lnTo>
                    <a:pt x="169925" y="619887"/>
                  </a:lnTo>
                  <a:lnTo>
                    <a:pt x="127254" y="656590"/>
                  </a:lnTo>
                  <a:lnTo>
                    <a:pt x="90169" y="694055"/>
                  </a:lnTo>
                  <a:lnTo>
                    <a:pt x="58800" y="732536"/>
                  </a:lnTo>
                  <a:lnTo>
                    <a:pt x="33781" y="771525"/>
                  </a:lnTo>
                  <a:lnTo>
                    <a:pt x="15493" y="811276"/>
                  </a:lnTo>
                  <a:lnTo>
                    <a:pt x="4063" y="851535"/>
                  </a:lnTo>
                  <a:lnTo>
                    <a:pt x="0" y="892556"/>
                  </a:lnTo>
                  <a:lnTo>
                    <a:pt x="38100" y="894334"/>
                  </a:lnTo>
                  <a:lnTo>
                    <a:pt x="38735" y="877316"/>
                  </a:lnTo>
                  <a:lnTo>
                    <a:pt x="41148" y="860298"/>
                  </a:lnTo>
                  <a:lnTo>
                    <a:pt x="57785" y="808482"/>
                  </a:lnTo>
                  <a:lnTo>
                    <a:pt x="76962" y="773430"/>
                  </a:lnTo>
                  <a:lnTo>
                    <a:pt x="102488" y="738124"/>
                  </a:lnTo>
                  <a:lnTo>
                    <a:pt x="152019" y="685419"/>
                  </a:lnTo>
                  <a:lnTo>
                    <a:pt x="192786" y="650367"/>
                  </a:lnTo>
                  <a:lnTo>
                    <a:pt x="239140" y="615569"/>
                  </a:lnTo>
                  <a:lnTo>
                    <a:pt x="290956" y="581279"/>
                  </a:lnTo>
                  <a:lnTo>
                    <a:pt x="347979" y="547497"/>
                  </a:lnTo>
                  <a:lnTo>
                    <a:pt x="410083" y="514223"/>
                  </a:lnTo>
                  <a:lnTo>
                    <a:pt x="476758" y="481838"/>
                  </a:lnTo>
                  <a:lnTo>
                    <a:pt x="548132" y="450342"/>
                  </a:lnTo>
                  <a:lnTo>
                    <a:pt x="623697" y="419735"/>
                  </a:lnTo>
                  <a:lnTo>
                    <a:pt x="703326" y="390017"/>
                  </a:lnTo>
                  <a:lnTo>
                    <a:pt x="786764" y="361569"/>
                  </a:lnTo>
                  <a:lnTo>
                    <a:pt x="873760" y="334137"/>
                  </a:lnTo>
                  <a:lnTo>
                    <a:pt x="964311" y="307975"/>
                  </a:lnTo>
                  <a:lnTo>
                    <a:pt x="1057783" y="283083"/>
                  </a:lnTo>
                  <a:lnTo>
                    <a:pt x="1154302" y="259587"/>
                  </a:lnTo>
                  <a:lnTo>
                    <a:pt x="1253489" y="237617"/>
                  </a:lnTo>
                  <a:lnTo>
                    <a:pt x="1355089" y="217043"/>
                  </a:lnTo>
                  <a:lnTo>
                    <a:pt x="1458976" y="198120"/>
                  </a:lnTo>
                  <a:lnTo>
                    <a:pt x="1564766" y="180975"/>
                  </a:lnTo>
                  <a:lnTo>
                    <a:pt x="1672463" y="165481"/>
                  </a:lnTo>
                  <a:lnTo>
                    <a:pt x="1781683" y="151765"/>
                  </a:lnTo>
                  <a:lnTo>
                    <a:pt x="1892300" y="140081"/>
                  </a:lnTo>
                  <a:lnTo>
                    <a:pt x="2003933" y="130302"/>
                  </a:lnTo>
                  <a:lnTo>
                    <a:pt x="2116582" y="122555"/>
                  </a:lnTo>
                  <a:lnTo>
                    <a:pt x="2229739" y="116967"/>
                  </a:lnTo>
                  <a:lnTo>
                    <a:pt x="2327865" y="114006"/>
                  </a:lnTo>
                  <a:lnTo>
                    <a:pt x="2343150" y="94487"/>
                  </a:lnTo>
                  <a:lnTo>
                    <a:pt x="2327975" y="75888"/>
                  </a:lnTo>
                  <a:close/>
                </a:path>
                <a:path w="2457450" h="894714">
                  <a:moveTo>
                    <a:pt x="2420734" y="75437"/>
                  </a:moveTo>
                  <a:lnTo>
                    <a:pt x="2343023" y="75437"/>
                  </a:lnTo>
                  <a:lnTo>
                    <a:pt x="2343404" y="113537"/>
                  </a:lnTo>
                  <a:lnTo>
                    <a:pt x="2327865" y="114006"/>
                  </a:lnTo>
                  <a:lnTo>
                    <a:pt x="2267966" y="190500"/>
                  </a:lnTo>
                  <a:lnTo>
                    <a:pt x="2457450" y="93345"/>
                  </a:lnTo>
                  <a:lnTo>
                    <a:pt x="2420734" y="75437"/>
                  </a:lnTo>
                  <a:close/>
                </a:path>
                <a:path w="2457450" h="894714">
                  <a:moveTo>
                    <a:pt x="2343023" y="75437"/>
                  </a:moveTo>
                  <a:lnTo>
                    <a:pt x="2327975" y="75888"/>
                  </a:lnTo>
                  <a:lnTo>
                    <a:pt x="2343150" y="94487"/>
                  </a:lnTo>
                  <a:lnTo>
                    <a:pt x="2327865" y="114006"/>
                  </a:lnTo>
                  <a:lnTo>
                    <a:pt x="2343404" y="113537"/>
                  </a:lnTo>
                  <a:lnTo>
                    <a:pt x="2343023" y="75437"/>
                  </a:lnTo>
                  <a:close/>
                </a:path>
                <a:path w="2457450" h="894714">
                  <a:moveTo>
                    <a:pt x="2266061" y="0"/>
                  </a:moveTo>
                  <a:lnTo>
                    <a:pt x="2327975" y="75888"/>
                  </a:lnTo>
                  <a:lnTo>
                    <a:pt x="2343023" y="75437"/>
                  </a:lnTo>
                  <a:lnTo>
                    <a:pt x="2420734" y="75437"/>
                  </a:lnTo>
                  <a:lnTo>
                    <a:pt x="2266061" y="0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961" y="915162"/>
              <a:ext cx="721360" cy="533400"/>
            </a:xfrm>
            <a:custGeom>
              <a:avLst/>
              <a:gdLst/>
              <a:ahLst/>
              <a:cxnLst/>
              <a:rect l="l" t="t" r="r" b="b"/>
              <a:pathLst>
                <a:path w="721360" h="533400">
                  <a:moveTo>
                    <a:pt x="0" y="266700"/>
                  </a:moveTo>
                  <a:lnTo>
                    <a:pt x="3909" y="227283"/>
                  </a:lnTo>
                  <a:lnTo>
                    <a:pt x="15264" y="189664"/>
                  </a:lnTo>
                  <a:lnTo>
                    <a:pt x="33506" y="154254"/>
                  </a:lnTo>
                  <a:lnTo>
                    <a:pt x="58079" y="121467"/>
                  </a:lnTo>
                  <a:lnTo>
                    <a:pt x="88422" y="91714"/>
                  </a:lnTo>
                  <a:lnTo>
                    <a:pt x="123979" y="65408"/>
                  </a:lnTo>
                  <a:lnTo>
                    <a:pt x="164191" y="42960"/>
                  </a:lnTo>
                  <a:lnTo>
                    <a:pt x="208500" y="24783"/>
                  </a:lnTo>
                  <a:lnTo>
                    <a:pt x="256348" y="11289"/>
                  </a:lnTo>
                  <a:lnTo>
                    <a:pt x="307175" y="2891"/>
                  </a:lnTo>
                  <a:lnTo>
                    <a:pt x="360425" y="0"/>
                  </a:lnTo>
                  <a:lnTo>
                    <a:pt x="413676" y="2891"/>
                  </a:lnTo>
                  <a:lnTo>
                    <a:pt x="464503" y="11289"/>
                  </a:lnTo>
                  <a:lnTo>
                    <a:pt x="512351" y="24783"/>
                  </a:lnTo>
                  <a:lnTo>
                    <a:pt x="556660" y="42960"/>
                  </a:lnTo>
                  <a:lnTo>
                    <a:pt x="596872" y="65408"/>
                  </a:lnTo>
                  <a:lnTo>
                    <a:pt x="632429" y="91714"/>
                  </a:lnTo>
                  <a:lnTo>
                    <a:pt x="662772" y="121467"/>
                  </a:lnTo>
                  <a:lnTo>
                    <a:pt x="687345" y="154254"/>
                  </a:lnTo>
                  <a:lnTo>
                    <a:pt x="705587" y="189664"/>
                  </a:lnTo>
                  <a:lnTo>
                    <a:pt x="716942" y="227283"/>
                  </a:lnTo>
                  <a:lnTo>
                    <a:pt x="720851" y="266700"/>
                  </a:lnTo>
                  <a:lnTo>
                    <a:pt x="716942" y="306116"/>
                  </a:lnTo>
                  <a:lnTo>
                    <a:pt x="705587" y="343735"/>
                  </a:lnTo>
                  <a:lnTo>
                    <a:pt x="687345" y="379145"/>
                  </a:lnTo>
                  <a:lnTo>
                    <a:pt x="662772" y="411932"/>
                  </a:lnTo>
                  <a:lnTo>
                    <a:pt x="632429" y="441685"/>
                  </a:lnTo>
                  <a:lnTo>
                    <a:pt x="596872" y="467991"/>
                  </a:lnTo>
                  <a:lnTo>
                    <a:pt x="556660" y="490439"/>
                  </a:lnTo>
                  <a:lnTo>
                    <a:pt x="512351" y="508616"/>
                  </a:lnTo>
                  <a:lnTo>
                    <a:pt x="464503" y="522110"/>
                  </a:lnTo>
                  <a:lnTo>
                    <a:pt x="413676" y="530508"/>
                  </a:lnTo>
                  <a:lnTo>
                    <a:pt x="360425" y="533400"/>
                  </a:lnTo>
                  <a:lnTo>
                    <a:pt x="307175" y="530508"/>
                  </a:lnTo>
                  <a:lnTo>
                    <a:pt x="256348" y="522110"/>
                  </a:lnTo>
                  <a:lnTo>
                    <a:pt x="208500" y="508616"/>
                  </a:lnTo>
                  <a:lnTo>
                    <a:pt x="164191" y="490439"/>
                  </a:lnTo>
                  <a:lnTo>
                    <a:pt x="123979" y="467991"/>
                  </a:lnTo>
                  <a:lnTo>
                    <a:pt x="88422" y="441685"/>
                  </a:lnTo>
                  <a:lnTo>
                    <a:pt x="58079" y="411932"/>
                  </a:lnTo>
                  <a:lnTo>
                    <a:pt x="33506" y="379145"/>
                  </a:lnTo>
                  <a:lnTo>
                    <a:pt x="15264" y="343735"/>
                  </a:lnTo>
                  <a:lnTo>
                    <a:pt x="3909" y="306116"/>
                  </a:lnTo>
                  <a:lnTo>
                    <a:pt x="0" y="26670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1217" y="997965"/>
            <a:ext cx="17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ook Antiqua"/>
                <a:cs typeface="Book Antiqua"/>
              </a:rPr>
              <a:t>+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628" y="1912746"/>
            <a:ext cx="422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53511" y="2514726"/>
            <a:ext cx="3232785" cy="1461770"/>
            <a:chOff x="2953511" y="2514726"/>
            <a:chExt cx="3232785" cy="1461770"/>
          </a:xfrm>
        </p:grpSpPr>
        <p:sp>
          <p:nvSpPr>
            <p:cNvPr id="13" name="object 13"/>
            <p:cNvSpPr/>
            <p:nvPr/>
          </p:nvSpPr>
          <p:spPr>
            <a:xfrm>
              <a:off x="5563361" y="3429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4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4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3511" y="2514726"/>
              <a:ext cx="2609850" cy="1274445"/>
            </a:xfrm>
            <a:custGeom>
              <a:avLst/>
              <a:gdLst/>
              <a:ahLst/>
              <a:cxnLst/>
              <a:rect l="l" t="t" r="r" b="b"/>
              <a:pathLst>
                <a:path w="2609850" h="1274445">
                  <a:moveTo>
                    <a:pt x="2480258" y="1198684"/>
                  </a:moveTo>
                  <a:lnTo>
                    <a:pt x="2418079" y="1274318"/>
                  </a:lnTo>
                  <a:lnTo>
                    <a:pt x="2573810" y="1199134"/>
                  </a:lnTo>
                  <a:lnTo>
                    <a:pt x="2495296" y="1199134"/>
                  </a:lnTo>
                  <a:lnTo>
                    <a:pt x="2488184" y="1199007"/>
                  </a:lnTo>
                  <a:lnTo>
                    <a:pt x="2480258" y="1198684"/>
                  </a:lnTo>
                  <a:close/>
                </a:path>
                <a:path w="2609850" h="1274445">
                  <a:moveTo>
                    <a:pt x="2495550" y="1180084"/>
                  </a:moveTo>
                  <a:lnTo>
                    <a:pt x="2480258" y="1198684"/>
                  </a:lnTo>
                  <a:lnTo>
                    <a:pt x="2488184" y="1199007"/>
                  </a:lnTo>
                  <a:lnTo>
                    <a:pt x="2495296" y="1199134"/>
                  </a:lnTo>
                  <a:lnTo>
                    <a:pt x="2495550" y="1180084"/>
                  </a:lnTo>
                  <a:close/>
                </a:path>
                <a:path w="2609850" h="1274445">
                  <a:moveTo>
                    <a:pt x="2420747" y="1083818"/>
                  </a:moveTo>
                  <a:lnTo>
                    <a:pt x="2480478" y="1160688"/>
                  </a:lnTo>
                  <a:lnTo>
                    <a:pt x="2488691" y="1161034"/>
                  </a:lnTo>
                  <a:lnTo>
                    <a:pt x="2495804" y="1161034"/>
                  </a:lnTo>
                  <a:lnTo>
                    <a:pt x="2495296" y="1199134"/>
                  </a:lnTo>
                  <a:lnTo>
                    <a:pt x="2573810" y="1199134"/>
                  </a:lnTo>
                  <a:lnTo>
                    <a:pt x="2609850" y="1181735"/>
                  </a:lnTo>
                  <a:lnTo>
                    <a:pt x="2420747" y="1083818"/>
                  </a:lnTo>
                  <a:close/>
                </a:path>
                <a:path w="2609850" h="1274445">
                  <a:moveTo>
                    <a:pt x="38100" y="0"/>
                  </a:moveTo>
                  <a:lnTo>
                    <a:pt x="0" y="1270"/>
                  </a:lnTo>
                  <a:lnTo>
                    <a:pt x="1015" y="30225"/>
                  </a:lnTo>
                  <a:lnTo>
                    <a:pt x="3937" y="59182"/>
                  </a:lnTo>
                  <a:lnTo>
                    <a:pt x="15620" y="116712"/>
                  </a:lnTo>
                  <a:lnTo>
                    <a:pt x="34543" y="173736"/>
                  </a:lnTo>
                  <a:lnTo>
                    <a:pt x="60579" y="230124"/>
                  </a:lnTo>
                  <a:lnTo>
                    <a:pt x="93218" y="286003"/>
                  </a:lnTo>
                  <a:lnTo>
                    <a:pt x="132333" y="340868"/>
                  </a:lnTo>
                  <a:lnTo>
                    <a:pt x="177673" y="395224"/>
                  </a:lnTo>
                  <a:lnTo>
                    <a:pt x="228854" y="448310"/>
                  </a:lnTo>
                  <a:lnTo>
                    <a:pt x="285495" y="500507"/>
                  </a:lnTo>
                  <a:lnTo>
                    <a:pt x="347599" y="551561"/>
                  </a:lnTo>
                  <a:lnTo>
                    <a:pt x="415036" y="601472"/>
                  </a:lnTo>
                  <a:lnTo>
                    <a:pt x="487172" y="650113"/>
                  </a:lnTo>
                  <a:lnTo>
                    <a:pt x="564261" y="697484"/>
                  </a:lnTo>
                  <a:lnTo>
                    <a:pt x="645667" y="743203"/>
                  </a:lnTo>
                  <a:lnTo>
                    <a:pt x="731392" y="787400"/>
                  </a:lnTo>
                  <a:lnTo>
                    <a:pt x="821054" y="830072"/>
                  </a:lnTo>
                  <a:lnTo>
                    <a:pt x="914526" y="870965"/>
                  </a:lnTo>
                  <a:lnTo>
                    <a:pt x="1011554" y="909955"/>
                  </a:lnTo>
                  <a:lnTo>
                    <a:pt x="1111885" y="947038"/>
                  </a:lnTo>
                  <a:lnTo>
                    <a:pt x="1215136" y="981963"/>
                  </a:lnTo>
                  <a:lnTo>
                    <a:pt x="1321435" y="1014730"/>
                  </a:lnTo>
                  <a:lnTo>
                    <a:pt x="1430274" y="1045210"/>
                  </a:lnTo>
                  <a:lnTo>
                    <a:pt x="1541526" y="1073403"/>
                  </a:lnTo>
                  <a:lnTo>
                    <a:pt x="1654810" y="1098931"/>
                  </a:lnTo>
                  <a:lnTo>
                    <a:pt x="1769999" y="1121918"/>
                  </a:lnTo>
                  <a:lnTo>
                    <a:pt x="1886965" y="1142238"/>
                  </a:lnTo>
                  <a:lnTo>
                    <a:pt x="2005329" y="1159637"/>
                  </a:lnTo>
                  <a:lnTo>
                    <a:pt x="2124837" y="1174115"/>
                  </a:lnTo>
                  <a:lnTo>
                    <a:pt x="2245233" y="1185672"/>
                  </a:lnTo>
                  <a:lnTo>
                    <a:pt x="2366517" y="1194054"/>
                  </a:lnTo>
                  <a:lnTo>
                    <a:pt x="2480258" y="1198684"/>
                  </a:lnTo>
                  <a:lnTo>
                    <a:pt x="2495550" y="1180084"/>
                  </a:lnTo>
                  <a:lnTo>
                    <a:pt x="2480478" y="1160688"/>
                  </a:lnTo>
                  <a:lnTo>
                    <a:pt x="2368041" y="1155954"/>
                  </a:lnTo>
                  <a:lnTo>
                    <a:pt x="2247900" y="1147699"/>
                  </a:lnTo>
                  <a:lnTo>
                    <a:pt x="2128520" y="1136142"/>
                  </a:lnTo>
                  <a:lnTo>
                    <a:pt x="2009902" y="1121918"/>
                  </a:lnTo>
                  <a:lnTo>
                    <a:pt x="1892553" y="1104519"/>
                  </a:lnTo>
                  <a:lnTo>
                    <a:pt x="1776476" y="1084326"/>
                  </a:lnTo>
                  <a:lnTo>
                    <a:pt x="1662302" y="1061465"/>
                  </a:lnTo>
                  <a:lnTo>
                    <a:pt x="1549908" y="1036193"/>
                  </a:lnTo>
                  <a:lnTo>
                    <a:pt x="1439672" y="1008252"/>
                  </a:lnTo>
                  <a:lnTo>
                    <a:pt x="1331722" y="978026"/>
                  </a:lnTo>
                  <a:lnTo>
                    <a:pt x="1226439" y="945514"/>
                  </a:lnTo>
                  <a:lnTo>
                    <a:pt x="1124077" y="910844"/>
                  </a:lnTo>
                  <a:lnTo>
                    <a:pt x="1024763" y="874268"/>
                  </a:lnTo>
                  <a:lnTo>
                    <a:pt x="928751" y="835660"/>
                  </a:lnTo>
                  <a:lnTo>
                    <a:pt x="836295" y="795147"/>
                  </a:lnTo>
                  <a:lnTo>
                    <a:pt x="747649" y="753110"/>
                  </a:lnTo>
                  <a:lnTo>
                    <a:pt x="663193" y="709295"/>
                  </a:lnTo>
                  <a:lnTo>
                    <a:pt x="582929" y="664210"/>
                  </a:lnTo>
                  <a:lnTo>
                    <a:pt x="507238" y="617601"/>
                  </a:lnTo>
                  <a:lnTo>
                    <a:pt x="436372" y="569849"/>
                  </a:lnTo>
                  <a:lnTo>
                    <a:pt x="370332" y="520953"/>
                  </a:lnTo>
                  <a:lnTo>
                    <a:pt x="309752" y="471043"/>
                  </a:lnTo>
                  <a:lnTo>
                    <a:pt x="254635" y="420243"/>
                  </a:lnTo>
                  <a:lnTo>
                    <a:pt x="205231" y="368808"/>
                  </a:lnTo>
                  <a:lnTo>
                    <a:pt x="162051" y="316992"/>
                  </a:lnTo>
                  <a:lnTo>
                    <a:pt x="124713" y="264540"/>
                  </a:lnTo>
                  <a:lnTo>
                    <a:pt x="93852" y="211709"/>
                  </a:lnTo>
                  <a:lnTo>
                    <a:pt x="69595" y="158750"/>
                  </a:lnTo>
                  <a:lnTo>
                    <a:pt x="52196" y="105790"/>
                  </a:lnTo>
                  <a:lnTo>
                    <a:pt x="41529" y="52832"/>
                  </a:lnTo>
                  <a:lnTo>
                    <a:pt x="38988" y="26415"/>
                  </a:lnTo>
                  <a:lnTo>
                    <a:pt x="38100" y="0"/>
                  </a:lnTo>
                  <a:close/>
                </a:path>
                <a:path w="2609850" h="1274445">
                  <a:moveTo>
                    <a:pt x="2480478" y="1160688"/>
                  </a:moveTo>
                  <a:lnTo>
                    <a:pt x="2495550" y="1180084"/>
                  </a:lnTo>
                  <a:lnTo>
                    <a:pt x="2495804" y="1161034"/>
                  </a:lnTo>
                  <a:lnTo>
                    <a:pt x="2488691" y="1161034"/>
                  </a:lnTo>
                  <a:lnTo>
                    <a:pt x="2480478" y="1160688"/>
                  </a:lnTo>
                  <a:close/>
                </a:path>
              </a:pathLst>
            </a:custGeom>
            <a:solidFill>
              <a:srgbClr val="0D5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09161" y="107873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762" y="1447291"/>
            <a:ext cx="4743450" cy="1983739"/>
          </a:xfrm>
          <a:custGeom>
            <a:avLst/>
            <a:gdLst/>
            <a:ahLst/>
            <a:cxnLst/>
            <a:rect l="l" t="t" r="r" b="b"/>
            <a:pathLst>
              <a:path w="4743450" h="1983739">
                <a:moveTo>
                  <a:pt x="1524000" y="803021"/>
                </a:moveTo>
                <a:lnTo>
                  <a:pt x="1485900" y="783971"/>
                </a:lnTo>
                <a:lnTo>
                  <a:pt x="1333500" y="707771"/>
                </a:lnTo>
                <a:lnTo>
                  <a:pt x="1394460" y="783971"/>
                </a:lnTo>
                <a:lnTo>
                  <a:pt x="1312164" y="783971"/>
                </a:lnTo>
                <a:lnTo>
                  <a:pt x="925068" y="783717"/>
                </a:lnTo>
                <a:lnTo>
                  <a:pt x="862076" y="783590"/>
                </a:lnTo>
                <a:lnTo>
                  <a:pt x="766445" y="783336"/>
                </a:lnTo>
                <a:lnTo>
                  <a:pt x="763651" y="783209"/>
                </a:lnTo>
                <a:lnTo>
                  <a:pt x="760857" y="783209"/>
                </a:lnTo>
                <a:lnTo>
                  <a:pt x="758190" y="783082"/>
                </a:lnTo>
                <a:lnTo>
                  <a:pt x="752348" y="783082"/>
                </a:lnTo>
                <a:lnTo>
                  <a:pt x="745109" y="782955"/>
                </a:lnTo>
                <a:lnTo>
                  <a:pt x="680085" y="782955"/>
                </a:lnTo>
                <a:lnTo>
                  <a:pt x="642493" y="782828"/>
                </a:lnTo>
                <a:lnTo>
                  <a:pt x="575183" y="782701"/>
                </a:lnTo>
                <a:lnTo>
                  <a:pt x="377444" y="782574"/>
                </a:lnTo>
                <a:lnTo>
                  <a:pt x="279908" y="782447"/>
                </a:lnTo>
                <a:lnTo>
                  <a:pt x="211836" y="782320"/>
                </a:lnTo>
                <a:lnTo>
                  <a:pt x="0" y="782320"/>
                </a:lnTo>
                <a:lnTo>
                  <a:pt x="0" y="820420"/>
                </a:lnTo>
                <a:lnTo>
                  <a:pt x="279908" y="820547"/>
                </a:lnTo>
                <a:lnTo>
                  <a:pt x="377444" y="820674"/>
                </a:lnTo>
                <a:lnTo>
                  <a:pt x="575183" y="820801"/>
                </a:lnTo>
                <a:lnTo>
                  <a:pt x="665848" y="820966"/>
                </a:lnTo>
                <a:lnTo>
                  <a:pt x="680085" y="821055"/>
                </a:lnTo>
                <a:lnTo>
                  <a:pt x="696595" y="821055"/>
                </a:lnTo>
                <a:lnTo>
                  <a:pt x="701128" y="821016"/>
                </a:lnTo>
                <a:lnTo>
                  <a:pt x="724281" y="821055"/>
                </a:lnTo>
                <a:lnTo>
                  <a:pt x="744601" y="821055"/>
                </a:lnTo>
                <a:lnTo>
                  <a:pt x="752348" y="821182"/>
                </a:lnTo>
                <a:lnTo>
                  <a:pt x="757047" y="821182"/>
                </a:lnTo>
                <a:lnTo>
                  <a:pt x="760857" y="821309"/>
                </a:lnTo>
                <a:lnTo>
                  <a:pt x="762635" y="821309"/>
                </a:lnTo>
                <a:lnTo>
                  <a:pt x="766445" y="821436"/>
                </a:lnTo>
                <a:lnTo>
                  <a:pt x="771779" y="821436"/>
                </a:lnTo>
                <a:lnTo>
                  <a:pt x="778891" y="821309"/>
                </a:lnTo>
                <a:lnTo>
                  <a:pt x="788543" y="821436"/>
                </a:lnTo>
                <a:lnTo>
                  <a:pt x="812673" y="821563"/>
                </a:lnTo>
                <a:lnTo>
                  <a:pt x="862076" y="821690"/>
                </a:lnTo>
                <a:lnTo>
                  <a:pt x="925068" y="821817"/>
                </a:lnTo>
                <a:lnTo>
                  <a:pt x="1312164" y="822071"/>
                </a:lnTo>
                <a:lnTo>
                  <a:pt x="1394460" y="822071"/>
                </a:lnTo>
                <a:lnTo>
                  <a:pt x="1333500" y="898271"/>
                </a:lnTo>
                <a:lnTo>
                  <a:pt x="1485900" y="822071"/>
                </a:lnTo>
                <a:lnTo>
                  <a:pt x="1524000" y="803021"/>
                </a:lnTo>
                <a:close/>
              </a:path>
              <a:path w="4743450" h="1983739">
                <a:moveTo>
                  <a:pt x="4647057" y="2540"/>
                </a:moveTo>
                <a:lnTo>
                  <a:pt x="4608957" y="0"/>
                </a:lnTo>
                <a:lnTo>
                  <a:pt x="4608322" y="11938"/>
                </a:lnTo>
                <a:lnTo>
                  <a:pt x="4606163" y="24003"/>
                </a:lnTo>
                <a:lnTo>
                  <a:pt x="4589526" y="61722"/>
                </a:lnTo>
                <a:lnTo>
                  <a:pt x="4557649" y="101092"/>
                </a:lnTo>
                <a:lnTo>
                  <a:pt x="4527931" y="127889"/>
                </a:lnTo>
                <a:lnTo>
                  <a:pt x="4491863" y="154559"/>
                </a:lnTo>
                <a:lnTo>
                  <a:pt x="4449191" y="181483"/>
                </a:lnTo>
                <a:lnTo>
                  <a:pt x="4400677" y="207899"/>
                </a:lnTo>
                <a:lnTo>
                  <a:pt x="4346321" y="234188"/>
                </a:lnTo>
                <a:lnTo>
                  <a:pt x="4286631" y="259969"/>
                </a:lnTo>
                <a:lnTo>
                  <a:pt x="4221607" y="285242"/>
                </a:lnTo>
                <a:lnTo>
                  <a:pt x="4151630" y="309880"/>
                </a:lnTo>
                <a:lnTo>
                  <a:pt x="4076954" y="334010"/>
                </a:lnTo>
                <a:lnTo>
                  <a:pt x="3997833" y="357378"/>
                </a:lnTo>
                <a:lnTo>
                  <a:pt x="3914394" y="379984"/>
                </a:lnTo>
                <a:lnTo>
                  <a:pt x="3827018" y="401828"/>
                </a:lnTo>
                <a:lnTo>
                  <a:pt x="3735959" y="422656"/>
                </a:lnTo>
                <a:lnTo>
                  <a:pt x="3641344" y="442595"/>
                </a:lnTo>
                <a:lnTo>
                  <a:pt x="3543427" y="461645"/>
                </a:lnTo>
                <a:lnTo>
                  <a:pt x="3442462" y="479552"/>
                </a:lnTo>
                <a:lnTo>
                  <a:pt x="3338703" y="496443"/>
                </a:lnTo>
                <a:lnTo>
                  <a:pt x="3232277" y="511937"/>
                </a:lnTo>
                <a:lnTo>
                  <a:pt x="3123565" y="526415"/>
                </a:lnTo>
                <a:lnTo>
                  <a:pt x="3012821" y="539496"/>
                </a:lnTo>
                <a:lnTo>
                  <a:pt x="2900172" y="551307"/>
                </a:lnTo>
                <a:lnTo>
                  <a:pt x="2785872" y="561721"/>
                </a:lnTo>
                <a:lnTo>
                  <a:pt x="2670175" y="570738"/>
                </a:lnTo>
                <a:lnTo>
                  <a:pt x="2553208" y="578104"/>
                </a:lnTo>
                <a:lnTo>
                  <a:pt x="2435479" y="584073"/>
                </a:lnTo>
                <a:lnTo>
                  <a:pt x="2316988" y="588264"/>
                </a:lnTo>
                <a:lnTo>
                  <a:pt x="2208314" y="590715"/>
                </a:lnTo>
                <a:lnTo>
                  <a:pt x="2268601" y="514223"/>
                </a:lnTo>
                <a:lnTo>
                  <a:pt x="2078736" y="610870"/>
                </a:lnTo>
                <a:lnTo>
                  <a:pt x="2269871" y="704723"/>
                </a:lnTo>
                <a:lnTo>
                  <a:pt x="2208504" y="629158"/>
                </a:lnTo>
                <a:lnTo>
                  <a:pt x="2208225" y="628827"/>
                </a:lnTo>
                <a:lnTo>
                  <a:pt x="2317877" y="626364"/>
                </a:lnTo>
                <a:lnTo>
                  <a:pt x="2436876" y="622046"/>
                </a:lnTo>
                <a:lnTo>
                  <a:pt x="2555113" y="616204"/>
                </a:lnTo>
                <a:lnTo>
                  <a:pt x="2672588" y="608711"/>
                </a:lnTo>
                <a:lnTo>
                  <a:pt x="2788793" y="599821"/>
                </a:lnTo>
                <a:lnTo>
                  <a:pt x="2903601" y="589280"/>
                </a:lnTo>
                <a:lnTo>
                  <a:pt x="3016758" y="577469"/>
                </a:lnTo>
                <a:lnTo>
                  <a:pt x="3128010" y="564261"/>
                </a:lnTo>
                <a:lnTo>
                  <a:pt x="3237357" y="549783"/>
                </a:lnTo>
                <a:lnTo>
                  <a:pt x="3344164" y="534035"/>
                </a:lnTo>
                <a:lnTo>
                  <a:pt x="3448558" y="517144"/>
                </a:lnTo>
                <a:lnTo>
                  <a:pt x="3550031" y="499110"/>
                </a:lnTo>
                <a:lnTo>
                  <a:pt x="3648583" y="480060"/>
                </a:lnTo>
                <a:lnTo>
                  <a:pt x="3743833" y="459994"/>
                </a:lnTo>
                <a:lnTo>
                  <a:pt x="3835527" y="438912"/>
                </a:lnTo>
                <a:lnTo>
                  <a:pt x="3923665" y="416941"/>
                </a:lnTo>
                <a:lnTo>
                  <a:pt x="4007739" y="394208"/>
                </a:lnTo>
                <a:lnTo>
                  <a:pt x="4087749" y="370586"/>
                </a:lnTo>
                <a:lnTo>
                  <a:pt x="4163314" y="346202"/>
                </a:lnTo>
                <a:lnTo>
                  <a:pt x="4234307" y="321183"/>
                </a:lnTo>
                <a:lnTo>
                  <a:pt x="4300347" y="295402"/>
                </a:lnTo>
                <a:lnTo>
                  <a:pt x="4361434" y="269240"/>
                </a:lnTo>
                <a:lnTo>
                  <a:pt x="4417187" y="242316"/>
                </a:lnTo>
                <a:lnTo>
                  <a:pt x="4467479" y="214884"/>
                </a:lnTo>
                <a:lnTo>
                  <a:pt x="4512183" y="186817"/>
                </a:lnTo>
                <a:lnTo>
                  <a:pt x="4551172" y="158115"/>
                </a:lnTo>
                <a:lnTo>
                  <a:pt x="4583811" y="128905"/>
                </a:lnTo>
                <a:lnTo>
                  <a:pt x="4610227" y="98679"/>
                </a:lnTo>
                <a:lnTo>
                  <a:pt x="4637151" y="51943"/>
                </a:lnTo>
                <a:lnTo>
                  <a:pt x="4645787" y="19177"/>
                </a:lnTo>
                <a:lnTo>
                  <a:pt x="4647057" y="2540"/>
                </a:lnTo>
                <a:close/>
              </a:path>
              <a:path w="4743450" h="1983739">
                <a:moveTo>
                  <a:pt x="4743450" y="1981708"/>
                </a:moveTo>
                <a:lnTo>
                  <a:pt x="4739132" y="1928876"/>
                </a:lnTo>
                <a:lnTo>
                  <a:pt x="4726686" y="1876171"/>
                </a:lnTo>
                <a:lnTo>
                  <a:pt x="4706366" y="1824355"/>
                </a:lnTo>
                <a:lnTo>
                  <a:pt x="4678807" y="1773174"/>
                </a:lnTo>
                <a:lnTo>
                  <a:pt x="4644009" y="1722628"/>
                </a:lnTo>
                <a:lnTo>
                  <a:pt x="4602607" y="1672844"/>
                </a:lnTo>
                <a:lnTo>
                  <a:pt x="4554728" y="1623949"/>
                </a:lnTo>
                <a:lnTo>
                  <a:pt x="4500372" y="1575816"/>
                </a:lnTo>
                <a:lnTo>
                  <a:pt x="4440301" y="1528699"/>
                </a:lnTo>
                <a:lnTo>
                  <a:pt x="4374642" y="1482598"/>
                </a:lnTo>
                <a:lnTo>
                  <a:pt x="4303395" y="1437513"/>
                </a:lnTo>
                <a:lnTo>
                  <a:pt x="4226941" y="1393571"/>
                </a:lnTo>
                <a:lnTo>
                  <a:pt x="4145534" y="1350899"/>
                </a:lnTo>
                <a:lnTo>
                  <a:pt x="4059301" y="1309624"/>
                </a:lnTo>
                <a:lnTo>
                  <a:pt x="3968750" y="1269619"/>
                </a:lnTo>
                <a:lnTo>
                  <a:pt x="3873754" y="1231138"/>
                </a:lnTo>
                <a:lnTo>
                  <a:pt x="3774948" y="1194308"/>
                </a:lnTo>
                <a:lnTo>
                  <a:pt x="3672332" y="1159129"/>
                </a:lnTo>
                <a:lnTo>
                  <a:pt x="3566160" y="1125728"/>
                </a:lnTo>
                <a:lnTo>
                  <a:pt x="3456813" y="1094105"/>
                </a:lnTo>
                <a:lnTo>
                  <a:pt x="3344418" y="1064641"/>
                </a:lnTo>
                <a:lnTo>
                  <a:pt x="3229229" y="1037082"/>
                </a:lnTo>
                <a:lnTo>
                  <a:pt x="3111627" y="1011682"/>
                </a:lnTo>
                <a:lnTo>
                  <a:pt x="2991739" y="988568"/>
                </a:lnTo>
                <a:lnTo>
                  <a:pt x="2869692" y="967740"/>
                </a:lnTo>
                <a:lnTo>
                  <a:pt x="2745994" y="949579"/>
                </a:lnTo>
                <a:lnTo>
                  <a:pt x="2620899" y="933831"/>
                </a:lnTo>
                <a:lnTo>
                  <a:pt x="2494407" y="920623"/>
                </a:lnTo>
                <a:lnTo>
                  <a:pt x="2366899" y="910336"/>
                </a:lnTo>
                <a:lnTo>
                  <a:pt x="2238629" y="902716"/>
                </a:lnTo>
                <a:lnTo>
                  <a:pt x="2110968" y="898182"/>
                </a:lnTo>
                <a:lnTo>
                  <a:pt x="2111108" y="898017"/>
                </a:lnTo>
                <a:lnTo>
                  <a:pt x="2172830" y="822706"/>
                </a:lnTo>
                <a:lnTo>
                  <a:pt x="1981200" y="915670"/>
                </a:lnTo>
                <a:lnTo>
                  <a:pt x="2170557" y="1013206"/>
                </a:lnTo>
                <a:lnTo>
                  <a:pt x="2110486" y="936282"/>
                </a:lnTo>
                <a:lnTo>
                  <a:pt x="2237359" y="940816"/>
                </a:lnTo>
                <a:lnTo>
                  <a:pt x="2364740" y="948309"/>
                </a:lnTo>
                <a:lnTo>
                  <a:pt x="2491359" y="958596"/>
                </a:lnTo>
                <a:lnTo>
                  <a:pt x="2616962" y="971677"/>
                </a:lnTo>
                <a:lnTo>
                  <a:pt x="2741295" y="987298"/>
                </a:lnTo>
                <a:lnTo>
                  <a:pt x="2864104" y="1005459"/>
                </a:lnTo>
                <a:lnTo>
                  <a:pt x="2985262" y="1026160"/>
                </a:lnTo>
                <a:lnTo>
                  <a:pt x="3104388" y="1049020"/>
                </a:lnTo>
                <a:lnTo>
                  <a:pt x="3221228" y="1074293"/>
                </a:lnTo>
                <a:lnTo>
                  <a:pt x="3335528" y="1101598"/>
                </a:lnTo>
                <a:lnTo>
                  <a:pt x="3447161" y="1130935"/>
                </a:lnTo>
                <a:lnTo>
                  <a:pt x="3555619" y="1162304"/>
                </a:lnTo>
                <a:lnTo>
                  <a:pt x="3660775" y="1195451"/>
                </a:lnTo>
                <a:lnTo>
                  <a:pt x="3762629" y="1230376"/>
                </a:lnTo>
                <a:lnTo>
                  <a:pt x="3860546" y="1266952"/>
                </a:lnTo>
                <a:lnTo>
                  <a:pt x="3954399" y="1304925"/>
                </a:lnTo>
                <a:lnTo>
                  <a:pt x="4043934" y="1344549"/>
                </a:lnTo>
                <a:lnTo>
                  <a:pt x="4129024" y="1385316"/>
                </a:lnTo>
                <a:lnTo>
                  <a:pt x="4209161" y="1427353"/>
                </a:lnTo>
                <a:lnTo>
                  <a:pt x="4284345" y="1470533"/>
                </a:lnTo>
                <a:lnTo>
                  <a:pt x="4354322" y="1514729"/>
                </a:lnTo>
                <a:lnTo>
                  <a:pt x="4418457" y="1559941"/>
                </a:lnTo>
                <a:lnTo>
                  <a:pt x="4476877" y="1605788"/>
                </a:lnTo>
                <a:lnTo>
                  <a:pt x="4529074" y="1652143"/>
                </a:lnTo>
                <a:lnTo>
                  <a:pt x="4574921" y="1699006"/>
                </a:lnTo>
                <a:lnTo>
                  <a:pt x="4614291" y="1746250"/>
                </a:lnTo>
                <a:lnTo>
                  <a:pt x="4646803" y="1793875"/>
                </a:lnTo>
                <a:lnTo>
                  <a:pt x="4672330" y="1841500"/>
                </a:lnTo>
                <a:lnTo>
                  <a:pt x="4690745" y="1888871"/>
                </a:lnTo>
                <a:lnTo>
                  <a:pt x="4701667" y="1936115"/>
                </a:lnTo>
                <a:lnTo>
                  <a:pt x="4705350" y="1983232"/>
                </a:lnTo>
                <a:lnTo>
                  <a:pt x="4743450" y="1981708"/>
                </a:lnTo>
                <a:close/>
              </a:path>
            </a:pathLst>
          </a:custGeom>
          <a:solidFill>
            <a:srgbClr val="0D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2603119"/>
            <a:ext cx="7474584" cy="314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  <a:p>
            <a:pPr marR="1687830" algn="ctr">
              <a:lnSpc>
                <a:spcPts val="2640"/>
              </a:lnSpc>
              <a:spcBef>
                <a:spcPts val="188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</a:t>
            </a:r>
            <a:endParaRPr sz="2400">
              <a:latin typeface="Book Antiqua"/>
              <a:cs typeface="Book Antiqua"/>
            </a:endParaRPr>
          </a:p>
          <a:p>
            <a:pPr marL="3188970" algn="ctr">
              <a:lnSpc>
                <a:spcPts val="2160"/>
              </a:lnSpc>
            </a:pPr>
            <a:r>
              <a:rPr sz="2000" dirty="0">
                <a:latin typeface="Book Antiqua"/>
                <a:cs typeface="Book Antiqua"/>
              </a:rPr>
              <a:t>5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Book Antiqua"/>
              <a:cs typeface="Book Antiqua"/>
            </a:endParaRPr>
          </a:p>
          <a:p>
            <a:pPr marL="287020" indent="-274955">
              <a:lnSpc>
                <a:spcPct val="100000"/>
              </a:lnSpc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{aa, ba, baba, aaaa, bbba,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abba, aaabaa,</a:t>
            </a:r>
            <a:r>
              <a:rPr sz="2800" spc="-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…}</a:t>
            </a:r>
            <a:endParaRPr sz="28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1099"/>
              </a:lnSpc>
              <a:spcBef>
                <a:spcPts val="63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  <a:tab pos="275590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of letters and ends  with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“a”.	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(a+b)a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((a+b)a </a:t>
            </a:r>
            <a:r>
              <a:rPr sz="2800" u="heavy" dirty="0">
                <a:solidFill>
                  <a:srgbClr val="383500"/>
                </a:solidFill>
                <a:uFill>
                  <a:solidFill>
                    <a:srgbClr val="383500"/>
                  </a:solidFill>
                </a:uFill>
                <a:latin typeface="Book Antiqua"/>
                <a:cs typeface="Book Antiqua"/>
              </a:rPr>
              <a:t>(b(a+b)a)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*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)*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1283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9" y="733044"/>
            <a:ext cx="5181600" cy="3534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4264748"/>
            <a:ext cx="7971790" cy="19088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7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{aa, ba, baba, aaaa, </a:t>
            </a:r>
            <a:r>
              <a:rPr sz="2800" strike="sngStrike" spc="-5" dirty="0">
                <a:solidFill>
                  <a:srgbClr val="383500"/>
                </a:solidFill>
                <a:latin typeface="Book Antiqua"/>
                <a:cs typeface="Book Antiqua"/>
              </a:rPr>
              <a:t>ab</a:t>
            </a:r>
            <a:r>
              <a:rPr sz="2800" strike="noStrike" spc="-5" dirty="0">
                <a:solidFill>
                  <a:srgbClr val="383500"/>
                </a:solidFill>
                <a:latin typeface="Book Antiqua"/>
                <a:cs typeface="Book Antiqua"/>
              </a:rPr>
              <a:t>, </a:t>
            </a:r>
            <a:r>
              <a:rPr sz="2800" strike="sngStrike" spc="-5" dirty="0">
                <a:solidFill>
                  <a:srgbClr val="383500"/>
                </a:solidFill>
                <a:latin typeface="Book Antiqua"/>
                <a:cs typeface="Book Antiqua"/>
              </a:rPr>
              <a:t>bb</a:t>
            </a:r>
            <a:r>
              <a:rPr sz="2800" strike="noStrike" spc="-5" dirty="0">
                <a:solidFill>
                  <a:srgbClr val="383500"/>
                </a:solidFill>
                <a:latin typeface="Book Antiqua"/>
                <a:cs typeface="Book Antiqua"/>
              </a:rPr>
              <a:t>, bababa, </a:t>
            </a:r>
            <a:r>
              <a:rPr sz="2800" strike="noStrike" dirty="0">
                <a:solidFill>
                  <a:srgbClr val="383500"/>
                </a:solidFill>
                <a:latin typeface="Book Antiqua"/>
                <a:cs typeface="Book Antiqua"/>
              </a:rPr>
              <a:t>aaba,</a:t>
            </a:r>
            <a:r>
              <a:rPr sz="2800" strike="noStrike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trike="noStrike" spc="-10" dirty="0">
                <a:solidFill>
                  <a:srgbClr val="383500"/>
                </a:solidFill>
                <a:latin typeface="Book Antiqua"/>
                <a:cs typeface="Book Antiqua"/>
              </a:rPr>
              <a:t>…}</a:t>
            </a:r>
            <a:endParaRPr sz="28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499"/>
              </a:lnSpc>
              <a:spcBef>
                <a:spcPts val="660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655" algn="l"/>
                <a:tab pos="458533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words with even count of letters having “a”  in an even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position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start,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where 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first 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letter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letter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number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one.	</a:t>
            </a:r>
            <a:r>
              <a:rPr sz="2800" spc="-5" dirty="0">
                <a:solidFill>
                  <a:srgbClr val="383500"/>
                </a:solidFill>
                <a:latin typeface="Wingdings"/>
                <a:cs typeface="Wingdings"/>
              </a:rPr>
              <a:t>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(a+b)a((a+b)a)*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7561" y="2791205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5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6227" y="2117216"/>
            <a:ext cx="93853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a,b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Book Antiqua"/>
                <a:cs typeface="Book Antiqua"/>
              </a:rPr>
              <a:t>-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7594" y="1600961"/>
            <a:ext cx="2156460" cy="1285240"/>
          </a:xfrm>
          <a:custGeom>
            <a:avLst/>
            <a:gdLst/>
            <a:ahLst/>
            <a:cxnLst/>
            <a:rect l="l" t="t" r="r" b="b"/>
            <a:pathLst>
              <a:path w="2156460" h="1285239">
                <a:moveTo>
                  <a:pt x="2088818" y="39898"/>
                </a:moveTo>
                <a:lnTo>
                  <a:pt x="2049656" y="40938"/>
                </a:lnTo>
                <a:lnTo>
                  <a:pt x="0" y="1252474"/>
                </a:lnTo>
                <a:lnTo>
                  <a:pt x="19303" y="1285239"/>
                </a:lnTo>
                <a:lnTo>
                  <a:pt x="2069039" y="73657"/>
                </a:lnTo>
                <a:lnTo>
                  <a:pt x="2088818" y="39898"/>
                </a:lnTo>
                <a:close/>
              </a:path>
              <a:path w="2156460" h="1285239">
                <a:moveTo>
                  <a:pt x="2154250" y="3555"/>
                </a:moveTo>
                <a:lnTo>
                  <a:pt x="2112898" y="3555"/>
                </a:lnTo>
                <a:lnTo>
                  <a:pt x="2132203" y="36322"/>
                </a:lnTo>
                <a:lnTo>
                  <a:pt x="2069039" y="73657"/>
                </a:lnTo>
                <a:lnTo>
                  <a:pt x="2006981" y="179577"/>
                </a:lnTo>
                <a:lnTo>
                  <a:pt x="2004516" y="186699"/>
                </a:lnTo>
                <a:lnTo>
                  <a:pt x="2004980" y="193976"/>
                </a:lnTo>
                <a:lnTo>
                  <a:pt x="2008159" y="200562"/>
                </a:lnTo>
                <a:lnTo>
                  <a:pt x="2013839" y="205612"/>
                </a:lnTo>
                <a:lnTo>
                  <a:pt x="2020960" y="208079"/>
                </a:lnTo>
                <a:lnTo>
                  <a:pt x="2028237" y="207629"/>
                </a:lnTo>
                <a:lnTo>
                  <a:pt x="2034823" y="204487"/>
                </a:lnTo>
                <a:lnTo>
                  <a:pt x="2039873" y="198882"/>
                </a:lnTo>
                <a:lnTo>
                  <a:pt x="2154250" y="3555"/>
                </a:lnTo>
                <a:close/>
              </a:path>
              <a:path w="2156460" h="1285239">
                <a:moveTo>
                  <a:pt x="2116864" y="10287"/>
                </a:moveTo>
                <a:lnTo>
                  <a:pt x="2106168" y="10287"/>
                </a:lnTo>
                <a:lnTo>
                  <a:pt x="2123059" y="38988"/>
                </a:lnTo>
                <a:lnTo>
                  <a:pt x="2088818" y="39898"/>
                </a:lnTo>
                <a:lnTo>
                  <a:pt x="2069039" y="73657"/>
                </a:lnTo>
                <a:lnTo>
                  <a:pt x="2132203" y="36322"/>
                </a:lnTo>
                <a:lnTo>
                  <a:pt x="2116864" y="10287"/>
                </a:lnTo>
                <a:close/>
              </a:path>
              <a:path w="2156460" h="1285239">
                <a:moveTo>
                  <a:pt x="2156333" y="0"/>
                </a:moveTo>
                <a:lnTo>
                  <a:pt x="1925955" y="6223"/>
                </a:lnTo>
                <a:lnTo>
                  <a:pt x="1907413" y="25780"/>
                </a:lnTo>
                <a:lnTo>
                  <a:pt x="1909093" y="33105"/>
                </a:lnTo>
                <a:lnTo>
                  <a:pt x="1913334" y="39036"/>
                </a:lnTo>
                <a:lnTo>
                  <a:pt x="1919503" y="42943"/>
                </a:lnTo>
                <a:lnTo>
                  <a:pt x="1926970" y="44196"/>
                </a:lnTo>
                <a:lnTo>
                  <a:pt x="2049656" y="40938"/>
                </a:lnTo>
                <a:lnTo>
                  <a:pt x="2112898" y="3555"/>
                </a:lnTo>
                <a:lnTo>
                  <a:pt x="2154250" y="3555"/>
                </a:lnTo>
                <a:lnTo>
                  <a:pt x="2156333" y="0"/>
                </a:lnTo>
                <a:close/>
              </a:path>
              <a:path w="2156460" h="1285239">
                <a:moveTo>
                  <a:pt x="2112898" y="3555"/>
                </a:moveTo>
                <a:lnTo>
                  <a:pt x="2049656" y="40938"/>
                </a:lnTo>
                <a:lnTo>
                  <a:pt x="2088818" y="39898"/>
                </a:lnTo>
                <a:lnTo>
                  <a:pt x="2106168" y="10287"/>
                </a:lnTo>
                <a:lnTo>
                  <a:pt x="2116864" y="10287"/>
                </a:lnTo>
                <a:lnTo>
                  <a:pt x="2112898" y="3555"/>
                </a:lnTo>
                <a:close/>
              </a:path>
              <a:path w="2156460" h="1285239">
                <a:moveTo>
                  <a:pt x="2106168" y="10287"/>
                </a:moveTo>
                <a:lnTo>
                  <a:pt x="2088818" y="39898"/>
                </a:lnTo>
                <a:lnTo>
                  <a:pt x="2123059" y="38988"/>
                </a:lnTo>
                <a:lnTo>
                  <a:pt x="2106168" y="10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726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1702307"/>
            <a:ext cx="4572000" cy="264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" y="723646"/>
            <a:ext cx="45910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Ex8</a:t>
            </a:r>
            <a:endParaRPr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25347"/>
            <a:ext cx="7146290" cy="49504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53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Book Antiqua"/>
                <a:cs typeface="Book Antiqua"/>
              </a:rPr>
              <a:t>Consider </a:t>
            </a:r>
            <a:r>
              <a:rPr sz="2600" spc="-5" dirty="0">
                <a:latin typeface="Book Antiqua"/>
                <a:cs typeface="Book Antiqua"/>
              </a:rPr>
              <a:t>the following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FA:</a:t>
            </a:r>
            <a:endParaRPr sz="2600">
              <a:latin typeface="Book Antiqua"/>
              <a:cs typeface="Book Antiqua"/>
            </a:endParaRPr>
          </a:p>
          <a:p>
            <a:pPr marL="12700" marR="2586990" algn="just">
              <a:lnSpc>
                <a:spcPct val="100000"/>
              </a:lnSpc>
              <a:spcBef>
                <a:spcPts val="46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Whenever aa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exists,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</a:t>
            </a:r>
            <a:r>
              <a:rPr sz="2800" spc="-75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first  “a” must take us to state 4 or  state</a:t>
            </a:r>
            <a:r>
              <a:rPr sz="2800" spc="-20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2.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D8500"/>
              </a:buClr>
              <a:buFont typeface="Arial"/>
              <a:buChar char="•"/>
            </a:pPr>
            <a:endParaRPr sz="2700">
              <a:latin typeface="Book Antiqua"/>
              <a:cs typeface="Book Antiqua"/>
            </a:endParaRPr>
          </a:p>
          <a:p>
            <a:pPr marL="12700" marR="2143125" algn="just">
              <a:lnSpc>
                <a:spcPct val="998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Either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way,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next a takes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us 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to state 4. Similar situation with 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“</a:t>
            </a:r>
            <a:r>
              <a:rPr sz="2800" i="1" dirty="0">
                <a:solidFill>
                  <a:srgbClr val="8D8500"/>
                </a:solidFill>
                <a:latin typeface="Book Antiqua"/>
                <a:cs typeface="Book Antiqua"/>
              </a:rPr>
              <a:t>bb”.</a:t>
            </a:r>
            <a:endParaRPr sz="2800">
              <a:latin typeface="Book Antiqua"/>
              <a:cs typeface="Book Antiqua"/>
            </a:endParaRPr>
          </a:p>
          <a:p>
            <a:pPr marL="12700" marR="5080" algn="just">
              <a:lnSpc>
                <a:spcPct val="100000"/>
              </a:lnSpc>
              <a:spcBef>
                <a:spcPts val="495"/>
              </a:spcBef>
            </a:pPr>
            <a:r>
              <a:rPr sz="2600" dirty="0">
                <a:latin typeface="Book Antiqua"/>
                <a:cs typeface="Book Antiqua"/>
              </a:rPr>
              <a:t>In summary: </a:t>
            </a:r>
            <a:r>
              <a:rPr sz="2600" spc="-5" dirty="0">
                <a:latin typeface="Book Antiqua"/>
                <a:cs typeface="Book Antiqua"/>
              </a:rPr>
              <a:t>this </a:t>
            </a:r>
            <a:r>
              <a:rPr sz="2600" spc="5" dirty="0">
                <a:latin typeface="Book Antiqua"/>
                <a:cs typeface="Book Antiqua"/>
              </a:rPr>
              <a:t>FA </a:t>
            </a:r>
            <a:r>
              <a:rPr sz="2600" dirty="0">
                <a:latin typeface="Book Antiqua"/>
                <a:cs typeface="Book Antiqua"/>
              </a:rPr>
              <a:t>accepts </a:t>
            </a:r>
            <a:r>
              <a:rPr sz="2800" spc="-5" dirty="0">
                <a:latin typeface="Book Antiqua"/>
                <a:cs typeface="Book Antiqua"/>
              </a:rPr>
              <a:t>strings that have</a:t>
            </a:r>
            <a:r>
              <a:rPr sz="2800" spc="-8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a  double letter in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them.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 + b)*(aa + bb)(a +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b)*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9969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143000"/>
            <a:ext cx="6752844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" y="647446"/>
            <a:ext cx="45910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Ex9</a:t>
            </a:r>
            <a:endParaRPr sz="20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97840" y="1249833"/>
            <a:ext cx="8122284" cy="4817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25120" indent="-274955">
              <a:lnSpc>
                <a:spcPct val="100000"/>
              </a:lnSpc>
              <a:spcBef>
                <a:spcPts val="53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25755" algn="l"/>
              </a:tabLst>
            </a:pPr>
            <a:r>
              <a:rPr sz="2600" dirty="0">
                <a:latin typeface="Book Antiqua"/>
                <a:cs typeface="Book Antiqua"/>
              </a:rPr>
              <a:t>Consider </a:t>
            </a:r>
            <a:r>
              <a:rPr sz="2600" spc="-5" dirty="0">
                <a:latin typeface="Book Antiqua"/>
                <a:cs typeface="Book Antiqua"/>
              </a:rPr>
              <a:t>the following</a:t>
            </a:r>
            <a:r>
              <a:rPr sz="2600" spc="15" dirty="0">
                <a:latin typeface="Book Antiqua"/>
                <a:cs typeface="Book Antiqua"/>
              </a:rPr>
              <a:t> </a:t>
            </a:r>
            <a:r>
              <a:rPr sz="2600" spc="-5" dirty="0">
                <a:latin typeface="Book Antiqua"/>
                <a:cs typeface="Book Antiqua"/>
              </a:rPr>
              <a:t>FA:</a:t>
            </a:r>
            <a:endParaRPr sz="2600">
              <a:latin typeface="Book Antiqua"/>
              <a:cs typeface="Book Antiqua"/>
            </a:endParaRPr>
          </a:p>
          <a:p>
            <a:pPr marL="50800" marR="3039110">
              <a:lnSpc>
                <a:spcPct val="100000"/>
              </a:lnSpc>
              <a:spcBef>
                <a:spcPts val="459"/>
              </a:spcBef>
              <a:buSzPct val="96428"/>
              <a:buFont typeface="Arial"/>
              <a:buChar char="•"/>
              <a:tabLst>
                <a:tab pos="1758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Accepts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all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words with b as </a:t>
            </a:r>
            <a:r>
              <a:rPr sz="2800" spc="-10" dirty="0">
                <a:solidFill>
                  <a:srgbClr val="8D8500"/>
                </a:solidFill>
                <a:latin typeface="Book Antiqua"/>
                <a:cs typeface="Book Antiqua"/>
              </a:rPr>
              <a:t>the  third </a:t>
            </a:r>
            <a:r>
              <a:rPr sz="2800" dirty="0">
                <a:solidFill>
                  <a:srgbClr val="8D8500"/>
                </a:solidFill>
                <a:latin typeface="Book Antiqua"/>
                <a:cs typeface="Book Antiqua"/>
              </a:rPr>
              <a:t>letter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and reject all other  words.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D8500"/>
              </a:buClr>
              <a:buFont typeface="Arial"/>
              <a:buChar char="•"/>
            </a:pPr>
            <a:endParaRPr sz="2700">
              <a:latin typeface="Book Antiqua"/>
              <a:cs typeface="Book Antiqua"/>
            </a:endParaRPr>
          </a:p>
          <a:p>
            <a:pPr marL="50800" marR="3614420">
              <a:lnSpc>
                <a:spcPct val="100000"/>
              </a:lnSpc>
              <a:buSzPct val="96428"/>
              <a:buFont typeface="Arial"/>
              <a:buChar char="•"/>
              <a:tabLst>
                <a:tab pos="175895" algn="l"/>
              </a:tabLst>
            </a:pP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A word that has fewer than  three letters</a:t>
            </a:r>
            <a:r>
              <a:rPr sz="2800" spc="-45" dirty="0">
                <a:solidFill>
                  <a:srgbClr val="8D8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8D8500"/>
                </a:solidFill>
                <a:latin typeface="Book Antiqua"/>
                <a:cs typeface="Book Antiqua"/>
              </a:rPr>
              <a:t>fails.</a:t>
            </a:r>
            <a:endParaRPr sz="2800">
              <a:latin typeface="Book Antiqua"/>
              <a:cs typeface="Book Antiqua"/>
            </a:endParaRPr>
          </a:p>
          <a:p>
            <a:pPr marL="50800">
              <a:lnSpc>
                <a:spcPts val="3195"/>
              </a:lnSpc>
              <a:spcBef>
                <a:spcPts val="111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RE1: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(aab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+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abb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+ bab + bbb)(a +</a:t>
            </a:r>
            <a:r>
              <a:rPr sz="2800" spc="4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b)*</a:t>
            </a:r>
            <a:endParaRPr sz="2800">
              <a:latin typeface="Book Antiqua"/>
              <a:cs typeface="Book Antiqua"/>
            </a:endParaRPr>
          </a:p>
          <a:p>
            <a:pPr marL="50800" marR="43180">
              <a:lnSpc>
                <a:spcPts val="3020"/>
              </a:lnSpc>
              <a:spcBef>
                <a:spcPts val="220"/>
              </a:spcBef>
            </a:pP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OR :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(a + b)(a + b)(b)(a + </a:t>
            </a:r>
            <a:r>
              <a:rPr sz="2800" b="1" spc="-5" dirty="0">
                <a:solidFill>
                  <a:srgbClr val="383500"/>
                </a:solidFill>
                <a:latin typeface="Book Antiqua"/>
                <a:cs typeface="Book Antiqua"/>
              </a:rPr>
              <a:t>b)*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=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(a + </a:t>
            </a:r>
            <a:r>
              <a:rPr sz="2800" b="1" dirty="0">
                <a:solidFill>
                  <a:srgbClr val="006FC0"/>
                </a:solidFill>
                <a:latin typeface="Book Antiqua"/>
                <a:cs typeface="Book Antiqua"/>
              </a:rPr>
              <a:t>b)</a:t>
            </a:r>
            <a:r>
              <a:rPr sz="2775" b="1" baseline="33033" dirty="0">
                <a:solidFill>
                  <a:srgbClr val="006FC0"/>
                </a:solidFill>
                <a:latin typeface="Book Antiqua"/>
                <a:cs typeface="Book Antiqua"/>
              </a:rPr>
              <a:t>2 </a:t>
            </a:r>
            <a:r>
              <a:rPr sz="2800" b="1" spc="-5" dirty="0">
                <a:solidFill>
                  <a:srgbClr val="006FC0"/>
                </a:solidFill>
                <a:latin typeface="Book Antiqua"/>
                <a:cs typeface="Book Antiqua"/>
              </a:rPr>
              <a:t>b </a:t>
            </a:r>
            <a:r>
              <a:rPr sz="2800" b="1" dirty="0">
                <a:solidFill>
                  <a:srgbClr val="006FC0"/>
                </a:solidFill>
                <a:latin typeface="Book Antiqua"/>
                <a:cs typeface="Book Antiqua"/>
              </a:rPr>
              <a:t>(a </a:t>
            </a:r>
            <a:r>
              <a:rPr sz="2800" b="1" spc="-5" dirty="0">
                <a:solidFill>
                  <a:srgbClr val="006FC0"/>
                </a:solidFill>
                <a:latin typeface="Book Antiqua"/>
                <a:cs typeface="Book Antiqua"/>
              </a:rPr>
              <a:t>+ b)* 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Notice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that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this last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formula is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not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strictly speaking  a regular expression, since it </a:t>
            </a:r>
            <a:r>
              <a:rPr sz="2800" spc="-10" dirty="0">
                <a:solidFill>
                  <a:srgbClr val="006FC0"/>
                </a:solidFill>
                <a:latin typeface="Book Antiqua"/>
                <a:cs typeface="Book Antiqua"/>
              </a:rPr>
              <a:t>uses </a:t>
            </a:r>
            <a:r>
              <a:rPr sz="2800" spc="-5" dirty="0">
                <a:solidFill>
                  <a:srgbClr val="006FC0"/>
                </a:solidFill>
                <a:latin typeface="Book Antiqua"/>
                <a:cs typeface="Book Antiqua"/>
              </a:rPr>
              <a:t>the symbol “2”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6580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5650"/>
            <a:ext cx="61080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46220" algn="l"/>
              </a:tabLst>
            </a:pPr>
            <a:r>
              <a:rPr sz="3600" dirty="0">
                <a:solidFill>
                  <a:srgbClr val="460E04"/>
                </a:solidFill>
              </a:rPr>
              <a:t>Have </a:t>
            </a:r>
            <a:r>
              <a:rPr sz="3600" spc="-5" dirty="0">
                <a:solidFill>
                  <a:srgbClr val="460E04"/>
                </a:solidFill>
              </a:rPr>
              <a:t>yo</a:t>
            </a:r>
            <a:r>
              <a:rPr sz="3600" dirty="0">
                <a:solidFill>
                  <a:srgbClr val="460E04"/>
                </a:solidFill>
              </a:rPr>
              <a:t>u </a:t>
            </a:r>
            <a:r>
              <a:rPr sz="3600" spc="-5" dirty="0">
                <a:solidFill>
                  <a:srgbClr val="460E04"/>
                </a:solidFill>
              </a:rPr>
              <a:t>se</a:t>
            </a:r>
            <a:r>
              <a:rPr sz="3600" dirty="0">
                <a:solidFill>
                  <a:srgbClr val="460E04"/>
                </a:solidFill>
              </a:rPr>
              <a:t>e</a:t>
            </a:r>
            <a:r>
              <a:rPr sz="3600" spc="5" dirty="0">
                <a:solidFill>
                  <a:srgbClr val="460E04"/>
                </a:solidFill>
              </a:rPr>
              <a:t> </a:t>
            </a:r>
            <a:r>
              <a:rPr sz="3600" spc="-5" dirty="0">
                <a:solidFill>
                  <a:srgbClr val="460E04"/>
                </a:solidFill>
              </a:rPr>
              <a:t>an</a:t>
            </a:r>
            <a:r>
              <a:rPr sz="3600" dirty="0">
                <a:solidFill>
                  <a:srgbClr val="460E04"/>
                </a:solidFill>
              </a:rPr>
              <a:t>y	memory?  </a:t>
            </a:r>
            <a:r>
              <a:rPr sz="3600" spc="-5" dirty="0"/>
              <a:t>Ex10</a:t>
            </a:r>
            <a:endParaRPr sz="360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05649" y="3343655"/>
            <a:ext cx="5538470" cy="2878455"/>
            <a:chOff x="1005649" y="3343655"/>
            <a:chExt cx="5538470" cy="2878455"/>
          </a:xfrm>
        </p:grpSpPr>
        <p:sp>
          <p:nvSpPr>
            <p:cNvPr id="4" name="object 4"/>
            <p:cNvSpPr/>
            <p:nvPr/>
          </p:nvSpPr>
          <p:spPr>
            <a:xfrm>
              <a:off x="1420622" y="4307458"/>
              <a:ext cx="1059180" cy="1198880"/>
            </a:xfrm>
            <a:custGeom>
              <a:avLst/>
              <a:gdLst/>
              <a:ahLst/>
              <a:cxnLst/>
              <a:rect l="l" t="t" r="r" b="b"/>
              <a:pathLst>
                <a:path w="1059180" h="1198879">
                  <a:moveTo>
                    <a:pt x="1058926" y="1198753"/>
                  </a:moveTo>
                  <a:lnTo>
                    <a:pt x="1041704" y="1174750"/>
                  </a:lnTo>
                  <a:lnTo>
                    <a:pt x="1009269" y="1129538"/>
                  </a:lnTo>
                  <a:lnTo>
                    <a:pt x="994448" y="1157655"/>
                  </a:lnTo>
                  <a:lnTo>
                    <a:pt x="86487" y="679577"/>
                  </a:lnTo>
                  <a:lnTo>
                    <a:pt x="80645" y="690753"/>
                  </a:lnTo>
                  <a:lnTo>
                    <a:pt x="988529" y="1168857"/>
                  </a:lnTo>
                  <a:lnTo>
                    <a:pt x="973709" y="1196975"/>
                  </a:lnTo>
                  <a:lnTo>
                    <a:pt x="1058926" y="1198753"/>
                  </a:lnTo>
                  <a:close/>
                </a:path>
                <a:path w="1059180" h="1198879">
                  <a:moveTo>
                    <a:pt x="1058926" y="889"/>
                  </a:moveTo>
                  <a:lnTo>
                    <a:pt x="973709" y="0"/>
                  </a:lnTo>
                  <a:lnTo>
                    <a:pt x="987628" y="28587"/>
                  </a:lnTo>
                  <a:lnTo>
                    <a:pt x="0" y="510286"/>
                  </a:lnTo>
                  <a:lnTo>
                    <a:pt x="5588" y="521716"/>
                  </a:lnTo>
                  <a:lnTo>
                    <a:pt x="993190" y="40030"/>
                  </a:lnTo>
                  <a:lnTo>
                    <a:pt x="1007110" y="68580"/>
                  </a:lnTo>
                  <a:lnTo>
                    <a:pt x="1042009" y="22987"/>
                  </a:lnTo>
                  <a:lnTo>
                    <a:pt x="1058926" y="889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0411" y="4640580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84" y="4222"/>
                  </a:lnTo>
                  <a:lnTo>
                    <a:pt x="162228" y="16398"/>
                  </a:lnTo>
                  <a:lnTo>
                    <a:pt x="123410" y="35785"/>
                  </a:lnTo>
                  <a:lnTo>
                    <a:pt x="88633" y="61645"/>
                  </a:lnTo>
                  <a:lnTo>
                    <a:pt x="58601" y="93237"/>
                  </a:lnTo>
                  <a:lnTo>
                    <a:pt x="34019" y="129822"/>
                  </a:lnTo>
                  <a:lnTo>
                    <a:pt x="15588" y="170658"/>
                  </a:lnTo>
                  <a:lnTo>
                    <a:pt x="4014" y="215007"/>
                  </a:lnTo>
                  <a:lnTo>
                    <a:pt x="0" y="262128"/>
                  </a:lnTo>
                  <a:lnTo>
                    <a:pt x="4014" y="309248"/>
                  </a:lnTo>
                  <a:lnTo>
                    <a:pt x="15588" y="353597"/>
                  </a:lnTo>
                  <a:lnTo>
                    <a:pt x="34019" y="394433"/>
                  </a:lnTo>
                  <a:lnTo>
                    <a:pt x="58601" y="431018"/>
                  </a:lnTo>
                  <a:lnTo>
                    <a:pt x="88633" y="462610"/>
                  </a:lnTo>
                  <a:lnTo>
                    <a:pt x="123410" y="488470"/>
                  </a:lnTo>
                  <a:lnTo>
                    <a:pt x="162228" y="507857"/>
                  </a:lnTo>
                  <a:lnTo>
                    <a:pt x="204384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7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0411" y="4640580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4" y="215007"/>
                  </a:lnTo>
                  <a:lnTo>
                    <a:pt x="15588" y="170658"/>
                  </a:lnTo>
                  <a:lnTo>
                    <a:pt x="34019" y="129822"/>
                  </a:lnTo>
                  <a:lnTo>
                    <a:pt x="58601" y="93237"/>
                  </a:lnTo>
                  <a:lnTo>
                    <a:pt x="88633" y="61645"/>
                  </a:lnTo>
                  <a:lnTo>
                    <a:pt x="123410" y="35785"/>
                  </a:lnTo>
                  <a:lnTo>
                    <a:pt x="162228" y="16398"/>
                  </a:lnTo>
                  <a:lnTo>
                    <a:pt x="204384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7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84" y="520033"/>
                  </a:lnTo>
                  <a:lnTo>
                    <a:pt x="162228" y="507857"/>
                  </a:lnTo>
                  <a:lnTo>
                    <a:pt x="123410" y="488470"/>
                  </a:lnTo>
                  <a:lnTo>
                    <a:pt x="88633" y="462610"/>
                  </a:lnTo>
                  <a:lnTo>
                    <a:pt x="58601" y="431018"/>
                  </a:lnTo>
                  <a:lnTo>
                    <a:pt x="34019" y="394433"/>
                  </a:lnTo>
                  <a:lnTo>
                    <a:pt x="15588" y="353597"/>
                  </a:lnTo>
                  <a:lnTo>
                    <a:pt x="4014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4043" y="3343655"/>
              <a:ext cx="3660140" cy="2878455"/>
            </a:xfrm>
            <a:custGeom>
              <a:avLst/>
              <a:gdLst/>
              <a:ahLst/>
              <a:cxnLst/>
              <a:rect l="l" t="t" r="r" b="b"/>
              <a:pathLst>
                <a:path w="3660140" h="2878454">
                  <a:moveTo>
                    <a:pt x="1302385" y="2592324"/>
                  </a:moveTo>
                  <a:lnTo>
                    <a:pt x="1299375" y="2590292"/>
                  </a:lnTo>
                  <a:lnTo>
                    <a:pt x="1231900" y="2544559"/>
                  </a:lnTo>
                  <a:lnTo>
                    <a:pt x="1227709" y="2576042"/>
                  </a:lnTo>
                  <a:lnTo>
                    <a:pt x="1778" y="2413812"/>
                  </a:lnTo>
                  <a:lnTo>
                    <a:pt x="0" y="2426411"/>
                  </a:lnTo>
                  <a:lnTo>
                    <a:pt x="1226045" y="2588628"/>
                  </a:lnTo>
                  <a:lnTo>
                    <a:pt x="1221867" y="2620099"/>
                  </a:lnTo>
                  <a:lnTo>
                    <a:pt x="1302385" y="2592324"/>
                  </a:lnTo>
                  <a:close/>
                </a:path>
                <a:path w="3660140" h="2878454">
                  <a:moveTo>
                    <a:pt x="1302385" y="1906524"/>
                  </a:moveTo>
                  <a:lnTo>
                    <a:pt x="1221867" y="1878584"/>
                  </a:lnTo>
                  <a:lnTo>
                    <a:pt x="1225994" y="1910080"/>
                  </a:lnTo>
                  <a:lnTo>
                    <a:pt x="127" y="2069338"/>
                  </a:lnTo>
                  <a:lnTo>
                    <a:pt x="1651" y="2082038"/>
                  </a:lnTo>
                  <a:lnTo>
                    <a:pt x="1227632" y="1922653"/>
                  </a:lnTo>
                  <a:lnTo>
                    <a:pt x="1231773" y="1954149"/>
                  </a:lnTo>
                  <a:lnTo>
                    <a:pt x="1299552" y="1908429"/>
                  </a:lnTo>
                  <a:lnTo>
                    <a:pt x="1302385" y="1906524"/>
                  </a:lnTo>
                  <a:close/>
                </a:path>
                <a:path w="3660140" h="2878454">
                  <a:moveTo>
                    <a:pt x="1302385" y="1223772"/>
                  </a:moveTo>
                  <a:lnTo>
                    <a:pt x="1299375" y="1221740"/>
                  </a:lnTo>
                  <a:lnTo>
                    <a:pt x="1231900" y="1176020"/>
                  </a:lnTo>
                  <a:lnTo>
                    <a:pt x="1227709" y="1207516"/>
                  </a:lnTo>
                  <a:lnTo>
                    <a:pt x="1778" y="1045210"/>
                  </a:lnTo>
                  <a:lnTo>
                    <a:pt x="0" y="1057910"/>
                  </a:lnTo>
                  <a:lnTo>
                    <a:pt x="1226045" y="1220076"/>
                  </a:lnTo>
                  <a:lnTo>
                    <a:pt x="1221867" y="1251585"/>
                  </a:lnTo>
                  <a:lnTo>
                    <a:pt x="1302385" y="1223772"/>
                  </a:lnTo>
                  <a:close/>
                </a:path>
                <a:path w="3660140" h="2878454">
                  <a:moveTo>
                    <a:pt x="1302385" y="539496"/>
                  </a:moveTo>
                  <a:lnTo>
                    <a:pt x="1221867" y="511556"/>
                  </a:lnTo>
                  <a:lnTo>
                    <a:pt x="1225994" y="543052"/>
                  </a:lnTo>
                  <a:lnTo>
                    <a:pt x="127" y="702310"/>
                  </a:lnTo>
                  <a:lnTo>
                    <a:pt x="1651" y="715010"/>
                  </a:lnTo>
                  <a:lnTo>
                    <a:pt x="1227632" y="555625"/>
                  </a:lnTo>
                  <a:lnTo>
                    <a:pt x="1231773" y="587121"/>
                  </a:lnTo>
                  <a:lnTo>
                    <a:pt x="1299552" y="541401"/>
                  </a:lnTo>
                  <a:lnTo>
                    <a:pt x="1302385" y="539496"/>
                  </a:lnTo>
                  <a:close/>
                </a:path>
                <a:path w="3660140" h="2878454">
                  <a:moveTo>
                    <a:pt x="3652278" y="798957"/>
                  </a:moveTo>
                  <a:lnTo>
                    <a:pt x="3596259" y="798957"/>
                  </a:lnTo>
                  <a:lnTo>
                    <a:pt x="3583609" y="798957"/>
                  </a:lnTo>
                  <a:lnTo>
                    <a:pt x="3582162" y="830072"/>
                  </a:lnTo>
                  <a:lnTo>
                    <a:pt x="3652278" y="798957"/>
                  </a:lnTo>
                  <a:close/>
                </a:path>
                <a:path w="3660140" h="2878454">
                  <a:moveTo>
                    <a:pt x="3660013" y="2846832"/>
                  </a:moveTo>
                  <a:lnTo>
                    <a:pt x="3587496" y="2802013"/>
                  </a:lnTo>
                  <a:lnTo>
                    <a:pt x="3584638" y="2833636"/>
                  </a:lnTo>
                  <a:lnTo>
                    <a:pt x="1790573" y="2671343"/>
                  </a:lnTo>
                  <a:lnTo>
                    <a:pt x="1789430" y="2683992"/>
                  </a:lnTo>
                  <a:lnTo>
                    <a:pt x="3583495" y="2846286"/>
                  </a:lnTo>
                  <a:lnTo>
                    <a:pt x="3580638" y="2877909"/>
                  </a:lnTo>
                  <a:lnTo>
                    <a:pt x="3658476" y="2847429"/>
                  </a:lnTo>
                  <a:lnTo>
                    <a:pt x="3660013" y="2846832"/>
                  </a:lnTo>
                  <a:close/>
                </a:path>
                <a:path w="3660140" h="2878454">
                  <a:moveTo>
                    <a:pt x="3660013" y="1821180"/>
                  </a:moveTo>
                  <a:lnTo>
                    <a:pt x="3652278" y="1817751"/>
                  </a:lnTo>
                  <a:lnTo>
                    <a:pt x="3582162" y="1786636"/>
                  </a:lnTo>
                  <a:lnTo>
                    <a:pt x="3583584" y="1818335"/>
                  </a:lnTo>
                  <a:lnTo>
                    <a:pt x="1789811" y="1900174"/>
                  </a:lnTo>
                  <a:lnTo>
                    <a:pt x="1790319" y="1912874"/>
                  </a:lnTo>
                  <a:lnTo>
                    <a:pt x="3584156" y="1831035"/>
                  </a:lnTo>
                  <a:lnTo>
                    <a:pt x="3585591" y="1862709"/>
                  </a:lnTo>
                  <a:lnTo>
                    <a:pt x="3660013" y="1821180"/>
                  </a:lnTo>
                  <a:close/>
                </a:path>
                <a:path w="3660140" h="2878454">
                  <a:moveTo>
                    <a:pt x="3660013" y="795528"/>
                  </a:moveTo>
                  <a:lnTo>
                    <a:pt x="3585718" y="753872"/>
                  </a:lnTo>
                  <a:lnTo>
                    <a:pt x="3584232" y="785672"/>
                  </a:lnTo>
                  <a:lnTo>
                    <a:pt x="1790319" y="702310"/>
                  </a:lnTo>
                  <a:lnTo>
                    <a:pt x="1789811" y="715010"/>
                  </a:lnTo>
                  <a:lnTo>
                    <a:pt x="3583635" y="798372"/>
                  </a:lnTo>
                  <a:lnTo>
                    <a:pt x="3596284" y="798372"/>
                  </a:lnTo>
                  <a:lnTo>
                    <a:pt x="3653599" y="798372"/>
                  </a:lnTo>
                  <a:lnTo>
                    <a:pt x="3660013" y="795528"/>
                  </a:lnTo>
                  <a:close/>
                </a:path>
                <a:path w="3660140" h="2878454">
                  <a:moveTo>
                    <a:pt x="3660013" y="24384"/>
                  </a:moveTo>
                  <a:lnTo>
                    <a:pt x="3578352" y="0"/>
                  </a:lnTo>
                  <a:lnTo>
                    <a:pt x="3583851" y="31292"/>
                  </a:lnTo>
                  <a:lnTo>
                    <a:pt x="1708150" y="361061"/>
                  </a:lnTo>
                  <a:lnTo>
                    <a:pt x="1710436" y="373507"/>
                  </a:lnTo>
                  <a:lnTo>
                    <a:pt x="3586061" y="43853"/>
                  </a:lnTo>
                  <a:lnTo>
                    <a:pt x="3591560" y="75057"/>
                  </a:lnTo>
                  <a:lnTo>
                    <a:pt x="3653663" y="29083"/>
                  </a:lnTo>
                  <a:lnTo>
                    <a:pt x="3660013" y="24384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2913" y="4616577"/>
            <a:ext cx="161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-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2830" y="419049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6514" y="5180457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600" y="3181921"/>
            <a:ext cx="6431915" cy="3269615"/>
            <a:chOff x="609600" y="3181921"/>
            <a:chExt cx="6431915" cy="3269615"/>
          </a:xfrm>
        </p:grpSpPr>
        <p:sp>
          <p:nvSpPr>
            <p:cNvPr id="12" name="object 12"/>
            <p:cNvSpPr/>
            <p:nvPr/>
          </p:nvSpPr>
          <p:spPr>
            <a:xfrm>
              <a:off x="609600" y="4904232"/>
              <a:ext cx="407034" cy="76200"/>
            </a:xfrm>
            <a:custGeom>
              <a:avLst/>
              <a:gdLst/>
              <a:ahLst/>
              <a:cxnLst/>
              <a:rect l="l" t="t" r="r" b="b"/>
              <a:pathLst>
                <a:path w="407034" h="76200">
                  <a:moveTo>
                    <a:pt x="330708" y="0"/>
                  </a:moveTo>
                  <a:lnTo>
                    <a:pt x="330708" y="76200"/>
                  </a:lnTo>
                  <a:lnTo>
                    <a:pt x="394208" y="44450"/>
                  </a:lnTo>
                  <a:lnTo>
                    <a:pt x="343408" y="44450"/>
                  </a:lnTo>
                  <a:lnTo>
                    <a:pt x="343408" y="31750"/>
                  </a:lnTo>
                  <a:lnTo>
                    <a:pt x="394208" y="31750"/>
                  </a:lnTo>
                  <a:lnTo>
                    <a:pt x="330708" y="0"/>
                  </a:lnTo>
                  <a:close/>
                </a:path>
                <a:path w="407034" h="76200">
                  <a:moveTo>
                    <a:pt x="33070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30708" y="44450"/>
                  </a:lnTo>
                  <a:lnTo>
                    <a:pt x="330708" y="31750"/>
                  </a:lnTo>
                  <a:close/>
                </a:path>
                <a:path w="407034" h="76200">
                  <a:moveTo>
                    <a:pt x="394208" y="31750"/>
                  </a:moveTo>
                  <a:lnTo>
                    <a:pt x="343408" y="31750"/>
                  </a:lnTo>
                  <a:lnTo>
                    <a:pt x="343408" y="44450"/>
                  </a:lnTo>
                  <a:lnTo>
                    <a:pt x="394208" y="44450"/>
                  </a:lnTo>
                  <a:lnTo>
                    <a:pt x="406908" y="38100"/>
                  </a:lnTo>
                  <a:lnTo>
                    <a:pt x="394208" y="317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6" y="3988307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248411" y="0"/>
                  </a:moveTo>
                  <a:lnTo>
                    <a:pt x="203768" y="4222"/>
                  </a:lnTo>
                  <a:lnTo>
                    <a:pt x="161746" y="16398"/>
                  </a:lnTo>
                  <a:lnTo>
                    <a:pt x="123048" y="35785"/>
                  </a:lnTo>
                  <a:lnTo>
                    <a:pt x="88377" y="61645"/>
                  </a:lnTo>
                  <a:lnTo>
                    <a:pt x="58434" y="93237"/>
                  </a:lnTo>
                  <a:lnTo>
                    <a:pt x="33923" y="129822"/>
                  </a:lnTo>
                  <a:lnTo>
                    <a:pt x="15545" y="170658"/>
                  </a:lnTo>
                  <a:lnTo>
                    <a:pt x="4003" y="215007"/>
                  </a:lnTo>
                  <a:lnTo>
                    <a:pt x="0" y="262128"/>
                  </a:lnTo>
                  <a:lnTo>
                    <a:pt x="4003" y="309248"/>
                  </a:lnTo>
                  <a:lnTo>
                    <a:pt x="15545" y="353597"/>
                  </a:lnTo>
                  <a:lnTo>
                    <a:pt x="33923" y="394433"/>
                  </a:lnTo>
                  <a:lnTo>
                    <a:pt x="58434" y="431018"/>
                  </a:lnTo>
                  <a:lnTo>
                    <a:pt x="88377" y="462610"/>
                  </a:lnTo>
                  <a:lnTo>
                    <a:pt x="123048" y="488470"/>
                  </a:lnTo>
                  <a:lnTo>
                    <a:pt x="161746" y="507857"/>
                  </a:lnTo>
                  <a:lnTo>
                    <a:pt x="203768" y="520033"/>
                  </a:lnTo>
                  <a:lnTo>
                    <a:pt x="248411" y="524256"/>
                  </a:lnTo>
                  <a:lnTo>
                    <a:pt x="293055" y="520033"/>
                  </a:lnTo>
                  <a:lnTo>
                    <a:pt x="335077" y="507857"/>
                  </a:lnTo>
                  <a:lnTo>
                    <a:pt x="373775" y="488470"/>
                  </a:lnTo>
                  <a:lnTo>
                    <a:pt x="408446" y="462610"/>
                  </a:lnTo>
                  <a:lnTo>
                    <a:pt x="438389" y="431018"/>
                  </a:lnTo>
                  <a:lnTo>
                    <a:pt x="462900" y="394433"/>
                  </a:lnTo>
                  <a:lnTo>
                    <a:pt x="481278" y="353597"/>
                  </a:lnTo>
                  <a:lnTo>
                    <a:pt x="492820" y="309248"/>
                  </a:lnTo>
                  <a:lnTo>
                    <a:pt x="496823" y="262128"/>
                  </a:lnTo>
                  <a:lnTo>
                    <a:pt x="492820" y="215007"/>
                  </a:lnTo>
                  <a:lnTo>
                    <a:pt x="481278" y="170658"/>
                  </a:lnTo>
                  <a:lnTo>
                    <a:pt x="462900" y="129822"/>
                  </a:lnTo>
                  <a:lnTo>
                    <a:pt x="438389" y="93237"/>
                  </a:lnTo>
                  <a:lnTo>
                    <a:pt x="408446" y="61645"/>
                  </a:lnTo>
                  <a:lnTo>
                    <a:pt x="373775" y="35785"/>
                  </a:lnTo>
                  <a:lnTo>
                    <a:pt x="335077" y="16398"/>
                  </a:lnTo>
                  <a:lnTo>
                    <a:pt x="293055" y="422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2116" y="3988307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0" y="262128"/>
                  </a:moveTo>
                  <a:lnTo>
                    <a:pt x="4003" y="215007"/>
                  </a:lnTo>
                  <a:lnTo>
                    <a:pt x="15545" y="170658"/>
                  </a:lnTo>
                  <a:lnTo>
                    <a:pt x="33923" y="129822"/>
                  </a:lnTo>
                  <a:lnTo>
                    <a:pt x="58434" y="93237"/>
                  </a:lnTo>
                  <a:lnTo>
                    <a:pt x="88377" y="61645"/>
                  </a:lnTo>
                  <a:lnTo>
                    <a:pt x="123048" y="35785"/>
                  </a:lnTo>
                  <a:lnTo>
                    <a:pt x="161746" y="16398"/>
                  </a:lnTo>
                  <a:lnTo>
                    <a:pt x="203768" y="4222"/>
                  </a:lnTo>
                  <a:lnTo>
                    <a:pt x="248411" y="0"/>
                  </a:lnTo>
                  <a:lnTo>
                    <a:pt x="293055" y="4222"/>
                  </a:lnTo>
                  <a:lnTo>
                    <a:pt x="335077" y="16398"/>
                  </a:lnTo>
                  <a:lnTo>
                    <a:pt x="373775" y="35785"/>
                  </a:lnTo>
                  <a:lnTo>
                    <a:pt x="408446" y="61645"/>
                  </a:lnTo>
                  <a:lnTo>
                    <a:pt x="438389" y="93237"/>
                  </a:lnTo>
                  <a:lnTo>
                    <a:pt x="462900" y="129822"/>
                  </a:lnTo>
                  <a:lnTo>
                    <a:pt x="481278" y="170658"/>
                  </a:lnTo>
                  <a:lnTo>
                    <a:pt x="492820" y="215007"/>
                  </a:lnTo>
                  <a:lnTo>
                    <a:pt x="496823" y="262128"/>
                  </a:lnTo>
                  <a:lnTo>
                    <a:pt x="492820" y="309248"/>
                  </a:lnTo>
                  <a:lnTo>
                    <a:pt x="481278" y="353597"/>
                  </a:lnTo>
                  <a:lnTo>
                    <a:pt x="462900" y="394433"/>
                  </a:lnTo>
                  <a:lnTo>
                    <a:pt x="438389" y="431018"/>
                  </a:lnTo>
                  <a:lnTo>
                    <a:pt x="408446" y="462610"/>
                  </a:lnTo>
                  <a:lnTo>
                    <a:pt x="373775" y="488470"/>
                  </a:lnTo>
                  <a:lnTo>
                    <a:pt x="335077" y="507857"/>
                  </a:lnTo>
                  <a:lnTo>
                    <a:pt x="293055" y="520033"/>
                  </a:lnTo>
                  <a:lnTo>
                    <a:pt x="248411" y="524256"/>
                  </a:lnTo>
                  <a:lnTo>
                    <a:pt x="203768" y="520033"/>
                  </a:lnTo>
                  <a:lnTo>
                    <a:pt x="161746" y="507857"/>
                  </a:lnTo>
                  <a:lnTo>
                    <a:pt x="123048" y="488470"/>
                  </a:lnTo>
                  <a:lnTo>
                    <a:pt x="88377" y="462610"/>
                  </a:lnTo>
                  <a:lnTo>
                    <a:pt x="58434" y="431018"/>
                  </a:lnTo>
                  <a:lnTo>
                    <a:pt x="33923" y="394433"/>
                  </a:lnTo>
                  <a:lnTo>
                    <a:pt x="15545" y="353597"/>
                  </a:lnTo>
                  <a:lnTo>
                    <a:pt x="4003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52116" y="5335523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248411" y="0"/>
                  </a:moveTo>
                  <a:lnTo>
                    <a:pt x="203768" y="4222"/>
                  </a:lnTo>
                  <a:lnTo>
                    <a:pt x="161746" y="16398"/>
                  </a:lnTo>
                  <a:lnTo>
                    <a:pt x="123048" y="35785"/>
                  </a:lnTo>
                  <a:lnTo>
                    <a:pt x="88377" y="61645"/>
                  </a:lnTo>
                  <a:lnTo>
                    <a:pt x="58434" y="93237"/>
                  </a:lnTo>
                  <a:lnTo>
                    <a:pt x="33923" y="129822"/>
                  </a:lnTo>
                  <a:lnTo>
                    <a:pt x="15545" y="170658"/>
                  </a:lnTo>
                  <a:lnTo>
                    <a:pt x="4003" y="215007"/>
                  </a:lnTo>
                  <a:lnTo>
                    <a:pt x="0" y="262128"/>
                  </a:lnTo>
                  <a:lnTo>
                    <a:pt x="4003" y="309245"/>
                  </a:lnTo>
                  <a:lnTo>
                    <a:pt x="15545" y="353592"/>
                  </a:lnTo>
                  <a:lnTo>
                    <a:pt x="33923" y="394428"/>
                  </a:lnTo>
                  <a:lnTo>
                    <a:pt x="58434" y="431012"/>
                  </a:lnTo>
                  <a:lnTo>
                    <a:pt x="88377" y="462606"/>
                  </a:lnTo>
                  <a:lnTo>
                    <a:pt x="123048" y="488467"/>
                  </a:lnTo>
                  <a:lnTo>
                    <a:pt x="161746" y="507856"/>
                  </a:lnTo>
                  <a:lnTo>
                    <a:pt x="203768" y="520032"/>
                  </a:lnTo>
                  <a:lnTo>
                    <a:pt x="248411" y="524256"/>
                  </a:lnTo>
                  <a:lnTo>
                    <a:pt x="293055" y="520032"/>
                  </a:lnTo>
                  <a:lnTo>
                    <a:pt x="335077" y="507856"/>
                  </a:lnTo>
                  <a:lnTo>
                    <a:pt x="373775" y="488467"/>
                  </a:lnTo>
                  <a:lnTo>
                    <a:pt x="408446" y="462606"/>
                  </a:lnTo>
                  <a:lnTo>
                    <a:pt x="438389" y="431012"/>
                  </a:lnTo>
                  <a:lnTo>
                    <a:pt x="462900" y="394428"/>
                  </a:lnTo>
                  <a:lnTo>
                    <a:pt x="481278" y="353592"/>
                  </a:lnTo>
                  <a:lnTo>
                    <a:pt x="492820" y="309245"/>
                  </a:lnTo>
                  <a:lnTo>
                    <a:pt x="496823" y="262128"/>
                  </a:lnTo>
                  <a:lnTo>
                    <a:pt x="492820" y="215007"/>
                  </a:lnTo>
                  <a:lnTo>
                    <a:pt x="481278" y="170658"/>
                  </a:lnTo>
                  <a:lnTo>
                    <a:pt x="462900" y="129822"/>
                  </a:lnTo>
                  <a:lnTo>
                    <a:pt x="438389" y="93237"/>
                  </a:lnTo>
                  <a:lnTo>
                    <a:pt x="408446" y="61645"/>
                  </a:lnTo>
                  <a:lnTo>
                    <a:pt x="373775" y="35785"/>
                  </a:lnTo>
                  <a:lnTo>
                    <a:pt x="335077" y="16398"/>
                  </a:lnTo>
                  <a:lnTo>
                    <a:pt x="293055" y="422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2116" y="5335523"/>
              <a:ext cx="497205" cy="524510"/>
            </a:xfrm>
            <a:custGeom>
              <a:avLst/>
              <a:gdLst/>
              <a:ahLst/>
              <a:cxnLst/>
              <a:rect l="l" t="t" r="r" b="b"/>
              <a:pathLst>
                <a:path w="497205" h="524510">
                  <a:moveTo>
                    <a:pt x="0" y="262128"/>
                  </a:moveTo>
                  <a:lnTo>
                    <a:pt x="4003" y="215007"/>
                  </a:lnTo>
                  <a:lnTo>
                    <a:pt x="15545" y="170658"/>
                  </a:lnTo>
                  <a:lnTo>
                    <a:pt x="33923" y="129822"/>
                  </a:lnTo>
                  <a:lnTo>
                    <a:pt x="58434" y="93237"/>
                  </a:lnTo>
                  <a:lnTo>
                    <a:pt x="88377" y="61645"/>
                  </a:lnTo>
                  <a:lnTo>
                    <a:pt x="123048" y="35785"/>
                  </a:lnTo>
                  <a:lnTo>
                    <a:pt x="161746" y="16398"/>
                  </a:lnTo>
                  <a:lnTo>
                    <a:pt x="203768" y="4222"/>
                  </a:lnTo>
                  <a:lnTo>
                    <a:pt x="248411" y="0"/>
                  </a:lnTo>
                  <a:lnTo>
                    <a:pt x="293055" y="4222"/>
                  </a:lnTo>
                  <a:lnTo>
                    <a:pt x="335077" y="16398"/>
                  </a:lnTo>
                  <a:lnTo>
                    <a:pt x="373775" y="35785"/>
                  </a:lnTo>
                  <a:lnTo>
                    <a:pt x="408446" y="61645"/>
                  </a:lnTo>
                  <a:lnTo>
                    <a:pt x="438389" y="93237"/>
                  </a:lnTo>
                  <a:lnTo>
                    <a:pt x="462900" y="129822"/>
                  </a:lnTo>
                  <a:lnTo>
                    <a:pt x="481278" y="170658"/>
                  </a:lnTo>
                  <a:lnTo>
                    <a:pt x="492820" y="215007"/>
                  </a:lnTo>
                  <a:lnTo>
                    <a:pt x="496823" y="262128"/>
                  </a:lnTo>
                  <a:lnTo>
                    <a:pt x="492820" y="309245"/>
                  </a:lnTo>
                  <a:lnTo>
                    <a:pt x="481278" y="353592"/>
                  </a:lnTo>
                  <a:lnTo>
                    <a:pt x="462900" y="394428"/>
                  </a:lnTo>
                  <a:lnTo>
                    <a:pt x="438389" y="431012"/>
                  </a:lnTo>
                  <a:lnTo>
                    <a:pt x="408446" y="462606"/>
                  </a:lnTo>
                  <a:lnTo>
                    <a:pt x="373775" y="488467"/>
                  </a:lnTo>
                  <a:lnTo>
                    <a:pt x="335077" y="507856"/>
                  </a:lnTo>
                  <a:lnTo>
                    <a:pt x="293055" y="520032"/>
                  </a:lnTo>
                  <a:lnTo>
                    <a:pt x="248411" y="524256"/>
                  </a:lnTo>
                  <a:lnTo>
                    <a:pt x="203768" y="520032"/>
                  </a:lnTo>
                  <a:lnTo>
                    <a:pt x="161746" y="507856"/>
                  </a:lnTo>
                  <a:lnTo>
                    <a:pt x="123048" y="488467"/>
                  </a:lnTo>
                  <a:lnTo>
                    <a:pt x="88377" y="462606"/>
                  </a:lnTo>
                  <a:lnTo>
                    <a:pt x="58434" y="431012"/>
                  </a:lnTo>
                  <a:lnTo>
                    <a:pt x="33923" y="394428"/>
                  </a:lnTo>
                  <a:lnTo>
                    <a:pt x="15545" y="353592"/>
                  </a:lnTo>
                  <a:lnTo>
                    <a:pt x="4003" y="309245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3191" y="3646931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8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3191" y="3646931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3191" y="4995672"/>
              <a:ext cx="498475" cy="523240"/>
            </a:xfrm>
            <a:custGeom>
              <a:avLst/>
              <a:gdLst/>
              <a:ahLst/>
              <a:cxnLst/>
              <a:rect l="l" t="t" r="r" b="b"/>
              <a:pathLst>
                <a:path w="498475" h="523239">
                  <a:moveTo>
                    <a:pt x="249174" y="0"/>
                  </a:moveTo>
                  <a:lnTo>
                    <a:pt x="204370" y="4209"/>
                  </a:lnTo>
                  <a:lnTo>
                    <a:pt x="162207" y="16345"/>
                  </a:lnTo>
                  <a:lnTo>
                    <a:pt x="123387" y="35672"/>
                  </a:lnTo>
                  <a:lnTo>
                    <a:pt x="88612" y="61453"/>
                  </a:lnTo>
                  <a:lnTo>
                    <a:pt x="58585" y="92950"/>
                  </a:lnTo>
                  <a:lnTo>
                    <a:pt x="34007" y="129427"/>
                  </a:lnTo>
                  <a:lnTo>
                    <a:pt x="15582" y="170146"/>
                  </a:lnTo>
                  <a:lnTo>
                    <a:pt x="4012" y="214371"/>
                  </a:lnTo>
                  <a:lnTo>
                    <a:pt x="0" y="261365"/>
                  </a:lnTo>
                  <a:lnTo>
                    <a:pt x="4012" y="308360"/>
                  </a:lnTo>
                  <a:lnTo>
                    <a:pt x="15582" y="352585"/>
                  </a:lnTo>
                  <a:lnTo>
                    <a:pt x="34007" y="393304"/>
                  </a:lnTo>
                  <a:lnTo>
                    <a:pt x="58585" y="429781"/>
                  </a:lnTo>
                  <a:lnTo>
                    <a:pt x="88612" y="461278"/>
                  </a:lnTo>
                  <a:lnTo>
                    <a:pt x="123387" y="487059"/>
                  </a:lnTo>
                  <a:lnTo>
                    <a:pt x="162207" y="506386"/>
                  </a:lnTo>
                  <a:lnTo>
                    <a:pt x="204370" y="518522"/>
                  </a:lnTo>
                  <a:lnTo>
                    <a:pt x="249174" y="522731"/>
                  </a:lnTo>
                  <a:lnTo>
                    <a:pt x="293977" y="518522"/>
                  </a:lnTo>
                  <a:lnTo>
                    <a:pt x="336140" y="506386"/>
                  </a:lnTo>
                  <a:lnTo>
                    <a:pt x="374960" y="487059"/>
                  </a:lnTo>
                  <a:lnTo>
                    <a:pt x="409735" y="461278"/>
                  </a:lnTo>
                  <a:lnTo>
                    <a:pt x="439762" y="429781"/>
                  </a:lnTo>
                  <a:lnTo>
                    <a:pt x="464340" y="393304"/>
                  </a:lnTo>
                  <a:lnTo>
                    <a:pt x="482765" y="352585"/>
                  </a:lnTo>
                  <a:lnTo>
                    <a:pt x="494335" y="308360"/>
                  </a:lnTo>
                  <a:lnTo>
                    <a:pt x="498348" y="261365"/>
                  </a:lnTo>
                  <a:lnTo>
                    <a:pt x="494335" y="214371"/>
                  </a:lnTo>
                  <a:lnTo>
                    <a:pt x="482765" y="170146"/>
                  </a:lnTo>
                  <a:lnTo>
                    <a:pt x="464340" y="129427"/>
                  </a:lnTo>
                  <a:lnTo>
                    <a:pt x="439762" y="92950"/>
                  </a:lnTo>
                  <a:lnTo>
                    <a:pt x="409735" y="61453"/>
                  </a:lnTo>
                  <a:lnTo>
                    <a:pt x="374960" y="35672"/>
                  </a:lnTo>
                  <a:lnTo>
                    <a:pt x="336140" y="16345"/>
                  </a:lnTo>
                  <a:lnTo>
                    <a:pt x="293977" y="4209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3191" y="4995672"/>
              <a:ext cx="498475" cy="523240"/>
            </a:xfrm>
            <a:custGeom>
              <a:avLst/>
              <a:gdLst/>
              <a:ahLst/>
              <a:cxnLst/>
              <a:rect l="l" t="t" r="r" b="b"/>
              <a:pathLst>
                <a:path w="498475" h="523239">
                  <a:moveTo>
                    <a:pt x="0" y="261365"/>
                  </a:moveTo>
                  <a:lnTo>
                    <a:pt x="4012" y="214371"/>
                  </a:lnTo>
                  <a:lnTo>
                    <a:pt x="15582" y="170146"/>
                  </a:lnTo>
                  <a:lnTo>
                    <a:pt x="34007" y="129427"/>
                  </a:lnTo>
                  <a:lnTo>
                    <a:pt x="58585" y="92950"/>
                  </a:lnTo>
                  <a:lnTo>
                    <a:pt x="88612" y="61453"/>
                  </a:lnTo>
                  <a:lnTo>
                    <a:pt x="123387" y="35672"/>
                  </a:lnTo>
                  <a:lnTo>
                    <a:pt x="162207" y="16345"/>
                  </a:lnTo>
                  <a:lnTo>
                    <a:pt x="204370" y="4209"/>
                  </a:lnTo>
                  <a:lnTo>
                    <a:pt x="249174" y="0"/>
                  </a:lnTo>
                  <a:lnTo>
                    <a:pt x="293977" y="4209"/>
                  </a:lnTo>
                  <a:lnTo>
                    <a:pt x="336140" y="16345"/>
                  </a:lnTo>
                  <a:lnTo>
                    <a:pt x="374960" y="35672"/>
                  </a:lnTo>
                  <a:lnTo>
                    <a:pt x="409735" y="61453"/>
                  </a:lnTo>
                  <a:lnTo>
                    <a:pt x="439762" y="92950"/>
                  </a:lnTo>
                  <a:lnTo>
                    <a:pt x="464340" y="129427"/>
                  </a:lnTo>
                  <a:lnTo>
                    <a:pt x="482765" y="170146"/>
                  </a:lnTo>
                  <a:lnTo>
                    <a:pt x="494335" y="214371"/>
                  </a:lnTo>
                  <a:lnTo>
                    <a:pt x="498348" y="261365"/>
                  </a:lnTo>
                  <a:lnTo>
                    <a:pt x="494335" y="308360"/>
                  </a:lnTo>
                  <a:lnTo>
                    <a:pt x="482765" y="352585"/>
                  </a:lnTo>
                  <a:lnTo>
                    <a:pt x="464340" y="393304"/>
                  </a:lnTo>
                  <a:lnTo>
                    <a:pt x="439762" y="429781"/>
                  </a:lnTo>
                  <a:lnTo>
                    <a:pt x="409735" y="461278"/>
                  </a:lnTo>
                  <a:lnTo>
                    <a:pt x="374960" y="487059"/>
                  </a:lnTo>
                  <a:lnTo>
                    <a:pt x="336140" y="506386"/>
                  </a:lnTo>
                  <a:lnTo>
                    <a:pt x="293977" y="518522"/>
                  </a:lnTo>
                  <a:lnTo>
                    <a:pt x="249174" y="522731"/>
                  </a:lnTo>
                  <a:lnTo>
                    <a:pt x="204370" y="518522"/>
                  </a:lnTo>
                  <a:lnTo>
                    <a:pt x="162207" y="506386"/>
                  </a:lnTo>
                  <a:lnTo>
                    <a:pt x="123387" y="487059"/>
                  </a:lnTo>
                  <a:lnTo>
                    <a:pt x="88612" y="461278"/>
                  </a:lnTo>
                  <a:lnTo>
                    <a:pt x="58585" y="429781"/>
                  </a:lnTo>
                  <a:lnTo>
                    <a:pt x="34007" y="393304"/>
                  </a:lnTo>
                  <a:lnTo>
                    <a:pt x="15582" y="352585"/>
                  </a:lnTo>
                  <a:lnTo>
                    <a:pt x="4012" y="308360"/>
                  </a:lnTo>
                  <a:lnTo>
                    <a:pt x="0" y="261365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3191" y="433120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8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8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03191" y="433120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8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03191" y="5679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3"/>
                  </a:lnTo>
                  <a:lnTo>
                    <a:pt x="162207" y="16399"/>
                  </a:lnTo>
                  <a:lnTo>
                    <a:pt x="123387" y="35788"/>
                  </a:lnTo>
                  <a:lnTo>
                    <a:pt x="88612" y="61649"/>
                  </a:lnTo>
                  <a:lnTo>
                    <a:pt x="58585" y="93243"/>
                  </a:lnTo>
                  <a:lnTo>
                    <a:pt x="34007" y="129827"/>
                  </a:lnTo>
                  <a:lnTo>
                    <a:pt x="15582" y="170663"/>
                  </a:lnTo>
                  <a:lnTo>
                    <a:pt x="4012" y="215010"/>
                  </a:lnTo>
                  <a:lnTo>
                    <a:pt x="0" y="262127"/>
                  </a:lnTo>
                  <a:lnTo>
                    <a:pt x="4012" y="309245"/>
                  </a:lnTo>
                  <a:lnTo>
                    <a:pt x="15582" y="353592"/>
                  </a:lnTo>
                  <a:lnTo>
                    <a:pt x="34007" y="394428"/>
                  </a:lnTo>
                  <a:lnTo>
                    <a:pt x="58585" y="431012"/>
                  </a:lnTo>
                  <a:lnTo>
                    <a:pt x="88612" y="462606"/>
                  </a:lnTo>
                  <a:lnTo>
                    <a:pt x="123387" y="488467"/>
                  </a:lnTo>
                  <a:lnTo>
                    <a:pt x="162207" y="507856"/>
                  </a:lnTo>
                  <a:lnTo>
                    <a:pt x="204370" y="520032"/>
                  </a:lnTo>
                  <a:lnTo>
                    <a:pt x="249174" y="524255"/>
                  </a:lnTo>
                  <a:lnTo>
                    <a:pt x="293977" y="520032"/>
                  </a:lnTo>
                  <a:lnTo>
                    <a:pt x="336140" y="507856"/>
                  </a:lnTo>
                  <a:lnTo>
                    <a:pt x="374960" y="488467"/>
                  </a:lnTo>
                  <a:lnTo>
                    <a:pt x="409735" y="462606"/>
                  </a:lnTo>
                  <a:lnTo>
                    <a:pt x="439762" y="431012"/>
                  </a:lnTo>
                  <a:lnTo>
                    <a:pt x="464340" y="394428"/>
                  </a:lnTo>
                  <a:lnTo>
                    <a:pt x="482765" y="353592"/>
                  </a:lnTo>
                  <a:lnTo>
                    <a:pt x="494335" y="309245"/>
                  </a:lnTo>
                  <a:lnTo>
                    <a:pt x="498348" y="262127"/>
                  </a:lnTo>
                  <a:lnTo>
                    <a:pt x="494335" y="215010"/>
                  </a:lnTo>
                  <a:lnTo>
                    <a:pt x="482765" y="170663"/>
                  </a:lnTo>
                  <a:lnTo>
                    <a:pt x="464340" y="129827"/>
                  </a:lnTo>
                  <a:lnTo>
                    <a:pt x="439762" y="93243"/>
                  </a:lnTo>
                  <a:lnTo>
                    <a:pt x="409735" y="61649"/>
                  </a:lnTo>
                  <a:lnTo>
                    <a:pt x="374960" y="35788"/>
                  </a:lnTo>
                  <a:lnTo>
                    <a:pt x="336140" y="16399"/>
                  </a:lnTo>
                  <a:lnTo>
                    <a:pt x="293977" y="422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03191" y="5679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10"/>
                  </a:lnTo>
                  <a:lnTo>
                    <a:pt x="15582" y="170663"/>
                  </a:lnTo>
                  <a:lnTo>
                    <a:pt x="34007" y="129827"/>
                  </a:lnTo>
                  <a:lnTo>
                    <a:pt x="58585" y="93243"/>
                  </a:lnTo>
                  <a:lnTo>
                    <a:pt x="88612" y="61649"/>
                  </a:lnTo>
                  <a:lnTo>
                    <a:pt x="123387" y="35788"/>
                  </a:lnTo>
                  <a:lnTo>
                    <a:pt x="162207" y="16399"/>
                  </a:lnTo>
                  <a:lnTo>
                    <a:pt x="204370" y="4223"/>
                  </a:lnTo>
                  <a:lnTo>
                    <a:pt x="249174" y="0"/>
                  </a:lnTo>
                  <a:lnTo>
                    <a:pt x="293977" y="4223"/>
                  </a:lnTo>
                  <a:lnTo>
                    <a:pt x="336140" y="16399"/>
                  </a:lnTo>
                  <a:lnTo>
                    <a:pt x="374960" y="35788"/>
                  </a:lnTo>
                  <a:lnTo>
                    <a:pt x="409735" y="61649"/>
                  </a:lnTo>
                  <a:lnTo>
                    <a:pt x="439762" y="93243"/>
                  </a:lnTo>
                  <a:lnTo>
                    <a:pt x="464340" y="129827"/>
                  </a:lnTo>
                  <a:lnTo>
                    <a:pt x="482765" y="170663"/>
                  </a:lnTo>
                  <a:lnTo>
                    <a:pt x="494335" y="215010"/>
                  </a:lnTo>
                  <a:lnTo>
                    <a:pt x="498348" y="262127"/>
                  </a:lnTo>
                  <a:lnTo>
                    <a:pt x="494335" y="309245"/>
                  </a:lnTo>
                  <a:lnTo>
                    <a:pt x="482765" y="353592"/>
                  </a:lnTo>
                  <a:lnTo>
                    <a:pt x="464340" y="394428"/>
                  </a:lnTo>
                  <a:lnTo>
                    <a:pt x="439762" y="431012"/>
                  </a:lnTo>
                  <a:lnTo>
                    <a:pt x="409735" y="462606"/>
                  </a:lnTo>
                  <a:lnTo>
                    <a:pt x="374960" y="488467"/>
                  </a:lnTo>
                  <a:lnTo>
                    <a:pt x="336140" y="507856"/>
                  </a:lnTo>
                  <a:lnTo>
                    <a:pt x="293977" y="520032"/>
                  </a:lnTo>
                  <a:lnTo>
                    <a:pt x="249174" y="524255"/>
                  </a:lnTo>
                  <a:lnTo>
                    <a:pt x="204370" y="520032"/>
                  </a:lnTo>
                  <a:lnTo>
                    <a:pt x="162207" y="507856"/>
                  </a:lnTo>
                  <a:lnTo>
                    <a:pt x="123387" y="488467"/>
                  </a:lnTo>
                  <a:lnTo>
                    <a:pt x="88612" y="462606"/>
                  </a:lnTo>
                  <a:lnTo>
                    <a:pt x="58585" y="431012"/>
                  </a:lnTo>
                  <a:lnTo>
                    <a:pt x="34007" y="394428"/>
                  </a:lnTo>
                  <a:lnTo>
                    <a:pt x="15582" y="353592"/>
                  </a:lnTo>
                  <a:lnTo>
                    <a:pt x="4012" y="309245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7959" y="318668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5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7959" y="318668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5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37959" y="3870959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6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7959" y="3870959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6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6435" y="4917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2"/>
                  </a:lnTo>
                  <a:lnTo>
                    <a:pt x="162207" y="16398"/>
                  </a:lnTo>
                  <a:lnTo>
                    <a:pt x="123387" y="35785"/>
                  </a:lnTo>
                  <a:lnTo>
                    <a:pt x="88612" y="61645"/>
                  </a:lnTo>
                  <a:lnTo>
                    <a:pt x="58585" y="93237"/>
                  </a:lnTo>
                  <a:lnTo>
                    <a:pt x="34007" y="129822"/>
                  </a:lnTo>
                  <a:lnTo>
                    <a:pt x="15582" y="170658"/>
                  </a:lnTo>
                  <a:lnTo>
                    <a:pt x="4012" y="215007"/>
                  </a:lnTo>
                  <a:lnTo>
                    <a:pt x="0" y="262127"/>
                  </a:lnTo>
                  <a:lnTo>
                    <a:pt x="4012" y="309248"/>
                  </a:lnTo>
                  <a:lnTo>
                    <a:pt x="15582" y="353597"/>
                  </a:lnTo>
                  <a:lnTo>
                    <a:pt x="34007" y="394433"/>
                  </a:lnTo>
                  <a:lnTo>
                    <a:pt x="58585" y="431018"/>
                  </a:lnTo>
                  <a:lnTo>
                    <a:pt x="88612" y="462610"/>
                  </a:lnTo>
                  <a:lnTo>
                    <a:pt x="123387" y="488470"/>
                  </a:lnTo>
                  <a:lnTo>
                    <a:pt x="162207" y="507857"/>
                  </a:lnTo>
                  <a:lnTo>
                    <a:pt x="204370" y="520033"/>
                  </a:lnTo>
                  <a:lnTo>
                    <a:pt x="249174" y="524255"/>
                  </a:lnTo>
                  <a:lnTo>
                    <a:pt x="293977" y="520033"/>
                  </a:lnTo>
                  <a:lnTo>
                    <a:pt x="336140" y="507857"/>
                  </a:lnTo>
                  <a:lnTo>
                    <a:pt x="374960" y="488470"/>
                  </a:lnTo>
                  <a:lnTo>
                    <a:pt x="409735" y="462610"/>
                  </a:lnTo>
                  <a:lnTo>
                    <a:pt x="439762" y="431018"/>
                  </a:lnTo>
                  <a:lnTo>
                    <a:pt x="464340" y="394433"/>
                  </a:lnTo>
                  <a:lnTo>
                    <a:pt x="482765" y="353597"/>
                  </a:lnTo>
                  <a:lnTo>
                    <a:pt x="494335" y="309248"/>
                  </a:lnTo>
                  <a:lnTo>
                    <a:pt x="498348" y="262127"/>
                  </a:lnTo>
                  <a:lnTo>
                    <a:pt x="494335" y="215007"/>
                  </a:lnTo>
                  <a:lnTo>
                    <a:pt x="482765" y="170658"/>
                  </a:lnTo>
                  <a:lnTo>
                    <a:pt x="464340" y="129822"/>
                  </a:lnTo>
                  <a:lnTo>
                    <a:pt x="439762" y="93237"/>
                  </a:lnTo>
                  <a:lnTo>
                    <a:pt x="409735" y="61645"/>
                  </a:lnTo>
                  <a:lnTo>
                    <a:pt x="374960" y="35785"/>
                  </a:lnTo>
                  <a:lnTo>
                    <a:pt x="336140" y="16398"/>
                  </a:lnTo>
                  <a:lnTo>
                    <a:pt x="293977" y="422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36435" y="4917948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7"/>
                  </a:moveTo>
                  <a:lnTo>
                    <a:pt x="4012" y="215007"/>
                  </a:lnTo>
                  <a:lnTo>
                    <a:pt x="15582" y="170658"/>
                  </a:lnTo>
                  <a:lnTo>
                    <a:pt x="34007" y="129822"/>
                  </a:lnTo>
                  <a:lnTo>
                    <a:pt x="58585" y="93237"/>
                  </a:lnTo>
                  <a:lnTo>
                    <a:pt x="88612" y="61645"/>
                  </a:lnTo>
                  <a:lnTo>
                    <a:pt x="123387" y="35785"/>
                  </a:lnTo>
                  <a:lnTo>
                    <a:pt x="162207" y="16398"/>
                  </a:lnTo>
                  <a:lnTo>
                    <a:pt x="204370" y="4222"/>
                  </a:lnTo>
                  <a:lnTo>
                    <a:pt x="249174" y="0"/>
                  </a:lnTo>
                  <a:lnTo>
                    <a:pt x="293977" y="4222"/>
                  </a:lnTo>
                  <a:lnTo>
                    <a:pt x="336140" y="16398"/>
                  </a:lnTo>
                  <a:lnTo>
                    <a:pt x="374960" y="35785"/>
                  </a:lnTo>
                  <a:lnTo>
                    <a:pt x="409735" y="61645"/>
                  </a:lnTo>
                  <a:lnTo>
                    <a:pt x="439762" y="93237"/>
                  </a:lnTo>
                  <a:lnTo>
                    <a:pt x="464340" y="129822"/>
                  </a:lnTo>
                  <a:lnTo>
                    <a:pt x="482765" y="170658"/>
                  </a:lnTo>
                  <a:lnTo>
                    <a:pt x="494335" y="215007"/>
                  </a:lnTo>
                  <a:lnTo>
                    <a:pt x="498348" y="262127"/>
                  </a:lnTo>
                  <a:lnTo>
                    <a:pt x="494335" y="309248"/>
                  </a:lnTo>
                  <a:lnTo>
                    <a:pt x="482765" y="353597"/>
                  </a:lnTo>
                  <a:lnTo>
                    <a:pt x="464340" y="394433"/>
                  </a:lnTo>
                  <a:lnTo>
                    <a:pt x="439762" y="431018"/>
                  </a:lnTo>
                  <a:lnTo>
                    <a:pt x="409735" y="462610"/>
                  </a:lnTo>
                  <a:lnTo>
                    <a:pt x="374960" y="488470"/>
                  </a:lnTo>
                  <a:lnTo>
                    <a:pt x="336140" y="507857"/>
                  </a:lnTo>
                  <a:lnTo>
                    <a:pt x="293977" y="520033"/>
                  </a:lnTo>
                  <a:lnTo>
                    <a:pt x="249174" y="524255"/>
                  </a:lnTo>
                  <a:lnTo>
                    <a:pt x="204370" y="520033"/>
                  </a:lnTo>
                  <a:lnTo>
                    <a:pt x="162207" y="507857"/>
                  </a:lnTo>
                  <a:lnTo>
                    <a:pt x="123387" y="488470"/>
                  </a:lnTo>
                  <a:lnTo>
                    <a:pt x="88612" y="462610"/>
                  </a:lnTo>
                  <a:lnTo>
                    <a:pt x="58585" y="431018"/>
                  </a:lnTo>
                  <a:lnTo>
                    <a:pt x="34007" y="394433"/>
                  </a:lnTo>
                  <a:lnTo>
                    <a:pt x="15582" y="353597"/>
                  </a:lnTo>
                  <a:lnTo>
                    <a:pt x="4012" y="309248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7959" y="592226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249174" y="0"/>
                  </a:moveTo>
                  <a:lnTo>
                    <a:pt x="204370" y="4223"/>
                  </a:lnTo>
                  <a:lnTo>
                    <a:pt x="162207" y="16399"/>
                  </a:lnTo>
                  <a:lnTo>
                    <a:pt x="123387" y="35788"/>
                  </a:lnTo>
                  <a:lnTo>
                    <a:pt x="88612" y="61649"/>
                  </a:lnTo>
                  <a:lnTo>
                    <a:pt x="58585" y="93243"/>
                  </a:lnTo>
                  <a:lnTo>
                    <a:pt x="34007" y="129827"/>
                  </a:lnTo>
                  <a:lnTo>
                    <a:pt x="15582" y="170663"/>
                  </a:lnTo>
                  <a:lnTo>
                    <a:pt x="4012" y="215010"/>
                  </a:lnTo>
                  <a:lnTo>
                    <a:pt x="0" y="262128"/>
                  </a:lnTo>
                  <a:lnTo>
                    <a:pt x="4012" y="309245"/>
                  </a:lnTo>
                  <a:lnTo>
                    <a:pt x="15582" y="353592"/>
                  </a:lnTo>
                  <a:lnTo>
                    <a:pt x="34007" y="394428"/>
                  </a:lnTo>
                  <a:lnTo>
                    <a:pt x="58585" y="431012"/>
                  </a:lnTo>
                  <a:lnTo>
                    <a:pt x="88612" y="462606"/>
                  </a:lnTo>
                  <a:lnTo>
                    <a:pt x="123387" y="488467"/>
                  </a:lnTo>
                  <a:lnTo>
                    <a:pt x="162207" y="507856"/>
                  </a:lnTo>
                  <a:lnTo>
                    <a:pt x="204370" y="520032"/>
                  </a:lnTo>
                  <a:lnTo>
                    <a:pt x="249174" y="524256"/>
                  </a:lnTo>
                  <a:lnTo>
                    <a:pt x="293977" y="520032"/>
                  </a:lnTo>
                  <a:lnTo>
                    <a:pt x="336140" y="507856"/>
                  </a:lnTo>
                  <a:lnTo>
                    <a:pt x="374960" y="488467"/>
                  </a:lnTo>
                  <a:lnTo>
                    <a:pt x="409735" y="462606"/>
                  </a:lnTo>
                  <a:lnTo>
                    <a:pt x="439762" y="431012"/>
                  </a:lnTo>
                  <a:lnTo>
                    <a:pt x="464340" y="394428"/>
                  </a:lnTo>
                  <a:lnTo>
                    <a:pt x="482765" y="353592"/>
                  </a:lnTo>
                  <a:lnTo>
                    <a:pt x="494335" y="309245"/>
                  </a:lnTo>
                  <a:lnTo>
                    <a:pt x="498348" y="262128"/>
                  </a:lnTo>
                  <a:lnTo>
                    <a:pt x="494335" y="215010"/>
                  </a:lnTo>
                  <a:lnTo>
                    <a:pt x="482765" y="170663"/>
                  </a:lnTo>
                  <a:lnTo>
                    <a:pt x="464340" y="129827"/>
                  </a:lnTo>
                  <a:lnTo>
                    <a:pt x="439762" y="93243"/>
                  </a:lnTo>
                  <a:lnTo>
                    <a:pt x="409735" y="61649"/>
                  </a:lnTo>
                  <a:lnTo>
                    <a:pt x="374960" y="35788"/>
                  </a:lnTo>
                  <a:lnTo>
                    <a:pt x="336140" y="16399"/>
                  </a:lnTo>
                  <a:lnTo>
                    <a:pt x="293977" y="4223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37959" y="5922263"/>
              <a:ext cx="498475" cy="524510"/>
            </a:xfrm>
            <a:custGeom>
              <a:avLst/>
              <a:gdLst/>
              <a:ahLst/>
              <a:cxnLst/>
              <a:rect l="l" t="t" r="r" b="b"/>
              <a:pathLst>
                <a:path w="498475" h="524510">
                  <a:moveTo>
                    <a:pt x="0" y="262128"/>
                  </a:moveTo>
                  <a:lnTo>
                    <a:pt x="4012" y="215010"/>
                  </a:lnTo>
                  <a:lnTo>
                    <a:pt x="15582" y="170663"/>
                  </a:lnTo>
                  <a:lnTo>
                    <a:pt x="34007" y="129827"/>
                  </a:lnTo>
                  <a:lnTo>
                    <a:pt x="58585" y="93243"/>
                  </a:lnTo>
                  <a:lnTo>
                    <a:pt x="88612" y="61649"/>
                  </a:lnTo>
                  <a:lnTo>
                    <a:pt x="123387" y="35788"/>
                  </a:lnTo>
                  <a:lnTo>
                    <a:pt x="162207" y="16399"/>
                  </a:lnTo>
                  <a:lnTo>
                    <a:pt x="204370" y="4223"/>
                  </a:lnTo>
                  <a:lnTo>
                    <a:pt x="249174" y="0"/>
                  </a:lnTo>
                  <a:lnTo>
                    <a:pt x="293977" y="4223"/>
                  </a:lnTo>
                  <a:lnTo>
                    <a:pt x="336140" y="16399"/>
                  </a:lnTo>
                  <a:lnTo>
                    <a:pt x="374960" y="35788"/>
                  </a:lnTo>
                  <a:lnTo>
                    <a:pt x="409735" y="61649"/>
                  </a:lnTo>
                  <a:lnTo>
                    <a:pt x="439762" y="93243"/>
                  </a:lnTo>
                  <a:lnTo>
                    <a:pt x="464340" y="129827"/>
                  </a:lnTo>
                  <a:lnTo>
                    <a:pt x="482765" y="170663"/>
                  </a:lnTo>
                  <a:lnTo>
                    <a:pt x="494335" y="215010"/>
                  </a:lnTo>
                  <a:lnTo>
                    <a:pt x="498348" y="262128"/>
                  </a:lnTo>
                  <a:lnTo>
                    <a:pt x="494335" y="309245"/>
                  </a:lnTo>
                  <a:lnTo>
                    <a:pt x="482765" y="353592"/>
                  </a:lnTo>
                  <a:lnTo>
                    <a:pt x="464340" y="394428"/>
                  </a:lnTo>
                  <a:lnTo>
                    <a:pt x="439762" y="431012"/>
                  </a:lnTo>
                  <a:lnTo>
                    <a:pt x="409735" y="462606"/>
                  </a:lnTo>
                  <a:lnTo>
                    <a:pt x="374960" y="488467"/>
                  </a:lnTo>
                  <a:lnTo>
                    <a:pt x="336140" y="507856"/>
                  </a:lnTo>
                  <a:lnTo>
                    <a:pt x="293977" y="520032"/>
                  </a:lnTo>
                  <a:lnTo>
                    <a:pt x="249174" y="524256"/>
                  </a:lnTo>
                  <a:lnTo>
                    <a:pt x="204370" y="520032"/>
                  </a:lnTo>
                  <a:lnTo>
                    <a:pt x="162207" y="507856"/>
                  </a:lnTo>
                  <a:lnTo>
                    <a:pt x="123387" y="488467"/>
                  </a:lnTo>
                  <a:lnTo>
                    <a:pt x="88612" y="462606"/>
                  </a:lnTo>
                  <a:lnTo>
                    <a:pt x="58585" y="431012"/>
                  </a:lnTo>
                  <a:lnTo>
                    <a:pt x="34007" y="394428"/>
                  </a:lnTo>
                  <a:lnTo>
                    <a:pt x="15582" y="353592"/>
                  </a:lnTo>
                  <a:lnTo>
                    <a:pt x="4012" y="309245"/>
                  </a:lnTo>
                  <a:lnTo>
                    <a:pt x="0" y="262128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27507" y="4528769"/>
            <a:ext cx="42545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28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6913" y="5543803"/>
            <a:ext cx="425450" cy="38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070"/>
              </a:lnSpc>
            </a:pPr>
            <a:r>
              <a:rPr sz="28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20776" y="2793999"/>
            <a:ext cx="621665" cy="3527425"/>
          </a:xfrm>
          <a:custGeom>
            <a:avLst/>
            <a:gdLst/>
            <a:ahLst/>
            <a:cxnLst/>
            <a:rect l="l" t="t" r="r" b="b"/>
            <a:pathLst>
              <a:path w="621665" h="3527425">
                <a:moveTo>
                  <a:pt x="368185" y="1001141"/>
                </a:moveTo>
                <a:lnTo>
                  <a:pt x="359803" y="951357"/>
                </a:lnTo>
                <a:lnTo>
                  <a:pt x="337451" y="901954"/>
                </a:lnTo>
                <a:lnTo>
                  <a:pt x="316496" y="869315"/>
                </a:lnTo>
                <a:lnTo>
                  <a:pt x="291731" y="836930"/>
                </a:lnTo>
                <a:lnTo>
                  <a:pt x="264299" y="804557"/>
                </a:lnTo>
                <a:lnTo>
                  <a:pt x="234962" y="772414"/>
                </a:lnTo>
                <a:lnTo>
                  <a:pt x="204863" y="740410"/>
                </a:lnTo>
                <a:lnTo>
                  <a:pt x="195719" y="749058"/>
                </a:lnTo>
                <a:lnTo>
                  <a:pt x="225818" y="781050"/>
                </a:lnTo>
                <a:lnTo>
                  <a:pt x="254901" y="813054"/>
                </a:lnTo>
                <a:lnTo>
                  <a:pt x="281952" y="844931"/>
                </a:lnTo>
                <a:lnTo>
                  <a:pt x="306209" y="876935"/>
                </a:lnTo>
                <a:lnTo>
                  <a:pt x="335038" y="924433"/>
                </a:lnTo>
                <a:lnTo>
                  <a:pt x="352056" y="971296"/>
                </a:lnTo>
                <a:lnTo>
                  <a:pt x="355485" y="1001903"/>
                </a:lnTo>
                <a:lnTo>
                  <a:pt x="354596" y="1017016"/>
                </a:lnTo>
                <a:lnTo>
                  <a:pt x="342023" y="1063117"/>
                </a:lnTo>
                <a:lnTo>
                  <a:pt x="316750" y="1109980"/>
                </a:lnTo>
                <a:lnTo>
                  <a:pt x="294398" y="1141603"/>
                </a:lnTo>
                <a:lnTo>
                  <a:pt x="268617" y="1173353"/>
                </a:lnTo>
                <a:lnTo>
                  <a:pt x="247091" y="1197813"/>
                </a:lnTo>
                <a:lnTo>
                  <a:pt x="223786" y="1176401"/>
                </a:lnTo>
                <a:lnTo>
                  <a:pt x="200291" y="1258316"/>
                </a:lnTo>
                <a:lnTo>
                  <a:pt x="279920" y="1227963"/>
                </a:lnTo>
                <a:lnTo>
                  <a:pt x="266636" y="1215771"/>
                </a:lnTo>
                <a:lnTo>
                  <a:pt x="256463" y="1206436"/>
                </a:lnTo>
                <a:lnTo>
                  <a:pt x="264426" y="1197737"/>
                </a:lnTo>
                <a:lnTo>
                  <a:pt x="291858" y="1165352"/>
                </a:lnTo>
                <a:lnTo>
                  <a:pt x="316623" y="1132840"/>
                </a:lnTo>
                <a:lnTo>
                  <a:pt x="337578" y="1100201"/>
                </a:lnTo>
                <a:lnTo>
                  <a:pt x="359930" y="1051052"/>
                </a:lnTo>
                <a:lnTo>
                  <a:pt x="367169" y="1017778"/>
                </a:lnTo>
                <a:lnTo>
                  <a:pt x="368185" y="1001141"/>
                </a:lnTo>
                <a:close/>
              </a:path>
              <a:path w="621665" h="3527425">
                <a:moveTo>
                  <a:pt x="416039" y="198755"/>
                </a:moveTo>
                <a:lnTo>
                  <a:pt x="406285" y="154305"/>
                </a:lnTo>
                <a:lnTo>
                  <a:pt x="383679" y="116332"/>
                </a:lnTo>
                <a:lnTo>
                  <a:pt x="355739" y="78994"/>
                </a:lnTo>
                <a:lnTo>
                  <a:pt x="324243" y="49403"/>
                </a:lnTo>
                <a:lnTo>
                  <a:pt x="286778" y="27813"/>
                </a:lnTo>
                <a:lnTo>
                  <a:pt x="246049" y="12700"/>
                </a:lnTo>
                <a:lnTo>
                  <a:pt x="209054" y="2413"/>
                </a:lnTo>
                <a:lnTo>
                  <a:pt x="182003" y="0"/>
                </a:lnTo>
                <a:lnTo>
                  <a:pt x="172859" y="635"/>
                </a:lnTo>
                <a:lnTo>
                  <a:pt x="128663" y="18542"/>
                </a:lnTo>
                <a:lnTo>
                  <a:pt x="92214" y="52578"/>
                </a:lnTo>
                <a:lnTo>
                  <a:pt x="64909" y="86106"/>
                </a:lnTo>
                <a:lnTo>
                  <a:pt x="39890" y="122809"/>
                </a:lnTo>
                <a:lnTo>
                  <a:pt x="19951" y="159893"/>
                </a:lnTo>
                <a:lnTo>
                  <a:pt x="4203" y="205486"/>
                </a:lnTo>
                <a:lnTo>
                  <a:pt x="0" y="254000"/>
                </a:lnTo>
                <a:lnTo>
                  <a:pt x="774" y="273431"/>
                </a:lnTo>
                <a:lnTo>
                  <a:pt x="3314" y="296164"/>
                </a:lnTo>
                <a:lnTo>
                  <a:pt x="6997" y="318770"/>
                </a:lnTo>
                <a:lnTo>
                  <a:pt x="11315" y="341376"/>
                </a:lnTo>
                <a:lnTo>
                  <a:pt x="16014" y="363855"/>
                </a:lnTo>
                <a:lnTo>
                  <a:pt x="28460" y="361188"/>
                </a:lnTo>
                <a:lnTo>
                  <a:pt x="23761" y="338709"/>
                </a:lnTo>
                <a:lnTo>
                  <a:pt x="19443" y="316357"/>
                </a:lnTo>
                <a:lnTo>
                  <a:pt x="15887" y="294132"/>
                </a:lnTo>
                <a:lnTo>
                  <a:pt x="13474" y="272034"/>
                </a:lnTo>
                <a:lnTo>
                  <a:pt x="12471" y="250825"/>
                </a:lnTo>
                <a:lnTo>
                  <a:pt x="12496" y="249174"/>
                </a:lnTo>
                <a:lnTo>
                  <a:pt x="16649" y="207772"/>
                </a:lnTo>
                <a:lnTo>
                  <a:pt x="31508" y="165100"/>
                </a:lnTo>
                <a:lnTo>
                  <a:pt x="50939" y="129286"/>
                </a:lnTo>
                <a:lnTo>
                  <a:pt x="75323" y="93472"/>
                </a:lnTo>
                <a:lnTo>
                  <a:pt x="101866" y="60833"/>
                </a:lnTo>
                <a:lnTo>
                  <a:pt x="136537" y="28575"/>
                </a:lnTo>
                <a:lnTo>
                  <a:pt x="174891" y="13208"/>
                </a:lnTo>
                <a:lnTo>
                  <a:pt x="182892" y="12700"/>
                </a:lnTo>
                <a:lnTo>
                  <a:pt x="190893" y="12827"/>
                </a:lnTo>
                <a:lnTo>
                  <a:pt x="239280" y="23876"/>
                </a:lnTo>
                <a:lnTo>
                  <a:pt x="282079" y="39624"/>
                </a:lnTo>
                <a:lnTo>
                  <a:pt x="317004" y="59817"/>
                </a:lnTo>
                <a:lnTo>
                  <a:pt x="346214" y="87630"/>
                </a:lnTo>
                <a:lnTo>
                  <a:pt x="363740" y="110744"/>
                </a:lnTo>
                <a:lnTo>
                  <a:pt x="373519" y="123825"/>
                </a:lnTo>
                <a:lnTo>
                  <a:pt x="394906" y="159893"/>
                </a:lnTo>
                <a:lnTo>
                  <a:pt x="403364" y="198755"/>
                </a:lnTo>
                <a:lnTo>
                  <a:pt x="402602" y="207010"/>
                </a:lnTo>
                <a:lnTo>
                  <a:pt x="388886" y="243459"/>
                </a:lnTo>
                <a:lnTo>
                  <a:pt x="368058" y="275971"/>
                </a:lnTo>
                <a:lnTo>
                  <a:pt x="332244" y="321310"/>
                </a:lnTo>
                <a:lnTo>
                  <a:pt x="304177" y="352679"/>
                </a:lnTo>
                <a:lnTo>
                  <a:pt x="262775" y="393065"/>
                </a:lnTo>
                <a:lnTo>
                  <a:pt x="231787" y="416052"/>
                </a:lnTo>
                <a:lnTo>
                  <a:pt x="220878" y="422008"/>
                </a:lnTo>
                <a:lnTo>
                  <a:pt x="207149" y="393954"/>
                </a:lnTo>
                <a:lnTo>
                  <a:pt x="155460" y="461772"/>
                </a:lnTo>
                <a:lnTo>
                  <a:pt x="240677" y="462407"/>
                </a:lnTo>
                <a:lnTo>
                  <a:pt x="229349" y="439293"/>
                </a:lnTo>
                <a:lnTo>
                  <a:pt x="226415" y="433324"/>
                </a:lnTo>
                <a:lnTo>
                  <a:pt x="238899" y="426466"/>
                </a:lnTo>
                <a:lnTo>
                  <a:pt x="271284" y="402463"/>
                </a:lnTo>
                <a:lnTo>
                  <a:pt x="313563" y="361188"/>
                </a:lnTo>
                <a:lnTo>
                  <a:pt x="342023" y="329438"/>
                </a:lnTo>
                <a:lnTo>
                  <a:pt x="369963" y="294894"/>
                </a:lnTo>
                <a:lnTo>
                  <a:pt x="393712" y="260350"/>
                </a:lnTo>
                <a:lnTo>
                  <a:pt x="413397" y="217678"/>
                </a:lnTo>
                <a:lnTo>
                  <a:pt x="415302" y="208026"/>
                </a:lnTo>
                <a:lnTo>
                  <a:pt x="416039" y="198755"/>
                </a:lnTo>
                <a:close/>
              </a:path>
              <a:path w="621665" h="3527425">
                <a:moveTo>
                  <a:pt x="621423" y="3334562"/>
                </a:moveTo>
                <a:lnTo>
                  <a:pt x="616724" y="3289516"/>
                </a:lnTo>
                <a:lnTo>
                  <a:pt x="604151" y="3242653"/>
                </a:lnTo>
                <a:lnTo>
                  <a:pt x="583552" y="3191548"/>
                </a:lnTo>
                <a:lnTo>
                  <a:pt x="551700" y="3158337"/>
                </a:lnTo>
                <a:lnTo>
                  <a:pt x="537159" y="3151657"/>
                </a:lnTo>
                <a:lnTo>
                  <a:pt x="533793" y="3150362"/>
                </a:lnTo>
                <a:lnTo>
                  <a:pt x="487184" y="3141078"/>
                </a:lnTo>
                <a:lnTo>
                  <a:pt x="445782" y="3138970"/>
                </a:lnTo>
                <a:lnTo>
                  <a:pt x="417461" y="3139948"/>
                </a:lnTo>
                <a:lnTo>
                  <a:pt x="376567" y="3144799"/>
                </a:lnTo>
                <a:lnTo>
                  <a:pt x="330212" y="3158134"/>
                </a:lnTo>
                <a:lnTo>
                  <a:pt x="282968" y="3187738"/>
                </a:lnTo>
                <a:lnTo>
                  <a:pt x="250329" y="3219132"/>
                </a:lnTo>
                <a:lnTo>
                  <a:pt x="220484" y="3254324"/>
                </a:lnTo>
                <a:lnTo>
                  <a:pt x="206006" y="3272523"/>
                </a:lnTo>
                <a:lnTo>
                  <a:pt x="215912" y="3280422"/>
                </a:lnTo>
                <a:lnTo>
                  <a:pt x="230390" y="3262236"/>
                </a:lnTo>
                <a:lnTo>
                  <a:pt x="244995" y="3244507"/>
                </a:lnTo>
                <a:lnTo>
                  <a:pt x="275475" y="3211665"/>
                </a:lnTo>
                <a:lnTo>
                  <a:pt x="308368" y="3184588"/>
                </a:lnTo>
                <a:lnTo>
                  <a:pt x="345325" y="3165792"/>
                </a:lnTo>
                <a:lnTo>
                  <a:pt x="391934" y="3155200"/>
                </a:lnTo>
                <a:lnTo>
                  <a:pt x="446290" y="3151657"/>
                </a:lnTo>
                <a:lnTo>
                  <a:pt x="473214" y="3152610"/>
                </a:lnTo>
                <a:lnTo>
                  <a:pt x="520712" y="3159696"/>
                </a:lnTo>
                <a:lnTo>
                  <a:pt x="558177" y="3179318"/>
                </a:lnTo>
                <a:lnTo>
                  <a:pt x="580656" y="3213824"/>
                </a:lnTo>
                <a:lnTo>
                  <a:pt x="596658" y="3262820"/>
                </a:lnTo>
                <a:lnTo>
                  <a:pt x="606818" y="3306724"/>
                </a:lnTo>
                <a:lnTo>
                  <a:pt x="608723" y="3334969"/>
                </a:lnTo>
                <a:lnTo>
                  <a:pt x="608342" y="3349129"/>
                </a:lnTo>
                <a:lnTo>
                  <a:pt x="600722" y="3391522"/>
                </a:lnTo>
                <a:lnTo>
                  <a:pt x="586752" y="3440011"/>
                </a:lnTo>
                <a:lnTo>
                  <a:pt x="568210" y="3478377"/>
                </a:lnTo>
                <a:lnTo>
                  <a:pt x="537984" y="3504006"/>
                </a:lnTo>
                <a:lnTo>
                  <a:pt x="498360" y="3512870"/>
                </a:lnTo>
                <a:lnTo>
                  <a:pt x="473214" y="3514445"/>
                </a:lnTo>
                <a:lnTo>
                  <a:pt x="446036" y="3514242"/>
                </a:lnTo>
                <a:lnTo>
                  <a:pt x="391426" y="3510178"/>
                </a:lnTo>
                <a:lnTo>
                  <a:pt x="344055" y="3503384"/>
                </a:lnTo>
                <a:lnTo>
                  <a:pt x="306463" y="3493744"/>
                </a:lnTo>
                <a:lnTo>
                  <a:pt x="284035" y="3476942"/>
                </a:lnTo>
                <a:lnTo>
                  <a:pt x="296049" y="3455670"/>
                </a:lnTo>
                <a:lnTo>
                  <a:pt x="210959" y="3451352"/>
                </a:lnTo>
                <a:lnTo>
                  <a:pt x="258584" y="3522014"/>
                </a:lnTo>
                <a:lnTo>
                  <a:pt x="274447" y="3493909"/>
                </a:lnTo>
                <a:lnTo>
                  <a:pt x="285000" y="3499307"/>
                </a:lnTo>
                <a:lnTo>
                  <a:pt x="321703" y="3511562"/>
                </a:lnTo>
                <a:lnTo>
                  <a:pt x="364629" y="3519563"/>
                </a:lnTo>
                <a:lnTo>
                  <a:pt x="417842" y="3525418"/>
                </a:lnTo>
                <a:lnTo>
                  <a:pt x="473722" y="3527133"/>
                </a:lnTo>
                <a:lnTo>
                  <a:pt x="487184" y="3526548"/>
                </a:lnTo>
                <a:lnTo>
                  <a:pt x="534301" y="3518916"/>
                </a:lnTo>
                <a:lnTo>
                  <a:pt x="545414" y="3514445"/>
                </a:lnTo>
                <a:lnTo>
                  <a:pt x="552335" y="3510800"/>
                </a:lnTo>
                <a:lnTo>
                  <a:pt x="583958" y="3477387"/>
                </a:lnTo>
                <a:lnTo>
                  <a:pt x="604278" y="3426650"/>
                </a:lnTo>
                <a:lnTo>
                  <a:pt x="616724" y="3379584"/>
                </a:lnTo>
                <a:lnTo>
                  <a:pt x="620915" y="3349548"/>
                </a:lnTo>
                <a:lnTo>
                  <a:pt x="621423" y="3334562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45402" y="4818379"/>
            <a:ext cx="29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83500"/>
                </a:solidFill>
                <a:latin typeface="Garamond"/>
                <a:cs typeface="Garamond"/>
              </a:rPr>
              <a:t>+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48303" y="363207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53765" y="4146930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53765" y="4999482"/>
            <a:ext cx="11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58971" y="5514238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22823" y="3661727"/>
            <a:ext cx="531495" cy="24091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3600">
              <a:latin typeface="Garamond"/>
              <a:cs typeface="Garamond"/>
            </a:endParaRPr>
          </a:p>
          <a:p>
            <a:pPr marL="255904">
              <a:lnSpc>
                <a:spcPts val="2055"/>
              </a:lnSpc>
              <a:spcBef>
                <a:spcPts val="114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  <a:p>
            <a:pPr marL="60960">
              <a:lnSpc>
                <a:spcPts val="4215"/>
              </a:lnSpc>
            </a:pPr>
            <a:r>
              <a:rPr sz="3600" dirty="0">
                <a:solidFill>
                  <a:srgbClr val="383500"/>
                </a:solidFill>
                <a:latin typeface="Garamond"/>
                <a:cs typeface="Garamond"/>
              </a:rPr>
              <a:t>…</a:t>
            </a:r>
            <a:endParaRPr sz="3600">
              <a:latin typeface="Garamond"/>
              <a:cs typeface="Garamond"/>
            </a:endParaRPr>
          </a:p>
          <a:p>
            <a:pPr marL="250825">
              <a:lnSpc>
                <a:spcPct val="100000"/>
              </a:lnSpc>
              <a:spcBef>
                <a:spcPts val="114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92136" y="3554425"/>
            <a:ext cx="142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35722" y="5942482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b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5940" y="1767967"/>
            <a:ext cx="7846059" cy="1658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63444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strings that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end in</a:t>
            </a:r>
            <a:r>
              <a:rPr sz="2400" spc="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ab.</a:t>
            </a:r>
            <a:endParaRPr sz="2400">
              <a:latin typeface="Book Antiqua"/>
              <a:cs typeface="Book Antiqua"/>
            </a:endParaRPr>
          </a:p>
          <a:p>
            <a:pPr marL="287020" indent="-274955">
              <a:lnSpc>
                <a:spcPts val="2725"/>
              </a:lnSpc>
              <a:spcBef>
                <a:spcPts val="575"/>
              </a:spcBef>
              <a:buClr>
                <a:srgbClr val="634448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Do we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need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 memory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to remember the last two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 letters?</a:t>
            </a:r>
            <a:endParaRPr sz="2400">
              <a:latin typeface="Book Antiqua"/>
              <a:cs typeface="Book Antiqua"/>
            </a:endParaRPr>
          </a:p>
          <a:p>
            <a:pPr marR="1080135" algn="r">
              <a:lnSpc>
                <a:spcPts val="2005"/>
              </a:lnSpc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Garamond"/>
              <a:cs typeface="Garamond"/>
            </a:endParaRPr>
          </a:p>
          <a:p>
            <a:pPr marL="2311400" algn="ctr">
              <a:lnSpc>
                <a:spcPct val="100000"/>
              </a:lnSpc>
            </a:pPr>
            <a:r>
              <a:rPr sz="1800" dirty="0">
                <a:solidFill>
                  <a:srgbClr val="383500"/>
                </a:solidFill>
                <a:latin typeface="Garamond"/>
                <a:cs typeface="Garamond"/>
              </a:rPr>
              <a:t>a</a:t>
            </a:r>
            <a:endParaRPr sz="18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721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133855"/>
            <a:ext cx="4248911" cy="511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629158"/>
            <a:ext cx="14655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226028"/>
            <a:ext cx="4726940" cy="43865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Even-Even</a:t>
            </a:r>
            <a:r>
              <a:rPr sz="2600" spc="-2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:</a:t>
            </a:r>
            <a:endParaRPr sz="2600">
              <a:latin typeface="Book Antiqua"/>
              <a:cs typeface="Book Antiqu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 words 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 3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even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b's  but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a's.</a:t>
            </a:r>
            <a:endParaRPr sz="2600">
              <a:latin typeface="Book Antiqua"/>
              <a:cs typeface="Book Antiqua"/>
            </a:endParaRPr>
          </a:p>
          <a:p>
            <a:pPr marL="286385" marR="299085" indent="-274320">
              <a:lnSpc>
                <a:spcPct val="99800"/>
              </a:lnSpc>
              <a:spcBef>
                <a:spcPts val="63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All words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end in state</a:t>
            </a:r>
            <a:r>
              <a:rPr sz="2600" spc="-7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4 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 a's  and an odd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number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2600" spc="-6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i="1" spc="-5" dirty="0">
                <a:solidFill>
                  <a:srgbClr val="383500"/>
                </a:solidFill>
                <a:latin typeface="Book Antiqua"/>
                <a:cs typeface="Book Antiqua"/>
              </a:rPr>
              <a:t>b's.</a:t>
            </a:r>
            <a:endParaRPr sz="2600">
              <a:latin typeface="Book Antiqua"/>
              <a:cs typeface="Book Antiqua"/>
            </a:endParaRPr>
          </a:p>
          <a:p>
            <a:pPr marL="286385" marR="575310" indent="-274320">
              <a:lnSpc>
                <a:spcPct val="110200"/>
              </a:lnSpc>
              <a:spcBef>
                <a:spcPts val="32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Any EVEN-EVEN words  must end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state </a:t>
            </a:r>
            <a:r>
              <a:rPr sz="2600" b="1" dirty="0">
                <a:solidFill>
                  <a:srgbClr val="383500"/>
                </a:solidFill>
                <a:latin typeface="Book Antiqua"/>
                <a:cs typeface="Book Antiqua"/>
              </a:rPr>
              <a:t>1 and</a:t>
            </a:r>
            <a:r>
              <a:rPr sz="2600" b="1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b="1" dirty="0">
                <a:solidFill>
                  <a:srgbClr val="383500"/>
                </a:solidFill>
                <a:latin typeface="Book Antiqua"/>
                <a:cs typeface="Book Antiqua"/>
              </a:rPr>
              <a:t>be  accepted.</a:t>
            </a:r>
            <a:endParaRPr sz="26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9190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516" y="678794"/>
            <a:ext cx="8031684" cy="921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900" spc="-15" dirty="0" smtClean="0"/>
              <a:t>Introduction</a:t>
            </a:r>
            <a:endParaRPr sz="59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8227060" cy="3581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3434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lang="en-US" sz="2400" spc="-20" dirty="0" smtClean="0">
              <a:latin typeface="+mj-lt"/>
              <a:cs typeface="Constantia"/>
            </a:endParaRPr>
          </a:p>
          <a:p>
            <a:pPr marL="286385" marR="43434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spc="-20" dirty="0" smtClean="0">
                <a:latin typeface="+mj-lt"/>
                <a:cs typeface="Constantia"/>
              </a:rPr>
              <a:t>T</a:t>
            </a:r>
            <a:r>
              <a:rPr lang="en-US" sz="2400" spc="-20" dirty="0" smtClean="0">
                <a:latin typeface="+mj-lt"/>
                <a:cs typeface="Constantia"/>
              </a:rPr>
              <a:t>O</a:t>
            </a:r>
            <a:r>
              <a:rPr sz="2400" spc="-20" dirty="0" smtClean="0">
                <a:latin typeface="+mj-lt"/>
                <a:cs typeface="Constantia"/>
              </a:rPr>
              <a:t>C </a:t>
            </a:r>
            <a:r>
              <a:rPr sz="2400" spc="-10" dirty="0">
                <a:latin typeface="+mj-lt"/>
                <a:cs typeface="Constantia"/>
              </a:rPr>
              <a:t>is </a:t>
            </a:r>
            <a:r>
              <a:rPr sz="2400" dirty="0">
                <a:latin typeface="+mj-lt"/>
                <a:cs typeface="Constantia"/>
              </a:rPr>
              <a:t>an </a:t>
            </a:r>
            <a:r>
              <a:rPr sz="2400" spc="-10" dirty="0">
                <a:latin typeface="+mj-lt"/>
                <a:cs typeface="Constantia"/>
              </a:rPr>
              <a:t>accumulation </a:t>
            </a:r>
            <a:r>
              <a:rPr sz="2400" dirty="0">
                <a:latin typeface="+mj-lt"/>
                <a:cs typeface="Constantia"/>
              </a:rPr>
              <a:t>of </a:t>
            </a:r>
            <a:r>
              <a:rPr sz="2400" spc="-5" dirty="0">
                <a:latin typeface="+mj-lt"/>
                <a:cs typeface="Constantia"/>
              </a:rPr>
              <a:t>mathematicians </a:t>
            </a:r>
            <a:r>
              <a:rPr sz="2400" spc="-25" dirty="0">
                <a:latin typeface="+mj-lt"/>
                <a:cs typeface="Constantia"/>
              </a:rPr>
              <a:t>work </a:t>
            </a:r>
            <a:r>
              <a:rPr sz="2400" spc="-20" dirty="0">
                <a:latin typeface="+mj-lt"/>
                <a:cs typeface="Constantia"/>
              </a:rPr>
              <a:t>to  make </a:t>
            </a:r>
            <a:r>
              <a:rPr sz="2400" dirty="0">
                <a:latin typeface="+mj-lt"/>
                <a:cs typeface="Constantia"/>
              </a:rPr>
              <a:t>a </a:t>
            </a:r>
            <a:r>
              <a:rPr sz="2400" spc="-5" dirty="0">
                <a:latin typeface="+mj-lt"/>
                <a:cs typeface="Constantia"/>
              </a:rPr>
              <a:t>model </a:t>
            </a:r>
            <a:r>
              <a:rPr sz="2400" spc="-10" dirty="0">
                <a:latin typeface="+mj-lt"/>
                <a:cs typeface="Constantia"/>
              </a:rPr>
              <a:t>for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459" dirty="0">
                <a:latin typeface="+mj-lt"/>
                <a:cs typeface="Constantia"/>
              </a:rPr>
              <a:t> </a:t>
            </a:r>
            <a:r>
              <a:rPr lang="en-US" sz="2400" spc="-459" dirty="0" smtClean="0">
                <a:latin typeface="+mj-lt"/>
                <a:cs typeface="Constantia"/>
              </a:rPr>
              <a:t>  </a:t>
            </a:r>
            <a:r>
              <a:rPr lang="en-US" sz="2400" spc="-459" dirty="0">
                <a:latin typeface="+mj-lt"/>
                <a:cs typeface="Constantia"/>
              </a:rPr>
              <a:t> </a:t>
            </a:r>
            <a:r>
              <a:rPr sz="2400" b="1" i="1" spc="-5" dirty="0" smtClean="0">
                <a:latin typeface="+mj-lt"/>
                <a:cs typeface="Constantia"/>
              </a:rPr>
              <a:t>machine </a:t>
            </a:r>
            <a:r>
              <a:rPr sz="2400" b="1" i="1" spc="-10" dirty="0">
                <a:latin typeface="+mj-lt"/>
                <a:cs typeface="Constantia"/>
              </a:rPr>
              <a:t>that </a:t>
            </a:r>
            <a:r>
              <a:rPr sz="2400" b="1" i="1" spc="-5" dirty="0">
                <a:latin typeface="+mj-lt"/>
                <a:cs typeface="Constantia"/>
              </a:rPr>
              <a:t>can do </a:t>
            </a:r>
            <a:r>
              <a:rPr sz="2400" b="1" i="1" spc="-10" dirty="0">
                <a:latin typeface="+mj-lt"/>
                <a:cs typeface="Constantia"/>
              </a:rPr>
              <a:t>thinking  </a:t>
            </a:r>
            <a:r>
              <a:rPr sz="2400" b="1" i="1" dirty="0">
                <a:latin typeface="+mj-lt"/>
                <a:cs typeface="Constantia"/>
              </a:rPr>
              <a:t>and</a:t>
            </a:r>
            <a:r>
              <a:rPr sz="2400" b="1" i="1" spc="-15" dirty="0">
                <a:latin typeface="+mj-lt"/>
                <a:cs typeface="Constantia"/>
              </a:rPr>
              <a:t> </a:t>
            </a:r>
            <a:r>
              <a:rPr sz="2400" b="1" i="1" spc="-5" dirty="0">
                <a:latin typeface="+mj-lt"/>
                <a:cs typeface="Constantia"/>
              </a:rPr>
              <a:t>calculations</a:t>
            </a:r>
            <a:r>
              <a:rPr sz="2400" spc="-5" dirty="0">
                <a:latin typeface="+mj-lt"/>
                <a:cs typeface="Constantia"/>
              </a:rPr>
              <a:t>.</a:t>
            </a:r>
            <a:endParaRPr sz="2400" dirty="0">
              <a:latin typeface="+mj-lt"/>
              <a:cs typeface="Constantia"/>
            </a:endParaRPr>
          </a:p>
          <a:p>
            <a:pPr marL="286385" marR="51689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+mj-lt"/>
                <a:cs typeface="Constantia"/>
              </a:rPr>
              <a:t>The</a:t>
            </a:r>
            <a:r>
              <a:rPr sz="2400" spc="-125" dirty="0">
                <a:latin typeface="+mj-lt"/>
                <a:cs typeface="Constantia"/>
              </a:rPr>
              <a:t> </a:t>
            </a:r>
            <a:r>
              <a:rPr sz="2400" spc="-20" dirty="0">
                <a:latin typeface="+mj-lt"/>
                <a:cs typeface="Constantia"/>
              </a:rPr>
              <a:t>concept</a:t>
            </a:r>
            <a:r>
              <a:rPr sz="2400" spc="-15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of</a:t>
            </a:r>
            <a:r>
              <a:rPr sz="2400" spc="-2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6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machine</a:t>
            </a:r>
            <a:r>
              <a:rPr sz="2400" spc="-14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at</a:t>
            </a:r>
            <a:r>
              <a:rPr sz="2400" spc="-13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early</a:t>
            </a:r>
            <a:r>
              <a:rPr sz="2400" spc="-7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1900</a:t>
            </a:r>
            <a:r>
              <a:rPr sz="2400" spc="-7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was</a:t>
            </a:r>
            <a:r>
              <a:rPr sz="2400" spc="-14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130" dirty="0">
                <a:latin typeface="+mj-lt"/>
                <a:cs typeface="Constantia"/>
              </a:rPr>
              <a:t> </a:t>
            </a:r>
            <a:r>
              <a:rPr sz="2400" spc="-15" dirty="0">
                <a:latin typeface="+mj-lt"/>
                <a:cs typeface="Constantia"/>
              </a:rPr>
              <a:t>device  </a:t>
            </a:r>
            <a:r>
              <a:rPr sz="2400" spc="-5" dirty="0">
                <a:latin typeface="+mj-lt"/>
                <a:cs typeface="Constantia"/>
              </a:rPr>
              <a:t>that does </a:t>
            </a:r>
            <a:r>
              <a:rPr sz="2400" spc="-10" dirty="0">
                <a:latin typeface="+mj-lt"/>
                <a:cs typeface="Constantia"/>
              </a:rPr>
              <a:t>physical</a:t>
            </a:r>
            <a:r>
              <a:rPr sz="2400" spc="-320" dirty="0">
                <a:latin typeface="+mj-lt"/>
                <a:cs typeface="Constantia"/>
              </a:rPr>
              <a:t> </a:t>
            </a:r>
            <a:r>
              <a:rPr sz="2400" spc="-15" dirty="0">
                <a:latin typeface="+mj-lt"/>
                <a:cs typeface="Constantia"/>
              </a:rPr>
              <a:t>work.</a:t>
            </a:r>
            <a:endParaRPr sz="2400" dirty="0">
              <a:latin typeface="+mj-lt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3295650" algn="l"/>
              </a:tabLst>
            </a:pPr>
            <a:r>
              <a:rPr sz="2400" dirty="0">
                <a:latin typeface="+mj-lt"/>
                <a:cs typeface="Constantia"/>
              </a:rPr>
              <a:t>Scientists </a:t>
            </a:r>
            <a:r>
              <a:rPr sz="2400" spc="-5" dirty="0">
                <a:latin typeface="+mj-lt"/>
                <a:cs typeface="Constantia"/>
              </a:rPr>
              <a:t>effort started </a:t>
            </a:r>
            <a:r>
              <a:rPr sz="2400" dirty="0">
                <a:latin typeface="+mj-lt"/>
                <a:cs typeface="Constantia"/>
              </a:rPr>
              <a:t>with a </a:t>
            </a:r>
            <a:r>
              <a:rPr sz="2400" spc="-5" dirty="0">
                <a:latin typeface="+mj-lt"/>
                <a:cs typeface="Constantia"/>
              </a:rPr>
              <a:t>machine that can do  </a:t>
            </a:r>
            <a:r>
              <a:rPr sz="2400" spc="5" dirty="0">
                <a:latin typeface="+mj-lt"/>
                <a:cs typeface="Constantia"/>
              </a:rPr>
              <a:t>specific</a:t>
            </a:r>
            <a:r>
              <a:rPr sz="2400" spc="-95" dirty="0">
                <a:latin typeface="+mj-lt"/>
                <a:cs typeface="Constantia"/>
              </a:rPr>
              <a:t> </a:t>
            </a:r>
            <a:r>
              <a:rPr sz="2400" spc="-5" dirty="0" smtClean="0">
                <a:latin typeface="+mj-lt"/>
                <a:cs typeface="Constantia"/>
              </a:rPr>
              <a:t>calculations</a:t>
            </a:r>
            <a:r>
              <a:rPr lang="en-US" sz="2400" spc="-5" dirty="0" smtClean="0">
                <a:latin typeface="+mj-lt"/>
                <a:cs typeface="Constantia"/>
              </a:rPr>
              <a:t> </a:t>
            </a:r>
            <a:r>
              <a:rPr sz="2400" spc="-20" dirty="0" smtClean="0">
                <a:latin typeface="+mj-lt"/>
                <a:cs typeface="Constantia"/>
              </a:rPr>
              <a:t>like </a:t>
            </a:r>
            <a:r>
              <a:rPr sz="2400" dirty="0">
                <a:latin typeface="+mj-lt"/>
                <a:cs typeface="Constantia"/>
              </a:rPr>
              <a:t>encrypting </a:t>
            </a:r>
            <a:r>
              <a:rPr sz="2400" spc="-10" dirty="0">
                <a:latin typeface="+mj-lt"/>
                <a:cs typeface="Constantia"/>
              </a:rPr>
              <a:t>text </a:t>
            </a:r>
            <a:r>
              <a:rPr sz="2400" spc="-5" dirty="0">
                <a:latin typeface="+mj-lt"/>
                <a:cs typeface="Constantia"/>
              </a:rPr>
              <a:t>using</a:t>
            </a:r>
            <a:r>
              <a:rPr sz="2400" spc="-375" dirty="0">
                <a:latin typeface="+mj-lt"/>
                <a:cs typeface="Constantia"/>
              </a:rPr>
              <a:t> </a:t>
            </a:r>
            <a:r>
              <a:rPr sz="2400" spc="5" dirty="0">
                <a:latin typeface="+mj-lt"/>
                <a:cs typeface="Constantia"/>
              </a:rPr>
              <a:t>specific  </a:t>
            </a:r>
            <a:r>
              <a:rPr sz="2400" dirty="0">
                <a:latin typeface="+mj-lt"/>
                <a:cs typeface="Constantia"/>
              </a:rPr>
              <a:t>set of</a:t>
            </a:r>
            <a:r>
              <a:rPr sz="2400" spc="-150" dirty="0">
                <a:latin typeface="+mj-lt"/>
                <a:cs typeface="Constantia"/>
              </a:rPr>
              <a:t> </a:t>
            </a:r>
            <a:r>
              <a:rPr sz="2400" spc="-10" dirty="0">
                <a:latin typeface="+mj-lt"/>
                <a:cs typeface="Constantia"/>
              </a:rPr>
              <a:t>steps.</a:t>
            </a:r>
            <a:endParaRPr sz="2400" dirty="0">
              <a:latin typeface="+mj-lt"/>
              <a:cs typeface="Constantia"/>
            </a:endParaRPr>
          </a:p>
          <a:p>
            <a:pPr marL="286385" marR="963294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400" b="1" i="1" spc="-5" dirty="0">
                <a:latin typeface="+mj-lt"/>
                <a:cs typeface="Constantia"/>
              </a:rPr>
              <a:t>Alan </a:t>
            </a:r>
            <a:r>
              <a:rPr sz="2400" b="1" i="1" spc="-35" dirty="0">
                <a:latin typeface="+mj-lt"/>
                <a:cs typeface="Constantia"/>
              </a:rPr>
              <a:t>Turing </a:t>
            </a:r>
            <a:r>
              <a:rPr sz="2400" spc="-10" dirty="0">
                <a:latin typeface="+mj-lt"/>
                <a:cs typeface="Constantia"/>
              </a:rPr>
              <a:t>believed </a:t>
            </a:r>
            <a:r>
              <a:rPr sz="2400" dirty="0">
                <a:latin typeface="+mj-lt"/>
                <a:cs typeface="Constantia"/>
              </a:rPr>
              <a:t>he </a:t>
            </a:r>
            <a:r>
              <a:rPr sz="2400" spc="-10" dirty="0">
                <a:latin typeface="+mj-lt"/>
                <a:cs typeface="Constantia"/>
              </a:rPr>
              <a:t>could </a:t>
            </a:r>
            <a:r>
              <a:rPr sz="2400" spc="-20" dirty="0">
                <a:latin typeface="+mj-lt"/>
                <a:cs typeface="Constantia"/>
              </a:rPr>
              <a:t>invent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400" dirty="0">
                <a:latin typeface="+mj-lt"/>
                <a:cs typeface="Constantia"/>
              </a:rPr>
              <a:t> </a:t>
            </a:r>
            <a:r>
              <a:rPr sz="2400" b="1" i="1" spc="-5" dirty="0">
                <a:latin typeface="+mj-lt"/>
                <a:cs typeface="Constantia"/>
              </a:rPr>
              <a:t>generic </a:t>
            </a:r>
            <a:r>
              <a:rPr lang="en-US" sz="2400" b="1" i="1" spc="-5" dirty="0" smtClean="0">
                <a:latin typeface="+mj-lt"/>
                <a:cs typeface="Constantia"/>
              </a:rPr>
              <a:t> </a:t>
            </a:r>
            <a:r>
              <a:rPr sz="2400" b="1" i="1" spc="-5" dirty="0" smtClean="0">
                <a:latin typeface="+mj-lt"/>
                <a:cs typeface="Constantia"/>
              </a:rPr>
              <a:t>machine </a:t>
            </a:r>
            <a:r>
              <a:rPr sz="2400" spc="-5" dirty="0">
                <a:latin typeface="+mj-lt"/>
                <a:cs typeface="Constantia"/>
              </a:rPr>
              <a:t>that can </a:t>
            </a:r>
            <a:r>
              <a:rPr sz="2400" spc="-20" dirty="0">
                <a:latin typeface="+mj-lt"/>
                <a:cs typeface="Constantia"/>
              </a:rPr>
              <a:t>solve </a:t>
            </a:r>
            <a:r>
              <a:rPr sz="2400" spc="-15" dirty="0">
                <a:latin typeface="+mj-lt"/>
                <a:cs typeface="Constantia"/>
              </a:rPr>
              <a:t>more </a:t>
            </a:r>
            <a:r>
              <a:rPr sz="2400" spc="-5" dirty="0">
                <a:latin typeface="+mj-lt"/>
                <a:cs typeface="Constantia"/>
              </a:rPr>
              <a:t>than one type </a:t>
            </a:r>
            <a:r>
              <a:rPr sz="2400" dirty="0">
                <a:latin typeface="+mj-lt"/>
                <a:cs typeface="Constantia"/>
              </a:rPr>
              <a:t>of  </a:t>
            </a:r>
            <a:r>
              <a:rPr sz="2400" spc="-10" dirty="0">
                <a:latin typeface="+mj-lt"/>
                <a:cs typeface="Constantia"/>
              </a:rPr>
              <a:t>problems.</a:t>
            </a:r>
            <a:endParaRPr sz="2400" dirty="0">
              <a:latin typeface="+mj-lt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4837" y="1366837"/>
            <a:ext cx="7553325" cy="4962525"/>
            <a:chOff x="604837" y="1366837"/>
            <a:chExt cx="7553325" cy="4962525"/>
          </a:xfrm>
        </p:grpSpPr>
        <p:sp>
          <p:nvSpPr>
            <p:cNvPr id="3" name="object 3"/>
            <p:cNvSpPr/>
            <p:nvPr/>
          </p:nvSpPr>
          <p:spPr>
            <a:xfrm>
              <a:off x="609600" y="1371600"/>
              <a:ext cx="7543800" cy="4953000"/>
            </a:xfrm>
            <a:custGeom>
              <a:avLst/>
              <a:gdLst/>
              <a:ahLst/>
              <a:cxnLst/>
              <a:rect l="l" t="t" r="r" b="b"/>
              <a:pathLst>
                <a:path w="7543800" h="4953000">
                  <a:moveTo>
                    <a:pt x="6718300" y="0"/>
                  </a:moveTo>
                  <a:lnTo>
                    <a:pt x="825500" y="0"/>
                  </a:lnTo>
                  <a:lnTo>
                    <a:pt x="776996" y="1401"/>
                  </a:lnTo>
                  <a:lnTo>
                    <a:pt x="729230" y="5553"/>
                  </a:lnTo>
                  <a:lnTo>
                    <a:pt x="682280" y="12379"/>
                  </a:lnTo>
                  <a:lnTo>
                    <a:pt x="636222" y="21801"/>
                  </a:lnTo>
                  <a:lnTo>
                    <a:pt x="591135" y="33741"/>
                  </a:lnTo>
                  <a:lnTo>
                    <a:pt x="547095" y="48123"/>
                  </a:lnTo>
                  <a:lnTo>
                    <a:pt x="504180" y="64869"/>
                  </a:lnTo>
                  <a:lnTo>
                    <a:pt x="462468" y="83901"/>
                  </a:lnTo>
                  <a:lnTo>
                    <a:pt x="422036" y="105142"/>
                  </a:lnTo>
                  <a:lnTo>
                    <a:pt x="382962" y="128515"/>
                  </a:lnTo>
                  <a:lnTo>
                    <a:pt x="345322" y="153943"/>
                  </a:lnTo>
                  <a:lnTo>
                    <a:pt x="309194" y="181347"/>
                  </a:lnTo>
                  <a:lnTo>
                    <a:pt x="274656" y="210650"/>
                  </a:lnTo>
                  <a:lnTo>
                    <a:pt x="241785" y="241776"/>
                  </a:lnTo>
                  <a:lnTo>
                    <a:pt x="210659" y="274646"/>
                  </a:lnTo>
                  <a:lnTo>
                    <a:pt x="181355" y="309183"/>
                  </a:lnTo>
                  <a:lnTo>
                    <a:pt x="153950" y="345311"/>
                  </a:lnTo>
                  <a:lnTo>
                    <a:pt x="128522" y="382950"/>
                  </a:lnTo>
                  <a:lnTo>
                    <a:pt x="105148" y="422025"/>
                  </a:lnTo>
                  <a:lnTo>
                    <a:pt x="83905" y="462457"/>
                  </a:lnTo>
                  <a:lnTo>
                    <a:pt x="64872" y="504170"/>
                  </a:lnTo>
                  <a:lnTo>
                    <a:pt x="48126" y="547085"/>
                  </a:lnTo>
                  <a:lnTo>
                    <a:pt x="33743" y="591125"/>
                  </a:lnTo>
                  <a:lnTo>
                    <a:pt x="21802" y="636214"/>
                  </a:lnTo>
                  <a:lnTo>
                    <a:pt x="12379" y="682273"/>
                  </a:lnTo>
                  <a:lnTo>
                    <a:pt x="5553" y="729225"/>
                  </a:lnTo>
                  <a:lnTo>
                    <a:pt x="1401" y="776993"/>
                  </a:lnTo>
                  <a:lnTo>
                    <a:pt x="0" y="825500"/>
                  </a:lnTo>
                  <a:lnTo>
                    <a:pt x="0" y="4127500"/>
                  </a:lnTo>
                  <a:lnTo>
                    <a:pt x="1401" y="4176003"/>
                  </a:lnTo>
                  <a:lnTo>
                    <a:pt x="5553" y="4223769"/>
                  </a:lnTo>
                  <a:lnTo>
                    <a:pt x="12379" y="4270719"/>
                  </a:lnTo>
                  <a:lnTo>
                    <a:pt x="21802" y="4316777"/>
                  </a:lnTo>
                  <a:lnTo>
                    <a:pt x="33743" y="4361864"/>
                  </a:lnTo>
                  <a:lnTo>
                    <a:pt x="48126" y="4405904"/>
                  </a:lnTo>
                  <a:lnTo>
                    <a:pt x="64872" y="4448819"/>
                  </a:lnTo>
                  <a:lnTo>
                    <a:pt x="83905" y="4490531"/>
                  </a:lnTo>
                  <a:lnTo>
                    <a:pt x="105148" y="4530963"/>
                  </a:lnTo>
                  <a:lnTo>
                    <a:pt x="128522" y="4570037"/>
                  </a:lnTo>
                  <a:lnTo>
                    <a:pt x="153950" y="4607677"/>
                  </a:lnTo>
                  <a:lnTo>
                    <a:pt x="181355" y="4643805"/>
                  </a:lnTo>
                  <a:lnTo>
                    <a:pt x="210659" y="4678343"/>
                  </a:lnTo>
                  <a:lnTo>
                    <a:pt x="241785" y="4711214"/>
                  </a:lnTo>
                  <a:lnTo>
                    <a:pt x="274656" y="4742340"/>
                  </a:lnTo>
                  <a:lnTo>
                    <a:pt x="309194" y="4771644"/>
                  </a:lnTo>
                  <a:lnTo>
                    <a:pt x="345322" y="4799049"/>
                  </a:lnTo>
                  <a:lnTo>
                    <a:pt x="382962" y="4824477"/>
                  </a:lnTo>
                  <a:lnTo>
                    <a:pt x="422036" y="4847851"/>
                  </a:lnTo>
                  <a:lnTo>
                    <a:pt x="462468" y="4869094"/>
                  </a:lnTo>
                  <a:lnTo>
                    <a:pt x="504180" y="4888127"/>
                  </a:lnTo>
                  <a:lnTo>
                    <a:pt x="547095" y="4904873"/>
                  </a:lnTo>
                  <a:lnTo>
                    <a:pt x="591135" y="4919256"/>
                  </a:lnTo>
                  <a:lnTo>
                    <a:pt x="636222" y="4931197"/>
                  </a:lnTo>
                  <a:lnTo>
                    <a:pt x="682280" y="4940620"/>
                  </a:lnTo>
                  <a:lnTo>
                    <a:pt x="729230" y="4947446"/>
                  </a:lnTo>
                  <a:lnTo>
                    <a:pt x="776996" y="4951598"/>
                  </a:lnTo>
                  <a:lnTo>
                    <a:pt x="825500" y="4953000"/>
                  </a:lnTo>
                  <a:lnTo>
                    <a:pt x="6718300" y="4953000"/>
                  </a:lnTo>
                  <a:lnTo>
                    <a:pt x="6766806" y="4951598"/>
                  </a:lnTo>
                  <a:lnTo>
                    <a:pt x="6814574" y="4947446"/>
                  </a:lnTo>
                  <a:lnTo>
                    <a:pt x="6861526" y="4940620"/>
                  </a:lnTo>
                  <a:lnTo>
                    <a:pt x="6907585" y="4931197"/>
                  </a:lnTo>
                  <a:lnTo>
                    <a:pt x="6952674" y="4919256"/>
                  </a:lnTo>
                  <a:lnTo>
                    <a:pt x="6996714" y="4904873"/>
                  </a:lnTo>
                  <a:lnTo>
                    <a:pt x="7039629" y="4888127"/>
                  </a:lnTo>
                  <a:lnTo>
                    <a:pt x="7081342" y="4869094"/>
                  </a:lnTo>
                  <a:lnTo>
                    <a:pt x="7121774" y="4847851"/>
                  </a:lnTo>
                  <a:lnTo>
                    <a:pt x="7160849" y="4824477"/>
                  </a:lnTo>
                  <a:lnTo>
                    <a:pt x="7198488" y="4799049"/>
                  </a:lnTo>
                  <a:lnTo>
                    <a:pt x="7234616" y="4771644"/>
                  </a:lnTo>
                  <a:lnTo>
                    <a:pt x="7269153" y="4742340"/>
                  </a:lnTo>
                  <a:lnTo>
                    <a:pt x="7302023" y="4711214"/>
                  </a:lnTo>
                  <a:lnTo>
                    <a:pt x="7333149" y="4678343"/>
                  </a:lnTo>
                  <a:lnTo>
                    <a:pt x="7362452" y="4643805"/>
                  </a:lnTo>
                  <a:lnTo>
                    <a:pt x="7389856" y="4607677"/>
                  </a:lnTo>
                  <a:lnTo>
                    <a:pt x="7415284" y="4570037"/>
                  </a:lnTo>
                  <a:lnTo>
                    <a:pt x="7438657" y="4530963"/>
                  </a:lnTo>
                  <a:lnTo>
                    <a:pt x="7459898" y="4490531"/>
                  </a:lnTo>
                  <a:lnTo>
                    <a:pt x="7478930" y="4448819"/>
                  </a:lnTo>
                  <a:lnTo>
                    <a:pt x="7495676" y="4405904"/>
                  </a:lnTo>
                  <a:lnTo>
                    <a:pt x="7510058" y="4361864"/>
                  </a:lnTo>
                  <a:lnTo>
                    <a:pt x="7521998" y="4316777"/>
                  </a:lnTo>
                  <a:lnTo>
                    <a:pt x="7531420" y="4270719"/>
                  </a:lnTo>
                  <a:lnTo>
                    <a:pt x="7538246" y="4223769"/>
                  </a:lnTo>
                  <a:lnTo>
                    <a:pt x="7542398" y="4176003"/>
                  </a:lnTo>
                  <a:lnTo>
                    <a:pt x="7543800" y="4127500"/>
                  </a:lnTo>
                  <a:lnTo>
                    <a:pt x="7543800" y="825500"/>
                  </a:lnTo>
                  <a:lnTo>
                    <a:pt x="7542398" y="776993"/>
                  </a:lnTo>
                  <a:lnTo>
                    <a:pt x="7538246" y="729225"/>
                  </a:lnTo>
                  <a:lnTo>
                    <a:pt x="7531420" y="682273"/>
                  </a:lnTo>
                  <a:lnTo>
                    <a:pt x="7521998" y="636214"/>
                  </a:lnTo>
                  <a:lnTo>
                    <a:pt x="7510058" y="591125"/>
                  </a:lnTo>
                  <a:lnTo>
                    <a:pt x="7495676" y="547085"/>
                  </a:lnTo>
                  <a:lnTo>
                    <a:pt x="7478930" y="504170"/>
                  </a:lnTo>
                  <a:lnTo>
                    <a:pt x="7459898" y="462457"/>
                  </a:lnTo>
                  <a:lnTo>
                    <a:pt x="7438657" y="422025"/>
                  </a:lnTo>
                  <a:lnTo>
                    <a:pt x="7415284" y="382950"/>
                  </a:lnTo>
                  <a:lnTo>
                    <a:pt x="7389856" y="345311"/>
                  </a:lnTo>
                  <a:lnTo>
                    <a:pt x="7362452" y="309183"/>
                  </a:lnTo>
                  <a:lnTo>
                    <a:pt x="7333149" y="274646"/>
                  </a:lnTo>
                  <a:lnTo>
                    <a:pt x="7302023" y="241776"/>
                  </a:lnTo>
                  <a:lnTo>
                    <a:pt x="7269153" y="210650"/>
                  </a:lnTo>
                  <a:lnTo>
                    <a:pt x="7234616" y="181347"/>
                  </a:lnTo>
                  <a:lnTo>
                    <a:pt x="7198488" y="153943"/>
                  </a:lnTo>
                  <a:lnTo>
                    <a:pt x="7160849" y="128515"/>
                  </a:lnTo>
                  <a:lnTo>
                    <a:pt x="7121774" y="105142"/>
                  </a:lnTo>
                  <a:lnTo>
                    <a:pt x="7081342" y="83901"/>
                  </a:lnTo>
                  <a:lnTo>
                    <a:pt x="7039629" y="64869"/>
                  </a:lnTo>
                  <a:lnTo>
                    <a:pt x="6996714" y="48123"/>
                  </a:lnTo>
                  <a:lnTo>
                    <a:pt x="6952674" y="33741"/>
                  </a:lnTo>
                  <a:lnTo>
                    <a:pt x="6907585" y="21801"/>
                  </a:lnTo>
                  <a:lnTo>
                    <a:pt x="6861526" y="12379"/>
                  </a:lnTo>
                  <a:lnTo>
                    <a:pt x="6814574" y="5553"/>
                  </a:lnTo>
                  <a:lnTo>
                    <a:pt x="6766806" y="1401"/>
                  </a:lnTo>
                  <a:lnTo>
                    <a:pt x="67183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1371600"/>
              <a:ext cx="7543800" cy="4953000"/>
            </a:xfrm>
            <a:custGeom>
              <a:avLst/>
              <a:gdLst/>
              <a:ahLst/>
              <a:cxnLst/>
              <a:rect l="l" t="t" r="r" b="b"/>
              <a:pathLst>
                <a:path w="7543800" h="4953000">
                  <a:moveTo>
                    <a:pt x="0" y="825500"/>
                  </a:moveTo>
                  <a:lnTo>
                    <a:pt x="1401" y="776993"/>
                  </a:lnTo>
                  <a:lnTo>
                    <a:pt x="5553" y="729225"/>
                  </a:lnTo>
                  <a:lnTo>
                    <a:pt x="12379" y="682273"/>
                  </a:lnTo>
                  <a:lnTo>
                    <a:pt x="21802" y="636214"/>
                  </a:lnTo>
                  <a:lnTo>
                    <a:pt x="33743" y="591125"/>
                  </a:lnTo>
                  <a:lnTo>
                    <a:pt x="48126" y="547085"/>
                  </a:lnTo>
                  <a:lnTo>
                    <a:pt x="64872" y="504170"/>
                  </a:lnTo>
                  <a:lnTo>
                    <a:pt x="83905" y="462457"/>
                  </a:lnTo>
                  <a:lnTo>
                    <a:pt x="105148" y="422025"/>
                  </a:lnTo>
                  <a:lnTo>
                    <a:pt x="128522" y="382950"/>
                  </a:lnTo>
                  <a:lnTo>
                    <a:pt x="153950" y="345311"/>
                  </a:lnTo>
                  <a:lnTo>
                    <a:pt x="181355" y="309183"/>
                  </a:lnTo>
                  <a:lnTo>
                    <a:pt x="210659" y="274646"/>
                  </a:lnTo>
                  <a:lnTo>
                    <a:pt x="241785" y="241776"/>
                  </a:lnTo>
                  <a:lnTo>
                    <a:pt x="274656" y="210650"/>
                  </a:lnTo>
                  <a:lnTo>
                    <a:pt x="309194" y="181347"/>
                  </a:lnTo>
                  <a:lnTo>
                    <a:pt x="345322" y="153943"/>
                  </a:lnTo>
                  <a:lnTo>
                    <a:pt x="382962" y="128515"/>
                  </a:lnTo>
                  <a:lnTo>
                    <a:pt x="422036" y="105142"/>
                  </a:lnTo>
                  <a:lnTo>
                    <a:pt x="462468" y="83901"/>
                  </a:lnTo>
                  <a:lnTo>
                    <a:pt x="504180" y="64869"/>
                  </a:lnTo>
                  <a:lnTo>
                    <a:pt x="547095" y="48123"/>
                  </a:lnTo>
                  <a:lnTo>
                    <a:pt x="591135" y="33741"/>
                  </a:lnTo>
                  <a:lnTo>
                    <a:pt x="636222" y="21801"/>
                  </a:lnTo>
                  <a:lnTo>
                    <a:pt x="682280" y="12379"/>
                  </a:lnTo>
                  <a:lnTo>
                    <a:pt x="729230" y="5553"/>
                  </a:lnTo>
                  <a:lnTo>
                    <a:pt x="776996" y="1401"/>
                  </a:lnTo>
                  <a:lnTo>
                    <a:pt x="825500" y="0"/>
                  </a:lnTo>
                  <a:lnTo>
                    <a:pt x="6718300" y="0"/>
                  </a:lnTo>
                  <a:lnTo>
                    <a:pt x="6766806" y="1401"/>
                  </a:lnTo>
                  <a:lnTo>
                    <a:pt x="6814574" y="5553"/>
                  </a:lnTo>
                  <a:lnTo>
                    <a:pt x="6861526" y="12379"/>
                  </a:lnTo>
                  <a:lnTo>
                    <a:pt x="6907585" y="21801"/>
                  </a:lnTo>
                  <a:lnTo>
                    <a:pt x="6952674" y="33741"/>
                  </a:lnTo>
                  <a:lnTo>
                    <a:pt x="6996714" y="48123"/>
                  </a:lnTo>
                  <a:lnTo>
                    <a:pt x="7039629" y="64869"/>
                  </a:lnTo>
                  <a:lnTo>
                    <a:pt x="7081342" y="83901"/>
                  </a:lnTo>
                  <a:lnTo>
                    <a:pt x="7121774" y="105142"/>
                  </a:lnTo>
                  <a:lnTo>
                    <a:pt x="7160849" y="128515"/>
                  </a:lnTo>
                  <a:lnTo>
                    <a:pt x="7198488" y="153943"/>
                  </a:lnTo>
                  <a:lnTo>
                    <a:pt x="7234616" y="181347"/>
                  </a:lnTo>
                  <a:lnTo>
                    <a:pt x="7269153" y="210650"/>
                  </a:lnTo>
                  <a:lnTo>
                    <a:pt x="7302023" y="241776"/>
                  </a:lnTo>
                  <a:lnTo>
                    <a:pt x="7333149" y="274646"/>
                  </a:lnTo>
                  <a:lnTo>
                    <a:pt x="7362452" y="309183"/>
                  </a:lnTo>
                  <a:lnTo>
                    <a:pt x="7389856" y="345311"/>
                  </a:lnTo>
                  <a:lnTo>
                    <a:pt x="7415284" y="382950"/>
                  </a:lnTo>
                  <a:lnTo>
                    <a:pt x="7438657" y="422025"/>
                  </a:lnTo>
                  <a:lnTo>
                    <a:pt x="7459898" y="462457"/>
                  </a:lnTo>
                  <a:lnTo>
                    <a:pt x="7478930" y="504170"/>
                  </a:lnTo>
                  <a:lnTo>
                    <a:pt x="7495676" y="547085"/>
                  </a:lnTo>
                  <a:lnTo>
                    <a:pt x="7510058" y="591125"/>
                  </a:lnTo>
                  <a:lnTo>
                    <a:pt x="7521998" y="636214"/>
                  </a:lnTo>
                  <a:lnTo>
                    <a:pt x="7531420" y="682273"/>
                  </a:lnTo>
                  <a:lnTo>
                    <a:pt x="7538246" y="729225"/>
                  </a:lnTo>
                  <a:lnTo>
                    <a:pt x="7542398" y="776993"/>
                  </a:lnTo>
                  <a:lnTo>
                    <a:pt x="7543800" y="825500"/>
                  </a:lnTo>
                  <a:lnTo>
                    <a:pt x="7543800" y="4127500"/>
                  </a:lnTo>
                  <a:lnTo>
                    <a:pt x="7542398" y="4176003"/>
                  </a:lnTo>
                  <a:lnTo>
                    <a:pt x="7538246" y="4223769"/>
                  </a:lnTo>
                  <a:lnTo>
                    <a:pt x="7531420" y="4270719"/>
                  </a:lnTo>
                  <a:lnTo>
                    <a:pt x="7521998" y="4316777"/>
                  </a:lnTo>
                  <a:lnTo>
                    <a:pt x="7510058" y="4361864"/>
                  </a:lnTo>
                  <a:lnTo>
                    <a:pt x="7495676" y="4405904"/>
                  </a:lnTo>
                  <a:lnTo>
                    <a:pt x="7478930" y="4448819"/>
                  </a:lnTo>
                  <a:lnTo>
                    <a:pt x="7459898" y="4490531"/>
                  </a:lnTo>
                  <a:lnTo>
                    <a:pt x="7438657" y="4530963"/>
                  </a:lnTo>
                  <a:lnTo>
                    <a:pt x="7415284" y="4570037"/>
                  </a:lnTo>
                  <a:lnTo>
                    <a:pt x="7389856" y="4607677"/>
                  </a:lnTo>
                  <a:lnTo>
                    <a:pt x="7362452" y="4643805"/>
                  </a:lnTo>
                  <a:lnTo>
                    <a:pt x="7333149" y="4678343"/>
                  </a:lnTo>
                  <a:lnTo>
                    <a:pt x="7302023" y="4711214"/>
                  </a:lnTo>
                  <a:lnTo>
                    <a:pt x="7269153" y="4742340"/>
                  </a:lnTo>
                  <a:lnTo>
                    <a:pt x="7234616" y="4771644"/>
                  </a:lnTo>
                  <a:lnTo>
                    <a:pt x="7198488" y="4799049"/>
                  </a:lnTo>
                  <a:lnTo>
                    <a:pt x="7160849" y="4824477"/>
                  </a:lnTo>
                  <a:lnTo>
                    <a:pt x="7121774" y="4847851"/>
                  </a:lnTo>
                  <a:lnTo>
                    <a:pt x="7081342" y="4869094"/>
                  </a:lnTo>
                  <a:lnTo>
                    <a:pt x="7039629" y="4888127"/>
                  </a:lnTo>
                  <a:lnTo>
                    <a:pt x="6996714" y="4904873"/>
                  </a:lnTo>
                  <a:lnTo>
                    <a:pt x="6952674" y="4919256"/>
                  </a:lnTo>
                  <a:lnTo>
                    <a:pt x="6907585" y="4931197"/>
                  </a:lnTo>
                  <a:lnTo>
                    <a:pt x="6861526" y="4940620"/>
                  </a:lnTo>
                  <a:lnTo>
                    <a:pt x="6814574" y="4947446"/>
                  </a:lnTo>
                  <a:lnTo>
                    <a:pt x="6766806" y="4951598"/>
                  </a:lnTo>
                  <a:lnTo>
                    <a:pt x="6718300" y="4953000"/>
                  </a:lnTo>
                  <a:lnTo>
                    <a:pt x="825500" y="4953000"/>
                  </a:lnTo>
                  <a:lnTo>
                    <a:pt x="776996" y="4951598"/>
                  </a:lnTo>
                  <a:lnTo>
                    <a:pt x="729230" y="4947446"/>
                  </a:lnTo>
                  <a:lnTo>
                    <a:pt x="682280" y="4940620"/>
                  </a:lnTo>
                  <a:lnTo>
                    <a:pt x="636222" y="4931197"/>
                  </a:lnTo>
                  <a:lnTo>
                    <a:pt x="591135" y="4919256"/>
                  </a:lnTo>
                  <a:lnTo>
                    <a:pt x="547095" y="4904873"/>
                  </a:lnTo>
                  <a:lnTo>
                    <a:pt x="504180" y="4888127"/>
                  </a:lnTo>
                  <a:lnTo>
                    <a:pt x="462468" y="4869094"/>
                  </a:lnTo>
                  <a:lnTo>
                    <a:pt x="422036" y="4847851"/>
                  </a:lnTo>
                  <a:lnTo>
                    <a:pt x="382962" y="4824477"/>
                  </a:lnTo>
                  <a:lnTo>
                    <a:pt x="345322" y="4799049"/>
                  </a:lnTo>
                  <a:lnTo>
                    <a:pt x="309194" y="4771644"/>
                  </a:lnTo>
                  <a:lnTo>
                    <a:pt x="274656" y="4742340"/>
                  </a:lnTo>
                  <a:lnTo>
                    <a:pt x="241785" y="4711214"/>
                  </a:lnTo>
                  <a:lnTo>
                    <a:pt x="210659" y="4678343"/>
                  </a:lnTo>
                  <a:lnTo>
                    <a:pt x="181355" y="4643805"/>
                  </a:lnTo>
                  <a:lnTo>
                    <a:pt x="153950" y="4607677"/>
                  </a:lnTo>
                  <a:lnTo>
                    <a:pt x="128522" y="4570037"/>
                  </a:lnTo>
                  <a:lnTo>
                    <a:pt x="105148" y="4530963"/>
                  </a:lnTo>
                  <a:lnTo>
                    <a:pt x="83905" y="4490531"/>
                  </a:lnTo>
                  <a:lnTo>
                    <a:pt x="64872" y="4448819"/>
                  </a:lnTo>
                  <a:lnTo>
                    <a:pt x="48126" y="4405904"/>
                  </a:lnTo>
                  <a:lnTo>
                    <a:pt x="33743" y="4361864"/>
                  </a:lnTo>
                  <a:lnTo>
                    <a:pt x="21802" y="4316777"/>
                  </a:lnTo>
                  <a:lnTo>
                    <a:pt x="12379" y="4270719"/>
                  </a:lnTo>
                  <a:lnTo>
                    <a:pt x="5553" y="4223769"/>
                  </a:lnTo>
                  <a:lnTo>
                    <a:pt x="1401" y="4176003"/>
                  </a:lnTo>
                  <a:lnTo>
                    <a:pt x="0" y="4127500"/>
                  </a:lnTo>
                  <a:lnTo>
                    <a:pt x="0" y="8255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244" y="605993"/>
            <a:ext cx="3328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383500"/>
                </a:solidFill>
              </a:rPr>
              <a:t>Automaton</a:t>
            </a:r>
            <a:endParaRPr sz="48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514600" y="3352800"/>
            <a:ext cx="1524000" cy="15240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0000"/>
                </a:solidFill>
                <a:latin typeface="Comic Sans MS"/>
                <a:cs typeface="Comic Sans MS"/>
              </a:rPr>
              <a:t>CPU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7800" y="3124200"/>
            <a:ext cx="2819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input</a:t>
            </a:r>
            <a:r>
              <a:rPr sz="2800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0" y="4419600"/>
            <a:ext cx="2819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20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sz="28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5410200"/>
            <a:ext cx="35814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819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Program</a:t>
            </a:r>
            <a:r>
              <a:rPr sz="2800" spc="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800" y="1600200"/>
            <a:ext cx="3657600" cy="6096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temporary</a:t>
            </a:r>
            <a:r>
              <a:rPr sz="28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memory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62227" y="2209800"/>
            <a:ext cx="4196715" cy="3967479"/>
            <a:chOff x="1062227" y="2209800"/>
            <a:chExt cx="4196715" cy="3967479"/>
          </a:xfrm>
        </p:grpSpPr>
        <p:sp>
          <p:nvSpPr>
            <p:cNvPr id="12" name="object 12"/>
            <p:cNvSpPr/>
            <p:nvPr/>
          </p:nvSpPr>
          <p:spPr>
            <a:xfrm>
              <a:off x="3238500" y="2209799"/>
              <a:ext cx="2020570" cy="3200400"/>
            </a:xfrm>
            <a:custGeom>
              <a:avLst/>
              <a:gdLst/>
              <a:ahLst/>
              <a:cxnLst/>
              <a:rect l="l" t="t" r="r" b="b"/>
              <a:pathLst>
                <a:path w="2020570" h="3200400">
                  <a:moveTo>
                    <a:pt x="76200" y="2743200"/>
                  </a:moveTo>
                  <a:lnTo>
                    <a:pt x="69850" y="2730500"/>
                  </a:lnTo>
                  <a:lnTo>
                    <a:pt x="38100" y="2667000"/>
                  </a:lnTo>
                  <a:lnTo>
                    <a:pt x="0" y="2743200"/>
                  </a:lnTo>
                  <a:lnTo>
                    <a:pt x="31750" y="2743200"/>
                  </a:lnTo>
                  <a:lnTo>
                    <a:pt x="31750" y="3200400"/>
                  </a:lnTo>
                  <a:lnTo>
                    <a:pt x="44450" y="3200400"/>
                  </a:lnTo>
                  <a:lnTo>
                    <a:pt x="44450" y="2743200"/>
                  </a:lnTo>
                  <a:lnTo>
                    <a:pt x="76200" y="2743200"/>
                  </a:lnTo>
                  <a:close/>
                </a:path>
                <a:path w="2020570" h="32004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066800"/>
                  </a:lnTo>
                  <a:lnTo>
                    <a:pt x="0" y="1066800"/>
                  </a:lnTo>
                  <a:lnTo>
                    <a:pt x="38100" y="1143000"/>
                  </a:lnTo>
                  <a:lnTo>
                    <a:pt x="69850" y="1079500"/>
                  </a:lnTo>
                  <a:lnTo>
                    <a:pt x="76200" y="1066800"/>
                  </a:lnTo>
                  <a:lnTo>
                    <a:pt x="44450" y="1066800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2020570" h="3200400">
                  <a:moveTo>
                    <a:pt x="2019300" y="2514600"/>
                  </a:moveTo>
                  <a:lnTo>
                    <a:pt x="2017014" y="2513076"/>
                  </a:lnTo>
                  <a:lnTo>
                    <a:pt x="1948434" y="2467356"/>
                  </a:lnTo>
                  <a:lnTo>
                    <a:pt x="1944458" y="2498801"/>
                  </a:lnTo>
                  <a:lnTo>
                    <a:pt x="800862" y="2355850"/>
                  </a:lnTo>
                  <a:lnTo>
                    <a:pt x="799338" y="2368550"/>
                  </a:lnTo>
                  <a:lnTo>
                    <a:pt x="1942858" y="2511501"/>
                  </a:lnTo>
                  <a:lnTo>
                    <a:pt x="1938909" y="2542921"/>
                  </a:lnTo>
                  <a:lnTo>
                    <a:pt x="2019300" y="2514600"/>
                  </a:lnTo>
                  <a:close/>
                </a:path>
                <a:path w="2020570" h="3200400">
                  <a:moveTo>
                    <a:pt x="2020062" y="1225550"/>
                  </a:moveTo>
                  <a:lnTo>
                    <a:pt x="2018538" y="1212850"/>
                  </a:lnTo>
                  <a:lnTo>
                    <a:pt x="874928" y="1355801"/>
                  </a:lnTo>
                  <a:lnTo>
                    <a:pt x="870966" y="1324356"/>
                  </a:lnTo>
                  <a:lnTo>
                    <a:pt x="800100" y="1371600"/>
                  </a:lnTo>
                  <a:lnTo>
                    <a:pt x="880491" y="1399921"/>
                  </a:lnTo>
                  <a:lnTo>
                    <a:pt x="876719" y="1370076"/>
                  </a:lnTo>
                  <a:lnTo>
                    <a:pt x="876528" y="1368501"/>
                  </a:lnTo>
                  <a:lnTo>
                    <a:pt x="2020062" y="12255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6799" y="3200400"/>
              <a:ext cx="4038600" cy="2971800"/>
            </a:xfrm>
            <a:custGeom>
              <a:avLst/>
              <a:gdLst/>
              <a:ahLst/>
              <a:cxnLst/>
              <a:rect l="l" t="t" r="r" b="b"/>
              <a:pathLst>
                <a:path w="4038600" h="2971800">
                  <a:moveTo>
                    <a:pt x="0" y="2971800"/>
                  </a:moveTo>
                  <a:lnTo>
                    <a:pt x="4038600" y="29718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53795" y="2755518"/>
            <a:ext cx="1819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3500"/>
                </a:solidFill>
                <a:latin typeface="Comic Sans MS"/>
                <a:cs typeface="Comic Sans MS"/>
              </a:rPr>
              <a:t>Automaton</a:t>
            </a:r>
            <a:endParaRPr sz="28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2818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437" y="1900237"/>
            <a:ext cx="8239125" cy="4352925"/>
            <a:chOff x="452437" y="1900237"/>
            <a:chExt cx="8239125" cy="4352925"/>
          </a:xfrm>
        </p:grpSpPr>
        <p:sp>
          <p:nvSpPr>
            <p:cNvPr id="3" name="object 3"/>
            <p:cNvSpPr/>
            <p:nvPr/>
          </p:nvSpPr>
          <p:spPr>
            <a:xfrm>
              <a:off x="457200" y="1905000"/>
              <a:ext cx="8229600" cy="4343400"/>
            </a:xfrm>
            <a:custGeom>
              <a:avLst/>
              <a:gdLst/>
              <a:ahLst/>
              <a:cxnLst/>
              <a:rect l="l" t="t" r="r" b="b"/>
              <a:pathLst>
                <a:path w="8229600" h="4343400">
                  <a:moveTo>
                    <a:pt x="7505700" y="0"/>
                  </a:moveTo>
                  <a:lnTo>
                    <a:pt x="723912" y="0"/>
                  </a:lnTo>
                  <a:lnTo>
                    <a:pt x="676314" y="1539"/>
                  </a:lnTo>
                  <a:lnTo>
                    <a:pt x="629539" y="6095"/>
                  </a:lnTo>
                  <a:lnTo>
                    <a:pt x="583681" y="13572"/>
                  </a:lnTo>
                  <a:lnTo>
                    <a:pt x="538836" y="23873"/>
                  </a:lnTo>
                  <a:lnTo>
                    <a:pt x="495099" y="36905"/>
                  </a:lnTo>
                  <a:lnTo>
                    <a:pt x="452566" y="52571"/>
                  </a:lnTo>
                  <a:lnTo>
                    <a:pt x="411331" y="70776"/>
                  </a:lnTo>
                  <a:lnTo>
                    <a:pt x="371492" y="91424"/>
                  </a:lnTo>
                  <a:lnTo>
                    <a:pt x="333142" y="114421"/>
                  </a:lnTo>
                  <a:lnTo>
                    <a:pt x="296378" y="139671"/>
                  </a:lnTo>
                  <a:lnTo>
                    <a:pt x="261294" y="167078"/>
                  </a:lnTo>
                  <a:lnTo>
                    <a:pt x="227986" y="196548"/>
                  </a:lnTo>
                  <a:lnTo>
                    <a:pt x="196549" y="227984"/>
                  </a:lnTo>
                  <a:lnTo>
                    <a:pt x="167079" y="261291"/>
                  </a:lnTo>
                  <a:lnTo>
                    <a:pt x="139672" y="296375"/>
                  </a:lnTo>
                  <a:lnTo>
                    <a:pt x="114422" y="333139"/>
                  </a:lnTo>
                  <a:lnTo>
                    <a:pt x="91425" y="371488"/>
                  </a:lnTo>
                  <a:lnTo>
                    <a:pt x="70776" y="411327"/>
                  </a:lnTo>
                  <a:lnTo>
                    <a:pt x="52571" y="452560"/>
                  </a:lnTo>
                  <a:lnTo>
                    <a:pt x="36905" y="495092"/>
                  </a:lnTo>
                  <a:lnTo>
                    <a:pt x="23873" y="538828"/>
                  </a:lnTo>
                  <a:lnTo>
                    <a:pt x="13572" y="583672"/>
                  </a:lnTo>
                  <a:lnTo>
                    <a:pt x="6095" y="629529"/>
                  </a:lnTo>
                  <a:lnTo>
                    <a:pt x="1539" y="676303"/>
                  </a:lnTo>
                  <a:lnTo>
                    <a:pt x="0" y="723900"/>
                  </a:lnTo>
                  <a:lnTo>
                    <a:pt x="0" y="3619500"/>
                  </a:lnTo>
                  <a:lnTo>
                    <a:pt x="1539" y="3667096"/>
                  </a:lnTo>
                  <a:lnTo>
                    <a:pt x="6095" y="3713870"/>
                  </a:lnTo>
                  <a:lnTo>
                    <a:pt x="13572" y="3759727"/>
                  </a:lnTo>
                  <a:lnTo>
                    <a:pt x="23873" y="3804571"/>
                  </a:lnTo>
                  <a:lnTo>
                    <a:pt x="36905" y="3848307"/>
                  </a:lnTo>
                  <a:lnTo>
                    <a:pt x="52571" y="3890839"/>
                  </a:lnTo>
                  <a:lnTo>
                    <a:pt x="70776" y="3932072"/>
                  </a:lnTo>
                  <a:lnTo>
                    <a:pt x="91425" y="3971911"/>
                  </a:lnTo>
                  <a:lnTo>
                    <a:pt x="114422" y="4010260"/>
                  </a:lnTo>
                  <a:lnTo>
                    <a:pt x="139672" y="4047024"/>
                  </a:lnTo>
                  <a:lnTo>
                    <a:pt x="167079" y="4082108"/>
                  </a:lnTo>
                  <a:lnTo>
                    <a:pt x="196549" y="4115415"/>
                  </a:lnTo>
                  <a:lnTo>
                    <a:pt x="227986" y="4146851"/>
                  </a:lnTo>
                  <a:lnTo>
                    <a:pt x="261294" y="4176321"/>
                  </a:lnTo>
                  <a:lnTo>
                    <a:pt x="296378" y="4203728"/>
                  </a:lnTo>
                  <a:lnTo>
                    <a:pt x="333142" y="4228978"/>
                  </a:lnTo>
                  <a:lnTo>
                    <a:pt x="371492" y="4251975"/>
                  </a:lnTo>
                  <a:lnTo>
                    <a:pt x="411331" y="4272623"/>
                  </a:lnTo>
                  <a:lnTo>
                    <a:pt x="452566" y="4290828"/>
                  </a:lnTo>
                  <a:lnTo>
                    <a:pt x="495099" y="4306494"/>
                  </a:lnTo>
                  <a:lnTo>
                    <a:pt x="538836" y="4319526"/>
                  </a:lnTo>
                  <a:lnTo>
                    <a:pt x="583681" y="4329827"/>
                  </a:lnTo>
                  <a:lnTo>
                    <a:pt x="629539" y="4337304"/>
                  </a:lnTo>
                  <a:lnTo>
                    <a:pt x="676314" y="4341860"/>
                  </a:lnTo>
                  <a:lnTo>
                    <a:pt x="723912" y="4343400"/>
                  </a:lnTo>
                  <a:lnTo>
                    <a:pt x="7505700" y="4343400"/>
                  </a:lnTo>
                  <a:lnTo>
                    <a:pt x="7553296" y="4341860"/>
                  </a:lnTo>
                  <a:lnTo>
                    <a:pt x="7600070" y="4337304"/>
                  </a:lnTo>
                  <a:lnTo>
                    <a:pt x="7645927" y="4329827"/>
                  </a:lnTo>
                  <a:lnTo>
                    <a:pt x="7690771" y="4319526"/>
                  </a:lnTo>
                  <a:lnTo>
                    <a:pt x="7734507" y="4306494"/>
                  </a:lnTo>
                  <a:lnTo>
                    <a:pt x="7777039" y="4290828"/>
                  </a:lnTo>
                  <a:lnTo>
                    <a:pt x="7818272" y="4272623"/>
                  </a:lnTo>
                  <a:lnTo>
                    <a:pt x="7858111" y="4251975"/>
                  </a:lnTo>
                  <a:lnTo>
                    <a:pt x="7896460" y="4228978"/>
                  </a:lnTo>
                  <a:lnTo>
                    <a:pt x="7933224" y="4203728"/>
                  </a:lnTo>
                  <a:lnTo>
                    <a:pt x="7968308" y="4176321"/>
                  </a:lnTo>
                  <a:lnTo>
                    <a:pt x="8001615" y="4146851"/>
                  </a:lnTo>
                  <a:lnTo>
                    <a:pt x="8033051" y="4115415"/>
                  </a:lnTo>
                  <a:lnTo>
                    <a:pt x="8062521" y="4082108"/>
                  </a:lnTo>
                  <a:lnTo>
                    <a:pt x="8089928" y="4047024"/>
                  </a:lnTo>
                  <a:lnTo>
                    <a:pt x="8115178" y="4010260"/>
                  </a:lnTo>
                  <a:lnTo>
                    <a:pt x="8138175" y="3971911"/>
                  </a:lnTo>
                  <a:lnTo>
                    <a:pt x="8158823" y="3932072"/>
                  </a:lnTo>
                  <a:lnTo>
                    <a:pt x="8177028" y="3890839"/>
                  </a:lnTo>
                  <a:lnTo>
                    <a:pt x="8192694" y="3848307"/>
                  </a:lnTo>
                  <a:lnTo>
                    <a:pt x="8205726" y="3804571"/>
                  </a:lnTo>
                  <a:lnTo>
                    <a:pt x="8216027" y="3759727"/>
                  </a:lnTo>
                  <a:lnTo>
                    <a:pt x="8223504" y="3713870"/>
                  </a:lnTo>
                  <a:lnTo>
                    <a:pt x="8228060" y="3667096"/>
                  </a:lnTo>
                  <a:lnTo>
                    <a:pt x="8229600" y="3619500"/>
                  </a:lnTo>
                  <a:lnTo>
                    <a:pt x="8229600" y="723900"/>
                  </a:lnTo>
                  <a:lnTo>
                    <a:pt x="8228060" y="676303"/>
                  </a:lnTo>
                  <a:lnTo>
                    <a:pt x="8223504" y="629529"/>
                  </a:lnTo>
                  <a:lnTo>
                    <a:pt x="8216027" y="583672"/>
                  </a:lnTo>
                  <a:lnTo>
                    <a:pt x="8205726" y="538828"/>
                  </a:lnTo>
                  <a:lnTo>
                    <a:pt x="8192694" y="495092"/>
                  </a:lnTo>
                  <a:lnTo>
                    <a:pt x="8177028" y="452560"/>
                  </a:lnTo>
                  <a:lnTo>
                    <a:pt x="8158823" y="411327"/>
                  </a:lnTo>
                  <a:lnTo>
                    <a:pt x="8138175" y="371488"/>
                  </a:lnTo>
                  <a:lnTo>
                    <a:pt x="8115178" y="333139"/>
                  </a:lnTo>
                  <a:lnTo>
                    <a:pt x="8089928" y="296375"/>
                  </a:lnTo>
                  <a:lnTo>
                    <a:pt x="8062521" y="261291"/>
                  </a:lnTo>
                  <a:lnTo>
                    <a:pt x="8033051" y="227984"/>
                  </a:lnTo>
                  <a:lnTo>
                    <a:pt x="8001615" y="196548"/>
                  </a:lnTo>
                  <a:lnTo>
                    <a:pt x="7968308" y="167078"/>
                  </a:lnTo>
                  <a:lnTo>
                    <a:pt x="7933224" y="139671"/>
                  </a:lnTo>
                  <a:lnTo>
                    <a:pt x="7896460" y="114421"/>
                  </a:lnTo>
                  <a:lnTo>
                    <a:pt x="7858111" y="91424"/>
                  </a:lnTo>
                  <a:lnTo>
                    <a:pt x="7818272" y="70776"/>
                  </a:lnTo>
                  <a:lnTo>
                    <a:pt x="7777039" y="52571"/>
                  </a:lnTo>
                  <a:lnTo>
                    <a:pt x="7734507" y="36905"/>
                  </a:lnTo>
                  <a:lnTo>
                    <a:pt x="7690771" y="23873"/>
                  </a:lnTo>
                  <a:lnTo>
                    <a:pt x="7645927" y="13572"/>
                  </a:lnTo>
                  <a:lnTo>
                    <a:pt x="7600070" y="6095"/>
                  </a:lnTo>
                  <a:lnTo>
                    <a:pt x="7553296" y="1539"/>
                  </a:lnTo>
                  <a:lnTo>
                    <a:pt x="75057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905000"/>
              <a:ext cx="8229600" cy="4343400"/>
            </a:xfrm>
            <a:custGeom>
              <a:avLst/>
              <a:gdLst/>
              <a:ahLst/>
              <a:cxnLst/>
              <a:rect l="l" t="t" r="r" b="b"/>
              <a:pathLst>
                <a:path w="8229600" h="4343400">
                  <a:moveTo>
                    <a:pt x="0" y="723900"/>
                  </a:moveTo>
                  <a:lnTo>
                    <a:pt x="1539" y="676303"/>
                  </a:lnTo>
                  <a:lnTo>
                    <a:pt x="6095" y="629529"/>
                  </a:lnTo>
                  <a:lnTo>
                    <a:pt x="13572" y="583672"/>
                  </a:lnTo>
                  <a:lnTo>
                    <a:pt x="23873" y="538828"/>
                  </a:lnTo>
                  <a:lnTo>
                    <a:pt x="36905" y="495092"/>
                  </a:lnTo>
                  <a:lnTo>
                    <a:pt x="52571" y="452560"/>
                  </a:lnTo>
                  <a:lnTo>
                    <a:pt x="70776" y="411327"/>
                  </a:lnTo>
                  <a:lnTo>
                    <a:pt x="91425" y="371488"/>
                  </a:lnTo>
                  <a:lnTo>
                    <a:pt x="114422" y="333139"/>
                  </a:lnTo>
                  <a:lnTo>
                    <a:pt x="139672" y="296375"/>
                  </a:lnTo>
                  <a:lnTo>
                    <a:pt x="167079" y="261291"/>
                  </a:lnTo>
                  <a:lnTo>
                    <a:pt x="196549" y="227984"/>
                  </a:lnTo>
                  <a:lnTo>
                    <a:pt x="227986" y="196548"/>
                  </a:lnTo>
                  <a:lnTo>
                    <a:pt x="261294" y="167078"/>
                  </a:lnTo>
                  <a:lnTo>
                    <a:pt x="296378" y="139671"/>
                  </a:lnTo>
                  <a:lnTo>
                    <a:pt x="333142" y="114421"/>
                  </a:lnTo>
                  <a:lnTo>
                    <a:pt x="371492" y="91424"/>
                  </a:lnTo>
                  <a:lnTo>
                    <a:pt x="411331" y="70776"/>
                  </a:lnTo>
                  <a:lnTo>
                    <a:pt x="452566" y="52571"/>
                  </a:lnTo>
                  <a:lnTo>
                    <a:pt x="495099" y="36905"/>
                  </a:lnTo>
                  <a:lnTo>
                    <a:pt x="538836" y="23873"/>
                  </a:lnTo>
                  <a:lnTo>
                    <a:pt x="583681" y="13572"/>
                  </a:lnTo>
                  <a:lnTo>
                    <a:pt x="629539" y="6095"/>
                  </a:lnTo>
                  <a:lnTo>
                    <a:pt x="676314" y="1539"/>
                  </a:lnTo>
                  <a:lnTo>
                    <a:pt x="723912" y="0"/>
                  </a:lnTo>
                  <a:lnTo>
                    <a:pt x="7505700" y="0"/>
                  </a:lnTo>
                  <a:lnTo>
                    <a:pt x="7553296" y="1539"/>
                  </a:lnTo>
                  <a:lnTo>
                    <a:pt x="7600070" y="6095"/>
                  </a:lnTo>
                  <a:lnTo>
                    <a:pt x="7645927" y="13572"/>
                  </a:lnTo>
                  <a:lnTo>
                    <a:pt x="7690771" y="23873"/>
                  </a:lnTo>
                  <a:lnTo>
                    <a:pt x="7734507" y="36905"/>
                  </a:lnTo>
                  <a:lnTo>
                    <a:pt x="7777039" y="52571"/>
                  </a:lnTo>
                  <a:lnTo>
                    <a:pt x="7818272" y="70776"/>
                  </a:lnTo>
                  <a:lnTo>
                    <a:pt x="7858111" y="91424"/>
                  </a:lnTo>
                  <a:lnTo>
                    <a:pt x="7896460" y="114421"/>
                  </a:lnTo>
                  <a:lnTo>
                    <a:pt x="7933224" y="139671"/>
                  </a:lnTo>
                  <a:lnTo>
                    <a:pt x="7968308" y="167078"/>
                  </a:lnTo>
                  <a:lnTo>
                    <a:pt x="8001615" y="196548"/>
                  </a:lnTo>
                  <a:lnTo>
                    <a:pt x="8033051" y="227984"/>
                  </a:lnTo>
                  <a:lnTo>
                    <a:pt x="8062521" y="261291"/>
                  </a:lnTo>
                  <a:lnTo>
                    <a:pt x="8089928" y="296375"/>
                  </a:lnTo>
                  <a:lnTo>
                    <a:pt x="8115178" y="333139"/>
                  </a:lnTo>
                  <a:lnTo>
                    <a:pt x="8138175" y="371488"/>
                  </a:lnTo>
                  <a:lnTo>
                    <a:pt x="8158823" y="411327"/>
                  </a:lnTo>
                  <a:lnTo>
                    <a:pt x="8177028" y="452560"/>
                  </a:lnTo>
                  <a:lnTo>
                    <a:pt x="8192694" y="495092"/>
                  </a:lnTo>
                  <a:lnTo>
                    <a:pt x="8205726" y="538828"/>
                  </a:lnTo>
                  <a:lnTo>
                    <a:pt x="8216027" y="583672"/>
                  </a:lnTo>
                  <a:lnTo>
                    <a:pt x="8223504" y="629529"/>
                  </a:lnTo>
                  <a:lnTo>
                    <a:pt x="8228060" y="676303"/>
                  </a:lnTo>
                  <a:lnTo>
                    <a:pt x="8229600" y="723900"/>
                  </a:lnTo>
                  <a:lnTo>
                    <a:pt x="8229600" y="3619500"/>
                  </a:lnTo>
                  <a:lnTo>
                    <a:pt x="8228060" y="3667096"/>
                  </a:lnTo>
                  <a:lnTo>
                    <a:pt x="8223504" y="3713870"/>
                  </a:lnTo>
                  <a:lnTo>
                    <a:pt x="8216027" y="3759727"/>
                  </a:lnTo>
                  <a:lnTo>
                    <a:pt x="8205726" y="3804571"/>
                  </a:lnTo>
                  <a:lnTo>
                    <a:pt x="8192694" y="3848307"/>
                  </a:lnTo>
                  <a:lnTo>
                    <a:pt x="8177028" y="3890839"/>
                  </a:lnTo>
                  <a:lnTo>
                    <a:pt x="8158823" y="3932072"/>
                  </a:lnTo>
                  <a:lnTo>
                    <a:pt x="8138175" y="3971911"/>
                  </a:lnTo>
                  <a:lnTo>
                    <a:pt x="8115178" y="4010260"/>
                  </a:lnTo>
                  <a:lnTo>
                    <a:pt x="8089928" y="4047024"/>
                  </a:lnTo>
                  <a:lnTo>
                    <a:pt x="8062521" y="4082108"/>
                  </a:lnTo>
                  <a:lnTo>
                    <a:pt x="8033051" y="4115415"/>
                  </a:lnTo>
                  <a:lnTo>
                    <a:pt x="8001615" y="4146851"/>
                  </a:lnTo>
                  <a:lnTo>
                    <a:pt x="7968308" y="4176321"/>
                  </a:lnTo>
                  <a:lnTo>
                    <a:pt x="7933224" y="4203728"/>
                  </a:lnTo>
                  <a:lnTo>
                    <a:pt x="7896460" y="4228978"/>
                  </a:lnTo>
                  <a:lnTo>
                    <a:pt x="7858111" y="4251975"/>
                  </a:lnTo>
                  <a:lnTo>
                    <a:pt x="7818272" y="4272623"/>
                  </a:lnTo>
                  <a:lnTo>
                    <a:pt x="7777039" y="4290828"/>
                  </a:lnTo>
                  <a:lnTo>
                    <a:pt x="7734507" y="4306494"/>
                  </a:lnTo>
                  <a:lnTo>
                    <a:pt x="7690771" y="4319526"/>
                  </a:lnTo>
                  <a:lnTo>
                    <a:pt x="7645927" y="4329827"/>
                  </a:lnTo>
                  <a:lnTo>
                    <a:pt x="7600070" y="4337304"/>
                  </a:lnTo>
                  <a:lnTo>
                    <a:pt x="7553296" y="4341860"/>
                  </a:lnTo>
                  <a:lnTo>
                    <a:pt x="7505700" y="4343400"/>
                  </a:lnTo>
                  <a:lnTo>
                    <a:pt x="723912" y="4343400"/>
                  </a:lnTo>
                  <a:lnTo>
                    <a:pt x="676314" y="4341860"/>
                  </a:lnTo>
                  <a:lnTo>
                    <a:pt x="629539" y="4337304"/>
                  </a:lnTo>
                  <a:lnTo>
                    <a:pt x="583681" y="4329827"/>
                  </a:lnTo>
                  <a:lnTo>
                    <a:pt x="538836" y="4319526"/>
                  </a:lnTo>
                  <a:lnTo>
                    <a:pt x="495099" y="4306494"/>
                  </a:lnTo>
                  <a:lnTo>
                    <a:pt x="452566" y="4290828"/>
                  </a:lnTo>
                  <a:lnTo>
                    <a:pt x="411331" y="4272623"/>
                  </a:lnTo>
                  <a:lnTo>
                    <a:pt x="371492" y="4251975"/>
                  </a:lnTo>
                  <a:lnTo>
                    <a:pt x="333142" y="4228978"/>
                  </a:lnTo>
                  <a:lnTo>
                    <a:pt x="296378" y="4203728"/>
                  </a:lnTo>
                  <a:lnTo>
                    <a:pt x="261294" y="4176321"/>
                  </a:lnTo>
                  <a:lnTo>
                    <a:pt x="227986" y="4146851"/>
                  </a:lnTo>
                  <a:lnTo>
                    <a:pt x="196549" y="4115415"/>
                  </a:lnTo>
                  <a:lnTo>
                    <a:pt x="167079" y="4082108"/>
                  </a:lnTo>
                  <a:lnTo>
                    <a:pt x="139672" y="4047024"/>
                  </a:lnTo>
                  <a:lnTo>
                    <a:pt x="114422" y="4010260"/>
                  </a:lnTo>
                  <a:lnTo>
                    <a:pt x="91425" y="3971911"/>
                  </a:lnTo>
                  <a:lnTo>
                    <a:pt x="70776" y="3932072"/>
                  </a:lnTo>
                  <a:lnTo>
                    <a:pt x="52571" y="3890839"/>
                  </a:lnTo>
                  <a:lnTo>
                    <a:pt x="36905" y="3848307"/>
                  </a:lnTo>
                  <a:lnTo>
                    <a:pt x="23873" y="3804571"/>
                  </a:lnTo>
                  <a:lnTo>
                    <a:pt x="13572" y="3759727"/>
                  </a:lnTo>
                  <a:lnTo>
                    <a:pt x="6095" y="3713870"/>
                  </a:lnTo>
                  <a:lnTo>
                    <a:pt x="1539" y="3667096"/>
                  </a:lnTo>
                  <a:lnTo>
                    <a:pt x="0" y="361950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804" y="753871"/>
            <a:ext cx="49047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Finite</a:t>
            </a:r>
            <a:r>
              <a:rPr spc="-95" dirty="0"/>
              <a:t> </a:t>
            </a:r>
            <a:r>
              <a:rPr spc="-5" dirty="0"/>
              <a:t>Automaton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746375" y="1993519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4421123"/>
            <a:ext cx="3199130" cy="75946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solidFill>
                  <a:srgbClr val="460E04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6009" y="3822572"/>
            <a:ext cx="1374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460E04"/>
                </a:solidFill>
                <a:latin typeface="Comic Sans MS"/>
                <a:cs typeface="Comic Sans MS"/>
              </a:rPr>
              <a:t>Output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600" y="2590800"/>
            <a:ext cx="3657600" cy="68580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75895" algn="ctr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0200" y="3733800"/>
            <a:ext cx="3272154" cy="2359660"/>
          </a:xfrm>
          <a:prstGeom prst="rect">
            <a:avLst/>
          </a:prstGeom>
          <a:solidFill>
            <a:srgbClr val="FDF8FC"/>
          </a:solidFill>
          <a:ln w="9144">
            <a:solidFill>
              <a:srgbClr val="3835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 marL="472440" marR="735330">
              <a:lnSpc>
                <a:spcPct val="120100"/>
              </a:lnSpc>
            </a:pPr>
            <a:r>
              <a:rPr sz="3200" dirty="0">
                <a:solidFill>
                  <a:srgbClr val="0D5D6B"/>
                </a:solidFill>
                <a:latin typeface="Comic Sans MS"/>
                <a:cs typeface="Comic Sans MS"/>
              </a:rPr>
              <a:t>Finite  </a:t>
            </a:r>
            <a:r>
              <a:rPr sz="3200" spc="-5" dirty="0">
                <a:solidFill>
                  <a:srgbClr val="0D5D6B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728" y="3278123"/>
            <a:ext cx="2176780" cy="1560830"/>
          </a:xfrm>
          <a:custGeom>
            <a:avLst/>
            <a:gdLst/>
            <a:ahLst/>
            <a:cxnLst/>
            <a:rect l="l" t="t" r="r" b="b"/>
            <a:pathLst>
              <a:path w="2176779" h="1560829">
                <a:moveTo>
                  <a:pt x="76200" y="381000"/>
                </a:moveTo>
                <a:lnTo>
                  <a:pt x="44450" y="3810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381000"/>
                </a:ln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  <a:path w="2176779" h="1560829">
                <a:moveTo>
                  <a:pt x="2176272" y="1522476"/>
                </a:moveTo>
                <a:lnTo>
                  <a:pt x="2163572" y="1516126"/>
                </a:lnTo>
                <a:lnTo>
                  <a:pt x="2100072" y="1484376"/>
                </a:lnTo>
                <a:lnTo>
                  <a:pt x="2100072" y="1516126"/>
                </a:lnTo>
                <a:lnTo>
                  <a:pt x="1719072" y="1516126"/>
                </a:lnTo>
                <a:lnTo>
                  <a:pt x="1719072" y="1528826"/>
                </a:lnTo>
                <a:lnTo>
                  <a:pt x="2100072" y="1528826"/>
                </a:lnTo>
                <a:lnTo>
                  <a:pt x="2100072" y="1560576"/>
                </a:lnTo>
                <a:lnTo>
                  <a:pt x="2163572" y="1528826"/>
                </a:lnTo>
                <a:lnTo>
                  <a:pt x="2176272" y="1522476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950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754126"/>
            <a:ext cx="7134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Different </a:t>
            </a:r>
            <a:r>
              <a:rPr sz="4400" b="0" spc="-5" dirty="0">
                <a:solidFill>
                  <a:srgbClr val="383500"/>
                </a:solidFill>
                <a:latin typeface="Book Antiqua"/>
                <a:cs typeface="Book Antiqua"/>
              </a:rPr>
              <a:t>Kinds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of</a:t>
            </a:r>
            <a:r>
              <a:rPr sz="4400" b="0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759661"/>
            <a:ext cx="72504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Automata are </a:t>
            </a:r>
            <a:r>
              <a:rPr sz="2800" dirty="0">
                <a:solidFill>
                  <a:srgbClr val="333399"/>
                </a:solidFill>
                <a:latin typeface="Book Antiqua"/>
                <a:cs typeface="Book Antiqua"/>
              </a:rPr>
              <a:t>distinguished 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by the </a:t>
            </a:r>
            <a:r>
              <a:rPr sz="2800" spc="-10" dirty="0">
                <a:solidFill>
                  <a:srgbClr val="333399"/>
                </a:solidFill>
                <a:latin typeface="Book Antiqua"/>
                <a:cs typeface="Book Antiqua"/>
              </a:rPr>
              <a:t>temporary  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memory: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614447"/>
            <a:ext cx="3848735" cy="19462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780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Finite</a:t>
            </a:r>
            <a:r>
              <a:rPr sz="2800" b="1" spc="25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Automata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685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Pushdown</a:t>
            </a:r>
            <a:r>
              <a:rPr sz="2800" b="1" spc="-10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Automata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Font typeface="Book Antiqua"/>
              <a:buChar char="•"/>
              <a:tabLst>
                <a:tab pos="317500" algn="l"/>
              </a:tabLst>
            </a:pP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Turing</a:t>
            </a:r>
            <a:r>
              <a:rPr sz="2800" b="1" spc="15" dirty="0">
                <a:solidFill>
                  <a:srgbClr val="333399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Book Antiqua"/>
                <a:cs typeface="Book Antiqua"/>
              </a:rPr>
              <a:t>Machines</a:t>
            </a:r>
            <a:r>
              <a:rPr sz="2800" spc="-5" dirty="0">
                <a:solidFill>
                  <a:srgbClr val="333399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8728" y="2614447"/>
            <a:ext cx="38112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19075" indent="-256540">
              <a:lnSpc>
                <a:spcPct val="1501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no </a:t>
            </a:r>
            <a:r>
              <a:rPr sz="2800" spc="-10" dirty="0">
                <a:solidFill>
                  <a:srgbClr val="FF0000"/>
                </a:solidFill>
                <a:latin typeface="Book Antiqua"/>
                <a:cs typeface="Book Antiqua"/>
              </a:rPr>
              <a:t>temporary 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memory  stack</a:t>
            </a:r>
            <a:endParaRPr sz="2800">
              <a:latin typeface="Book Antiqua"/>
              <a:cs typeface="Book Antiqua"/>
            </a:endParaRPr>
          </a:p>
          <a:p>
            <a:pPr marL="781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random access</a:t>
            </a:r>
            <a:r>
              <a:rPr sz="2800" spc="-6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memory</a:t>
            </a:r>
            <a:endParaRPr sz="28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64421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07464"/>
            <a:ext cx="18637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58D3E9"/>
                </a:solidFill>
                <a:latin typeface="Comic Sans MS"/>
                <a:cs typeface="Comic Sans MS"/>
              </a:rPr>
              <a:t>Finite  </a:t>
            </a:r>
            <a:r>
              <a:rPr sz="3200" spc="-5" dirty="0">
                <a:solidFill>
                  <a:srgbClr val="58D3E9"/>
                </a:solidFill>
                <a:latin typeface="Comic Sans MS"/>
                <a:cs typeface="Comic Sans MS"/>
              </a:rPr>
              <a:t>Automata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175" y="2007464"/>
            <a:ext cx="18637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592BD"/>
                </a:solidFill>
                <a:latin typeface="Comic Sans MS"/>
                <a:cs typeface="Comic Sans MS"/>
              </a:rPr>
              <a:t>Pushdown  </a:t>
            </a:r>
            <a:r>
              <a:rPr sz="3200" spc="-5" dirty="0">
                <a:solidFill>
                  <a:srgbClr val="0592BD"/>
                </a:solidFill>
                <a:latin typeface="Comic Sans MS"/>
                <a:cs typeface="Comic Sans MS"/>
              </a:rPr>
              <a:t>Automata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4209" y="2007464"/>
            <a:ext cx="15875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012F3D"/>
                </a:solidFill>
                <a:latin typeface="Comic Sans MS"/>
                <a:cs typeface="Comic Sans MS"/>
              </a:rPr>
              <a:t>Turing  Machine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761" y="2362961"/>
            <a:ext cx="533400" cy="1219200"/>
          </a:xfrm>
          <a:custGeom>
            <a:avLst/>
            <a:gdLst/>
            <a:ahLst/>
            <a:cxnLst/>
            <a:rect l="l" t="t" r="r" b="b"/>
            <a:pathLst>
              <a:path w="533400" h="1219200">
                <a:moveTo>
                  <a:pt x="533400" y="0"/>
                </a:moveTo>
                <a:lnTo>
                  <a:pt x="0" y="609600"/>
                </a:lnTo>
              </a:path>
              <a:path w="533400" h="1219200">
                <a:moveTo>
                  <a:pt x="0" y="609600"/>
                </a:moveTo>
                <a:lnTo>
                  <a:pt x="53340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161" y="2362961"/>
            <a:ext cx="533400" cy="1219200"/>
          </a:xfrm>
          <a:custGeom>
            <a:avLst/>
            <a:gdLst/>
            <a:ahLst/>
            <a:cxnLst/>
            <a:rect l="l" t="t" r="r" b="b"/>
            <a:pathLst>
              <a:path w="533400" h="1219200">
                <a:moveTo>
                  <a:pt x="533400" y="0"/>
                </a:moveTo>
                <a:lnTo>
                  <a:pt x="0" y="609600"/>
                </a:lnTo>
              </a:path>
              <a:path w="533400" h="1219200">
                <a:moveTo>
                  <a:pt x="0" y="609600"/>
                </a:moveTo>
                <a:lnTo>
                  <a:pt x="53340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906526"/>
            <a:ext cx="4892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Power of</a:t>
            </a:r>
            <a:r>
              <a:rPr sz="4400" b="0" spc="-6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4400" b="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869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840993"/>
            <a:ext cx="6939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Non </a:t>
            </a:r>
            <a:r>
              <a:rPr sz="2800" spc="-5" dirty="0"/>
              <a:t>Deterministic Finite Automata</a:t>
            </a:r>
            <a:r>
              <a:rPr sz="2800" spc="-20" dirty="0"/>
              <a:t> </a:t>
            </a:r>
            <a:r>
              <a:rPr sz="2800" spc="-5" dirty="0"/>
              <a:t>NFA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indent="-274320">
              <a:lnSpc>
                <a:spcPct val="100000"/>
              </a:lnSpc>
              <a:spcBef>
                <a:spcPts val="105"/>
              </a:spcBef>
              <a:buClr>
                <a:srgbClr val="634448"/>
              </a:buClr>
              <a:buSzPct val="95000"/>
              <a:buFont typeface="Wingdings 2"/>
              <a:buChar char=""/>
              <a:tabLst>
                <a:tab pos="392430" algn="l"/>
                <a:tab pos="393065" algn="l"/>
              </a:tabLst>
            </a:pPr>
            <a:r>
              <a:rPr dirty="0"/>
              <a:t>There is a </a:t>
            </a:r>
            <a:r>
              <a:rPr spc="-5" dirty="0"/>
              <a:t>fixed number </a:t>
            </a:r>
            <a:r>
              <a:rPr dirty="0"/>
              <a:t>of states </a:t>
            </a:r>
            <a:r>
              <a:rPr spc="-5" dirty="0"/>
              <a:t>but </a:t>
            </a:r>
            <a:r>
              <a:rPr dirty="0"/>
              <a:t>we can </a:t>
            </a:r>
            <a:r>
              <a:rPr spc="-5" dirty="0"/>
              <a:t>be in </a:t>
            </a:r>
            <a:r>
              <a:rPr dirty="0"/>
              <a:t>multiple states at</a:t>
            </a:r>
            <a:r>
              <a:rPr spc="-45" dirty="0"/>
              <a:t> </a:t>
            </a:r>
            <a:r>
              <a:rPr dirty="0"/>
              <a:t>one</a:t>
            </a:r>
          </a:p>
          <a:p>
            <a:pPr marL="392430">
              <a:lnSpc>
                <a:spcPct val="100000"/>
              </a:lnSpc>
            </a:pPr>
            <a:r>
              <a:rPr dirty="0"/>
              <a:t>time.</a:t>
            </a:r>
          </a:p>
          <a:p>
            <a:pPr marL="118745">
              <a:lnSpc>
                <a:spcPct val="100000"/>
              </a:lnSpc>
              <a:spcBef>
                <a:spcPts val="630"/>
              </a:spcBef>
              <a:tabLst>
                <a:tab pos="4646930" algn="l"/>
              </a:tabLst>
            </a:pP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NFA =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“a </a:t>
            </a:r>
            <a:r>
              <a:rPr sz="2800" spc="-5" dirty="0"/>
              <a:t>5-tuple “</a:t>
            </a:r>
            <a:r>
              <a:rPr sz="2800" spc="30" dirty="0"/>
              <a:t>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(Q,</a:t>
            </a:r>
            <a:r>
              <a:rPr sz="2800" i="1" spc="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Book Antiqua"/>
                <a:cs typeface="Book Antiqua"/>
              </a:rPr>
              <a:t>Σ,	,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q</a:t>
            </a:r>
            <a:r>
              <a:rPr sz="2775" i="1" baseline="-21021" dirty="0">
                <a:solidFill>
                  <a:srgbClr val="000000"/>
                </a:solidFill>
                <a:latin typeface="Book Antiqua"/>
                <a:cs typeface="Book Antiqua"/>
              </a:rPr>
              <a:t>0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,</a:t>
            </a:r>
            <a:r>
              <a:rPr sz="2800" i="1"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i="1" dirty="0">
                <a:solidFill>
                  <a:srgbClr val="000000"/>
                </a:solidFill>
                <a:latin typeface="Book Antiqua"/>
                <a:cs typeface="Book Antiqua"/>
              </a:rPr>
              <a:t>F)</a:t>
            </a:r>
            <a:endParaRPr sz="2800">
              <a:latin typeface="Book Antiqua"/>
              <a:cs typeface="Book Antiqua"/>
            </a:endParaRPr>
          </a:p>
          <a:p>
            <a:pPr marL="392430">
              <a:lnSpc>
                <a:spcPct val="100000"/>
              </a:lnSpc>
              <a:spcBef>
                <a:spcPts val="280"/>
              </a:spcBef>
              <a:tabLst>
                <a:tab pos="1033144" algn="l"/>
              </a:tabLst>
            </a:pPr>
            <a:r>
              <a:rPr dirty="0"/>
              <a:t>Q	A </a:t>
            </a:r>
            <a:r>
              <a:rPr u="heavy" spc="-5" dirty="0">
                <a:uFill>
                  <a:solidFill>
                    <a:srgbClr val="383500"/>
                  </a:solidFill>
                </a:uFill>
              </a:rPr>
              <a:t>finite</a:t>
            </a:r>
            <a:r>
              <a:rPr spc="-5" dirty="0"/>
              <a:t> </a:t>
            </a:r>
            <a:r>
              <a:rPr dirty="0"/>
              <a:t>set of</a:t>
            </a:r>
            <a:r>
              <a:rPr spc="-40" dirty="0"/>
              <a:t> </a:t>
            </a:r>
            <a:r>
              <a:rPr dirty="0"/>
              <a:t>states</a:t>
            </a:r>
          </a:p>
          <a:p>
            <a:pPr marL="392430">
              <a:lnSpc>
                <a:spcPct val="100000"/>
              </a:lnSpc>
              <a:spcBef>
                <a:spcPts val="240"/>
              </a:spcBef>
              <a:tabLst>
                <a:tab pos="1033144" algn="l"/>
              </a:tabLst>
            </a:pPr>
            <a:r>
              <a:rPr dirty="0"/>
              <a:t>Σ	A </a:t>
            </a:r>
            <a:r>
              <a:rPr u="heavy" spc="-5" dirty="0">
                <a:uFill>
                  <a:solidFill>
                    <a:srgbClr val="383500"/>
                  </a:solidFill>
                </a:uFill>
              </a:rPr>
              <a:t>finite</a:t>
            </a:r>
            <a:r>
              <a:rPr spc="-5" dirty="0"/>
              <a:t> input </a:t>
            </a:r>
            <a:r>
              <a:rPr dirty="0"/>
              <a:t>alphabet </a:t>
            </a:r>
            <a:r>
              <a:rPr b="1" dirty="0">
                <a:latin typeface="Book Antiqua"/>
                <a:cs typeface="Book Antiqua"/>
              </a:rPr>
              <a:t>union</a:t>
            </a:r>
            <a:r>
              <a:rPr b="1" spc="-50" dirty="0">
                <a:latin typeface="Book Antiqua"/>
                <a:cs typeface="Book Antiqua"/>
              </a:rPr>
              <a:t> </a:t>
            </a:r>
            <a:r>
              <a:rPr b="1" dirty="0">
                <a:latin typeface="Book Antiqua"/>
                <a:cs typeface="Book Antiqua"/>
              </a:rPr>
              <a:t>{</a:t>
            </a:r>
            <a:r>
              <a:rPr dirty="0"/>
              <a:t>Λ}</a:t>
            </a:r>
          </a:p>
          <a:p>
            <a:pPr marL="392430">
              <a:lnSpc>
                <a:spcPct val="100000"/>
              </a:lnSpc>
              <a:spcBef>
                <a:spcPts val="240"/>
              </a:spcBef>
              <a:tabLst>
                <a:tab pos="1033144" algn="l"/>
              </a:tabLst>
            </a:pPr>
            <a:r>
              <a:rPr spc="10" dirty="0"/>
              <a:t>q</a:t>
            </a:r>
            <a:r>
              <a:rPr sz="1950" spc="15" baseline="-21367" dirty="0"/>
              <a:t>0	</a:t>
            </a:r>
            <a:r>
              <a:rPr sz="2000" dirty="0"/>
              <a:t>The initial/starting state, </a:t>
            </a:r>
            <a:r>
              <a:rPr sz="2000" spc="10" dirty="0"/>
              <a:t>q</a:t>
            </a:r>
            <a:r>
              <a:rPr sz="1950" spc="15" baseline="-21367" dirty="0"/>
              <a:t>0 </a:t>
            </a:r>
            <a:r>
              <a:rPr sz="2000" spc="-5" dirty="0"/>
              <a:t>is </a:t>
            </a:r>
            <a:r>
              <a:rPr sz="2000" dirty="0"/>
              <a:t>in</a:t>
            </a:r>
            <a:r>
              <a:rPr sz="2000" spc="-225" dirty="0"/>
              <a:t> </a:t>
            </a:r>
            <a:r>
              <a:rPr sz="2000" spc="5" dirty="0"/>
              <a:t>Q</a:t>
            </a:r>
            <a:endParaRPr sz="2000"/>
          </a:p>
          <a:p>
            <a:pPr marL="392430">
              <a:lnSpc>
                <a:spcPct val="100000"/>
              </a:lnSpc>
              <a:spcBef>
                <a:spcPts val="245"/>
              </a:spcBef>
              <a:tabLst>
                <a:tab pos="1033144" algn="l"/>
              </a:tabLst>
            </a:pPr>
            <a:r>
              <a:rPr dirty="0"/>
              <a:t>F	A set of final/accepting states, </a:t>
            </a:r>
            <a:r>
              <a:rPr spc="-5" dirty="0"/>
              <a:t>which </a:t>
            </a:r>
            <a:r>
              <a:rPr dirty="0"/>
              <a:t>is a subset of</a:t>
            </a:r>
            <a:r>
              <a:rPr spc="-95" dirty="0"/>
              <a:t> </a:t>
            </a:r>
            <a:r>
              <a:rPr dirty="0"/>
              <a:t>Q</a:t>
            </a:r>
          </a:p>
          <a:p>
            <a:pPr marL="392430" marR="358775">
              <a:lnSpc>
                <a:spcPts val="2160"/>
              </a:lnSpc>
              <a:spcBef>
                <a:spcPts val="509"/>
              </a:spcBef>
              <a:tabLst>
                <a:tab pos="1033144" algn="l"/>
              </a:tabLst>
            </a:pPr>
            <a:r>
              <a:rPr dirty="0"/>
              <a:t>δ	A </a:t>
            </a:r>
            <a:r>
              <a:rPr spc="-5" dirty="0"/>
              <a:t>transition function, </a:t>
            </a:r>
            <a:r>
              <a:rPr dirty="0"/>
              <a:t>which is a </a:t>
            </a:r>
            <a:r>
              <a:rPr spc="-5" dirty="0"/>
              <a:t>total function </a:t>
            </a:r>
            <a:r>
              <a:rPr dirty="0"/>
              <a:t>from Q x Σ </a:t>
            </a:r>
            <a:r>
              <a:rPr spc="-5" dirty="0"/>
              <a:t>to </a:t>
            </a:r>
            <a:r>
              <a:rPr spc="25" dirty="0"/>
              <a:t>2</a:t>
            </a:r>
            <a:r>
              <a:rPr sz="1950" spc="37" baseline="25641" dirty="0"/>
              <a:t>Q </a:t>
            </a:r>
            <a:r>
              <a:rPr sz="2000" dirty="0"/>
              <a:t>,  </a:t>
            </a:r>
            <a:r>
              <a:rPr sz="2000" spc="-5" dirty="0"/>
              <a:t>this</a:t>
            </a:r>
            <a:r>
              <a:rPr sz="2000" spc="-10" dirty="0"/>
              <a:t> </a:t>
            </a:r>
            <a:r>
              <a:rPr sz="2000" spc="-5" dirty="0"/>
              <a:t>function:</a:t>
            </a:r>
            <a:endParaRPr sz="2000"/>
          </a:p>
          <a:p>
            <a:pPr marL="1368425" indent="-457834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SzPct val="70000"/>
              <a:buFont typeface="Wingdings 2"/>
              <a:buChar char=""/>
              <a:tabLst>
                <a:tab pos="1368425" algn="l"/>
                <a:tab pos="1369060" algn="l"/>
              </a:tabLst>
            </a:pPr>
            <a:r>
              <a:rPr dirty="0"/>
              <a:t>Takes a state and </a:t>
            </a:r>
            <a:r>
              <a:rPr spc="-5" dirty="0"/>
              <a:t>input </a:t>
            </a:r>
            <a:r>
              <a:rPr dirty="0"/>
              <a:t>symbol as</a:t>
            </a:r>
            <a:r>
              <a:rPr spc="-30" dirty="0"/>
              <a:t> </a:t>
            </a:r>
            <a:r>
              <a:rPr spc="-5" dirty="0"/>
              <a:t>arguments.</a:t>
            </a:r>
          </a:p>
          <a:p>
            <a:pPr marL="1368425" indent="-457834">
              <a:lnSpc>
                <a:spcPct val="100000"/>
              </a:lnSpc>
              <a:spcBef>
                <a:spcPts val="484"/>
              </a:spcBef>
              <a:buSzPct val="70000"/>
              <a:buFont typeface="Wingdings 2"/>
              <a:buChar char=""/>
              <a:tabLst>
                <a:tab pos="1368425" algn="l"/>
                <a:tab pos="1369060" algn="l"/>
              </a:tabLst>
            </a:pPr>
            <a:r>
              <a:rPr b="1" dirty="0">
                <a:solidFill>
                  <a:srgbClr val="FF0000"/>
                </a:solidFill>
                <a:latin typeface="Book Antiqua"/>
                <a:cs typeface="Book Antiqua"/>
              </a:rPr>
              <a:t>Returns a set </a:t>
            </a:r>
            <a:r>
              <a:rPr b="1" spc="-5" dirty="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b="1" dirty="0">
                <a:solidFill>
                  <a:srgbClr val="FF0000"/>
                </a:solidFill>
                <a:latin typeface="Book Antiqua"/>
                <a:cs typeface="Book Antiqua"/>
              </a:rPr>
              <a:t>states </a:t>
            </a:r>
            <a:r>
              <a:rPr dirty="0"/>
              <a:t>instead a single state as </a:t>
            </a:r>
            <a:r>
              <a:rPr spc="-5" dirty="0"/>
              <a:t>in</a:t>
            </a:r>
            <a:r>
              <a:rPr spc="-70" dirty="0"/>
              <a:t> </a:t>
            </a:r>
            <a:r>
              <a:rPr dirty="0"/>
              <a:t>DFA.</a:t>
            </a:r>
          </a:p>
          <a:p>
            <a:pPr marL="1033144">
              <a:lnSpc>
                <a:spcPct val="100000"/>
              </a:lnSpc>
              <a:spcBef>
                <a:spcPts val="260"/>
              </a:spcBef>
              <a:tabLst>
                <a:tab pos="2861945" algn="l"/>
              </a:tabLst>
            </a:pPr>
            <a:r>
              <a:rPr dirty="0"/>
              <a:t>δ: (Q x Σ)</a:t>
            </a:r>
            <a:r>
              <a:rPr spc="-15" dirty="0"/>
              <a:t> </a:t>
            </a:r>
            <a:r>
              <a:rPr dirty="0"/>
              <a:t>–</a:t>
            </a:r>
            <a:r>
              <a:rPr sz="1300" dirty="0"/>
              <a:t>&gt;</a:t>
            </a:r>
            <a:r>
              <a:rPr sz="1300" spc="200" dirty="0"/>
              <a:t> </a:t>
            </a:r>
            <a:r>
              <a:rPr b="1" spc="15" dirty="0">
                <a:latin typeface="Book Antiqua"/>
                <a:cs typeface="Book Antiqua"/>
              </a:rPr>
              <a:t>2</a:t>
            </a:r>
            <a:r>
              <a:rPr sz="1950" b="1" spc="22" baseline="25641" dirty="0">
                <a:latin typeface="Book Antiqua"/>
                <a:cs typeface="Book Antiqua"/>
              </a:rPr>
              <a:t>Q	</a:t>
            </a:r>
            <a:r>
              <a:rPr sz="2000" spc="10" dirty="0"/>
              <a:t>-2</a:t>
            </a:r>
            <a:r>
              <a:rPr sz="1950" spc="15" baseline="25641" dirty="0"/>
              <a:t>Q </a:t>
            </a:r>
            <a:r>
              <a:rPr sz="2000" dirty="0"/>
              <a:t>is </a:t>
            </a:r>
            <a:r>
              <a:rPr sz="2000" spc="-5" dirty="0"/>
              <a:t>the power </a:t>
            </a:r>
            <a:r>
              <a:rPr sz="2000" dirty="0"/>
              <a:t>set of </a:t>
            </a:r>
            <a:r>
              <a:rPr sz="2000" spc="-5" dirty="0"/>
              <a:t>Q, the </a:t>
            </a:r>
            <a:r>
              <a:rPr sz="2000" dirty="0"/>
              <a:t>set of all subsets of</a:t>
            </a:r>
            <a:r>
              <a:rPr sz="2000" spc="-245" dirty="0"/>
              <a:t> </a:t>
            </a:r>
            <a:r>
              <a:rPr sz="2000" dirty="0"/>
              <a:t>Q</a:t>
            </a:r>
            <a:endParaRPr sz="2000">
              <a:latin typeface="Book Antiqua"/>
              <a:cs typeface="Book Antiqua"/>
            </a:endParaRPr>
          </a:p>
          <a:p>
            <a:pPr marL="29845">
              <a:lnSpc>
                <a:spcPct val="100000"/>
              </a:lnSpc>
              <a:spcBef>
                <a:spcPts val="15"/>
              </a:spcBef>
            </a:pPr>
            <a:endParaRPr sz="1900"/>
          </a:p>
          <a:p>
            <a:pPr marL="1033144">
              <a:lnSpc>
                <a:spcPct val="100000"/>
              </a:lnSpc>
            </a:pPr>
            <a:r>
              <a:rPr dirty="0"/>
              <a:t>δ(q,s) is a function from Q x S </a:t>
            </a:r>
            <a:r>
              <a:rPr spc="-10" dirty="0"/>
              <a:t>to </a:t>
            </a:r>
            <a:r>
              <a:rPr spc="15" dirty="0"/>
              <a:t>2</a:t>
            </a:r>
            <a:r>
              <a:rPr sz="1950" spc="22" baseline="25641" dirty="0"/>
              <a:t>Q </a:t>
            </a:r>
            <a:r>
              <a:rPr sz="2000" dirty="0"/>
              <a:t>(but </a:t>
            </a:r>
            <a:r>
              <a:rPr sz="2000" spc="-5" dirty="0"/>
              <a:t>not to</a:t>
            </a:r>
            <a:r>
              <a:rPr sz="2000" spc="-310" dirty="0"/>
              <a:t> </a:t>
            </a:r>
            <a:r>
              <a:rPr sz="2000" spc="-5" dirty="0"/>
              <a:t>Q)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60340" y="2041270"/>
            <a:ext cx="329184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181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41857"/>
            <a:ext cx="13360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NFA</a:t>
            </a:r>
            <a:endParaRPr sz="5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866113"/>
            <a:ext cx="7778115" cy="22447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automaton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deterministic</a:t>
            </a:r>
            <a:r>
              <a:rPr sz="26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if</a:t>
            </a:r>
            <a:endParaRPr sz="2600">
              <a:latin typeface="Book Antiqua"/>
              <a:cs typeface="Book Antiqua"/>
            </a:endParaRPr>
          </a:p>
          <a:p>
            <a:pPr marL="287020" marR="1574165" indent="-274955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It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has no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edges/transitions labeled</a:t>
            </a:r>
            <a:r>
              <a:rPr sz="2600" spc="-4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with  epsilon/lamda.</a:t>
            </a:r>
            <a:endParaRPr sz="2600">
              <a:latin typeface="Book Antiqua"/>
              <a:cs typeface="Book Antiqu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each state and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for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each symbol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in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the alphabet, 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there is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exactly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one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edge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labeled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with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that</a:t>
            </a:r>
            <a:r>
              <a:rPr sz="26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symbol.</a:t>
            </a:r>
            <a:endParaRPr sz="26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73484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038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4953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117" y="32766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5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8402" y="45618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43561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406400" y="0"/>
                </a:moveTo>
                <a:lnTo>
                  <a:pt x="406400" y="127000"/>
                </a:lnTo>
                <a:lnTo>
                  <a:pt x="520700" y="69850"/>
                </a:lnTo>
                <a:lnTo>
                  <a:pt x="419100" y="69850"/>
                </a:lnTo>
                <a:lnTo>
                  <a:pt x="419100" y="57150"/>
                </a:lnTo>
                <a:lnTo>
                  <a:pt x="520700" y="57150"/>
                </a:lnTo>
                <a:lnTo>
                  <a:pt x="406400" y="0"/>
                </a:lnTo>
                <a:close/>
              </a:path>
              <a:path w="533400" h="127000">
                <a:moveTo>
                  <a:pt x="406400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406400" y="69850"/>
                </a:lnTo>
                <a:lnTo>
                  <a:pt x="406400" y="57150"/>
                </a:lnTo>
                <a:close/>
              </a:path>
              <a:path w="533400" h="127000">
                <a:moveTo>
                  <a:pt x="520700" y="57150"/>
                </a:moveTo>
                <a:lnTo>
                  <a:pt x="419100" y="57150"/>
                </a:lnTo>
                <a:lnTo>
                  <a:pt x="419100" y="69850"/>
                </a:lnTo>
                <a:lnTo>
                  <a:pt x="520700" y="69850"/>
                </a:lnTo>
                <a:lnTo>
                  <a:pt x="533400" y="63500"/>
                </a:lnTo>
                <a:lnTo>
                  <a:pt x="520700" y="571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91000" y="2662427"/>
            <a:ext cx="2062480" cy="1000125"/>
            <a:chOff x="4191000" y="2662427"/>
            <a:chExt cx="2062480" cy="1000125"/>
          </a:xfrm>
        </p:grpSpPr>
        <p:sp>
          <p:nvSpPr>
            <p:cNvPr id="10" name="object 10"/>
            <p:cNvSpPr/>
            <p:nvPr/>
          </p:nvSpPr>
          <p:spPr>
            <a:xfrm>
              <a:off x="4191000" y="31369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26669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44779" y="11155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6540" y="636584"/>
            <a:ext cx="8690610" cy="48507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630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482600" marR="55880" indent="-342900">
              <a:lnSpc>
                <a:spcPct val="100000"/>
              </a:lnSpc>
              <a:spcBef>
                <a:spcPts val="340"/>
              </a:spcBef>
              <a:tabLst>
                <a:tab pos="481965" algn="l"/>
              </a:tabLst>
            </a:pPr>
            <a:r>
              <a:rPr sz="1400" dirty="0">
                <a:solidFill>
                  <a:srgbClr val="8E1E08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8E1E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NFA travels all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possible paths,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and so it remains in many states at once.  As long as at least one of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paths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results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in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an accepting state,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NFA  accepts </a:t>
            </a:r>
            <a:r>
              <a:rPr sz="2000" spc="-5" dirty="0">
                <a:solidFill>
                  <a:srgbClr val="04607A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04607A"/>
                </a:solidFill>
                <a:latin typeface="Book Antiqua"/>
                <a:cs typeface="Book Antiqua"/>
              </a:rPr>
              <a:t>input.</a:t>
            </a:r>
            <a:endParaRPr sz="2000">
              <a:latin typeface="Book Antiqua"/>
              <a:cs typeface="Book Antiqua"/>
            </a:endParaRPr>
          </a:p>
          <a:p>
            <a:pPr marL="63500">
              <a:lnSpc>
                <a:spcPts val="4325"/>
              </a:lnSpc>
              <a:spcBef>
                <a:spcPts val="58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Alphabet =</a:t>
            </a:r>
            <a:r>
              <a:rPr sz="2800" spc="-3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5925" spc="-89" baseline="-1406" dirty="0">
                <a:latin typeface="Times New Roman"/>
                <a:cs typeface="Times New Roman"/>
              </a:rPr>
              <a:t>{</a:t>
            </a:r>
            <a:r>
              <a:rPr sz="5925" i="1" spc="-89" baseline="-1406" dirty="0">
                <a:latin typeface="Times New Roman"/>
                <a:cs typeface="Times New Roman"/>
              </a:rPr>
              <a:t>a</a:t>
            </a:r>
            <a:r>
              <a:rPr sz="5925" spc="-89" baseline="-1406" dirty="0">
                <a:latin typeface="Times New Roman"/>
                <a:cs typeface="Times New Roman"/>
              </a:rPr>
              <a:t>}</a:t>
            </a:r>
            <a:endParaRPr sz="5925" baseline="-1406">
              <a:latin typeface="Times New Roman"/>
              <a:cs typeface="Times New Roman"/>
            </a:endParaRPr>
          </a:p>
          <a:p>
            <a:pPr marL="3418204">
              <a:lnSpc>
                <a:spcPts val="4385"/>
              </a:lnSpc>
              <a:tabLst>
                <a:tab pos="5247005" algn="l"/>
              </a:tabLst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	</a:t>
            </a: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1437005">
              <a:lnSpc>
                <a:spcPct val="100000"/>
              </a:lnSpc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L="3418204">
              <a:lnSpc>
                <a:spcPct val="100000"/>
              </a:lnSpc>
              <a:spcBef>
                <a:spcPts val="24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97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4038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4953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117" y="32766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5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8402" y="45618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43561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406400" y="0"/>
                </a:moveTo>
                <a:lnTo>
                  <a:pt x="406400" y="127000"/>
                </a:lnTo>
                <a:lnTo>
                  <a:pt x="520700" y="69850"/>
                </a:lnTo>
                <a:lnTo>
                  <a:pt x="419100" y="69850"/>
                </a:lnTo>
                <a:lnTo>
                  <a:pt x="419100" y="57150"/>
                </a:lnTo>
                <a:lnTo>
                  <a:pt x="520700" y="57150"/>
                </a:lnTo>
                <a:lnTo>
                  <a:pt x="406400" y="0"/>
                </a:lnTo>
                <a:close/>
              </a:path>
              <a:path w="533400" h="127000">
                <a:moveTo>
                  <a:pt x="406400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406400" y="69850"/>
                </a:lnTo>
                <a:lnTo>
                  <a:pt x="406400" y="57150"/>
                </a:lnTo>
                <a:close/>
              </a:path>
              <a:path w="533400" h="127000">
                <a:moveTo>
                  <a:pt x="520700" y="57150"/>
                </a:moveTo>
                <a:lnTo>
                  <a:pt x="419100" y="57150"/>
                </a:lnTo>
                <a:lnTo>
                  <a:pt x="419100" y="69850"/>
                </a:lnTo>
                <a:lnTo>
                  <a:pt x="520700" y="69850"/>
                </a:lnTo>
                <a:lnTo>
                  <a:pt x="533400" y="63500"/>
                </a:lnTo>
                <a:lnTo>
                  <a:pt x="520700" y="5715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2819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91000" y="2662427"/>
            <a:ext cx="2062480" cy="1000125"/>
            <a:chOff x="4191000" y="2662427"/>
            <a:chExt cx="2062480" cy="1000125"/>
          </a:xfrm>
        </p:grpSpPr>
        <p:sp>
          <p:nvSpPr>
            <p:cNvPr id="10" name="object 10"/>
            <p:cNvSpPr/>
            <p:nvPr/>
          </p:nvSpPr>
          <p:spPr>
            <a:xfrm>
              <a:off x="4191000" y="31369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26669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70968" y="2947128"/>
            <a:ext cx="22987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5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313" y="2717546"/>
            <a:ext cx="281305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spc="10" dirty="0">
                <a:latin typeface="Times New Roman"/>
                <a:cs typeface="Times New Roman"/>
              </a:rPr>
              <a:t>q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5757" y="2946816"/>
            <a:ext cx="229870" cy="515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5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1389" y="2717546"/>
            <a:ext cx="280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i="1" spc="5" dirty="0">
                <a:latin typeface="Times New Roman"/>
                <a:cs typeface="Times New Roman"/>
              </a:rPr>
              <a:t>q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3290" y="3632596"/>
            <a:ext cx="2526665" cy="185420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400"/>
              </a:spcBef>
            </a:pPr>
            <a:r>
              <a:rPr sz="4000" i="1" spc="-95" dirty="0">
                <a:latin typeface="Times New Roman"/>
                <a:cs typeface="Times New Roman"/>
              </a:rPr>
              <a:t>q</a:t>
            </a:r>
            <a:r>
              <a:rPr sz="4800" spc="-30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1044" y="2683890"/>
            <a:ext cx="127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Two</a:t>
            </a:r>
            <a:r>
              <a:rPr sz="18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choices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1654" y="1093232"/>
            <a:ext cx="73723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-75" dirty="0">
                <a:latin typeface="Times New Roman"/>
                <a:cs typeface="Times New Roman"/>
              </a:rPr>
              <a:t>{</a:t>
            </a:r>
            <a:r>
              <a:rPr sz="3950" i="1" spc="-90" dirty="0">
                <a:latin typeface="Times New Roman"/>
                <a:cs typeface="Times New Roman"/>
              </a:rPr>
              <a:t>a</a:t>
            </a:r>
            <a:r>
              <a:rPr sz="3950" spc="-15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690" y="475233"/>
            <a:ext cx="1539875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Alphabet</a:t>
            </a:r>
            <a:r>
              <a:rPr sz="24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=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930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6828" y="5046726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1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800" y="2814637"/>
            <a:ext cx="5034280" cy="2828925"/>
            <a:chOff x="1066800" y="2814637"/>
            <a:chExt cx="5034280" cy="2828925"/>
          </a:xfrm>
        </p:grpSpPr>
        <p:sp>
          <p:nvSpPr>
            <p:cNvPr id="5" name="object 5"/>
            <p:cNvSpPr/>
            <p:nvPr/>
          </p:nvSpPr>
          <p:spPr>
            <a:xfrm>
              <a:off x="1600200" y="2819400"/>
              <a:ext cx="2590800" cy="1905000"/>
            </a:xfrm>
            <a:custGeom>
              <a:avLst/>
              <a:gdLst/>
              <a:ahLst/>
              <a:cxnLst/>
              <a:rect l="l" t="t" r="r" b="b"/>
              <a:pathLst>
                <a:path w="2590800" h="1905000">
                  <a:moveTo>
                    <a:pt x="1905000" y="342900"/>
                  </a:moveTo>
                  <a:lnTo>
                    <a:pt x="1908130" y="296375"/>
                  </a:lnTo>
                  <a:lnTo>
                    <a:pt x="1917250" y="251751"/>
                  </a:lnTo>
                  <a:lnTo>
                    <a:pt x="1931949" y="209436"/>
                  </a:lnTo>
                  <a:lnTo>
                    <a:pt x="1951820" y="169841"/>
                  </a:lnTo>
                  <a:lnTo>
                    <a:pt x="1976454" y="133373"/>
                  </a:lnTo>
                  <a:lnTo>
                    <a:pt x="2005441" y="100441"/>
                  </a:lnTo>
                  <a:lnTo>
                    <a:pt x="2038373" y="71454"/>
                  </a:lnTo>
                  <a:lnTo>
                    <a:pt x="2074841" y="46820"/>
                  </a:lnTo>
                  <a:lnTo>
                    <a:pt x="2114436" y="26949"/>
                  </a:lnTo>
                  <a:lnTo>
                    <a:pt x="2156751" y="12250"/>
                  </a:lnTo>
                  <a:lnTo>
                    <a:pt x="2201375" y="3130"/>
                  </a:lnTo>
                  <a:lnTo>
                    <a:pt x="2247900" y="0"/>
                  </a:lnTo>
                  <a:lnTo>
                    <a:pt x="2294424" y="3130"/>
                  </a:lnTo>
                  <a:lnTo>
                    <a:pt x="2339048" y="12250"/>
                  </a:lnTo>
                  <a:lnTo>
                    <a:pt x="2381363" y="26949"/>
                  </a:lnTo>
                  <a:lnTo>
                    <a:pt x="2420958" y="46820"/>
                  </a:lnTo>
                  <a:lnTo>
                    <a:pt x="2457426" y="71454"/>
                  </a:lnTo>
                  <a:lnTo>
                    <a:pt x="2490358" y="100441"/>
                  </a:lnTo>
                  <a:lnTo>
                    <a:pt x="2519345" y="133373"/>
                  </a:lnTo>
                  <a:lnTo>
                    <a:pt x="2543979" y="169841"/>
                  </a:lnTo>
                  <a:lnTo>
                    <a:pt x="2563850" y="209436"/>
                  </a:lnTo>
                  <a:lnTo>
                    <a:pt x="2578549" y="251751"/>
                  </a:lnTo>
                  <a:lnTo>
                    <a:pt x="2587669" y="296375"/>
                  </a:lnTo>
                  <a:lnTo>
                    <a:pt x="2590800" y="342900"/>
                  </a:lnTo>
                  <a:lnTo>
                    <a:pt x="2587669" y="389424"/>
                  </a:lnTo>
                  <a:lnTo>
                    <a:pt x="2578549" y="434048"/>
                  </a:lnTo>
                  <a:lnTo>
                    <a:pt x="2563850" y="476363"/>
                  </a:lnTo>
                  <a:lnTo>
                    <a:pt x="2543979" y="515958"/>
                  </a:lnTo>
                  <a:lnTo>
                    <a:pt x="2519345" y="552426"/>
                  </a:lnTo>
                  <a:lnTo>
                    <a:pt x="2490358" y="585358"/>
                  </a:lnTo>
                  <a:lnTo>
                    <a:pt x="2457426" y="614345"/>
                  </a:lnTo>
                  <a:lnTo>
                    <a:pt x="2420958" y="638979"/>
                  </a:lnTo>
                  <a:lnTo>
                    <a:pt x="2381363" y="658850"/>
                  </a:lnTo>
                  <a:lnTo>
                    <a:pt x="2339048" y="673549"/>
                  </a:lnTo>
                  <a:lnTo>
                    <a:pt x="2294424" y="682669"/>
                  </a:lnTo>
                  <a:lnTo>
                    <a:pt x="2247900" y="685800"/>
                  </a:lnTo>
                  <a:lnTo>
                    <a:pt x="2201375" y="682669"/>
                  </a:lnTo>
                  <a:lnTo>
                    <a:pt x="2156751" y="673549"/>
                  </a:lnTo>
                  <a:lnTo>
                    <a:pt x="2114436" y="658850"/>
                  </a:lnTo>
                  <a:lnTo>
                    <a:pt x="2074841" y="638979"/>
                  </a:lnTo>
                  <a:lnTo>
                    <a:pt x="2038373" y="614345"/>
                  </a:lnTo>
                  <a:lnTo>
                    <a:pt x="2005441" y="585358"/>
                  </a:lnTo>
                  <a:lnTo>
                    <a:pt x="1976454" y="552426"/>
                  </a:lnTo>
                  <a:lnTo>
                    <a:pt x="1951820" y="515958"/>
                  </a:lnTo>
                  <a:lnTo>
                    <a:pt x="1931949" y="476363"/>
                  </a:lnTo>
                  <a:lnTo>
                    <a:pt x="1917250" y="434048"/>
                  </a:lnTo>
                  <a:lnTo>
                    <a:pt x="1908130" y="389424"/>
                  </a:lnTo>
                  <a:lnTo>
                    <a:pt x="1905000" y="342900"/>
                  </a:lnTo>
                  <a:close/>
                </a:path>
                <a:path w="2590800" h="1905000">
                  <a:moveTo>
                    <a:pt x="0" y="1562100"/>
                  </a:moveTo>
                  <a:lnTo>
                    <a:pt x="3130" y="1515575"/>
                  </a:lnTo>
                  <a:lnTo>
                    <a:pt x="12250" y="1470951"/>
                  </a:lnTo>
                  <a:lnTo>
                    <a:pt x="26949" y="1428636"/>
                  </a:lnTo>
                  <a:lnTo>
                    <a:pt x="46820" y="1389041"/>
                  </a:lnTo>
                  <a:lnTo>
                    <a:pt x="71454" y="1352573"/>
                  </a:lnTo>
                  <a:lnTo>
                    <a:pt x="100441" y="1319641"/>
                  </a:lnTo>
                  <a:lnTo>
                    <a:pt x="133373" y="1290654"/>
                  </a:lnTo>
                  <a:lnTo>
                    <a:pt x="169841" y="1266020"/>
                  </a:lnTo>
                  <a:lnTo>
                    <a:pt x="209436" y="1246149"/>
                  </a:lnTo>
                  <a:lnTo>
                    <a:pt x="251751" y="1231450"/>
                  </a:lnTo>
                  <a:lnTo>
                    <a:pt x="296375" y="1222330"/>
                  </a:lnTo>
                  <a:lnTo>
                    <a:pt x="342900" y="1219200"/>
                  </a:lnTo>
                  <a:lnTo>
                    <a:pt x="389424" y="1222330"/>
                  </a:lnTo>
                  <a:lnTo>
                    <a:pt x="434048" y="1231450"/>
                  </a:lnTo>
                  <a:lnTo>
                    <a:pt x="476363" y="1246149"/>
                  </a:lnTo>
                  <a:lnTo>
                    <a:pt x="515958" y="1266020"/>
                  </a:lnTo>
                  <a:lnTo>
                    <a:pt x="552426" y="1290654"/>
                  </a:lnTo>
                  <a:lnTo>
                    <a:pt x="585358" y="1319641"/>
                  </a:lnTo>
                  <a:lnTo>
                    <a:pt x="614345" y="1352573"/>
                  </a:lnTo>
                  <a:lnTo>
                    <a:pt x="638979" y="1389041"/>
                  </a:lnTo>
                  <a:lnTo>
                    <a:pt x="658850" y="1428636"/>
                  </a:lnTo>
                  <a:lnTo>
                    <a:pt x="673549" y="1470951"/>
                  </a:lnTo>
                  <a:lnTo>
                    <a:pt x="682669" y="1515575"/>
                  </a:lnTo>
                  <a:lnTo>
                    <a:pt x="685800" y="1562100"/>
                  </a:lnTo>
                  <a:lnTo>
                    <a:pt x="682669" y="1608624"/>
                  </a:lnTo>
                  <a:lnTo>
                    <a:pt x="673549" y="1653248"/>
                  </a:lnTo>
                  <a:lnTo>
                    <a:pt x="658850" y="1695563"/>
                  </a:lnTo>
                  <a:lnTo>
                    <a:pt x="638979" y="1735158"/>
                  </a:lnTo>
                  <a:lnTo>
                    <a:pt x="614345" y="1771626"/>
                  </a:lnTo>
                  <a:lnTo>
                    <a:pt x="585358" y="1804558"/>
                  </a:lnTo>
                  <a:lnTo>
                    <a:pt x="552426" y="1833545"/>
                  </a:lnTo>
                  <a:lnTo>
                    <a:pt x="515958" y="1858179"/>
                  </a:lnTo>
                  <a:lnTo>
                    <a:pt x="476363" y="1878050"/>
                  </a:lnTo>
                  <a:lnTo>
                    <a:pt x="434048" y="1892749"/>
                  </a:lnTo>
                  <a:lnTo>
                    <a:pt x="389424" y="1901869"/>
                  </a:lnTo>
                  <a:lnTo>
                    <a:pt x="342900" y="1905000"/>
                  </a:lnTo>
                  <a:lnTo>
                    <a:pt x="296375" y="1901869"/>
                  </a:lnTo>
                  <a:lnTo>
                    <a:pt x="251751" y="1892749"/>
                  </a:lnTo>
                  <a:lnTo>
                    <a:pt x="209436" y="1878050"/>
                  </a:lnTo>
                  <a:lnTo>
                    <a:pt x="169841" y="1858179"/>
                  </a:lnTo>
                  <a:lnTo>
                    <a:pt x="133373" y="1833545"/>
                  </a:lnTo>
                  <a:lnTo>
                    <a:pt x="100441" y="1804558"/>
                  </a:lnTo>
                  <a:lnTo>
                    <a:pt x="71454" y="1771626"/>
                  </a:lnTo>
                  <a:lnTo>
                    <a:pt x="46820" y="1735158"/>
                  </a:lnTo>
                  <a:lnTo>
                    <a:pt x="26949" y="1695563"/>
                  </a:lnTo>
                  <a:lnTo>
                    <a:pt x="12250" y="1653248"/>
                  </a:lnTo>
                  <a:lnTo>
                    <a:pt x="3130" y="1608624"/>
                  </a:lnTo>
                  <a:lnTo>
                    <a:pt x="0" y="15621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6116" y="3276600"/>
              <a:ext cx="1299210" cy="920115"/>
            </a:xfrm>
            <a:custGeom>
              <a:avLst/>
              <a:gdLst/>
              <a:ahLst/>
              <a:cxnLst/>
              <a:rect l="l" t="t" r="r" b="b"/>
              <a:pathLst>
                <a:path w="1299210" h="920114">
                  <a:moveTo>
                    <a:pt x="1191671" y="68035"/>
                  </a:moveTo>
                  <a:lnTo>
                    <a:pt x="0" y="909193"/>
                  </a:lnTo>
                  <a:lnTo>
                    <a:pt x="7365" y="919607"/>
                  </a:lnTo>
                  <a:lnTo>
                    <a:pt x="1199021" y="78460"/>
                  </a:lnTo>
                  <a:lnTo>
                    <a:pt x="1191671" y="68035"/>
                  </a:lnTo>
                  <a:close/>
                </a:path>
                <a:path w="1299210" h="920114">
                  <a:moveTo>
                    <a:pt x="1266480" y="60705"/>
                  </a:moveTo>
                  <a:lnTo>
                    <a:pt x="1202055" y="60705"/>
                  </a:lnTo>
                  <a:lnTo>
                    <a:pt x="1209420" y="71120"/>
                  </a:lnTo>
                  <a:lnTo>
                    <a:pt x="1199021" y="78460"/>
                  </a:lnTo>
                  <a:lnTo>
                    <a:pt x="1231899" y="125095"/>
                  </a:lnTo>
                  <a:lnTo>
                    <a:pt x="1266480" y="60705"/>
                  </a:lnTo>
                  <a:close/>
                </a:path>
                <a:path w="1299210" h="920114">
                  <a:moveTo>
                    <a:pt x="1202055" y="60705"/>
                  </a:moveTo>
                  <a:lnTo>
                    <a:pt x="1191671" y="68035"/>
                  </a:lnTo>
                  <a:lnTo>
                    <a:pt x="1199021" y="78460"/>
                  </a:lnTo>
                  <a:lnTo>
                    <a:pt x="1209420" y="71120"/>
                  </a:lnTo>
                  <a:lnTo>
                    <a:pt x="1202055" y="60705"/>
                  </a:lnTo>
                  <a:close/>
                </a:path>
                <a:path w="1299210" h="920114">
                  <a:moveTo>
                    <a:pt x="1299083" y="0"/>
                  </a:moveTo>
                  <a:lnTo>
                    <a:pt x="1158747" y="21336"/>
                  </a:lnTo>
                  <a:lnTo>
                    <a:pt x="1191671" y="68035"/>
                  </a:lnTo>
                  <a:lnTo>
                    <a:pt x="1202055" y="60705"/>
                  </a:lnTo>
                  <a:lnTo>
                    <a:pt x="1266480" y="60705"/>
                  </a:lnTo>
                  <a:lnTo>
                    <a:pt x="1299083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5200" y="4953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800" y="3136899"/>
              <a:ext cx="4191000" cy="2116455"/>
            </a:xfrm>
            <a:custGeom>
              <a:avLst/>
              <a:gdLst/>
              <a:ahLst/>
              <a:cxnLst/>
              <a:rect l="l" t="t" r="r" b="b"/>
              <a:pathLst>
                <a:path w="4191000" h="2116454">
                  <a:moveTo>
                    <a:pt x="533400" y="1282700"/>
                  </a:moveTo>
                  <a:lnTo>
                    <a:pt x="520700" y="1276350"/>
                  </a:lnTo>
                  <a:lnTo>
                    <a:pt x="406400" y="1219200"/>
                  </a:lnTo>
                  <a:lnTo>
                    <a:pt x="406400" y="1276350"/>
                  </a:lnTo>
                  <a:lnTo>
                    <a:pt x="0" y="1276350"/>
                  </a:lnTo>
                  <a:lnTo>
                    <a:pt x="0" y="1289050"/>
                  </a:lnTo>
                  <a:lnTo>
                    <a:pt x="406400" y="1289050"/>
                  </a:lnTo>
                  <a:lnTo>
                    <a:pt x="406400" y="1346200"/>
                  </a:lnTo>
                  <a:lnTo>
                    <a:pt x="520700" y="1289050"/>
                  </a:lnTo>
                  <a:lnTo>
                    <a:pt x="533400" y="1282700"/>
                  </a:lnTo>
                  <a:close/>
                </a:path>
                <a:path w="4191000" h="2116454">
                  <a:moveTo>
                    <a:pt x="2442972" y="2116328"/>
                  </a:moveTo>
                  <a:lnTo>
                    <a:pt x="2408771" y="2068576"/>
                  </a:lnTo>
                  <a:lnTo>
                    <a:pt x="2360295" y="2000885"/>
                  </a:lnTo>
                  <a:lnTo>
                    <a:pt x="2333650" y="2051329"/>
                  </a:lnTo>
                  <a:lnTo>
                    <a:pt x="1147445" y="1424940"/>
                  </a:lnTo>
                  <a:lnTo>
                    <a:pt x="1141603" y="1436116"/>
                  </a:lnTo>
                  <a:lnTo>
                    <a:pt x="2327681" y="2062619"/>
                  </a:lnTo>
                  <a:lnTo>
                    <a:pt x="2300986" y="2113153"/>
                  </a:lnTo>
                  <a:lnTo>
                    <a:pt x="2442972" y="2116328"/>
                  </a:lnTo>
                  <a:close/>
                </a:path>
                <a:path w="4191000" h="2116454">
                  <a:moveTo>
                    <a:pt x="4191000" y="63500"/>
                  </a:moveTo>
                  <a:lnTo>
                    <a:pt x="4178300" y="57150"/>
                  </a:lnTo>
                  <a:lnTo>
                    <a:pt x="4064000" y="0"/>
                  </a:lnTo>
                  <a:lnTo>
                    <a:pt x="4064000" y="57150"/>
                  </a:lnTo>
                  <a:lnTo>
                    <a:pt x="3124200" y="57150"/>
                  </a:lnTo>
                  <a:lnTo>
                    <a:pt x="3124200" y="69850"/>
                  </a:lnTo>
                  <a:lnTo>
                    <a:pt x="4064000" y="69850"/>
                  </a:lnTo>
                  <a:lnTo>
                    <a:pt x="4064000" y="127000"/>
                  </a:lnTo>
                  <a:lnTo>
                    <a:pt x="4178300" y="69850"/>
                  </a:lnTo>
                  <a:lnTo>
                    <a:pt x="4191000" y="6350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28194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6912" y="27175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7800" y="26670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300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5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600" y="495300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5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5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300" y="990600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5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5989" y="27175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637037" y="4851265"/>
            <a:ext cx="520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5990" y="3936865"/>
            <a:ext cx="527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044" y="2683890"/>
            <a:ext cx="127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Two</a:t>
            </a:r>
            <a:r>
              <a:rPr sz="1800" spc="-8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choices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8409" y="2912490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1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transition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1654" y="1093232"/>
            <a:ext cx="73723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-75" dirty="0">
                <a:latin typeface="Times New Roman"/>
                <a:cs typeface="Times New Roman"/>
              </a:rPr>
              <a:t>{</a:t>
            </a:r>
            <a:r>
              <a:rPr sz="3950" i="1" spc="-90" dirty="0">
                <a:latin typeface="Times New Roman"/>
                <a:cs typeface="Times New Roman"/>
              </a:rPr>
              <a:t>a</a:t>
            </a:r>
            <a:r>
              <a:rPr sz="3950" spc="-15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690" y="475233"/>
            <a:ext cx="1539875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Alphabet</a:t>
            </a:r>
            <a:r>
              <a:rPr sz="2400" spc="-8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=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70757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89915"/>
            <a:ext cx="8196580" cy="368744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  <a:p>
            <a:pPr marL="165100">
              <a:lnSpc>
                <a:spcPts val="3829"/>
              </a:lnSpc>
              <a:spcBef>
                <a:spcPts val="1465"/>
              </a:spcBef>
            </a:pP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An </a:t>
            </a:r>
            <a:r>
              <a:rPr sz="3200" b="1" spc="-5" dirty="0">
                <a:solidFill>
                  <a:srgbClr val="FF0000"/>
                </a:solidFill>
                <a:latin typeface="Book Antiqua"/>
                <a:cs typeface="Book Antiqua"/>
              </a:rPr>
              <a:t>NFA </a:t>
            </a: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accepts a</a:t>
            </a:r>
            <a:r>
              <a:rPr sz="3200" b="1" spc="-6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Book Antiqua"/>
                <a:cs typeface="Book Antiqua"/>
              </a:rPr>
              <a:t>string:</a:t>
            </a:r>
            <a:endParaRPr sz="3200">
              <a:latin typeface="Book Antiqua"/>
              <a:cs typeface="Book Antiqua"/>
            </a:endParaRPr>
          </a:p>
          <a:p>
            <a:pPr marL="165100" marR="1539240">
              <a:lnSpc>
                <a:spcPts val="3840"/>
              </a:lnSpc>
              <a:spcBef>
                <a:spcPts val="114"/>
              </a:spcBef>
            </a:pP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if there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is a computation of </a:t>
            </a:r>
            <a:r>
              <a:rPr sz="32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NFA  that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accepts </a:t>
            </a:r>
            <a:r>
              <a:rPr sz="32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200" dirty="0">
                <a:solidFill>
                  <a:srgbClr val="383500"/>
                </a:solidFill>
                <a:latin typeface="Book Antiqua"/>
                <a:cs typeface="Book Antiqua"/>
              </a:rPr>
              <a:t>string</a:t>
            </a:r>
            <a:endParaRPr sz="3200">
              <a:latin typeface="Book Antiqua"/>
              <a:cs typeface="Book Antiqua"/>
            </a:endParaRPr>
          </a:p>
          <a:p>
            <a:pPr marL="165100" marR="5080">
              <a:lnSpc>
                <a:spcPct val="100000"/>
              </a:lnSpc>
              <a:spcBef>
                <a:spcPts val="1805"/>
              </a:spcBef>
            </a:pP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i.e.,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all the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string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is processed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and 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automaton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is in 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an </a:t>
            </a:r>
            <a:r>
              <a:rPr sz="3600" spc="-5" dirty="0">
                <a:solidFill>
                  <a:srgbClr val="383500"/>
                </a:solidFill>
                <a:latin typeface="Book Antiqua"/>
                <a:cs typeface="Book Antiqua"/>
              </a:rPr>
              <a:t>accepting</a:t>
            </a: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 state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5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37006"/>
            <a:ext cx="78613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000" spc="-15" dirty="0" smtClean="0"/>
              <a:t>History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770329"/>
            <a:ext cx="8039100" cy="398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5090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5" dirty="0" smtClean="0">
              <a:latin typeface="+mj-lt"/>
              <a:cs typeface="Bookman Old Style"/>
            </a:endParaRPr>
          </a:p>
          <a:p>
            <a:pPr marL="286385" marR="85090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 smtClean="0">
                <a:latin typeface="+mj-lt"/>
                <a:cs typeface="Bookman Old Style"/>
              </a:rPr>
              <a:t>It </a:t>
            </a:r>
            <a:r>
              <a:rPr sz="2400" b="0" spc="-5" dirty="0">
                <a:latin typeface="+mj-lt"/>
                <a:cs typeface="Bookman Old Style"/>
              </a:rPr>
              <a:t>started before World War II, Germans  </a:t>
            </a:r>
            <a:r>
              <a:rPr sz="2400" b="0" spc="-10" dirty="0">
                <a:latin typeface="+mj-lt"/>
                <a:cs typeface="Bookman Old Style"/>
              </a:rPr>
              <a:t>army used </a:t>
            </a:r>
            <a:r>
              <a:rPr sz="2400" b="0" spc="-5" dirty="0">
                <a:latin typeface="+mj-lt"/>
                <a:cs typeface="Bookman Old Style"/>
              </a:rPr>
              <a:t>Enigma</a:t>
            </a:r>
            <a:r>
              <a:rPr sz="2400" b="0" spc="4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encryption.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Alan Turing and </a:t>
            </a:r>
            <a:r>
              <a:rPr sz="2400" b="0" spc="-5" dirty="0">
                <a:latin typeface="+mj-lt"/>
                <a:cs typeface="Bookman Old Style"/>
              </a:rPr>
              <a:t>many </a:t>
            </a:r>
            <a:r>
              <a:rPr sz="2400" b="0" spc="-10" dirty="0">
                <a:latin typeface="+mj-lt"/>
                <a:cs typeface="Bookman Old Style"/>
              </a:rPr>
              <a:t>mathematicians </a:t>
            </a:r>
            <a:r>
              <a:rPr sz="2400" b="0" spc="-5" dirty="0">
                <a:latin typeface="+mj-lt"/>
                <a:cs typeface="Bookman Old Style"/>
              </a:rPr>
              <a:t>tried  to </a:t>
            </a:r>
            <a:r>
              <a:rPr sz="2400" b="0" spc="-10" dirty="0">
                <a:latin typeface="+mj-lt"/>
                <a:cs typeface="Bookman Old Style"/>
              </a:rPr>
              <a:t>break </a:t>
            </a:r>
            <a:r>
              <a:rPr sz="2400" b="0" spc="-5" dirty="0">
                <a:latin typeface="+mj-lt"/>
                <a:cs typeface="Bookman Old Style"/>
              </a:rPr>
              <a:t>the Enigma</a:t>
            </a:r>
            <a:r>
              <a:rPr sz="2400" b="0" spc="35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encryption.</a:t>
            </a:r>
            <a:endParaRPr sz="2400" dirty="0">
              <a:latin typeface="+mj-lt"/>
              <a:cs typeface="Bookman Old Style"/>
            </a:endParaRPr>
          </a:p>
          <a:p>
            <a:pPr marL="286385" marR="5638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Their </a:t>
            </a:r>
            <a:r>
              <a:rPr sz="2400" b="0" spc="-5" dirty="0">
                <a:latin typeface="+mj-lt"/>
                <a:cs typeface="Bookman Old Style"/>
              </a:rPr>
              <a:t>efforts resulted in </a:t>
            </a:r>
            <a:r>
              <a:rPr sz="2400" b="0" spc="-10" dirty="0">
                <a:latin typeface="+mj-lt"/>
                <a:cs typeface="Bookman Old Style"/>
              </a:rPr>
              <a:t>emergence </a:t>
            </a:r>
            <a:r>
              <a:rPr sz="2400" b="0" spc="-5" dirty="0">
                <a:latin typeface="+mj-lt"/>
                <a:cs typeface="Bookman Old Style"/>
              </a:rPr>
              <a:t>of a  mechanical </a:t>
            </a:r>
            <a:r>
              <a:rPr sz="2400" b="0" spc="-10" dirty="0">
                <a:latin typeface="+mj-lt"/>
                <a:cs typeface="Bookman Old Style"/>
              </a:rPr>
              <a:t>device </a:t>
            </a:r>
            <a:r>
              <a:rPr sz="2400" b="0" spc="-5" dirty="0">
                <a:latin typeface="+mj-lt"/>
                <a:cs typeface="Bookman Old Style"/>
              </a:rPr>
              <a:t>that was </a:t>
            </a:r>
            <a:r>
              <a:rPr sz="2400" b="0" spc="-10" dirty="0">
                <a:latin typeface="+mj-lt"/>
                <a:cs typeface="Bookman Old Style"/>
              </a:rPr>
              <a:t>dedicated </a:t>
            </a:r>
            <a:r>
              <a:rPr sz="2400" b="0" spc="-5" dirty="0">
                <a:latin typeface="+mj-lt"/>
                <a:cs typeface="Bookman Old Style"/>
              </a:rPr>
              <a:t>for  deciphering Enigma </a:t>
            </a:r>
            <a:r>
              <a:rPr sz="2400" b="0" spc="-10" dirty="0">
                <a:latin typeface="+mj-lt"/>
                <a:cs typeface="Bookman Old Style"/>
              </a:rPr>
              <a:t>encrypted</a:t>
            </a:r>
            <a:r>
              <a:rPr sz="2400" b="0" spc="2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messages.</a:t>
            </a:r>
            <a:endParaRPr sz="2400" dirty="0">
              <a:latin typeface="+mj-lt"/>
              <a:cs typeface="Bookman Old Style"/>
            </a:endParaRPr>
          </a:p>
          <a:p>
            <a:pPr marL="286385" marR="189865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As a result many German </a:t>
            </a:r>
            <a:r>
              <a:rPr sz="2400" b="0" spc="-10" dirty="0">
                <a:latin typeface="+mj-lt"/>
                <a:cs typeface="Bookman Old Style"/>
              </a:rPr>
              <a:t>submarines </a:t>
            </a:r>
            <a:r>
              <a:rPr sz="2400" b="0" spc="-5" dirty="0">
                <a:latin typeface="+mj-lt"/>
                <a:cs typeface="Bookman Old Style"/>
              </a:rPr>
              <a:t>were  </a:t>
            </a:r>
            <a:r>
              <a:rPr sz="2400" b="0" spc="-10" dirty="0">
                <a:latin typeface="+mj-lt"/>
                <a:cs typeface="Bookman Old Style"/>
              </a:rPr>
              <a:t>attacked and</a:t>
            </a:r>
            <a:r>
              <a:rPr sz="2400" b="0" spc="3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destroyed.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15112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81911" y="4248911"/>
            <a:ext cx="723900" cy="723900"/>
            <a:chOff x="1581911" y="4248911"/>
            <a:chExt cx="723900" cy="723900"/>
          </a:xfrm>
        </p:grpSpPr>
        <p:sp>
          <p:nvSpPr>
            <p:cNvPr id="6" name="object 6"/>
            <p:cNvSpPr/>
            <p:nvPr/>
          </p:nvSpPr>
          <p:spPr>
            <a:xfrm>
              <a:off x="1600961" y="42679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961" y="42679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505200" y="5181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6117" y="3505200"/>
            <a:ext cx="1299210" cy="920115"/>
          </a:xfrm>
          <a:custGeom>
            <a:avLst/>
            <a:gdLst/>
            <a:ahLst/>
            <a:cxnLst/>
            <a:rect l="l" t="t" r="r" b="b"/>
            <a:pathLst>
              <a:path w="1299210" h="920114">
                <a:moveTo>
                  <a:pt x="1191671" y="68035"/>
                </a:moveTo>
                <a:lnTo>
                  <a:pt x="0" y="909193"/>
                </a:lnTo>
                <a:lnTo>
                  <a:pt x="7365" y="919607"/>
                </a:lnTo>
                <a:lnTo>
                  <a:pt x="1199021" y="78460"/>
                </a:lnTo>
                <a:lnTo>
                  <a:pt x="1191671" y="68035"/>
                </a:lnTo>
                <a:close/>
              </a:path>
              <a:path w="1299210" h="920114">
                <a:moveTo>
                  <a:pt x="1266480" y="60705"/>
                </a:moveTo>
                <a:lnTo>
                  <a:pt x="1202055" y="60705"/>
                </a:lnTo>
                <a:lnTo>
                  <a:pt x="1209420" y="71120"/>
                </a:lnTo>
                <a:lnTo>
                  <a:pt x="1199021" y="78460"/>
                </a:lnTo>
                <a:lnTo>
                  <a:pt x="1231899" y="125094"/>
                </a:lnTo>
                <a:lnTo>
                  <a:pt x="1266480" y="60705"/>
                </a:lnTo>
                <a:close/>
              </a:path>
              <a:path w="1299210" h="920114">
                <a:moveTo>
                  <a:pt x="1202055" y="60705"/>
                </a:moveTo>
                <a:lnTo>
                  <a:pt x="1191671" y="68035"/>
                </a:lnTo>
                <a:lnTo>
                  <a:pt x="1199021" y="78460"/>
                </a:lnTo>
                <a:lnTo>
                  <a:pt x="1209420" y="71120"/>
                </a:lnTo>
                <a:lnTo>
                  <a:pt x="1202055" y="60705"/>
                </a:lnTo>
                <a:close/>
              </a:path>
              <a:path w="1299210" h="920114">
                <a:moveTo>
                  <a:pt x="1299083" y="0"/>
                </a:moveTo>
                <a:lnTo>
                  <a:pt x="1158747" y="21336"/>
                </a:lnTo>
                <a:lnTo>
                  <a:pt x="1191671" y="68035"/>
                </a:lnTo>
                <a:lnTo>
                  <a:pt x="1202055" y="60705"/>
                </a:lnTo>
                <a:lnTo>
                  <a:pt x="1266480" y="60705"/>
                </a:lnTo>
                <a:lnTo>
                  <a:pt x="1299083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8402" y="4790440"/>
            <a:ext cx="1301750" cy="691515"/>
          </a:xfrm>
          <a:custGeom>
            <a:avLst/>
            <a:gdLst/>
            <a:ahLst/>
            <a:cxnLst/>
            <a:rect l="l" t="t" r="r" b="b"/>
            <a:pathLst>
              <a:path w="1301750" h="691514">
                <a:moveTo>
                  <a:pt x="1186078" y="637679"/>
                </a:moveTo>
                <a:lnTo>
                  <a:pt x="1159383" y="688213"/>
                </a:lnTo>
                <a:lnTo>
                  <a:pt x="1301369" y="691388"/>
                </a:lnTo>
                <a:lnTo>
                  <a:pt x="1267170" y="643636"/>
                </a:lnTo>
                <a:lnTo>
                  <a:pt x="1197356" y="643636"/>
                </a:lnTo>
                <a:lnTo>
                  <a:pt x="1186078" y="637679"/>
                </a:lnTo>
                <a:close/>
              </a:path>
              <a:path w="1301750" h="691514">
                <a:moveTo>
                  <a:pt x="1192048" y="626378"/>
                </a:moveTo>
                <a:lnTo>
                  <a:pt x="1186078" y="637679"/>
                </a:lnTo>
                <a:lnTo>
                  <a:pt x="1197356" y="643636"/>
                </a:lnTo>
                <a:lnTo>
                  <a:pt x="1203325" y="632333"/>
                </a:lnTo>
                <a:lnTo>
                  <a:pt x="1192048" y="626378"/>
                </a:lnTo>
                <a:close/>
              </a:path>
              <a:path w="1301750" h="691514">
                <a:moveTo>
                  <a:pt x="1218692" y="575945"/>
                </a:moveTo>
                <a:lnTo>
                  <a:pt x="1192048" y="626378"/>
                </a:lnTo>
                <a:lnTo>
                  <a:pt x="1203325" y="632333"/>
                </a:lnTo>
                <a:lnTo>
                  <a:pt x="1197356" y="643636"/>
                </a:lnTo>
                <a:lnTo>
                  <a:pt x="1267170" y="643636"/>
                </a:lnTo>
                <a:lnTo>
                  <a:pt x="1218692" y="575945"/>
                </a:lnTo>
                <a:close/>
              </a:path>
              <a:path w="1301750" h="691514">
                <a:moveTo>
                  <a:pt x="5842" y="0"/>
                </a:moveTo>
                <a:lnTo>
                  <a:pt x="0" y="11176"/>
                </a:lnTo>
                <a:lnTo>
                  <a:pt x="1186078" y="637679"/>
                </a:lnTo>
                <a:lnTo>
                  <a:pt x="1192048" y="626378"/>
                </a:lnTo>
                <a:lnTo>
                  <a:pt x="5842" y="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7561" y="4553711"/>
            <a:ext cx="533400" cy="190500"/>
          </a:xfrm>
          <a:custGeom>
            <a:avLst/>
            <a:gdLst/>
            <a:ahLst/>
            <a:cxnLst/>
            <a:rect l="l" t="t" r="r" b="b"/>
            <a:pathLst>
              <a:path w="533400" h="190500">
                <a:moveTo>
                  <a:pt x="342900" y="0"/>
                </a:moveTo>
                <a:lnTo>
                  <a:pt x="342900" y="190500"/>
                </a:lnTo>
                <a:lnTo>
                  <a:pt x="495300" y="114300"/>
                </a:lnTo>
                <a:lnTo>
                  <a:pt x="361950" y="114300"/>
                </a:lnTo>
                <a:lnTo>
                  <a:pt x="361950" y="76200"/>
                </a:lnTo>
                <a:lnTo>
                  <a:pt x="495300" y="76200"/>
                </a:lnTo>
                <a:lnTo>
                  <a:pt x="342900" y="0"/>
                </a:lnTo>
                <a:close/>
              </a:path>
              <a:path w="533400" h="190500">
                <a:moveTo>
                  <a:pt x="34290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342900" y="114300"/>
                </a:lnTo>
                <a:lnTo>
                  <a:pt x="342900" y="76200"/>
                </a:lnTo>
                <a:close/>
              </a:path>
              <a:path w="533400" h="190500">
                <a:moveTo>
                  <a:pt x="495300" y="76200"/>
                </a:moveTo>
                <a:lnTo>
                  <a:pt x="361950" y="76200"/>
                </a:lnTo>
                <a:lnTo>
                  <a:pt x="361950" y="114300"/>
                </a:lnTo>
                <a:lnTo>
                  <a:pt x="495300" y="114300"/>
                </a:lnTo>
                <a:lnTo>
                  <a:pt x="533400" y="95250"/>
                </a:lnTo>
                <a:lnTo>
                  <a:pt x="4953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191000" y="2891027"/>
            <a:ext cx="2062480" cy="1000125"/>
            <a:chOff x="4191000" y="2891027"/>
            <a:chExt cx="2062480" cy="1000125"/>
          </a:xfrm>
        </p:grpSpPr>
        <p:sp>
          <p:nvSpPr>
            <p:cNvPr id="14" name="object 14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7800" y="28955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5989" y="29461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290" y="3861196"/>
            <a:ext cx="2526665" cy="185420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400"/>
              </a:spcBef>
            </a:pPr>
            <a:r>
              <a:rPr sz="4000" i="1" spc="-95" dirty="0">
                <a:latin typeface="Times New Roman"/>
                <a:cs typeface="Times New Roman"/>
              </a:rPr>
              <a:t>q</a:t>
            </a:r>
            <a:r>
              <a:rPr sz="4800" spc="-30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0" y="5105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212594" y="131268"/>
            <a:ext cx="5778500" cy="8680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5"/>
              </a:spcBef>
            </a:pPr>
            <a:endParaRPr sz="1200" dirty="0" smtClean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600" spc="-5" dirty="0" smtClean="0">
                <a:solidFill>
                  <a:srgbClr val="FF0000"/>
                </a:solidFill>
                <a:latin typeface="Book Antiqua"/>
                <a:cs typeface="Book Antiqua"/>
              </a:rPr>
              <a:t>Acceptance </a:t>
            </a:r>
            <a:r>
              <a:rPr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Example</a:t>
            </a:r>
            <a:r>
              <a:rPr sz="3600" spc="5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3600" dirty="0" smtClean="0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endParaRPr sz="36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66554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96111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486911" y="3029711"/>
            <a:ext cx="723900" cy="723900"/>
            <a:chOff x="3486911" y="3029711"/>
            <a:chExt cx="723900" cy="723900"/>
          </a:xfrm>
        </p:grpSpPr>
        <p:sp>
          <p:nvSpPr>
            <p:cNvPr id="5" name="object 5"/>
            <p:cNvSpPr/>
            <p:nvPr/>
          </p:nvSpPr>
          <p:spPr>
            <a:xfrm>
              <a:off x="3505961" y="30487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961" y="304876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66800" y="3505961"/>
            <a:ext cx="2443480" cy="1976120"/>
            <a:chOff x="1066800" y="3505961"/>
            <a:chExt cx="2443480" cy="1976120"/>
          </a:xfrm>
        </p:grpSpPr>
        <p:sp>
          <p:nvSpPr>
            <p:cNvPr id="8" name="object 8"/>
            <p:cNvSpPr/>
            <p:nvPr/>
          </p:nvSpPr>
          <p:spPr>
            <a:xfrm>
              <a:off x="1600200" y="4267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9513" y="3505961"/>
              <a:ext cx="1306830" cy="930275"/>
            </a:xfrm>
            <a:custGeom>
              <a:avLst/>
              <a:gdLst/>
              <a:ahLst/>
              <a:cxnLst/>
              <a:rect l="l" t="t" r="r" b="b"/>
              <a:pathLst>
                <a:path w="1306829" h="930275">
                  <a:moveTo>
                    <a:pt x="1139849" y="94319"/>
                  </a:moveTo>
                  <a:lnTo>
                    <a:pt x="0" y="898779"/>
                  </a:lnTo>
                  <a:lnTo>
                    <a:pt x="21970" y="930020"/>
                  </a:lnTo>
                  <a:lnTo>
                    <a:pt x="1161809" y="125444"/>
                  </a:lnTo>
                  <a:lnTo>
                    <a:pt x="1139849" y="94319"/>
                  </a:lnTo>
                  <a:close/>
                </a:path>
                <a:path w="1306829" h="930275">
                  <a:moveTo>
                    <a:pt x="1261749" y="83312"/>
                  </a:moveTo>
                  <a:lnTo>
                    <a:pt x="1155446" y="83312"/>
                  </a:lnTo>
                  <a:lnTo>
                    <a:pt x="1177416" y="114426"/>
                  </a:lnTo>
                  <a:lnTo>
                    <a:pt x="1161809" y="125444"/>
                  </a:lnTo>
                  <a:lnTo>
                    <a:pt x="1205738" y="187706"/>
                  </a:lnTo>
                  <a:lnTo>
                    <a:pt x="1261749" y="83312"/>
                  </a:lnTo>
                  <a:close/>
                </a:path>
                <a:path w="1306829" h="930275">
                  <a:moveTo>
                    <a:pt x="1155446" y="83312"/>
                  </a:moveTo>
                  <a:lnTo>
                    <a:pt x="1139849" y="94319"/>
                  </a:lnTo>
                  <a:lnTo>
                    <a:pt x="1161809" y="125444"/>
                  </a:lnTo>
                  <a:lnTo>
                    <a:pt x="1177416" y="114426"/>
                  </a:lnTo>
                  <a:lnTo>
                    <a:pt x="1155446" y="83312"/>
                  </a:lnTo>
                  <a:close/>
                </a:path>
                <a:path w="1306829" h="930275">
                  <a:moveTo>
                    <a:pt x="1306449" y="0"/>
                  </a:moveTo>
                  <a:lnTo>
                    <a:pt x="1095883" y="32003"/>
                  </a:lnTo>
                  <a:lnTo>
                    <a:pt x="1139849" y="94319"/>
                  </a:lnTo>
                  <a:lnTo>
                    <a:pt x="1155446" y="83312"/>
                  </a:lnTo>
                  <a:lnTo>
                    <a:pt x="1261749" y="83312"/>
                  </a:lnTo>
                  <a:lnTo>
                    <a:pt x="1306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4584699"/>
              <a:ext cx="2443480" cy="897255"/>
            </a:xfrm>
            <a:custGeom>
              <a:avLst/>
              <a:gdLst/>
              <a:ahLst/>
              <a:cxnLst/>
              <a:rect l="l" t="t" r="r" b="b"/>
              <a:pathLst>
                <a:path w="2443479" h="897254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2443479" h="897254">
                  <a:moveTo>
                    <a:pt x="2442972" y="897128"/>
                  </a:moveTo>
                  <a:lnTo>
                    <a:pt x="2408771" y="849376"/>
                  </a:lnTo>
                  <a:lnTo>
                    <a:pt x="2360295" y="781685"/>
                  </a:lnTo>
                  <a:lnTo>
                    <a:pt x="2333650" y="832129"/>
                  </a:lnTo>
                  <a:lnTo>
                    <a:pt x="1147445" y="205740"/>
                  </a:lnTo>
                  <a:lnTo>
                    <a:pt x="1141603" y="216916"/>
                  </a:lnTo>
                  <a:lnTo>
                    <a:pt x="2327681" y="843419"/>
                  </a:lnTo>
                  <a:lnTo>
                    <a:pt x="2300986" y="893953"/>
                  </a:lnTo>
                  <a:lnTo>
                    <a:pt x="2442972" y="897128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410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91000" y="2890837"/>
            <a:ext cx="2062480" cy="1000125"/>
            <a:chOff x="4191000" y="2890837"/>
            <a:chExt cx="2062480" cy="1000125"/>
          </a:xfrm>
        </p:grpSpPr>
        <p:sp>
          <p:nvSpPr>
            <p:cNvPr id="13" name="object 13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57800" y="2895600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b="0" i="1" spc="-175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4800" b="0" spc="-262" baseline="-17361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465989" y="294614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29000" y="3886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86911" y="5148071"/>
            <a:ext cx="723900" cy="723900"/>
            <a:chOff x="3486911" y="5148071"/>
            <a:chExt cx="723900" cy="723900"/>
          </a:xfrm>
        </p:grpSpPr>
        <p:sp>
          <p:nvSpPr>
            <p:cNvPr id="22" name="object 22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899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799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899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899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799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89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429000" y="60045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43290" y="3876436"/>
            <a:ext cx="2526665" cy="1823720"/>
          </a:xfrm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38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  <a:p>
            <a:pPr marL="2031364">
              <a:lnSpc>
                <a:spcPct val="100000"/>
              </a:lnSpc>
              <a:spcBef>
                <a:spcPts val="228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652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1595627"/>
          <a:ext cx="76962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83500"/>
                      </a:solidFill>
                      <a:prstDash val="solid"/>
                    </a:lnL>
                    <a:lnR w="9525">
                      <a:solidFill>
                        <a:srgbClr val="383500"/>
                      </a:solidFill>
                      <a:prstDash val="solid"/>
                    </a:lnR>
                    <a:lnT w="9525">
                      <a:solidFill>
                        <a:srgbClr val="383500"/>
                      </a:solidFill>
                      <a:prstDash val="solid"/>
                    </a:lnT>
                    <a:lnB w="9525">
                      <a:solidFill>
                        <a:srgbClr val="383500"/>
                      </a:solidFill>
                      <a:prstDash val="solid"/>
                    </a:lnB>
                    <a:solidFill>
                      <a:srgbClr val="FD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429511" y="1143761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76200" y="266700"/>
                </a:moveTo>
                <a:lnTo>
                  <a:pt x="0" y="266700"/>
                </a:lnTo>
                <a:lnTo>
                  <a:pt x="95250" y="457200"/>
                </a:lnTo>
                <a:lnTo>
                  <a:pt x="180975" y="285750"/>
                </a:lnTo>
                <a:lnTo>
                  <a:pt x="76200" y="285750"/>
                </a:lnTo>
                <a:lnTo>
                  <a:pt x="76200" y="266700"/>
                </a:lnTo>
                <a:close/>
              </a:path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266700"/>
                </a:lnTo>
                <a:lnTo>
                  <a:pt x="114300" y="285750"/>
                </a:lnTo>
                <a:lnTo>
                  <a:pt x="180975" y="285750"/>
                </a:lnTo>
                <a:lnTo>
                  <a:pt x="190500" y="266700"/>
                </a:lnTo>
                <a:close/>
              </a:path>
            </a:pathLst>
          </a:custGeom>
          <a:solidFill>
            <a:srgbClr val="38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800" y="3505961"/>
            <a:ext cx="2443480" cy="1976120"/>
            <a:chOff x="1066800" y="3505961"/>
            <a:chExt cx="2443480" cy="1976120"/>
          </a:xfrm>
        </p:grpSpPr>
        <p:sp>
          <p:nvSpPr>
            <p:cNvPr id="5" name="object 5"/>
            <p:cNvSpPr/>
            <p:nvPr/>
          </p:nvSpPr>
          <p:spPr>
            <a:xfrm>
              <a:off x="1600200" y="4267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9513" y="3505961"/>
              <a:ext cx="1306830" cy="930275"/>
            </a:xfrm>
            <a:custGeom>
              <a:avLst/>
              <a:gdLst/>
              <a:ahLst/>
              <a:cxnLst/>
              <a:rect l="l" t="t" r="r" b="b"/>
              <a:pathLst>
                <a:path w="1306829" h="930275">
                  <a:moveTo>
                    <a:pt x="1139849" y="94319"/>
                  </a:moveTo>
                  <a:lnTo>
                    <a:pt x="0" y="898779"/>
                  </a:lnTo>
                  <a:lnTo>
                    <a:pt x="21970" y="930020"/>
                  </a:lnTo>
                  <a:lnTo>
                    <a:pt x="1161809" y="125444"/>
                  </a:lnTo>
                  <a:lnTo>
                    <a:pt x="1139849" y="94319"/>
                  </a:lnTo>
                  <a:close/>
                </a:path>
                <a:path w="1306829" h="930275">
                  <a:moveTo>
                    <a:pt x="1261749" y="83312"/>
                  </a:moveTo>
                  <a:lnTo>
                    <a:pt x="1155446" y="83312"/>
                  </a:lnTo>
                  <a:lnTo>
                    <a:pt x="1177416" y="114426"/>
                  </a:lnTo>
                  <a:lnTo>
                    <a:pt x="1161809" y="125444"/>
                  </a:lnTo>
                  <a:lnTo>
                    <a:pt x="1205738" y="187706"/>
                  </a:lnTo>
                  <a:lnTo>
                    <a:pt x="1261749" y="83312"/>
                  </a:lnTo>
                  <a:close/>
                </a:path>
                <a:path w="1306829" h="930275">
                  <a:moveTo>
                    <a:pt x="1155446" y="83312"/>
                  </a:moveTo>
                  <a:lnTo>
                    <a:pt x="1139849" y="94319"/>
                  </a:lnTo>
                  <a:lnTo>
                    <a:pt x="1161809" y="125444"/>
                  </a:lnTo>
                  <a:lnTo>
                    <a:pt x="1177416" y="114426"/>
                  </a:lnTo>
                  <a:lnTo>
                    <a:pt x="1155446" y="83312"/>
                  </a:lnTo>
                  <a:close/>
                </a:path>
                <a:path w="1306829" h="930275">
                  <a:moveTo>
                    <a:pt x="1306449" y="0"/>
                  </a:moveTo>
                  <a:lnTo>
                    <a:pt x="1095883" y="32003"/>
                  </a:lnTo>
                  <a:lnTo>
                    <a:pt x="1139849" y="94319"/>
                  </a:lnTo>
                  <a:lnTo>
                    <a:pt x="1155446" y="83312"/>
                  </a:lnTo>
                  <a:lnTo>
                    <a:pt x="1261749" y="83312"/>
                  </a:lnTo>
                  <a:lnTo>
                    <a:pt x="1306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" y="4584699"/>
              <a:ext cx="2443480" cy="897255"/>
            </a:xfrm>
            <a:custGeom>
              <a:avLst/>
              <a:gdLst/>
              <a:ahLst/>
              <a:cxnLst/>
              <a:rect l="l" t="t" r="r" b="b"/>
              <a:pathLst>
                <a:path w="2443479" h="897254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2443479" h="897254">
                  <a:moveTo>
                    <a:pt x="2442972" y="897128"/>
                  </a:moveTo>
                  <a:lnTo>
                    <a:pt x="2408771" y="849376"/>
                  </a:lnTo>
                  <a:lnTo>
                    <a:pt x="2360295" y="781685"/>
                  </a:lnTo>
                  <a:lnTo>
                    <a:pt x="2333650" y="832129"/>
                  </a:lnTo>
                  <a:lnTo>
                    <a:pt x="1147445" y="205740"/>
                  </a:lnTo>
                  <a:lnTo>
                    <a:pt x="1141603" y="216916"/>
                  </a:lnTo>
                  <a:lnTo>
                    <a:pt x="2327681" y="843419"/>
                  </a:lnTo>
                  <a:lnTo>
                    <a:pt x="2300986" y="893953"/>
                  </a:lnTo>
                  <a:lnTo>
                    <a:pt x="2442972" y="897128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91000" y="2862072"/>
            <a:ext cx="2077720" cy="1028700"/>
            <a:chOff x="4191000" y="2862072"/>
            <a:chExt cx="2077720" cy="1028700"/>
          </a:xfrm>
        </p:grpSpPr>
        <p:sp>
          <p:nvSpPr>
            <p:cNvPr id="9" name="object 9"/>
            <p:cNvSpPr/>
            <p:nvPr/>
          </p:nvSpPr>
          <p:spPr>
            <a:xfrm>
              <a:off x="4191000" y="3365500"/>
              <a:ext cx="1066800" cy="127000"/>
            </a:xfrm>
            <a:custGeom>
              <a:avLst/>
              <a:gdLst/>
              <a:ahLst/>
              <a:cxnLst/>
              <a:rect l="l" t="t" r="r" b="b"/>
              <a:pathLst>
                <a:path w="1066800" h="127000">
                  <a:moveTo>
                    <a:pt x="939800" y="0"/>
                  </a:moveTo>
                  <a:lnTo>
                    <a:pt x="939800" y="127000"/>
                  </a:lnTo>
                  <a:lnTo>
                    <a:pt x="1054100" y="69850"/>
                  </a:lnTo>
                  <a:lnTo>
                    <a:pt x="952500" y="69850"/>
                  </a:lnTo>
                  <a:lnTo>
                    <a:pt x="952500" y="57150"/>
                  </a:lnTo>
                  <a:lnTo>
                    <a:pt x="1054100" y="57150"/>
                  </a:lnTo>
                  <a:lnTo>
                    <a:pt x="939800" y="0"/>
                  </a:lnTo>
                  <a:close/>
                </a:path>
                <a:path w="1066800" h="127000">
                  <a:moveTo>
                    <a:pt x="939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939800" y="69850"/>
                  </a:lnTo>
                  <a:lnTo>
                    <a:pt x="939800" y="57150"/>
                  </a:lnTo>
                  <a:close/>
                </a:path>
                <a:path w="1066800" h="127000">
                  <a:moveTo>
                    <a:pt x="1054100" y="57150"/>
                  </a:moveTo>
                  <a:lnTo>
                    <a:pt x="952500" y="57150"/>
                  </a:lnTo>
                  <a:lnTo>
                    <a:pt x="952500" y="69850"/>
                  </a:lnTo>
                  <a:lnTo>
                    <a:pt x="1054100" y="69850"/>
                  </a:lnTo>
                  <a:lnTo>
                    <a:pt x="1066800" y="63500"/>
                  </a:lnTo>
                  <a:lnTo>
                    <a:pt x="1054100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0961" y="303352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8561" y="2881122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152400" y="495300"/>
                  </a:moveTo>
                  <a:lnTo>
                    <a:pt x="155530" y="448775"/>
                  </a:lnTo>
                  <a:lnTo>
                    <a:pt x="164650" y="404151"/>
                  </a:lnTo>
                  <a:lnTo>
                    <a:pt x="179349" y="361836"/>
                  </a:lnTo>
                  <a:lnTo>
                    <a:pt x="199220" y="322241"/>
                  </a:lnTo>
                  <a:lnTo>
                    <a:pt x="223854" y="285773"/>
                  </a:lnTo>
                  <a:lnTo>
                    <a:pt x="252841" y="252841"/>
                  </a:lnTo>
                  <a:lnTo>
                    <a:pt x="285773" y="223854"/>
                  </a:lnTo>
                  <a:lnTo>
                    <a:pt x="322241" y="199220"/>
                  </a:lnTo>
                  <a:lnTo>
                    <a:pt x="361836" y="179349"/>
                  </a:lnTo>
                  <a:lnTo>
                    <a:pt x="404151" y="164650"/>
                  </a:lnTo>
                  <a:lnTo>
                    <a:pt x="448775" y="155530"/>
                  </a:lnTo>
                  <a:lnTo>
                    <a:pt x="495300" y="152400"/>
                  </a:lnTo>
                  <a:lnTo>
                    <a:pt x="541824" y="155530"/>
                  </a:lnTo>
                  <a:lnTo>
                    <a:pt x="586448" y="164650"/>
                  </a:lnTo>
                  <a:lnTo>
                    <a:pt x="628763" y="179349"/>
                  </a:lnTo>
                  <a:lnTo>
                    <a:pt x="668358" y="199220"/>
                  </a:lnTo>
                  <a:lnTo>
                    <a:pt x="704826" y="223854"/>
                  </a:lnTo>
                  <a:lnTo>
                    <a:pt x="737758" y="252841"/>
                  </a:lnTo>
                  <a:lnTo>
                    <a:pt x="766745" y="285773"/>
                  </a:lnTo>
                  <a:lnTo>
                    <a:pt x="791379" y="322241"/>
                  </a:lnTo>
                  <a:lnTo>
                    <a:pt x="811250" y="361836"/>
                  </a:lnTo>
                  <a:lnTo>
                    <a:pt x="825949" y="404151"/>
                  </a:lnTo>
                  <a:lnTo>
                    <a:pt x="835069" y="448775"/>
                  </a:lnTo>
                  <a:lnTo>
                    <a:pt x="838200" y="495300"/>
                  </a:lnTo>
                  <a:lnTo>
                    <a:pt x="835069" y="541824"/>
                  </a:lnTo>
                  <a:lnTo>
                    <a:pt x="825949" y="586448"/>
                  </a:lnTo>
                  <a:lnTo>
                    <a:pt x="811250" y="628763"/>
                  </a:lnTo>
                  <a:lnTo>
                    <a:pt x="791379" y="668358"/>
                  </a:lnTo>
                  <a:lnTo>
                    <a:pt x="766745" y="704826"/>
                  </a:lnTo>
                  <a:lnTo>
                    <a:pt x="737758" y="737758"/>
                  </a:lnTo>
                  <a:lnTo>
                    <a:pt x="704826" y="766745"/>
                  </a:lnTo>
                  <a:lnTo>
                    <a:pt x="668358" y="791379"/>
                  </a:lnTo>
                  <a:lnTo>
                    <a:pt x="628763" y="811250"/>
                  </a:lnTo>
                  <a:lnTo>
                    <a:pt x="586448" y="825949"/>
                  </a:lnTo>
                  <a:lnTo>
                    <a:pt x="541824" y="835069"/>
                  </a:lnTo>
                  <a:lnTo>
                    <a:pt x="495300" y="838200"/>
                  </a:lnTo>
                  <a:lnTo>
                    <a:pt x="448775" y="835069"/>
                  </a:lnTo>
                  <a:lnTo>
                    <a:pt x="404151" y="825949"/>
                  </a:lnTo>
                  <a:lnTo>
                    <a:pt x="361836" y="811250"/>
                  </a:lnTo>
                  <a:lnTo>
                    <a:pt x="322241" y="791379"/>
                  </a:lnTo>
                  <a:lnTo>
                    <a:pt x="285773" y="766745"/>
                  </a:lnTo>
                  <a:lnTo>
                    <a:pt x="252841" y="737758"/>
                  </a:lnTo>
                  <a:lnTo>
                    <a:pt x="223854" y="704826"/>
                  </a:lnTo>
                  <a:lnTo>
                    <a:pt x="199220" y="668358"/>
                  </a:lnTo>
                  <a:lnTo>
                    <a:pt x="179349" y="628763"/>
                  </a:lnTo>
                  <a:lnTo>
                    <a:pt x="164650" y="586448"/>
                  </a:lnTo>
                  <a:lnTo>
                    <a:pt x="155530" y="541824"/>
                  </a:lnTo>
                  <a:lnTo>
                    <a:pt x="152400" y="495300"/>
                  </a:lnTo>
                  <a:close/>
                </a:path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55990" y="4165465"/>
            <a:ext cx="5270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4607A"/>
                </a:solidFill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86911" y="5148071"/>
            <a:ext cx="723900" cy="723900"/>
            <a:chOff x="3486911" y="5148071"/>
            <a:chExt cx="723900" cy="723900"/>
          </a:xfrm>
        </p:grpSpPr>
        <p:sp>
          <p:nvSpPr>
            <p:cNvPr id="17" name="object 17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899"/>
                  </a:lnTo>
                  <a:lnTo>
                    <a:pt x="3130" y="389430"/>
                  </a:lnTo>
                  <a:lnTo>
                    <a:pt x="12250" y="434057"/>
                  </a:lnTo>
                  <a:lnTo>
                    <a:pt x="26949" y="476373"/>
                  </a:lnTo>
                  <a:lnTo>
                    <a:pt x="46820" y="515969"/>
                  </a:lnTo>
                  <a:lnTo>
                    <a:pt x="71454" y="552437"/>
                  </a:lnTo>
                  <a:lnTo>
                    <a:pt x="100441" y="585368"/>
                  </a:lnTo>
                  <a:lnTo>
                    <a:pt x="133373" y="614353"/>
                  </a:lnTo>
                  <a:lnTo>
                    <a:pt x="169841" y="638984"/>
                  </a:lnTo>
                  <a:lnTo>
                    <a:pt x="209436" y="658853"/>
                  </a:lnTo>
                  <a:lnTo>
                    <a:pt x="251751" y="673551"/>
                  </a:lnTo>
                  <a:lnTo>
                    <a:pt x="296375" y="682669"/>
                  </a:lnTo>
                  <a:lnTo>
                    <a:pt x="342900" y="685799"/>
                  </a:lnTo>
                  <a:lnTo>
                    <a:pt x="389424" y="682669"/>
                  </a:lnTo>
                  <a:lnTo>
                    <a:pt x="434048" y="673551"/>
                  </a:lnTo>
                  <a:lnTo>
                    <a:pt x="476363" y="658853"/>
                  </a:lnTo>
                  <a:lnTo>
                    <a:pt x="515958" y="638984"/>
                  </a:lnTo>
                  <a:lnTo>
                    <a:pt x="552426" y="614353"/>
                  </a:lnTo>
                  <a:lnTo>
                    <a:pt x="585358" y="585368"/>
                  </a:lnTo>
                  <a:lnTo>
                    <a:pt x="614345" y="552437"/>
                  </a:lnTo>
                  <a:lnTo>
                    <a:pt x="638979" y="515969"/>
                  </a:lnTo>
                  <a:lnTo>
                    <a:pt x="658850" y="476373"/>
                  </a:lnTo>
                  <a:lnTo>
                    <a:pt x="673549" y="434057"/>
                  </a:lnTo>
                  <a:lnTo>
                    <a:pt x="682669" y="389430"/>
                  </a:lnTo>
                  <a:lnTo>
                    <a:pt x="685800" y="342899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5961" y="516712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899"/>
                  </a:lnTo>
                  <a:lnTo>
                    <a:pt x="682669" y="389430"/>
                  </a:lnTo>
                  <a:lnTo>
                    <a:pt x="673549" y="434057"/>
                  </a:lnTo>
                  <a:lnTo>
                    <a:pt x="658850" y="476373"/>
                  </a:lnTo>
                  <a:lnTo>
                    <a:pt x="638979" y="515969"/>
                  </a:lnTo>
                  <a:lnTo>
                    <a:pt x="614345" y="552437"/>
                  </a:lnTo>
                  <a:lnTo>
                    <a:pt x="585358" y="585368"/>
                  </a:lnTo>
                  <a:lnTo>
                    <a:pt x="552426" y="614353"/>
                  </a:lnTo>
                  <a:lnTo>
                    <a:pt x="515958" y="638984"/>
                  </a:lnTo>
                  <a:lnTo>
                    <a:pt x="476363" y="658853"/>
                  </a:lnTo>
                  <a:lnTo>
                    <a:pt x="434048" y="673551"/>
                  </a:lnTo>
                  <a:lnTo>
                    <a:pt x="389424" y="682669"/>
                  </a:lnTo>
                  <a:lnTo>
                    <a:pt x="342900" y="685799"/>
                  </a:lnTo>
                  <a:lnTo>
                    <a:pt x="296375" y="682669"/>
                  </a:lnTo>
                  <a:lnTo>
                    <a:pt x="251751" y="673551"/>
                  </a:lnTo>
                  <a:lnTo>
                    <a:pt x="209436" y="658853"/>
                  </a:lnTo>
                  <a:lnTo>
                    <a:pt x="169841" y="638984"/>
                  </a:lnTo>
                  <a:lnTo>
                    <a:pt x="133373" y="614353"/>
                  </a:lnTo>
                  <a:lnTo>
                    <a:pt x="100441" y="585368"/>
                  </a:lnTo>
                  <a:lnTo>
                    <a:pt x="71454" y="552437"/>
                  </a:lnTo>
                  <a:lnTo>
                    <a:pt x="46820" y="515969"/>
                  </a:lnTo>
                  <a:lnTo>
                    <a:pt x="26949" y="476373"/>
                  </a:lnTo>
                  <a:lnTo>
                    <a:pt x="12250" y="434057"/>
                  </a:lnTo>
                  <a:lnTo>
                    <a:pt x="3130" y="389430"/>
                  </a:lnTo>
                  <a:lnTo>
                    <a:pt x="0" y="34289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429000" y="60045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37037" y="5064625"/>
            <a:ext cx="520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spc="-82" baseline="-17361" dirty="0">
                <a:latin typeface="Times New Roman"/>
                <a:cs typeface="Times New Roman"/>
              </a:rPr>
              <a:t>3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3028" y="5174107"/>
            <a:ext cx="1219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5989" y="2930906"/>
            <a:ext cx="5346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baseline="-17361" dirty="0">
                <a:latin typeface="Times New Roman"/>
                <a:cs typeface="Times New Roman"/>
              </a:rPr>
              <a:t>2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7009" y="3039567"/>
            <a:ext cx="1372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“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a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ept”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4000" y="402335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4008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5200" y="3048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36912" y="2946146"/>
            <a:ext cx="48958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i="1" spc="-175" dirty="0">
                <a:latin typeface="Times New Roman"/>
                <a:cs typeface="Times New Roman"/>
              </a:rPr>
              <a:t>q</a:t>
            </a:r>
            <a:r>
              <a:rPr sz="4800" spc="-262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181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680" y="1118204"/>
            <a:ext cx="54356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i="1" spc="35" dirty="0">
                <a:latin typeface="Times New Roman"/>
                <a:cs typeface="Times New Roman"/>
              </a:rPr>
              <a:t>aa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794" y="1226566"/>
            <a:ext cx="3760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accepted by the</a:t>
            </a:r>
            <a:r>
              <a:rPr sz="2800" spc="-5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962" y="3272028"/>
            <a:ext cx="3125470" cy="1685925"/>
            <a:chOff x="457962" y="3272028"/>
            <a:chExt cx="3125470" cy="1685925"/>
          </a:xfrm>
        </p:grpSpPr>
        <p:sp>
          <p:nvSpPr>
            <p:cNvPr id="5" name="object 5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1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64" y="5334"/>
                  </a:lnTo>
                  <a:lnTo>
                    <a:pt x="118676" y="20527"/>
                  </a:lnTo>
                  <a:lnTo>
                    <a:pt x="79343" y="44367"/>
                  </a:lnTo>
                  <a:lnTo>
                    <a:pt x="46538" y="75640"/>
                  </a:lnTo>
                  <a:lnTo>
                    <a:pt x="21531" y="113133"/>
                  </a:lnTo>
                  <a:lnTo>
                    <a:pt x="5594" y="155634"/>
                  </a:lnTo>
                  <a:lnTo>
                    <a:pt x="0" y="201930"/>
                  </a:lnTo>
                  <a:lnTo>
                    <a:pt x="5594" y="248225"/>
                  </a:lnTo>
                  <a:lnTo>
                    <a:pt x="21531" y="290726"/>
                  </a:lnTo>
                  <a:lnTo>
                    <a:pt x="46538" y="328219"/>
                  </a:lnTo>
                  <a:lnTo>
                    <a:pt x="79343" y="359492"/>
                  </a:lnTo>
                  <a:lnTo>
                    <a:pt x="118676" y="383332"/>
                  </a:lnTo>
                  <a:lnTo>
                    <a:pt x="163264" y="398526"/>
                  </a:lnTo>
                  <a:lnTo>
                    <a:pt x="211836" y="403860"/>
                  </a:lnTo>
                  <a:lnTo>
                    <a:pt x="260407" y="398526"/>
                  </a:lnTo>
                  <a:lnTo>
                    <a:pt x="304995" y="383332"/>
                  </a:lnTo>
                  <a:lnTo>
                    <a:pt x="344328" y="359492"/>
                  </a:lnTo>
                  <a:lnTo>
                    <a:pt x="377133" y="328219"/>
                  </a:lnTo>
                  <a:lnTo>
                    <a:pt x="402140" y="290726"/>
                  </a:lnTo>
                  <a:lnTo>
                    <a:pt x="418077" y="248225"/>
                  </a:lnTo>
                  <a:lnTo>
                    <a:pt x="423672" y="201930"/>
                  </a:lnTo>
                  <a:lnTo>
                    <a:pt x="418077" y="155634"/>
                  </a:lnTo>
                  <a:lnTo>
                    <a:pt x="402140" y="113133"/>
                  </a:lnTo>
                  <a:lnTo>
                    <a:pt x="377133" y="75640"/>
                  </a:lnTo>
                  <a:lnTo>
                    <a:pt x="344328" y="44367"/>
                  </a:lnTo>
                  <a:lnTo>
                    <a:pt x="304995" y="20527"/>
                  </a:lnTo>
                  <a:lnTo>
                    <a:pt x="260407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4" y="155634"/>
                  </a:lnTo>
                  <a:lnTo>
                    <a:pt x="21531" y="113133"/>
                  </a:lnTo>
                  <a:lnTo>
                    <a:pt x="46538" y="75640"/>
                  </a:lnTo>
                  <a:lnTo>
                    <a:pt x="79343" y="44367"/>
                  </a:lnTo>
                  <a:lnTo>
                    <a:pt x="118676" y="20527"/>
                  </a:lnTo>
                  <a:lnTo>
                    <a:pt x="163264" y="5334"/>
                  </a:lnTo>
                  <a:lnTo>
                    <a:pt x="211836" y="0"/>
                  </a:lnTo>
                  <a:lnTo>
                    <a:pt x="260407" y="5334"/>
                  </a:lnTo>
                  <a:lnTo>
                    <a:pt x="304995" y="20527"/>
                  </a:lnTo>
                  <a:lnTo>
                    <a:pt x="344328" y="44367"/>
                  </a:lnTo>
                  <a:lnTo>
                    <a:pt x="377133" y="75640"/>
                  </a:lnTo>
                  <a:lnTo>
                    <a:pt x="402140" y="113133"/>
                  </a:lnTo>
                  <a:lnTo>
                    <a:pt x="418077" y="155634"/>
                  </a:lnTo>
                  <a:lnTo>
                    <a:pt x="423672" y="201930"/>
                  </a:lnTo>
                  <a:lnTo>
                    <a:pt x="418077" y="248225"/>
                  </a:lnTo>
                  <a:lnTo>
                    <a:pt x="402140" y="290726"/>
                  </a:lnTo>
                  <a:lnTo>
                    <a:pt x="377133" y="328219"/>
                  </a:lnTo>
                  <a:lnTo>
                    <a:pt x="344328" y="359492"/>
                  </a:lnTo>
                  <a:lnTo>
                    <a:pt x="304995" y="383332"/>
                  </a:lnTo>
                  <a:lnTo>
                    <a:pt x="260407" y="398526"/>
                  </a:lnTo>
                  <a:lnTo>
                    <a:pt x="211836" y="403860"/>
                  </a:lnTo>
                  <a:lnTo>
                    <a:pt x="163264" y="398526"/>
                  </a:lnTo>
                  <a:lnTo>
                    <a:pt x="118676" y="383332"/>
                  </a:lnTo>
                  <a:lnTo>
                    <a:pt x="79343" y="359492"/>
                  </a:lnTo>
                  <a:lnTo>
                    <a:pt x="46538" y="328219"/>
                  </a:lnTo>
                  <a:lnTo>
                    <a:pt x="21531" y="290726"/>
                  </a:lnTo>
                  <a:lnTo>
                    <a:pt x="5594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918" y="3560826"/>
              <a:ext cx="810895" cy="555625"/>
            </a:xfrm>
            <a:custGeom>
              <a:avLst/>
              <a:gdLst/>
              <a:ahLst/>
              <a:cxnLst/>
              <a:rect l="l" t="t" r="r" b="b"/>
              <a:pathLst>
                <a:path w="810894" h="555625">
                  <a:moveTo>
                    <a:pt x="642157" y="90676"/>
                  </a:moveTo>
                  <a:lnTo>
                    <a:pt x="0" y="523748"/>
                  </a:lnTo>
                  <a:lnTo>
                    <a:pt x="21310" y="555244"/>
                  </a:lnTo>
                  <a:lnTo>
                    <a:pt x="663498" y="122293"/>
                  </a:lnTo>
                  <a:lnTo>
                    <a:pt x="642157" y="90676"/>
                  </a:lnTo>
                  <a:close/>
                </a:path>
                <a:path w="810894" h="555625">
                  <a:moveTo>
                    <a:pt x="765598" y="80010"/>
                  </a:moveTo>
                  <a:lnTo>
                    <a:pt x="657974" y="80010"/>
                  </a:lnTo>
                  <a:lnTo>
                    <a:pt x="679310" y="111632"/>
                  </a:lnTo>
                  <a:lnTo>
                    <a:pt x="663498" y="122293"/>
                  </a:lnTo>
                  <a:lnTo>
                    <a:pt x="706107" y="185419"/>
                  </a:lnTo>
                  <a:lnTo>
                    <a:pt x="765598" y="80010"/>
                  </a:lnTo>
                  <a:close/>
                </a:path>
                <a:path w="810894" h="555625">
                  <a:moveTo>
                    <a:pt x="657974" y="80010"/>
                  </a:moveTo>
                  <a:lnTo>
                    <a:pt x="642157" y="90676"/>
                  </a:lnTo>
                  <a:lnTo>
                    <a:pt x="663498" y="122293"/>
                  </a:lnTo>
                  <a:lnTo>
                    <a:pt x="679310" y="111632"/>
                  </a:lnTo>
                  <a:lnTo>
                    <a:pt x="657974" y="80010"/>
                  </a:lnTo>
                  <a:close/>
                </a:path>
                <a:path w="810894" h="555625">
                  <a:moveTo>
                    <a:pt x="810755" y="0"/>
                  </a:moveTo>
                  <a:lnTo>
                    <a:pt x="599554" y="27559"/>
                  </a:lnTo>
                  <a:lnTo>
                    <a:pt x="642157" y="90676"/>
                  </a:lnTo>
                  <a:lnTo>
                    <a:pt x="657974" y="80010"/>
                  </a:lnTo>
                  <a:lnTo>
                    <a:pt x="765598" y="80010"/>
                  </a:lnTo>
                  <a:lnTo>
                    <a:pt x="810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2912" y="4549140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3"/>
                  </a:lnTo>
                  <a:lnTo>
                    <a:pt x="211836" y="0"/>
                  </a:lnTo>
                  <a:lnTo>
                    <a:pt x="260399" y="5333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1465" y="4314825"/>
              <a:ext cx="804545" cy="411480"/>
            </a:xfrm>
            <a:custGeom>
              <a:avLst/>
              <a:gdLst/>
              <a:ahLst/>
              <a:cxnLst/>
              <a:rect l="l" t="t" r="r" b="b"/>
              <a:pathLst>
                <a:path w="804544" h="411479">
                  <a:moveTo>
                    <a:pt x="688314" y="359423"/>
                  </a:moveTo>
                  <a:lnTo>
                    <a:pt x="662508" y="410463"/>
                  </a:lnTo>
                  <a:lnTo>
                    <a:pt x="804494" y="411099"/>
                  </a:lnTo>
                  <a:lnTo>
                    <a:pt x="770308" y="365125"/>
                  </a:lnTo>
                  <a:lnTo>
                    <a:pt x="699592" y="365125"/>
                  </a:lnTo>
                  <a:lnTo>
                    <a:pt x="688314" y="359423"/>
                  </a:lnTo>
                  <a:close/>
                </a:path>
                <a:path w="804544" h="411479">
                  <a:moveTo>
                    <a:pt x="694030" y="348118"/>
                  </a:moveTo>
                  <a:lnTo>
                    <a:pt x="688314" y="359423"/>
                  </a:lnTo>
                  <a:lnTo>
                    <a:pt x="699592" y="365125"/>
                  </a:lnTo>
                  <a:lnTo>
                    <a:pt x="705307" y="353822"/>
                  </a:lnTo>
                  <a:lnTo>
                    <a:pt x="694030" y="348118"/>
                  </a:lnTo>
                  <a:close/>
                </a:path>
                <a:path w="804544" h="411479">
                  <a:moveTo>
                    <a:pt x="719785" y="297180"/>
                  </a:moveTo>
                  <a:lnTo>
                    <a:pt x="694030" y="348118"/>
                  </a:lnTo>
                  <a:lnTo>
                    <a:pt x="705307" y="353822"/>
                  </a:lnTo>
                  <a:lnTo>
                    <a:pt x="699592" y="365125"/>
                  </a:lnTo>
                  <a:lnTo>
                    <a:pt x="770308" y="365125"/>
                  </a:lnTo>
                  <a:lnTo>
                    <a:pt x="719785" y="297180"/>
                  </a:lnTo>
                  <a:close/>
                </a:path>
                <a:path w="804544" h="411479">
                  <a:moveTo>
                    <a:pt x="5740" y="0"/>
                  </a:moveTo>
                  <a:lnTo>
                    <a:pt x="0" y="11430"/>
                  </a:lnTo>
                  <a:lnTo>
                    <a:pt x="688314" y="359423"/>
                  </a:lnTo>
                  <a:lnTo>
                    <a:pt x="694030" y="348118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2" y="4139184"/>
              <a:ext cx="329565" cy="190500"/>
            </a:xfrm>
            <a:custGeom>
              <a:avLst/>
              <a:gdLst/>
              <a:ahLst/>
              <a:cxnLst/>
              <a:rect l="l" t="t" r="r" b="b"/>
              <a:pathLst>
                <a:path w="329565" h="190500">
                  <a:moveTo>
                    <a:pt x="138683" y="0"/>
                  </a:moveTo>
                  <a:lnTo>
                    <a:pt x="138683" y="190500"/>
                  </a:lnTo>
                  <a:lnTo>
                    <a:pt x="291083" y="114300"/>
                  </a:lnTo>
                  <a:lnTo>
                    <a:pt x="157733" y="114300"/>
                  </a:lnTo>
                  <a:lnTo>
                    <a:pt x="157733" y="76200"/>
                  </a:lnTo>
                  <a:lnTo>
                    <a:pt x="291083" y="76200"/>
                  </a:lnTo>
                  <a:lnTo>
                    <a:pt x="138683" y="0"/>
                  </a:lnTo>
                  <a:close/>
                </a:path>
                <a:path w="329565" h="190500">
                  <a:moveTo>
                    <a:pt x="138683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38683" y="114300"/>
                  </a:lnTo>
                  <a:lnTo>
                    <a:pt x="138683" y="76200"/>
                  </a:lnTo>
                  <a:close/>
                </a:path>
                <a:path w="329565" h="190500">
                  <a:moveTo>
                    <a:pt x="291083" y="76200"/>
                  </a:moveTo>
                  <a:lnTo>
                    <a:pt x="157733" y="76200"/>
                  </a:lnTo>
                  <a:lnTo>
                    <a:pt x="157733" y="114300"/>
                  </a:lnTo>
                  <a:lnTo>
                    <a:pt x="291083" y="114300"/>
                  </a:lnTo>
                  <a:lnTo>
                    <a:pt x="329183" y="95250"/>
                  </a:lnTo>
                  <a:lnTo>
                    <a:pt x="291083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7345" y="3419856"/>
              <a:ext cx="612775" cy="190500"/>
            </a:xfrm>
            <a:custGeom>
              <a:avLst/>
              <a:gdLst/>
              <a:ahLst/>
              <a:cxnLst/>
              <a:rect l="l" t="t" r="r" b="b"/>
              <a:pathLst>
                <a:path w="612775" h="190500">
                  <a:moveTo>
                    <a:pt x="422148" y="0"/>
                  </a:moveTo>
                  <a:lnTo>
                    <a:pt x="422148" y="190500"/>
                  </a:lnTo>
                  <a:lnTo>
                    <a:pt x="574548" y="114300"/>
                  </a:lnTo>
                  <a:lnTo>
                    <a:pt x="441198" y="114300"/>
                  </a:lnTo>
                  <a:lnTo>
                    <a:pt x="441198" y="76200"/>
                  </a:lnTo>
                  <a:lnTo>
                    <a:pt x="574548" y="76200"/>
                  </a:lnTo>
                  <a:lnTo>
                    <a:pt x="422148" y="0"/>
                  </a:lnTo>
                  <a:close/>
                </a:path>
                <a:path w="612775" h="190500">
                  <a:moveTo>
                    <a:pt x="422148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422148" y="114300"/>
                  </a:lnTo>
                  <a:lnTo>
                    <a:pt x="422148" y="76200"/>
                  </a:lnTo>
                  <a:close/>
                </a:path>
                <a:path w="612775" h="190500">
                  <a:moveTo>
                    <a:pt x="574548" y="76200"/>
                  </a:moveTo>
                  <a:lnTo>
                    <a:pt x="441198" y="76200"/>
                  </a:lnTo>
                  <a:lnTo>
                    <a:pt x="441198" y="114300"/>
                  </a:lnTo>
                  <a:lnTo>
                    <a:pt x="574548" y="114300"/>
                  </a:lnTo>
                  <a:lnTo>
                    <a:pt x="612648" y="95250"/>
                  </a:lnTo>
                  <a:lnTo>
                    <a:pt x="57454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2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2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6465" y="3944401"/>
            <a:ext cx="35496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30" dirty="0">
                <a:latin typeface="Times New Roman"/>
                <a:cs typeface="Times New Roman"/>
              </a:rPr>
              <a:t>q</a:t>
            </a:r>
            <a:r>
              <a:rPr sz="2850" spc="44" baseline="-17543" dirty="0">
                <a:latin typeface="Times New Roman"/>
                <a:cs typeface="Times New Roman"/>
              </a:rPr>
              <a:t>0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0060" y="3225078"/>
            <a:ext cx="331470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-60" dirty="0">
                <a:latin typeface="Times New Roman"/>
                <a:cs typeface="Times New Roman"/>
              </a:rPr>
              <a:t>q</a:t>
            </a:r>
            <a:r>
              <a:rPr sz="2850" spc="-89" baseline="-17543" dirty="0">
                <a:latin typeface="Times New Roman"/>
                <a:cs typeface="Times New Roman"/>
              </a:rPr>
              <a:t>1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7238" y="3201161"/>
            <a:ext cx="611505" cy="584200"/>
          </a:xfrm>
          <a:custGeom>
            <a:avLst/>
            <a:gdLst/>
            <a:ahLst/>
            <a:cxnLst/>
            <a:rect l="l" t="t" r="r" b="b"/>
            <a:pathLst>
              <a:path w="611504" h="584200">
                <a:moveTo>
                  <a:pt x="0" y="291846"/>
                </a:moveTo>
                <a:lnTo>
                  <a:pt x="3998" y="244511"/>
                </a:lnTo>
                <a:lnTo>
                  <a:pt x="15575" y="199607"/>
                </a:lnTo>
                <a:lnTo>
                  <a:pt x="34101" y="157734"/>
                </a:lnTo>
                <a:lnTo>
                  <a:pt x="58948" y="119493"/>
                </a:lnTo>
                <a:lnTo>
                  <a:pt x="89487" y="85486"/>
                </a:lnTo>
                <a:lnTo>
                  <a:pt x="125089" y="56314"/>
                </a:lnTo>
                <a:lnTo>
                  <a:pt x="165127" y="32578"/>
                </a:lnTo>
                <a:lnTo>
                  <a:pt x="208970" y="14880"/>
                </a:lnTo>
                <a:lnTo>
                  <a:pt x="255991" y="3820"/>
                </a:lnTo>
                <a:lnTo>
                  <a:pt x="305562" y="0"/>
                </a:lnTo>
                <a:lnTo>
                  <a:pt x="355132" y="3820"/>
                </a:lnTo>
                <a:lnTo>
                  <a:pt x="402153" y="14880"/>
                </a:lnTo>
                <a:lnTo>
                  <a:pt x="445996" y="32578"/>
                </a:lnTo>
                <a:lnTo>
                  <a:pt x="486034" y="56314"/>
                </a:lnTo>
                <a:lnTo>
                  <a:pt x="521636" y="85486"/>
                </a:lnTo>
                <a:lnTo>
                  <a:pt x="552175" y="119493"/>
                </a:lnTo>
                <a:lnTo>
                  <a:pt x="577022" y="157734"/>
                </a:lnTo>
                <a:lnTo>
                  <a:pt x="595548" y="199607"/>
                </a:lnTo>
                <a:lnTo>
                  <a:pt x="607125" y="244511"/>
                </a:lnTo>
                <a:lnTo>
                  <a:pt x="611124" y="291846"/>
                </a:lnTo>
                <a:lnTo>
                  <a:pt x="607125" y="339180"/>
                </a:lnTo>
                <a:lnTo>
                  <a:pt x="595548" y="384084"/>
                </a:lnTo>
                <a:lnTo>
                  <a:pt x="577022" y="425957"/>
                </a:lnTo>
                <a:lnTo>
                  <a:pt x="552175" y="464198"/>
                </a:lnTo>
                <a:lnTo>
                  <a:pt x="521636" y="498205"/>
                </a:lnTo>
                <a:lnTo>
                  <a:pt x="486034" y="527377"/>
                </a:lnTo>
                <a:lnTo>
                  <a:pt x="445996" y="551113"/>
                </a:lnTo>
                <a:lnTo>
                  <a:pt x="402153" y="568811"/>
                </a:lnTo>
                <a:lnTo>
                  <a:pt x="355132" y="579871"/>
                </a:lnTo>
                <a:lnTo>
                  <a:pt x="305562" y="583692"/>
                </a:lnTo>
                <a:lnTo>
                  <a:pt x="255991" y="579871"/>
                </a:lnTo>
                <a:lnTo>
                  <a:pt x="208970" y="568811"/>
                </a:lnTo>
                <a:lnTo>
                  <a:pt x="165127" y="551113"/>
                </a:lnTo>
                <a:lnTo>
                  <a:pt x="125089" y="527377"/>
                </a:lnTo>
                <a:lnTo>
                  <a:pt x="89487" y="498205"/>
                </a:lnTo>
                <a:lnTo>
                  <a:pt x="58948" y="464198"/>
                </a:lnTo>
                <a:lnTo>
                  <a:pt x="34101" y="425957"/>
                </a:lnTo>
                <a:lnTo>
                  <a:pt x="15575" y="384084"/>
                </a:lnTo>
                <a:lnTo>
                  <a:pt x="3998" y="339180"/>
                </a:lnTo>
                <a:lnTo>
                  <a:pt x="0" y="2918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59521" y="3225078"/>
            <a:ext cx="360045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50" dirty="0">
                <a:latin typeface="Times New Roman"/>
                <a:cs typeface="Times New Roman"/>
              </a:rPr>
              <a:t>q</a:t>
            </a:r>
            <a:r>
              <a:rPr sz="2850" spc="75" baseline="-17543" dirty="0">
                <a:latin typeface="Times New Roman"/>
                <a:cs typeface="Times New Roman"/>
              </a:rPr>
              <a:t>2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0114" y="4483896"/>
            <a:ext cx="35052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10" dirty="0">
                <a:latin typeface="Times New Roman"/>
                <a:cs typeface="Times New Roman"/>
              </a:rPr>
              <a:t>q</a:t>
            </a:r>
            <a:r>
              <a:rPr sz="2850" spc="15" baseline="-17543" dirty="0">
                <a:latin typeface="Times New Roman"/>
                <a:cs typeface="Times New Roman"/>
              </a:rPr>
              <a:t>3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0175" y="2607690"/>
            <a:ext cx="894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“ac</a:t>
            </a:r>
            <a:r>
              <a:rPr sz="1800" spc="5" dirty="0">
                <a:solidFill>
                  <a:srgbClr val="383500"/>
                </a:solidFill>
                <a:latin typeface="Book Antiqua"/>
                <a:cs typeface="Book Antiqua"/>
              </a:rPr>
              <a:t>c</a:t>
            </a: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ept”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47564" y="3226117"/>
            <a:ext cx="3206115" cy="1818639"/>
            <a:chOff x="5147564" y="3226117"/>
            <a:chExt cx="3206115" cy="1818639"/>
          </a:xfrm>
        </p:grpSpPr>
        <p:sp>
          <p:nvSpPr>
            <p:cNvPr id="23" name="object 23"/>
            <p:cNvSpPr/>
            <p:nvPr/>
          </p:nvSpPr>
          <p:spPr>
            <a:xfrm>
              <a:off x="6739128" y="3230879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2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2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4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212598" y="0"/>
                  </a:moveTo>
                  <a:lnTo>
                    <a:pt x="163832" y="5776"/>
                  </a:lnTo>
                  <a:lnTo>
                    <a:pt x="119076" y="22229"/>
                  </a:lnTo>
                  <a:lnTo>
                    <a:pt x="79603" y="48045"/>
                  </a:lnTo>
                  <a:lnTo>
                    <a:pt x="46686" y="81913"/>
                  </a:lnTo>
                  <a:lnTo>
                    <a:pt x="21598" y="122519"/>
                  </a:lnTo>
                  <a:lnTo>
                    <a:pt x="5611" y="168550"/>
                  </a:lnTo>
                  <a:lnTo>
                    <a:pt x="0" y="218694"/>
                  </a:lnTo>
                  <a:lnTo>
                    <a:pt x="5611" y="268837"/>
                  </a:lnTo>
                  <a:lnTo>
                    <a:pt x="21598" y="314868"/>
                  </a:lnTo>
                  <a:lnTo>
                    <a:pt x="46686" y="355474"/>
                  </a:lnTo>
                  <a:lnTo>
                    <a:pt x="79603" y="389342"/>
                  </a:lnTo>
                  <a:lnTo>
                    <a:pt x="119076" y="415158"/>
                  </a:lnTo>
                  <a:lnTo>
                    <a:pt x="163832" y="431611"/>
                  </a:lnTo>
                  <a:lnTo>
                    <a:pt x="212598" y="437388"/>
                  </a:lnTo>
                  <a:lnTo>
                    <a:pt x="261363" y="431611"/>
                  </a:lnTo>
                  <a:lnTo>
                    <a:pt x="306119" y="415158"/>
                  </a:lnTo>
                  <a:lnTo>
                    <a:pt x="345592" y="389342"/>
                  </a:lnTo>
                  <a:lnTo>
                    <a:pt x="378509" y="355474"/>
                  </a:lnTo>
                  <a:lnTo>
                    <a:pt x="403597" y="314868"/>
                  </a:lnTo>
                  <a:lnTo>
                    <a:pt x="419584" y="268837"/>
                  </a:lnTo>
                  <a:lnTo>
                    <a:pt x="425196" y="218694"/>
                  </a:lnTo>
                  <a:lnTo>
                    <a:pt x="419584" y="168550"/>
                  </a:lnTo>
                  <a:lnTo>
                    <a:pt x="403597" y="122519"/>
                  </a:lnTo>
                  <a:lnTo>
                    <a:pt x="378509" y="81913"/>
                  </a:lnTo>
                  <a:lnTo>
                    <a:pt x="345592" y="48045"/>
                  </a:lnTo>
                  <a:lnTo>
                    <a:pt x="306119" y="22229"/>
                  </a:lnTo>
                  <a:lnTo>
                    <a:pt x="261363" y="5776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0" y="218694"/>
                  </a:moveTo>
                  <a:lnTo>
                    <a:pt x="5611" y="168550"/>
                  </a:lnTo>
                  <a:lnTo>
                    <a:pt x="21598" y="122519"/>
                  </a:lnTo>
                  <a:lnTo>
                    <a:pt x="46686" y="81913"/>
                  </a:lnTo>
                  <a:lnTo>
                    <a:pt x="79603" y="48045"/>
                  </a:lnTo>
                  <a:lnTo>
                    <a:pt x="119076" y="22229"/>
                  </a:lnTo>
                  <a:lnTo>
                    <a:pt x="163832" y="5776"/>
                  </a:lnTo>
                  <a:lnTo>
                    <a:pt x="212598" y="0"/>
                  </a:lnTo>
                  <a:lnTo>
                    <a:pt x="261363" y="5776"/>
                  </a:lnTo>
                  <a:lnTo>
                    <a:pt x="306119" y="22229"/>
                  </a:lnTo>
                  <a:lnTo>
                    <a:pt x="345592" y="48045"/>
                  </a:lnTo>
                  <a:lnTo>
                    <a:pt x="378509" y="81913"/>
                  </a:lnTo>
                  <a:lnTo>
                    <a:pt x="403597" y="122519"/>
                  </a:lnTo>
                  <a:lnTo>
                    <a:pt x="419584" y="168550"/>
                  </a:lnTo>
                  <a:lnTo>
                    <a:pt x="425196" y="218694"/>
                  </a:lnTo>
                  <a:lnTo>
                    <a:pt x="419584" y="268837"/>
                  </a:lnTo>
                  <a:lnTo>
                    <a:pt x="403597" y="314868"/>
                  </a:lnTo>
                  <a:lnTo>
                    <a:pt x="378509" y="355474"/>
                  </a:lnTo>
                  <a:lnTo>
                    <a:pt x="345592" y="389342"/>
                  </a:lnTo>
                  <a:lnTo>
                    <a:pt x="306119" y="415158"/>
                  </a:lnTo>
                  <a:lnTo>
                    <a:pt x="261363" y="431611"/>
                  </a:lnTo>
                  <a:lnTo>
                    <a:pt x="212598" y="437388"/>
                  </a:lnTo>
                  <a:lnTo>
                    <a:pt x="163832" y="431611"/>
                  </a:lnTo>
                  <a:lnTo>
                    <a:pt x="119076" y="415158"/>
                  </a:lnTo>
                  <a:lnTo>
                    <a:pt x="79603" y="389342"/>
                  </a:lnTo>
                  <a:lnTo>
                    <a:pt x="46686" y="355474"/>
                  </a:lnTo>
                  <a:lnTo>
                    <a:pt x="21598" y="314868"/>
                  </a:lnTo>
                  <a:lnTo>
                    <a:pt x="5611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0773" y="3520439"/>
              <a:ext cx="808355" cy="589280"/>
            </a:xfrm>
            <a:custGeom>
              <a:avLst/>
              <a:gdLst/>
              <a:ahLst/>
              <a:cxnLst/>
              <a:rect l="l" t="t" r="r" b="b"/>
              <a:pathLst>
                <a:path w="808354" h="589279">
                  <a:moveTo>
                    <a:pt x="701830" y="69418"/>
                  </a:moveTo>
                  <a:lnTo>
                    <a:pt x="0" y="578612"/>
                  </a:lnTo>
                  <a:lnTo>
                    <a:pt x="7365" y="588772"/>
                  </a:lnTo>
                  <a:lnTo>
                    <a:pt x="709297" y="79721"/>
                  </a:lnTo>
                  <a:lnTo>
                    <a:pt x="701830" y="69418"/>
                  </a:lnTo>
                  <a:close/>
                </a:path>
                <a:path w="808354" h="589279">
                  <a:moveTo>
                    <a:pt x="776117" y="61975"/>
                  </a:moveTo>
                  <a:lnTo>
                    <a:pt x="712088" y="61975"/>
                  </a:lnTo>
                  <a:lnTo>
                    <a:pt x="719581" y="72262"/>
                  </a:lnTo>
                  <a:lnTo>
                    <a:pt x="709297" y="79721"/>
                  </a:lnTo>
                  <a:lnTo>
                    <a:pt x="742823" y="125984"/>
                  </a:lnTo>
                  <a:lnTo>
                    <a:pt x="776117" y="61975"/>
                  </a:lnTo>
                  <a:close/>
                </a:path>
                <a:path w="808354" h="589279">
                  <a:moveTo>
                    <a:pt x="712088" y="61975"/>
                  </a:moveTo>
                  <a:lnTo>
                    <a:pt x="701830" y="69418"/>
                  </a:lnTo>
                  <a:lnTo>
                    <a:pt x="709297" y="79721"/>
                  </a:lnTo>
                  <a:lnTo>
                    <a:pt x="719581" y="72262"/>
                  </a:lnTo>
                  <a:lnTo>
                    <a:pt x="712088" y="61975"/>
                  </a:lnTo>
                  <a:close/>
                </a:path>
                <a:path w="808354" h="589279">
                  <a:moveTo>
                    <a:pt x="808354" y="0"/>
                  </a:moveTo>
                  <a:lnTo>
                    <a:pt x="668274" y="23113"/>
                  </a:lnTo>
                  <a:lnTo>
                    <a:pt x="701830" y="69418"/>
                  </a:lnTo>
                  <a:lnTo>
                    <a:pt x="712088" y="61975"/>
                  </a:lnTo>
                  <a:lnTo>
                    <a:pt x="776117" y="61975"/>
                  </a:lnTo>
                  <a:lnTo>
                    <a:pt x="808354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7564" y="4167377"/>
              <a:ext cx="1595755" cy="611505"/>
            </a:xfrm>
            <a:custGeom>
              <a:avLst/>
              <a:gdLst/>
              <a:ahLst/>
              <a:cxnLst/>
              <a:rect l="l" t="t" r="r" b="b"/>
              <a:pathLst>
                <a:path w="1595754" h="611504">
                  <a:moveTo>
                    <a:pt x="409702" y="82296"/>
                  </a:moveTo>
                  <a:lnTo>
                    <a:pt x="391807" y="74803"/>
                  </a:lnTo>
                  <a:lnTo>
                    <a:pt x="213233" y="0"/>
                  </a:lnTo>
                  <a:lnTo>
                    <a:pt x="218363" y="76085"/>
                  </a:lnTo>
                  <a:lnTo>
                    <a:pt x="0" y="90678"/>
                  </a:lnTo>
                  <a:lnTo>
                    <a:pt x="2540" y="128778"/>
                  </a:lnTo>
                  <a:lnTo>
                    <a:pt x="220916" y="114058"/>
                  </a:lnTo>
                  <a:lnTo>
                    <a:pt x="226060" y="190119"/>
                  </a:lnTo>
                  <a:lnTo>
                    <a:pt x="409702" y="82296"/>
                  </a:lnTo>
                  <a:close/>
                </a:path>
                <a:path w="1595754" h="611504">
                  <a:moveTo>
                    <a:pt x="1595374" y="611124"/>
                  </a:moveTo>
                  <a:lnTo>
                    <a:pt x="1549984" y="546608"/>
                  </a:lnTo>
                  <a:lnTo>
                    <a:pt x="1472806" y="436880"/>
                  </a:lnTo>
                  <a:lnTo>
                    <a:pt x="1436674" y="504024"/>
                  </a:lnTo>
                  <a:lnTo>
                    <a:pt x="798195" y="160020"/>
                  </a:lnTo>
                  <a:lnTo>
                    <a:pt x="780161" y="193548"/>
                  </a:lnTo>
                  <a:lnTo>
                    <a:pt x="1418602" y="537591"/>
                  </a:lnTo>
                  <a:lnTo>
                    <a:pt x="1382509" y="604647"/>
                  </a:lnTo>
                  <a:lnTo>
                    <a:pt x="1595374" y="611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65848" y="3409695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23276" y="3230879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2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2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4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76585" y="3937168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06341" y="3161593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27264" y="3133344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5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41889" y="3161593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06447" y="4517812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14335" y="4522723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140" y="4965953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because</a:t>
            </a:r>
            <a:r>
              <a:rPr sz="2400" spc="-9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383500"/>
                </a:solidFill>
                <a:latin typeface="Book Antiqua"/>
                <a:cs typeface="Book Antiqua"/>
              </a:rPr>
              <a:t>this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140" y="5331663"/>
            <a:ext cx="174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1140" y="5495432"/>
            <a:ext cx="1688464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5760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accepts	</a:t>
            </a:r>
            <a:r>
              <a:rPr sz="6000" i="1" spc="52" baseline="-4861" dirty="0">
                <a:latin typeface="Times New Roman"/>
                <a:cs typeface="Times New Roman"/>
              </a:rPr>
              <a:t>aa</a:t>
            </a:r>
            <a:endParaRPr sz="6000" baseline="-4861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42228" y="5266131"/>
            <a:ext cx="2696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this</a:t>
            </a:r>
            <a:r>
              <a:rPr sz="2800" spc="-5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  is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ignored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4779" y="8869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383540" y="4752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817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23223" y="6516725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Book Antiqua"/>
                <a:cs typeface="Book Antiqua"/>
              </a:rPr>
              <a:t>37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887" y="1368374"/>
            <a:ext cx="8622030" cy="481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An 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NFA rejects 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2800" b="1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string:</a:t>
            </a:r>
            <a:endParaRPr sz="2800">
              <a:latin typeface="Book Antiqua"/>
              <a:cs typeface="Book Antiqua"/>
            </a:endParaRPr>
          </a:p>
          <a:p>
            <a:pPr marL="12700" marR="2622550">
              <a:lnSpc>
                <a:spcPts val="3360"/>
              </a:lnSpc>
              <a:spcBef>
                <a:spcPts val="105"/>
              </a:spcBef>
              <a:tabLst>
                <a:tab pos="130556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if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there	is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no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 of the NFA  that accepts the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string.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Book Antiqua"/>
              <a:cs typeface="Book Antiqua"/>
            </a:endParaRPr>
          </a:p>
          <a:p>
            <a:pPr marL="53975">
              <a:lnSpc>
                <a:spcPct val="100000"/>
              </a:lnSpc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For each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computation:</a:t>
            </a:r>
            <a:endParaRPr sz="2800">
              <a:latin typeface="Book Antiqua"/>
              <a:cs typeface="Book Antiqua"/>
            </a:endParaRPr>
          </a:p>
          <a:p>
            <a:pPr marL="1451610" marR="1701800" indent="-178435">
              <a:lnSpc>
                <a:spcPct val="100000"/>
              </a:lnSpc>
              <a:spcBef>
                <a:spcPts val="1440"/>
              </a:spcBef>
              <a:buChar char="•"/>
              <a:tabLst>
                <a:tab pos="157861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input is consumed and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automaton is in a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non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final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800">
              <a:latin typeface="Book Antiqua"/>
              <a:cs typeface="Book Antiqua"/>
            </a:endParaRPr>
          </a:p>
          <a:p>
            <a:pPr marR="1133475" algn="ctr">
              <a:lnSpc>
                <a:spcPct val="100000"/>
              </a:lnSpc>
              <a:spcBef>
                <a:spcPts val="2230"/>
              </a:spcBef>
            </a:pPr>
            <a:r>
              <a:rPr sz="3600" dirty="0">
                <a:solidFill>
                  <a:srgbClr val="383500"/>
                </a:solidFill>
                <a:latin typeface="Book Antiqua"/>
                <a:cs typeface="Book Antiqua"/>
              </a:rPr>
              <a:t>OR</a:t>
            </a:r>
            <a:endParaRPr sz="3600">
              <a:latin typeface="Book Antiqua"/>
              <a:cs typeface="Book Antiqua"/>
            </a:endParaRPr>
          </a:p>
          <a:p>
            <a:pPr marL="663575" indent="-305435">
              <a:lnSpc>
                <a:spcPct val="100000"/>
              </a:lnSpc>
              <a:spcBef>
                <a:spcPts val="3015"/>
              </a:spcBef>
              <a:buChar char="•"/>
              <a:tabLst>
                <a:tab pos="66421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cannot be consumed (indecidable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input)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2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1302461"/>
            <a:ext cx="3095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is rejected by the</a:t>
            </a:r>
            <a:r>
              <a:rPr sz="2400" spc="-5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015" y="3216973"/>
            <a:ext cx="3206115" cy="1818639"/>
            <a:chOff x="228015" y="3216973"/>
            <a:chExt cx="3206115" cy="1818639"/>
          </a:xfrm>
        </p:grpSpPr>
        <p:sp>
          <p:nvSpPr>
            <p:cNvPr id="4" name="object 4"/>
            <p:cNvSpPr/>
            <p:nvPr/>
          </p:nvSpPr>
          <p:spPr>
            <a:xfrm>
              <a:off x="1819655" y="3221735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19" h="436245">
                  <a:moveTo>
                    <a:pt x="0" y="217931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19" y="217931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3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793" y="39982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212597" y="0"/>
                  </a:moveTo>
                  <a:lnTo>
                    <a:pt x="163852" y="5753"/>
                  </a:lnTo>
                  <a:lnTo>
                    <a:pt x="119104" y="22144"/>
                  </a:lnTo>
                  <a:lnTo>
                    <a:pt x="79630" y="47866"/>
                  </a:lnTo>
                  <a:lnTo>
                    <a:pt x="46706" y="81611"/>
                  </a:lnTo>
                  <a:lnTo>
                    <a:pt x="21609" y="122075"/>
                  </a:lnTo>
                  <a:lnTo>
                    <a:pt x="5615" y="167951"/>
                  </a:lnTo>
                  <a:lnTo>
                    <a:pt x="0" y="217931"/>
                  </a:lnTo>
                  <a:lnTo>
                    <a:pt x="5615" y="267912"/>
                  </a:lnTo>
                  <a:lnTo>
                    <a:pt x="21609" y="313788"/>
                  </a:lnTo>
                  <a:lnTo>
                    <a:pt x="46706" y="354252"/>
                  </a:lnTo>
                  <a:lnTo>
                    <a:pt x="79630" y="387997"/>
                  </a:lnTo>
                  <a:lnTo>
                    <a:pt x="119104" y="413719"/>
                  </a:lnTo>
                  <a:lnTo>
                    <a:pt x="163852" y="430110"/>
                  </a:lnTo>
                  <a:lnTo>
                    <a:pt x="212597" y="435863"/>
                  </a:lnTo>
                  <a:lnTo>
                    <a:pt x="261343" y="430110"/>
                  </a:lnTo>
                  <a:lnTo>
                    <a:pt x="306091" y="413719"/>
                  </a:lnTo>
                  <a:lnTo>
                    <a:pt x="345565" y="387997"/>
                  </a:lnTo>
                  <a:lnTo>
                    <a:pt x="378489" y="354252"/>
                  </a:lnTo>
                  <a:lnTo>
                    <a:pt x="403586" y="313788"/>
                  </a:lnTo>
                  <a:lnTo>
                    <a:pt x="419580" y="267912"/>
                  </a:lnTo>
                  <a:lnTo>
                    <a:pt x="425196" y="217931"/>
                  </a:lnTo>
                  <a:lnTo>
                    <a:pt x="419580" y="167951"/>
                  </a:lnTo>
                  <a:lnTo>
                    <a:pt x="403586" y="122075"/>
                  </a:lnTo>
                  <a:lnTo>
                    <a:pt x="378489" y="81611"/>
                  </a:lnTo>
                  <a:lnTo>
                    <a:pt x="345565" y="47866"/>
                  </a:lnTo>
                  <a:lnTo>
                    <a:pt x="306091" y="22144"/>
                  </a:lnTo>
                  <a:lnTo>
                    <a:pt x="261343" y="5753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93" y="39982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5" y="167951"/>
                  </a:lnTo>
                  <a:lnTo>
                    <a:pt x="21609" y="122075"/>
                  </a:lnTo>
                  <a:lnTo>
                    <a:pt x="46706" y="81611"/>
                  </a:lnTo>
                  <a:lnTo>
                    <a:pt x="79630" y="47866"/>
                  </a:lnTo>
                  <a:lnTo>
                    <a:pt x="119104" y="22144"/>
                  </a:lnTo>
                  <a:lnTo>
                    <a:pt x="163852" y="5753"/>
                  </a:lnTo>
                  <a:lnTo>
                    <a:pt x="212597" y="0"/>
                  </a:lnTo>
                  <a:lnTo>
                    <a:pt x="261343" y="5753"/>
                  </a:lnTo>
                  <a:lnTo>
                    <a:pt x="306091" y="22144"/>
                  </a:lnTo>
                  <a:lnTo>
                    <a:pt x="345565" y="47866"/>
                  </a:lnTo>
                  <a:lnTo>
                    <a:pt x="378489" y="81611"/>
                  </a:lnTo>
                  <a:lnTo>
                    <a:pt x="403586" y="122075"/>
                  </a:lnTo>
                  <a:lnTo>
                    <a:pt x="419580" y="167951"/>
                  </a:lnTo>
                  <a:lnTo>
                    <a:pt x="425196" y="217931"/>
                  </a:lnTo>
                  <a:lnTo>
                    <a:pt x="419580" y="267912"/>
                  </a:lnTo>
                  <a:lnTo>
                    <a:pt x="403586" y="313788"/>
                  </a:lnTo>
                  <a:lnTo>
                    <a:pt x="378489" y="354252"/>
                  </a:lnTo>
                  <a:lnTo>
                    <a:pt x="345565" y="387997"/>
                  </a:lnTo>
                  <a:lnTo>
                    <a:pt x="306091" y="413719"/>
                  </a:lnTo>
                  <a:lnTo>
                    <a:pt x="261343" y="430110"/>
                  </a:lnTo>
                  <a:lnTo>
                    <a:pt x="212597" y="435863"/>
                  </a:lnTo>
                  <a:lnTo>
                    <a:pt x="163852" y="430110"/>
                  </a:lnTo>
                  <a:lnTo>
                    <a:pt x="119104" y="413719"/>
                  </a:lnTo>
                  <a:lnTo>
                    <a:pt x="79630" y="387997"/>
                  </a:lnTo>
                  <a:lnTo>
                    <a:pt x="46706" y="354252"/>
                  </a:lnTo>
                  <a:lnTo>
                    <a:pt x="21609" y="313788"/>
                  </a:lnTo>
                  <a:lnTo>
                    <a:pt x="5615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1262" y="3511295"/>
              <a:ext cx="808990" cy="587375"/>
            </a:xfrm>
            <a:custGeom>
              <a:avLst/>
              <a:gdLst/>
              <a:ahLst/>
              <a:cxnLst/>
              <a:rect l="l" t="t" r="r" b="b"/>
              <a:pathLst>
                <a:path w="808989" h="587375">
                  <a:moveTo>
                    <a:pt x="701820" y="69304"/>
                  </a:moveTo>
                  <a:lnTo>
                    <a:pt x="0" y="576960"/>
                  </a:lnTo>
                  <a:lnTo>
                    <a:pt x="7442" y="587374"/>
                  </a:lnTo>
                  <a:lnTo>
                    <a:pt x="709237" y="79556"/>
                  </a:lnTo>
                  <a:lnTo>
                    <a:pt x="701820" y="69304"/>
                  </a:lnTo>
                  <a:close/>
                </a:path>
                <a:path w="808989" h="587375">
                  <a:moveTo>
                    <a:pt x="776126" y="61849"/>
                  </a:moveTo>
                  <a:lnTo>
                    <a:pt x="712127" y="61849"/>
                  </a:lnTo>
                  <a:lnTo>
                    <a:pt x="719493" y="72136"/>
                  </a:lnTo>
                  <a:lnTo>
                    <a:pt x="709237" y="79556"/>
                  </a:lnTo>
                  <a:lnTo>
                    <a:pt x="742734" y="125856"/>
                  </a:lnTo>
                  <a:lnTo>
                    <a:pt x="776126" y="61849"/>
                  </a:lnTo>
                  <a:close/>
                </a:path>
                <a:path w="808989" h="587375">
                  <a:moveTo>
                    <a:pt x="712127" y="61849"/>
                  </a:moveTo>
                  <a:lnTo>
                    <a:pt x="701820" y="69304"/>
                  </a:lnTo>
                  <a:lnTo>
                    <a:pt x="709237" y="79556"/>
                  </a:lnTo>
                  <a:lnTo>
                    <a:pt x="719493" y="72136"/>
                  </a:lnTo>
                  <a:lnTo>
                    <a:pt x="712127" y="61849"/>
                  </a:lnTo>
                  <a:close/>
                </a:path>
                <a:path w="808989" h="587375">
                  <a:moveTo>
                    <a:pt x="808393" y="0"/>
                  </a:moveTo>
                  <a:lnTo>
                    <a:pt x="668312" y="22987"/>
                  </a:lnTo>
                  <a:lnTo>
                    <a:pt x="701820" y="69304"/>
                  </a:lnTo>
                  <a:lnTo>
                    <a:pt x="712127" y="61849"/>
                  </a:lnTo>
                  <a:lnTo>
                    <a:pt x="776126" y="61849"/>
                  </a:lnTo>
                  <a:lnTo>
                    <a:pt x="808393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0418" y="4578857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19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0418" y="4578857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19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015" y="4157471"/>
              <a:ext cx="1595755" cy="612140"/>
            </a:xfrm>
            <a:custGeom>
              <a:avLst/>
              <a:gdLst/>
              <a:ahLst/>
              <a:cxnLst/>
              <a:rect l="l" t="t" r="r" b="b"/>
              <a:pathLst>
                <a:path w="1595755" h="612139">
                  <a:moveTo>
                    <a:pt x="409778" y="81534"/>
                  </a:moveTo>
                  <a:lnTo>
                    <a:pt x="393217" y="74676"/>
                  </a:lnTo>
                  <a:lnTo>
                    <a:pt x="213017" y="0"/>
                  </a:lnTo>
                  <a:lnTo>
                    <a:pt x="218401" y="76022"/>
                  </a:lnTo>
                  <a:lnTo>
                    <a:pt x="0" y="91440"/>
                  </a:lnTo>
                  <a:lnTo>
                    <a:pt x="2692" y="129540"/>
                  </a:lnTo>
                  <a:lnTo>
                    <a:pt x="221094" y="114007"/>
                  </a:lnTo>
                  <a:lnTo>
                    <a:pt x="226491" y="189992"/>
                  </a:lnTo>
                  <a:lnTo>
                    <a:pt x="409778" y="81534"/>
                  </a:lnTo>
                  <a:close/>
                </a:path>
                <a:path w="1595755" h="612139">
                  <a:moveTo>
                    <a:pt x="1595450" y="611886"/>
                  </a:moveTo>
                  <a:lnTo>
                    <a:pt x="1550060" y="547370"/>
                  </a:lnTo>
                  <a:lnTo>
                    <a:pt x="1472895" y="437642"/>
                  </a:lnTo>
                  <a:lnTo>
                    <a:pt x="1436751" y="504786"/>
                  </a:lnTo>
                  <a:lnTo>
                    <a:pt x="798283" y="160782"/>
                  </a:lnTo>
                  <a:lnTo>
                    <a:pt x="780224" y="194310"/>
                  </a:lnTo>
                  <a:lnTo>
                    <a:pt x="1418678" y="538353"/>
                  </a:lnTo>
                  <a:lnTo>
                    <a:pt x="1382598" y="605409"/>
                  </a:lnTo>
                  <a:lnTo>
                    <a:pt x="1595450" y="6118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3400551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69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69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69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3803" y="3221735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7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5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7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7113" y="3928024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6870" y="3152449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07792" y="3124200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6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3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2417" y="3152449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6976" y="4508668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994" y="4588840"/>
            <a:ext cx="793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75403" y="3279647"/>
            <a:ext cx="3206750" cy="1817370"/>
            <a:chOff x="4875403" y="3279647"/>
            <a:chExt cx="3206750" cy="1817370"/>
          </a:xfrm>
        </p:grpSpPr>
        <p:sp>
          <p:nvSpPr>
            <p:cNvPr id="20" name="object 20"/>
            <p:cNvSpPr/>
            <p:nvPr/>
          </p:nvSpPr>
          <p:spPr>
            <a:xfrm>
              <a:off x="6468618" y="3298697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213360" y="0"/>
                  </a:moveTo>
                  <a:lnTo>
                    <a:pt x="164432" y="5753"/>
                  </a:lnTo>
                  <a:lnTo>
                    <a:pt x="119520" y="22144"/>
                  </a:lnTo>
                  <a:lnTo>
                    <a:pt x="79905" y="47866"/>
                  </a:lnTo>
                  <a:lnTo>
                    <a:pt x="46866" y="81611"/>
                  </a:lnTo>
                  <a:lnTo>
                    <a:pt x="21682" y="122075"/>
                  </a:lnTo>
                  <a:lnTo>
                    <a:pt x="5633" y="167951"/>
                  </a:lnTo>
                  <a:lnTo>
                    <a:pt x="0" y="217931"/>
                  </a:lnTo>
                  <a:lnTo>
                    <a:pt x="5633" y="267912"/>
                  </a:lnTo>
                  <a:lnTo>
                    <a:pt x="21682" y="313788"/>
                  </a:lnTo>
                  <a:lnTo>
                    <a:pt x="46866" y="354252"/>
                  </a:lnTo>
                  <a:lnTo>
                    <a:pt x="79905" y="387997"/>
                  </a:lnTo>
                  <a:lnTo>
                    <a:pt x="119520" y="413719"/>
                  </a:lnTo>
                  <a:lnTo>
                    <a:pt x="164432" y="430110"/>
                  </a:lnTo>
                  <a:lnTo>
                    <a:pt x="213360" y="435863"/>
                  </a:lnTo>
                  <a:lnTo>
                    <a:pt x="262287" y="430110"/>
                  </a:lnTo>
                  <a:lnTo>
                    <a:pt x="307199" y="413719"/>
                  </a:lnTo>
                  <a:lnTo>
                    <a:pt x="346814" y="387997"/>
                  </a:lnTo>
                  <a:lnTo>
                    <a:pt x="379853" y="354252"/>
                  </a:lnTo>
                  <a:lnTo>
                    <a:pt x="405037" y="313788"/>
                  </a:lnTo>
                  <a:lnTo>
                    <a:pt x="421086" y="267912"/>
                  </a:lnTo>
                  <a:lnTo>
                    <a:pt x="426720" y="217931"/>
                  </a:lnTo>
                  <a:lnTo>
                    <a:pt x="421086" y="167951"/>
                  </a:lnTo>
                  <a:lnTo>
                    <a:pt x="405037" y="122075"/>
                  </a:lnTo>
                  <a:lnTo>
                    <a:pt x="379853" y="81611"/>
                  </a:lnTo>
                  <a:lnTo>
                    <a:pt x="346814" y="47866"/>
                  </a:lnTo>
                  <a:lnTo>
                    <a:pt x="307199" y="22144"/>
                  </a:lnTo>
                  <a:lnTo>
                    <a:pt x="262287" y="575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8618" y="3298697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1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1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3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85994" y="40744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212597" y="0"/>
                  </a:moveTo>
                  <a:lnTo>
                    <a:pt x="163832" y="5753"/>
                  </a:lnTo>
                  <a:lnTo>
                    <a:pt x="119076" y="22144"/>
                  </a:lnTo>
                  <a:lnTo>
                    <a:pt x="79603" y="47866"/>
                  </a:lnTo>
                  <a:lnTo>
                    <a:pt x="46686" y="81611"/>
                  </a:lnTo>
                  <a:lnTo>
                    <a:pt x="21598" y="122075"/>
                  </a:lnTo>
                  <a:lnTo>
                    <a:pt x="5611" y="167951"/>
                  </a:lnTo>
                  <a:lnTo>
                    <a:pt x="0" y="217931"/>
                  </a:lnTo>
                  <a:lnTo>
                    <a:pt x="5611" y="267912"/>
                  </a:lnTo>
                  <a:lnTo>
                    <a:pt x="21598" y="313788"/>
                  </a:lnTo>
                  <a:lnTo>
                    <a:pt x="46686" y="354252"/>
                  </a:lnTo>
                  <a:lnTo>
                    <a:pt x="79603" y="387997"/>
                  </a:lnTo>
                  <a:lnTo>
                    <a:pt x="119076" y="413719"/>
                  </a:lnTo>
                  <a:lnTo>
                    <a:pt x="163832" y="430110"/>
                  </a:lnTo>
                  <a:lnTo>
                    <a:pt x="212597" y="435863"/>
                  </a:lnTo>
                  <a:lnTo>
                    <a:pt x="261363" y="430110"/>
                  </a:lnTo>
                  <a:lnTo>
                    <a:pt x="306119" y="413719"/>
                  </a:lnTo>
                  <a:lnTo>
                    <a:pt x="345592" y="387997"/>
                  </a:lnTo>
                  <a:lnTo>
                    <a:pt x="378509" y="354252"/>
                  </a:lnTo>
                  <a:lnTo>
                    <a:pt x="403597" y="313788"/>
                  </a:lnTo>
                  <a:lnTo>
                    <a:pt x="419584" y="267912"/>
                  </a:lnTo>
                  <a:lnTo>
                    <a:pt x="425195" y="217931"/>
                  </a:lnTo>
                  <a:lnTo>
                    <a:pt x="419584" y="167951"/>
                  </a:lnTo>
                  <a:lnTo>
                    <a:pt x="403597" y="122075"/>
                  </a:lnTo>
                  <a:lnTo>
                    <a:pt x="378509" y="81611"/>
                  </a:lnTo>
                  <a:lnTo>
                    <a:pt x="345592" y="47866"/>
                  </a:lnTo>
                  <a:lnTo>
                    <a:pt x="306119" y="22144"/>
                  </a:lnTo>
                  <a:lnTo>
                    <a:pt x="261363" y="5753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85994" y="4074413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7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5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7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52770" y="3588257"/>
              <a:ext cx="815975" cy="598170"/>
            </a:xfrm>
            <a:custGeom>
              <a:avLst/>
              <a:gdLst/>
              <a:ahLst/>
              <a:cxnLst/>
              <a:rect l="l" t="t" r="r" b="b"/>
              <a:pathLst>
                <a:path w="815975" h="598170">
                  <a:moveTo>
                    <a:pt x="650305" y="96250"/>
                  </a:moveTo>
                  <a:lnTo>
                    <a:pt x="0" y="566673"/>
                  </a:lnTo>
                  <a:lnTo>
                    <a:pt x="22351" y="597661"/>
                  </a:lnTo>
                  <a:lnTo>
                    <a:pt x="672642" y="127125"/>
                  </a:lnTo>
                  <a:lnTo>
                    <a:pt x="650305" y="96250"/>
                  </a:lnTo>
                  <a:close/>
                </a:path>
                <a:path w="815975" h="598170">
                  <a:moveTo>
                    <a:pt x="771443" y="85089"/>
                  </a:moveTo>
                  <a:lnTo>
                    <a:pt x="665733" y="85089"/>
                  </a:lnTo>
                  <a:lnTo>
                    <a:pt x="688085" y="115950"/>
                  </a:lnTo>
                  <a:lnTo>
                    <a:pt x="672642" y="127125"/>
                  </a:lnTo>
                  <a:lnTo>
                    <a:pt x="717295" y="188848"/>
                  </a:lnTo>
                  <a:lnTo>
                    <a:pt x="771443" y="85089"/>
                  </a:lnTo>
                  <a:close/>
                </a:path>
                <a:path w="815975" h="598170">
                  <a:moveTo>
                    <a:pt x="665733" y="85089"/>
                  </a:moveTo>
                  <a:lnTo>
                    <a:pt x="650305" y="96250"/>
                  </a:lnTo>
                  <a:lnTo>
                    <a:pt x="672642" y="127125"/>
                  </a:lnTo>
                  <a:lnTo>
                    <a:pt x="688085" y="115950"/>
                  </a:lnTo>
                  <a:lnTo>
                    <a:pt x="665733" y="85089"/>
                  </a:lnTo>
                  <a:close/>
                </a:path>
                <a:path w="815975" h="598170">
                  <a:moveTo>
                    <a:pt x="815847" y="0"/>
                  </a:moveTo>
                  <a:lnTo>
                    <a:pt x="605663" y="34543"/>
                  </a:lnTo>
                  <a:lnTo>
                    <a:pt x="650305" y="96250"/>
                  </a:lnTo>
                  <a:lnTo>
                    <a:pt x="665733" y="85089"/>
                  </a:lnTo>
                  <a:lnTo>
                    <a:pt x="771443" y="85089"/>
                  </a:lnTo>
                  <a:lnTo>
                    <a:pt x="8158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7856" y="4654295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3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60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20" y="218693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60" y="437387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3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1660" y="4404867"/>
              <a:ext cx="809625" cy="440055"/>
            </a:xfrm>
            <a:custGeom>
              <a:avLst/>
              <a:gdLst/>
              <a:ahLst/>
              <a:cxnLst/>
              <a:rect l="l" t="t" r="r" b="b"/>
              <a:pathLst>
                <a:path w="809625" h="440054">
                  <a:moveTo>
                    <a:pt x="694432" y="385264"/>
                  </a:moveTo>
                  <a:lnTo>
                    <a:pt x="667257" y="435609"/>
                  </a:lnTo>
                  <a:lnTo>
                    <a:pt x="809243" y="439927"/>
                  </a:lnTo>
                  <a:lnTo>
                    <a:pt x="775025" y="391286"/>
                  </a:lnTo>
                  <a:lnTo>
                    <a:pt x="705612" y="391286"/>
                  </a:lnTo>
                  <a:lnTo>
                    <a:pt x="694432" y="385264"/>
                  </a:lnTo>
                  <a:close/>
                </a:path>
                <a:path w="809625" h="440054">
                  <a:moveTo>
                    <a:pt x="700451" y="374114"/>
                  </a:moveTo>
                  <a:lnTo>
                    <a:pt x="694432" y="385264"/>
                  </a:lnTo>
                  <a:lnTo>
                    <a:pt x="705612" y="391286"/>
                  </a:lnTo>
                  <a:lnTo>
                    <a:pt x="711580" y="380110"/>
                  </a:lnTo>
                  <a:lnTo>
                    <a:pt x="700451" y="374114"/>
                  </a:lnTo>
                  <a:close/>
                </a:path>
                <a:path w="809625" h="440054">
                  <a:moveTo>
                    <a:pt x="727582" y="323849"/>
                  </a:moveTo>
                  <a:lnTo>
                    <a:pt x="700451" y="374114"/>
                  </a:lnTo>
                  <a:lnTo>
                    <a:pt x="711580" y="380110"/>
                  </a:lnTo>
                  <a:lnTo>
                    <a:pt x="705612" y="391286"/>
                  </a:lnTo>
                  <a:lnTo>
                    <a:pt x="775025" y="391286"/>
                  </a:lnTo>
                  <a:lnTo>
                    <a:pt x="727582" y="323849"/>
                  </a:lnTo>
                  <a:close/>
                </a:path>
                <a:path w="809625" h="440054">
                  <a:moveTo>
                    <a:pt x="6095" y="0"/>
                  </a:moveTo>
                  <a:lnTo>
                    <a:pt x="0" y="11175"/>
                  </a:lnTo>
                  <a:lnTo>
                    <a:pt x="694432" y="385264"/>
                  </a:lnTo>
                  <a:lnTo>
                    <a:pt x="700451" y="374114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5403" y="4198746"/>
              <a:ext cx="410845" cy="189230"/>
            </a:xfrm>
            <a:custGeom>
              <a:avLst/>
              <a:gdLst/>
              <a:ahLst/>
              <a:cxnLst/>
              <a:rect l="l" t="t" r="r" b="b"/>
              <a:pathLst>
                <a:path w="410845" h="189229">
                  <a:moveTo>
                    <a:pt x="232283" y="0"/>
                  </a:moveTo>
                  <a:lnTo>
                    <a:pt x="223548" y="75664"/>
                  </a:lnTo>
                  <a:lnTo>
                    <a:pt x="242443" y="77850"/>
                  </a:lnTo>
                  <a:lnTo>
                    <a:pt x="238125" y="115696"/>
                  </a:lnTo>
                  <a:lnTo>
                    <a:pt x="218927" y="115696"/>
                  </a:lnTo>
                  <a:lnTo>
                    <a:pt x="210438" y="189229"/>
                  </a:lnTo>
                  <a:lnTo>
                    <a:pt x="410591" y="116458"/>
                  </a:lnTo>
                  <a:lnTo>
                    <a:pt x="409424" y="115696"/>
                  </a:lnTo>
                  <a:lnTo>
                    <a:pt x="238125" y="115696"/>
                  </a:lnTo>
                  <a:lnTo>
                    <a:pt x="219180" y="113504"/>
                  </a:lnTo>
                  <a:lnTo>
                    <a:pt x="406067" y="113504"/>
                  </a:lnTo>
                  <a:lnTo>
                    <a:pt x="232283" y="0"/>
                  </a:lnTo>
                  <a:close/>
                </a:path>
                <a:path w="410845" h="189229">
                  <a:moveTo>
                    <a:pt x="223548" y="75664"/>
                  </a:moveTo>
                  <a:lnTo>
                    <a:pt x="219180" y="113504"/>
                  </a:lnTo>
                  <a:lnTo>
                    <a:pt x="238125" y="115696"/>
                  </a:lnTo>
                  <a:lnTo>
                    <a:pt x="242443" y="77850"/>
                  </a:lnTo>
                  <a:lnTo>
                    <a:pt x="223548" y="75664"/>
                  </a:lnTo>
                  <a:close/>
                </a:path>
                <a:path w="410845" h="189229">
                  <a:moveTo>
                    <a:pt x="4318" y="50291"/>
                  </a:moveTo>
                  <a:lnTo>
                    <a:pt x="0" y="88137"/>
                  </a:lnTo>
                  <a:lnTo>
                    <a:pt x="219180" y="113504"/>
                  </a:lnTo>
                  <a:lnTo>
                    <a:pt x="223548" y="75664"/>
                  </a:lnTo>
                  <a:lnTo>
                    <a:pt x="4318" y="502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94576" y="3476751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52004" y="3297935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1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1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3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1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05313" y="4004224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35069" y="3228649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55992" y="3200400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6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70617" y="3228649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35175" y="4584868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94628" y="2531490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690" y="5723331"/>
            <a:ext cx="6713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possible computations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lead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to</a:t>
            </a:r>
            <a:r>
              <a:rPr sz="2800" spc="-2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2693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1256792"/>
            <a:ext cx="36023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is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rejected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by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</a:t>
            </a:r>
            <a:r>
              <a:rPr sz="2800" spc="-4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NFA: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962" y="3272028"/>
            <a:ext cx="3125470" cy="1685925"/>
            <a:chOff x="457962" y="3272028"/>
            <a:chExt cx="3125470" cy="1685925"/>
          </a:xfrm>
        </p:grpSpPr>
        <p:sp>
          <p:nvSpPr>
            <p:cNvPr id="4" name="object 4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1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3673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211836" y="0"/>
                  </a:moveTo>
                  <a:lnTo>
                    <a:pt x="163264" y="5334"/>
                  </a:lnTo>
                  <a:lnTo>
                    <a:pt x="118676" y="20527"/>
                  </a:lnTo>
                  <a:lnTo>
                    <a:pt x="79343" y="44367"/>
                  </a:lnTo>
                  <a:lnTo>
                    <a:pt x="46538" y="75640"/>
                  </a:lnTo>
                  <a:lnTo>
                    <a:pt x="21531" y="113133"/>
                  </a:lnTo>
                  <a:lnTo>
                    <a:pt x="5594" y="155634"/>
                  </a:lnTo>
                  <a:lnTo>
                    <a:pt x="0" y="201930"/>
                  </a:lnTo>
                  <a:lnTo>
                    <a:pt x="5594" y="248225"/>
                  </a:lnTo>
                  <a:lnTo>
                    <a:pt x="21531" y="290726"/>
                  </a:lnTo>
                  <a:lnTo>
                    <a:pt x="46538" y="328219"/>
                  </a:lnTo>
                  <a:lnTo>
                    <a:pt x="79343" y="359492"/>
                  </a:lnTo>
                  <a:lnTo>
                    <a:pt x="118676" y="383332"/>
                  </a:lnTo>
                  <a:lnTo>
                    <a:pt x="163264" y="398526"/>
                  </a:lnTo>
                  <a:lnTo>
                    <a:pt x="211836" y="403860"/>
                  </a:lnTo>
                  <a:lnTo>
                    <a:pt x="260407" y="398526"/>
                  </a:lnTo>
                  <a:lnTo>
                    <a:pt x="304995" y="383332"/>
                  </a:lnTo>
                  <a:lnTo>
                    <a:pt x="344328" y="359492"/>
                  </a:lnTo>
                  <a:lnTo>
                    <a:pt x="377133" y="328219"/>
                  </a:lnTo>
                  <a:lnTo>
                    <a:pt x="402140" y="290726"/>
                  </a:lnTo>
                  <a:lnTo>
                    <a:pt x="418077" y="248225"/>
                  </a:lnTo>
                  <a:lnTo>
                    <a:pt x="423672" y="201930"/>
                  </a:lnTo>
                  <a:lnTo>
                    <a:pt x="418077" y="155634"/>
                  </a:lnTo>
                  <a:lnTo>
                    <a:pt x="402140" y="113133"/>
                  </a:lnTo>
                  <a:lnTo>
                    <a:pt x="377133" y="75640"/>
                  </a:lnTo>
                  <a:lnTo>
                    <a:pt x="344328" y="44367"/>
                  </a:lnTo>
                  <a:lnTo>
                    <a:pt x="304995" y="20527"/>
                  </a:lnTo>
                  <a:lnTo>
                    <a:pt x="260407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146" y="4010406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4" y="155634"/>
                  </a:lnTo>
                  <a:lnTo>
                    <a:pt x="21531" y="113133"/>
                  </a:lnTo>
                  <a:lnTo>
                    <a:pt x="46538" y="75640"/>
                  </a:lnTo>
                  <a:lnTo>
                    <a:pt x="79343" y="44367"/>
                  </a:lnTo>
                  <a:lnTo>
                    <a:pt x="118676" y="20527"/>
                  </a:lnTo>
                  <a:lnTo>
                    <a:pt x="163264" y="5334"/>
                  </a:lnTo>
                  <a:lnTo>
                    <a:pt x="211836" y="0"/>
                  </a:lnTo>
                  <a:lnTo>
                    <a:pt x="260407" y="5334"/>
                  </a:lnTo>
                  <a:lnTo>
                    <a:pt x="304995" y="20527"/>
                  </a:lnTo>
                  <a:lnTo>
                    <a:pt x="344328" y="44367"/>
                  </a:lnTo>
                  <a:lnTo>
                    <a:pt x="377133" y="75640"/>
                  </a:lnTo>
                  <a:lnTo>
                    <a:pt x="402140" y="113133"/>
                  </a:lnTo>
                  <a:lnTo>
                    <a:pt x="418077" y="155634"/>
                  </a:lnTo>
                  <a:lnTo>
                    <a:pt x="423672" y="201930"/>
                  </a:lnTo>
                  <a:lnTo>
                    <a:pt x="418077" y="248225"/>
                  </a:lnTo>
                  <a:lnTo>
                    <a:pt x="402140" y="290726"/>
                  </a:lnTo>
                  <a:lnTo>
                    <a:pt x="377133" y="328219"/>
                  </a:lnTo>
                  <a:lnTo>
                    <a:pt x="344328" y="359492"/>
                  </a:lnTo>
                  <a:lnTo>
                    <a:pt x="304995" y="383332"/>
                  </a:lnTo>
                  <a:lnTo>
                    <a:pt x="260407" y="398526"/>
                  </a:lnTo>
                  <a:lnTo>
                    <a:pt x="211836" y="403860"/>
                  </a:lnTo>
                  <a:lnTo>
                    <a:pt x="163264" y="398526"/>
                  </a:lnTo>
                  <a:lnTo>
                    <a:pt x="118676" y="383332"/>
                  </a:lnTo>
                  <a:lnTo>
                    <a:pt x="79343" y="359492"/>
                  </a:lnTo>
                  <a:lnTo>
                    <a:pt x="46538" y="328219"/>
                  </a:lnTo>
                  <a:lnTo>
                    <a:pt x="21531" y="290726"/>
                  </a:lnTo>
                  <a:lnTo>
                    <a:pt x="5594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2918" y="3560826"/>
              <a:ext cx="810895" cy="555625"/>
            </a:xfrm>
            <a:custGeom>
              <a:avLst/>
              <a:gdLst/>
              <a:ahLst/>
              <a:cxnLst/>
              <a:rect l="l" t="t" r="r" b="b"/>
              <a:pathLst>
                <a:path w="810894" h="555625">
                  <a:moveTo>
                    <a:pt x="642157" y="90676"/>
                  </a:moveTo>
                  <a:lnTo>
                    <a:pt x="0" y="523748"/>
                  </a:lnTo>
                  <a:lnTo>
                    <a:pt x="21310" y="555244"/>
                  </a:lnTo>
                  <a:lnTo>
                    <a:pt x="663498" y="122293"/>
                  </a:lnTo>
                  <a:lnTo>
                    <a:pt x="642157" y="90676"/>
                  </a:lnTo>
                  <a:close/>
                </a:path>
                <a:path w="810894" h="555625">
                  <a:moveTo>
                    <a:pt x="765598" y="80010"/>
                  </a:moveTo>
                  <a:lnTo>
                    <a:pt x="657974" y="80010"/>
                  </a:lnTo>
                  <a:lnTo>
                    <a:pt x="679310" y="111632"/>
                  </a:lnTo>
                  <a:lnTo>
                    <a:pt x="663498" y="122293"/>
                  </a:lnTo>
                  <a:lnTo>
                    <a:pt x="706107" y="185419"/>
                  </a:lnTo>
                  <a:lnTo>
                    <a:pt x="765598" y="80010"/>
                  </a:lnTo>
                  <a:close/>
                </a:path>
                <a:path w="810894" h="555625">
                  <a:moveTo>
                    <a:pt x="657974" y="80010"/>
                  </a:moveTo>
                  <a:lnTo>
                    <a:pt x="642157" y="90676"/>
                  </a:lnTo>
                  <a:lnTo>
                    <a:pt x="663498" y="122293"/>
                  </a:lnTo>
                  <a:lnTo>
                    <a:pt x="679310" y="111632"/>
                  </a:lnTo>
                  <a:lnTo>
                    <a:pt x="657974" y="80010"/>
                  </a:lnTo>
                  <a:close/>
                </a:path>
                <a:path w="810894" h="555625">
                  <a:moveTo>
                    <a:pt x="810755" y="0"/>
                  </a:moveTo>
                  <a:lnTo>
                    <a:pt x="599554" y="27559"/>
                  </a:lnTo>
                  <a:lnTo>
                    <a:pt x="642157" y="90676"/>
                  </a:lnTo>
                  <a:lnTo>
                    <a:pt x="657974" y="80010"/>
                  </a:lnTo>
                  <a:lnTo>
                    <a:pt x="765598" y="80010"/>
                  </a:lnTo>
                  <a:lnTo>
                    <a:pt x="810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2912" y="4549140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3"/>
                  </a:lnTo>
                  <a:lnTo>
                    <a:pt x="211836" y="0"/>
                  </a:lnTo>
                  <a:lnTo>
                    <a:pt x="260399" y="5333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1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1465" y="4314825"/>
              <a:ext cx="804545" cy="411480"/>
            </a:xfrm>
            <a:custGeom>
              <a:avLst/>
              <a:gdLst/>
              <a:ahLst/>
              <a:cxnLst/>
              <a:rect l="l" t="t" r="r" b="b"/>
              <a:pathLst>
                <a:path w="804544" h="411479">
                  <a:moveTo>
                    <a:pt x="688314" y="359423"/>
                  </a:moveTo>
                  <a:lnTo>
                    <a:pt x="662508" y="410463"/>
                  </a:lnTo>
                  <a:lnTo>
                    <a:pt x="804494" y="411099"/>
                  </a:lnTo>
                  <a:lnTo>
                    <a:pt x="770308" y="365125"/>
                  </a:lnTo>
                  <a:lnTo>
                    <a:pt x="699592" y="365125"/>
                  </a:lnTo>
                  <a:lnTo>
                    <a:pt x="688314" y="359423"/>
                  </a:lnTo>
                  <a:close/>
                </a:path>
                <a:path w="804544" h="411479">
                  <a:moveTo>
                    <a:pt x="694030" y="348118"/>
                  </a:moveTo>
                  <a:lnTo>
                    <a:pt x="688314" y="359423"/>
                  </a:lnTo>
                  <a:lnTo>
                    <a:pt x="699592" y="365125"/>
                  </a:lnTo>
                  <a:lnTo>
                    <a:pt x="705307" y="353822"/>
                  </a:lnTo>
                  <a:lnTo>
                    <a:pt x="694030" y="348118"/>
                  </a:lnTo>
                  <a:close/>
                </a:path>
                <a:path w="804544" h="411479">
                  <a:moveTo>
                    <a:pt x="719785" y="297180"/>
                  </a:moveTo>
                  <a:lnTo>
                    <a:pt x="694030" y="348118"/>
                  </a:lnTo>
                  <a:lnTo>
                    <a:pt x="705307" y="353822"/>
                  </a:lnTo>
                  <a:lnTo>
                    <a:pt x="699592" y="365125"/>
                  </a:lnTo>
                  <a:lnTo>
                    <a:pt x="770308" y="365125"/>
                  </a:lnTo>
                  <a:lnTo>
                    <a:pt x="719785" y="297180"/>
                  </a:lnTo>
                  <a:close/>
                </a:path>
                <a:path w="804544" h="411479">
                  <a:moveTo>
                    <a:pt x="5740" y="0"/>
                  </a:moveTo>
                  <a:lnTo>
                    <a:pt x="0" y="11430"/>
                  </a:lnTo>
                  <a:lnTo>
                    <a:pt x="688314" y="359423"/>
                  </a:lnTo>
                  <a:lnTo>
                    <a:pt x="694030" y="348118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4139184"/>
              <a:ext cx="329565" cy="190500"/>
            </a:xfrm>
            <a:custGeom>
              <a:avLst/>
              <a:gdLst/>
              <a:ahLst/>
              <a:cxnLst/>
              <a:rect l="l" t="t" r="r" b="b"/>
              <a:pathLst>
                <a:path w="329565" h="190500">
                  <a:moveTo>
                    <a:pt x="138683" y="0"/>
                  </a:moveTo>
                  <a:lnTo>
                    <a:pt x="138683" y="190500"/>
                  </a:lnTo>
                  <a:lnTo>
                    <a:pt x="291083" y="114300"/>
                  </a:lnTo>
                  <a:lnTo>
                    <a:pt x="157733" y="114300"/>
                  </a:lnTo>
                  <a:lnTo>
                    <a:pt x="157733" y="76200"/>
                  </a:lnTo>
                  <a:lnTo>
                    <a:pt x="291083" y="76200"/>
                  </a:lnTo>
                  <a:lnTo>
                    <a:pt x="138683" y="0"/>
                  </a:lnTo>
                  <a:close/>
                </a:path>
                <a:path w="329565" h="190500">
                  <a:moveTo>
                    <a:pt x="138683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38683" y="114300"/>
                  </a:lnTo>
                  <a:lnTo>
                    <a:pt x="138683" y="76200"/>
                  </a:lnTo>
                  <a:close/>
                </a:path>
                <a:path w="329565" h="190500">
                  <a:moveTo>
                    <a:pt x="291083" y="76200"/>
                  </a:moveTo>
                  <a:lnTo>
                    <a:pt x="157733" y="76200"/>
                  </a:lnTo>
                  <a:lnTo>
                    <a:pt x="157733" y="114300"/>
                  </a:lnTo>
                  <a:lnTo>
                    <a:pt x="291083" y="114300"/>
                  </a:lnTo>
                  <a:lnTo>
                    <a:pt x="329183" y="95250"/>
                  </a:lnTo>
                  <a:lnTo>
                    <a:pt x="291083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7345" y="3419856"/>
              <a:ext cx="612775" cy="190500"/>
            </a:xfrm>
            <a:custGeom>
              <a:avLst/>
              <a:gdLst/>
              <a:ahLst/>
              <a:cxnLst/>
              <a:rect l="l" t="t" r="r" b="b"/>
              <a:pathLst>
                <a:path w="612775" h="190500">
                  <a:moveTo>
                    <a:pt x="422148" y="0"/>
                  </a:moveTo>
                  <a:lnTo>
                    <a:pt x="422148" y="190500"/>
                  </a:lnTo>
                  <a:lnTo>
                    <a:pt x="574548" y="114300"/>
                  </a:lnTo>
                  <a:lnTo>
                    <a:pt x="441198" y="114300"/>
                  </a:lnTo>
                  <a:lnTo>
                    <a:pt x="441198" y="76200"/>
                  </a:lnTo>
                  <a:lnTo>
                    <a:pt x="574548" y="76200"/>
                  </a:lnTo>
                  <a:lnTo>
                    <a:pt x="422148" y="0"/>
                  </a:lnTo>
                  <a:close/>
                </a:path>
                <a:path w="612775" h="190500">
                  <a:moveTo>
                    <a:pt x="422148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422148" y="114300"/>
                  </a:lnTo>
                  <a:lnTo>
                    <a:pt x="422148" y="76200"/>
                  </a:lnTo>
                  <a:close/>
                </a:path>
                <a:path w="612775" h="190500">
                  <a:moveTo>
                    <a:pt x="574548" y="76200"/>
                  </a:moveTo>
                  <a:lnTo>
                    <a:pt x="441198" y="76200"/>
                  </a:lnTo>
                  <a:lnTo>
                    <a:pt x="441198" y="114300"/>
                  </a:lnTo>
                  <a:lnTo>
                    <a:pt x="574548" y="114300"/>
                  </a:lnTo>
                  <a:lnTo>
                    <a:pt x="612648" y="95250"/>
                  </a:lnTo>
                  <a:lnTo>
                    <a:pt x="57454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211836" y="0"/>
                  </a:moveTo>
                  <a:lnTo>
                    <a:pt x="163272" y="5334"/>
                  </a:lnTo>
                  <a:lnTo>
                    <a:pt x="118687" y="20527"/>
                  </a:lnTo>
                  <a:lnTo>
                    <a:pt x="79354" y="44367"/>
                  </a:lnTo>
                  <a:lnTo>
                    <a:pt x="46546" y="75640"/>
                  </a:lnTo>
                  <a:lnTo>
                    <a:pt x="21535" y="113133"/>
                  </a:lnTo>
                  <a:lnTo>
                    <a:pt x="5596" y="155634"/>
                  </a:lnTo>
                  <a:lnTo>
                    <a:pt x="0" y="201930"/>
                  </a:lnTo>
                  <a:lnTo>
                    <a:pt x="5596" y="248225"/>
                  </a:lnTo>
                  <a:lnTo>
                    <a:pt x="21535" y="290726"/>
                  </a:lnTo>
                  <a:lnTo>
                    <a:pt x="46546" y="328219"/>
                  </a:lnTo>
                  <a:lnTo>
                    <a:pt x="79354" y="359492"/>
                  </a:lnTo>
                  <a:lnTo>
                    <a:pt x="118687" y="383332"/>
                  </a:lnTo>
                  <a:lnTo>
                    <a:pt x="163272" y="398526"/>
                  </a:lnTo>
                  <a:lnTo>
                    <a:pt x="211836" y="403860"/>
                  </a:lnTo>
                  <a:lnTo>
                    <a:pt x="260399" y="398526"/>
                  </a:lnTo>
                  <a:lnTo>
                    <a:pt x="304984" y="383332"/>
                  </a:lnTo>
                  <a:lnTo>
                    <a:pt x="344317" y="359492"/>
                  </a:lnTo>
                  <a:lnTo>
                    <a:pt x="377125" y="328219"/>
                  </a:lnTo>
                  <a:lnTo>
                    <a:pt x="402136" y="290726"/>
                  </a:lnTo>
                  <a:lnTo>
                    <a:pt x="418075" y="248225"/>
                  </a:lnTo>
                  <a:lnTo>
                    <a:pt x="423672" y="201930"/>
                  </a:lnTo>
                  <a:lnTo>
                    <a:pt x="418075" y="155634"/>
                  </a:lnTo>
                  <a:lnTo>
                    <a:pt x="402136" y="113133"/>
                  </a:lnTo>
                  <a:lnTo>
                    <a:pt x="377125" y="75640"/>
                  </a:lnTo>
                  <a:lnTo>
                    <a:pt x="344317" y="44367"/>
                  </a:lnTo>
                  <a:lnTo>
                    <a:pt x="304984" y="20527"/>
                  </a:lnTo>
                  <a:lnTo>
                    <a:pt x="260399" y="5334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0201" y="3291078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79" h="403860">
                  <a:moveTo>
                    <a:pt x="0" y="201930"/>
                  </a:moveTo>
                  <a:lnTo>
                    <a:pt x="5596" y="155634"/>
                  </a:lnTo>
                  <a:lnTo>
                    <a:pt x="21535" y="113133"/>
                  </a:lnTo>
                  <a:lnTo>
                    <a:pt x="46546" y="75640"/>
                  </a:lnTo>
                  <a:lnTo>
                    <a:pt x="79354" y="44367"/>
                  </a:lnTo>
                  <a:lnTo>
                    <a:pt x="118687" y="20527"/>
                  </a:lnTo>
                  <a:lnTo>
                    <a:pt x="163272" y="5334"/>
                  </a:lnTo>
                  <a:lnTo>
                    <a:pt x="211836" y="0"/>
                  </a:lnTo>
                  <a:lnTo>
                    <a:pt x="260399" y="5334"/>
                  </a:lnTo>
                  <a:lnTo>
                    <a:pt x="304984" y="20527"/>
                  </a:lnTo>
                  <a:lnTo>
                    <a:pt x="344317" y="44367"/>
                  </a:lnTo>
                  <a:lnTo>
                    <a:pt x="377125" y="75640"/>
                  </a:lnTo>
                  <a:lnTo>
                    <a:pt x="402136" y="113133"/>
                  </a:lnTo>
                  <a:lnTo>
                    <a:pt x="418075" y="155634"/>
                  </a:lnTo>
                  <a:lnTo>
                    <a:pt x="423672" y="201930"/>
                  </a:lnTo>
                  <a:lnTo>
                    <a:pt x="418075" y="248225"/>
                  </a:lnTo>
                  <a:lnTo>
                    <a:pt x="402136" y="290726"/>
                  </a:lnTo>
                  <a:lnTo>
                    <a:pt x="377125" y="328219"/>
                  </a:lnTo>
                  <a:lnTo>
                    <a:pt x="344317" y="359492"/>
                  </a:lnTo>
                  <a:lnTo>
                    <a:pt x="304984" y="383332"/>
                  </a:lnTo>
                  <a:lnTo>
                    <a:pt x="260399" y="398526"/>
                  </a:lnTo>
                  <a:lnTo>
                    <a:pt x="211836" y="403860"/>
                  </a:lnTo>
                  <a:lnTo>
                    <a:pt x="163272" y="398526"/>
                  </a:lnTo>
                  <a:lnTo>
                    <a:pt x="118687" y="383332"/>
                  </a:lnTo>
                  <a:lnTo>
                    <a:pt x="79354" y="359492"/>
                  </a:lnTo>
                  <a:lnTo>
                    <a:pt x="46546" y="328219"/>
                  </a:lnTo>
                  <a:lnTo>
                    <a:pt x="21535" y="290726"/>
                  </a:lnTo>
                  <a:lnTo>
                    <a:pt x="5596" y="248225"/>
                  </a:lnTo>
                  <a:lnTo>
                    <a:pt x="0" y="20193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6465" y="3944401"/>
            <a:ext cx="35496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30" dirty="0">
                <a:latin typeface="Times New Roman"/>
                <a:cs typeface="Times New Roman"/>
              </a:rPr>
              <a:t>q</a:t>
            </a:r>
            <a:r>
              <a:rPr sz="2850" spc="44" baseline="-17543" dirty="0">
                <a:latin typeface="Times New Roman"/>
                <a:cs typeface="Times New Roman"/>
              </a:rPr>
              <a:t>0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0060" y="3225078"/>
            <a:ext cx="331470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-60" dirty="0">
                <a:latin typeface="Times New Roman"/>
                <a:cs typeface="Times New Roman"/>
              </a:rPr>
              <a:t>q</a:t>
            </a:r>
            <a:r>
              <a:rPr sz="2850" spc="-89" baseline="-17543" dirty="0">
                <a:latin typeface="Times New Roman"/>
                <a:cs typeface="Times New Roman"/>
              </a:rPr>
              <a:t>1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7238" y="3201161"/>
            <a:ext cx="611505" cy="584200"/>
          </a:xfrm>
          <a:custGeom>
            <a:avLst/>
            <a:gdLst/>
            <a:ahLst/>
            <a:cxnLst/>
            <a:rect l="l" t="t" r="r" b="b"/>
            <a:pathLst>
              <a:path w="611504" h="584200">
                <a:moveTo>
                  <a:pt x="0" y="291846"/>
                </a:moveTo>
                <a:lnTo>
                  <a:pt x="3998" y="244511"/>
                </a:lnTo>
                <a:lnTo>
                  <a:pt x="15575" y="199607"/>
                </a:lnTo>
                <a:lnTo>
                  <a:pt x="34101" y="157734"/>
                </a:lnTo>
                <a:lnTo>
                  <a:pt x="58948" y="119493"/>
                </a:lnTo>
                <a:lnTo>
                  <a:pt x="89487" y="85486"/>
                </a:lnTo>
                <a:lnTo>
                  <a:pt x="125089" y="56314"/>
                </a:lnTo>
                <a:lnTo>
                  <a:pt x="165127" y="32578"/>
                </a:lnTo>
                <a:lnTo>
                  <a:pt x="208970" y="14880"/>
                </a:lnTo>
                <a:lnTo>
                  <a:pt x="255991" y="3820"/>
                </a:lnTo>
                <a:lnTo>
                  <a:pt x="305562" y="0"/>
                </a:lnTo>
                <a:lnTo>
                  <a:pt x="355132" y="3820"/>
                </a:lnTo>
                <a:lnTo>
                  <a:pt x="402153" y="14880"/>
                </a:lnTo>
                <a:lnTo>
                  <a:pt x="445996" y="32578"/>
                </a:lnTo>
                <a:lnTo>
                  <a:pt x="486034" y="56314"/>
                </a:lnTo>
                <a:lnTo>
                  <a:pt x="521636" y="85486"/>
                </a:lnTo>
                <a:lnTo>
                  <a:pt x="552175" y="119493"/>
                </a:lnTo>
                <a:lnTo>
                  <a:pt x="577022" y="157734"/>
                </a:lnTo>
                <a:lnTo>
                  <a:pt x="595548" y="199607"/>
                </a:lnTo>
                <a:lnTo>
                  <a:pt x="607125" y="244511"/>
                </a:lnTo>
                <a:lnTo>
                  <a:pt x="611124" y="291846"/>
                </a:lnTo>
                <a:lnTo>
                  <a:pt x="607125" y="339180"/>
                </a:lnTo>
                <a:lnTo>
                  <a:pt x="595548" y="384084"/>
                </a:lnTo>
                <a:lnTo>
                  <a:pt x="577022" y="425957"/>
                </a:lnTo>
                <a:lnTo>
                  <a:pt x="552175" y="464198"/>
                </a:lnTo>
                <a:lnTo>
                  <a:pt x="521636" y="498205"/>
                </a:lnTo>
                <a:lnTo>
                  <a:pt x="486034" y="527377"/>
                </a:lnTo>
                <a:lnTo>
                  <a:pt x="445996" y="551113"/>
                </a:lnTo>
                <a:lnTo>
                  <a:pt x="402153" y="568811"/>
                </a:lnTo>
                <a:lnTo>
                  <a:pt x="355132" y="579871"/>
                </a:lnTo>
                <a:lnTo>
                  <a:pt x="305562" y="583692"/>
                </a:lnTo>
                <a:lnTo>
                  <a:pt x="255991" y="579871"/>
                </a:lnTo>
                <a:lnTo>
                  <a:pt x="208970" y="568811"/>
                </a:lnTo>
                <a:lnTo>
                  <a:pt x="165127" y="551113"/>
                </a:lnTo>
                <a:lnTo>
                  <a:pt x="125089" y="527377"/>
                </a:lnTo>
                <a:lnTo>
                  <a:pt x="89487" y="498205"/>
                </a:lnTo>
                <a:lnTo>
                  <a:pt x="58948" y="464198"/>
                </a:lnTo>
                <a:lnTo>
                  <a:pt x="34101" y="425957"/>
                </a:lnTo>
                <a:lnTo>
                  <a:pt x="15575" y="384084"/>
                </a:lnTo>
                <a:lnTo>
                  <a:pt x="3998" y="339180"/>
                </a:lnTo>
                <a:lnTo>
                  <a:pt x="0" y="2918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59521" y="3225078"/>
            <a:ext cx="360045" cy="38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350" i="1" spc="50" dirty="0">
                <a:latin typeface="Times New Roman"/>
                <a:cs typeface="Times New Roman"/>
              </a:rPr>
              <a:t>q</a:t>
            </a:r>
            <a:r>
              <a:rPr sz="2850" spc="75" baseline="-17543" dirty="0">
                <a:latin typeface="Times New Roman"/>
                <a:cs typeface="Times New Roman"/>
              </a:rPr>
              <a:t>2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0114" y="4483896"/>
            <a:ext cx="35052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350" i="1" spc="10" dirty="0">
                <a:latin typeface="Times New Roman"/>
                <a:cs typeface="Times New Roman"/>
              </a:rPr>
              <a:t>q</a:t>
            </a:r>
            <a:r>
              <a:rPr sz="2850" spc="15" baseline="-17543" dirty="0">
                <a:latin typeface="Times New Roman"/>
                <a:cs typeface="Times New Roman"/>
              </a:rPr>
              <a:t>3</a:t>
            </a:r>
            <a:endParaRPr sz="2850" baseline="-17543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0175" y="2607690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47564" y="3226117"/>
            <a:ext cx="3206115" cy="1818639"/>
            <a:chOff x="5147564" y="3226117"/>
            <a:chExt cx="3206115" cy="1818639"/>
          </a:xfrm>
        </p:grpSpPr>
        <p:sp>
          <p:nvSpPr>
            <p:cNvPr id="22" name="object 22"/>
            <p:cNvSpPr/>
            <p:nvPr/>
          </p:nvSpPr>
          <p:spPr>
            <a:xfrm>
              <a:off x="6739128" y="3230879"/>
              <a:ext cx="426720" cy="436245"/>
            </a:xfrm>
            <a:custGeom>
              <a:avLst/>
              <a:gdLst/>
              <a:ahLst/>
              <a:cxnLst/>
              <a:rect l="l" t="t" r="r" b="b"/>
              <a:pathLst>
                <a:path w="426720" h="436245">
                  <a:moveTo>
                    <a:pt x="0" y="217932"/>
                  </a:moveTo>
                  <a:lnTo>
                    <a:pt x="5633" y="167951"/>
                  </a:lnTo>
                  <a:lnTo>
                    <a:pt x="21682" y="122075"/>
                  </a:lnTo>
                  <a:lnTo>
                    <a:pt x="46866" y="81611"/>
                  </a:lnTo>
                  <a:lnTo>
                    <a:pt x="79905" y="47866"/>
                  </a:lnTo>
                  <a:lnTo>
                    <a:pt x="119520" y="22144"/>
                  </a:lnTo>
                  <a:lnTo>
                    <a:pt x="164432" y="5753"/>
                  </a:lnTo>
                  <a:lnTo>
                    <a:pt x="213360" y="0"/>
                  </a:lnTo>
                  <a:lnTo>
                    <a:pt x="262287" y="5753"/>
                  </a:lnTo>
                  <a:lnTo>
                    <a:pt x="307199" y="22144"/>
                  </a:lnTo>
                  <a:lnTo>
                    <a:pt x="346814" y="47866"/>
                  </a:lnTo>
                  <a:lnTo>
                    <a:pt x="379853" y="81611"/>
                  </a:lnTo>
                  <a:lnTo>
                    <a:pt x="405037" y="122075"/>
                  </a:lnTo>
                  <a:lnTo>
                    <a:pt x="421086" y="167951"/>
                  </a:lnTo>
                  <a:lnTo>
                    <a:pt x="426720" y="217932"/>
                  </a:lnTo>
                  <a:lnTo>
                    <a:pt x="421086" y="267912"/>
                  </a:lnTo>
                  <a:lnTo>
                    <a:pt x="405037" y="313788"/>
                  </a:lnTo>
                  <a:lnTo>
                    <a:pt x="379853" y="354252"/>
                  </a:lnTo>
                  <a:lnTo>
                    <a:pt x="346814" y="387997"/>
                  </a:lnTo>
                  <a:lnTo>
                    <a:pt x="307199" y="413719"/>
                  </a:lnTo>
                  <a:lnTo>
                    <a:pt x="262287" y="430110"/>
                  </a:lnTo>
                  <a:lnTo>
                    <a:pt x="213360" y="435864"/>
                  </a:lnTo>
                  <a:lnTo>
                    <a:pt x="164432" y="430110"/>
                  </a:lnTo>
                  <a:lnTo>
                    <a:pt x="119520" y="413719"/>
                  </a:lnTo>
                  <a:lnTo>
                    <a:pt x="79905" y="387997"/>
                  </a:lnTo>
                  <a:lnTo>
                    <a:pt x="46866" y="354252"/>
                  </a:lnTo>
                  <a:lnTo>
                    <a:pt x="21682" y="313788"/>
                  </a:lnTo>
                  <a:lnTo>
                    <a:pt x="5633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212598" y="0"/>
                  </a:moveTo>
                  <a:lnTo>
                    <a:pt x="163832" y="5776"/>
                  </a:lnTo>
                  <a:lnTo>
                    <a:pt x="119076" y="22229"/>
                  </a:lnTo>
                  <a:lnTo>
                    <a:pt x="79603" y="48045"/>
                  </a:lnTo>
                  <a:lnTo>
                    <a:pt x="46686" y="81913"/>
                  </a:lnTo>
                  <a:lnTo>
                    <a:pt x="21598" y="122519"/>
                  </a:lnTo>
                  <a:lnTo>
                    <a:pt x="5611" y="168550"/>
                  </a:lnTo>
                  <a:lnTo>
                    <a:pt x="0" y="218694"/>
                  </a:lnTo>
                  <a:lnTo>
                    <a:pt x="5611" y="268837"/>
                  </a:lnTo>
                  <a:lnTo>
                    <a:pt x="21598" y="314868"/>
                  </a:lnTo>
                  <a:lnTo>
                    <a:pt x="46686" y="355474"/>
                  </a:lnTo>
                  <a:lnTo>
                    <a:pt x="79603" y="389342"/>
                  </a:lnTo>
                  <a:lnTo>
                    <a:pt x="119076" y="415158"/>
                  </a:lnTo>
                  <a:lnTo>
                    <a:pt x="163832" y="431611"/>
                  </a:lnTo>
                  <a:lnTo>
                    <a:pt x="212598" y="437388"/>
                  </a:lnTo>
                  <a:lnTo>
                    <a:pt x="261363" y="431611"/>
                  </a:lnTo>
                  <a:lnTo>
                    <a:pt x="306119" y="415158"/>
                  </a:lnTo>
                  <a:lnTo>
                    <a:pt x="345592" y="389342"/>
                  </a:lnTo>
                  <a:lnTo>
                    <a:pt x="378509" y="355474"/>
                  </a:lnTo>
                  <a:lnTo>
                    <a:pt x="403597" y="314868"/>
                  </a:lnTo>
                  <a:lnTo>
                    <a:pt x="419584" y="268837"/>
                  </a:lnTo>
                  <a:lnTo>
                    <a:pt x="425196" y="218694"/>
                  </a:lnTo>
                  <a:lnTo>
                    <a:pt x="419584" y="168550"/>
                  </a:lnTo>
                  <a:lnTo>
                    <a:pt x="403597" y="122519"/>
                  </a:lnTo>
                  <a:lnTo>
                    <a:pt x="378509" y="81913"/>
                  </a:lnTo>
                  <a:lnTo>
                    <a:pt x="345592" y="48045"/>
                  </a:lnTo>
                  <a:lnTo>
                    <a:pt x="306119" y="22229"/>
                  </a:lnTo>
                  <a:lnTo>
                    <a:pt x="261363" y="5776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7266" y="4007357"/>
              <a:ext cx="425450" cy="437515"/>
            </a:xfrm>
            <a:custGeom>
              <a:avLst/>
              <a:gdLst/>
              <a:ahLst/>
              <a:cxnLst/>
              <a:rect l="l" t="t" r="r" b="b"/>
              <a:pathLst>
                <a:path w="425450" h="437514">
                  <a:moveTo>
                    <a:pt x="0" y="218694"/>
                  </a:moveTo>
                  <a:lnTo>
                    <a:pt x="5611" y="168550"/>
                  </a:lnTo>
                  <a:lnTo>
                    <a:pt x="21598" y="122519"/>
                  </a:lnTo>
                  <a:lnTo>
                    <a:pt x="46686" y="81913"/>
                  </a:lnTo>
                  <a:lnTo>
                    <a:pt x="79603" y="48045"/>
                  </a:lnTo>
                  <a:lnTo>
                    <a:pt x="119076" y="22229"/>
                  </a:lnTo>
                  <a:lnTo>
                    <a:pt x="163832" y="5776"/>
                  </a:lnTo>
                  <a:lnTo>
                    <a:pt x="212598" y="0"/>
                  </a:lnTo>
                  <a:lnTo>
                    <a:pt x="261363" y="5776"/>
                  </a:lnTo>
                  <a:lnTo>
                    <a:pt x="306119" y="22229"/>
                  </a:lnTo>
                  <a:lnTo>
                    <a:pt x="345592" y="48045"/>
                  </a:lnTo>
                  <a:lnTo>
                    <a:pt x="378509" y="81913"/>
                  </a:lnTo>
                  <a:lnTo>
                    <a:pt x="403597" y="122519"/>
                  </a:lnTo>
                  <a:lnTo>
                    <a:pt x="419584" y="168550"/>
                  </a:lnTo>
                  <a:lnTo>
                    <a:pt x="425196" y="218694"/>
                  </a:lnTo>
                  <a:lnTo>
                    <a:pt x="419584" y="268837"/>
                  </a:lnTo>
                  <a:lnTo>
                    <a:pt x="403597" y="314868"/>
                  </a:lnTo>
                  <a:lnTo>
                    <a:pt x="378509" y="355474"/>
                  </a:lnTo>
                  <a:lnTo>
                    <a:pt x="345592" y="389342"/>
                  </a:lnTo>
                  <a:lnTo>
                    <a:pt x="306119" y="415158"/>
                  </a:lnTo>
                  <a:lnTo>
                    <a:pt x="261363" y="431611"/>
                  </a:lnTo>
                  <a:lnTo>
                    <a:pt x="212598" y="437388"/>
                  </a:lnTo>
                  <a:lnTo>
                    <a:pt x="163832" y="431611"/>
                  </a:lnTo>
                  <a:lnTo>
                    <a:pt x="119076" y="415158"/>
                  </a:lnTo>
                  <a:lnTo>
                    <a:pt x="79603" y="389342"/>
                  </a:lnTo>
                  <a:lnTo>
                    <a:pt x="46686" y="355474"/>
                  </a:lnTo>
                  <a:lnTo>
                    <a:pt x="21598" y="314868"/>
                  </a:lnTo>
                  <a:lnTo>
                    <a:pt x="5611" y="268837"/>
                  </a:lnTo>
                  <a:lnTo>
                    <a:pt x="0" y="21869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0773" y="3520439"/>
              <a:ext cx="808355" cy="589280"/>
            </a:xfrm>
            <a:custGeom>
              <a:avLst/>
              <a:gdLst/>
              <a:ahLst/>
              <a:cxnLst/>
              <a:rect l="l" t="t" r="r" b="b"/>
              <a:pathLst>
                <a:path w="808354" h="589279">
                  <a:moveTo>
                    <a:pt x="701830" y="69418"/>
                  </a:moveTo>
                  <a:lnTo>
                    <a:pt x="0" y="578612"/>
                  </a:lnTo>
                  <a:lnTo>
                    <a:pt x="7365" y="588772"/>
                  </a:lnTo>
                  <a:lnTo>
                    <a:pt x="709297" y="79721"/>
                  </a:lnTo>
                  <a:lnTo>
                    <a:pt x="701830" y="69418"/>
                  </a:lnTo>
                  <a:close/>
                </a:path>
                <a:path w="808354" h="589279">
                  <a:moveTo>
                    <a:pt x="776117" y="61975"/>
                  </a:moveTo>
                  <a:lnTo>
                    <a:pt x="712088" y="61975"/>
                  </a:lnTo>
                  <a:lnTo>
                    <a:pt x="719581" y="72262"/>
                  </a:lnTo>
                  <a:lnTo>
                    <a:pt x="709297" y="79721"/>
                  </a:lnTo>
                  <a:lnTo>
                    <a:pt x="742823" y="125984"/>
                  </a:lnTo>
                  <a:lnTo>
                    <a:pt x="776117" y="61975"/>
                  </a:lnTo>
                  <a:close/>
                </a:path>
                <a:path w="808354" h="589279">
                  <a:moveTo>
                    <a:pt x="712088" y="61975"/>
                  </a:moveTo>
                  <a:lnTo>
                    <a:pt x="701830" y="69418"/>
                  </a:lnTo>
                  <a:lnTo>
                    <a:pt x="709297" y="79721"/>
                  </a:lnTo>
                  <a:lnTo>
                    <a:pt x="719581" y="72262"/>
                  </a:lnTo>
                  <a:lnTo>
                    <a:pt x="712088" y="61975"/>
                  </a:lnTo>
                  <a:close/>
                </a:path>
                <a:path w="808354" h="589279">
                  <a:moveTo>
                    <a:pt x="808354" y="0"/>
                  </a:moveTo>
                  <a:lnTo>
                    <a:pt x="668274" y="23113"/>
                  </a:lnTo>
                  <a:lnTo>
                    <a:pt x="701830" y="69418"/>
                  </a:lnTo>
                  <a:lnTo>
                    <a:pt x="712088" y="61975"/>
                  </a:lnTo>
                  <a:lnTo>
                    <a:pt x="776117" y="61975"/>
                  </a:lnTo>
                  <a:lnTo>
                    <a:pt x="808354" y="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213359" y="0"/>
                  </a:moveTo>
                  <a:lnTo>
                    <a:pt x="164432" y="5776"/>
                  </a:lnTo>
                  <a:lnTo>
                    <a:pt x="119520" y="22229"/>
                  </a:lnTo>
                  <a:lnTo>
                    <a:pt x="79905" y="48045"/>
                  </a:lnTo>
                  <a:lnTo>
                    <a:pt x="46866" y="81913"/>
                  </a:lnTo>
                  <a:lnTo>
                    <a:pt x="21682" y="122519"/>
                  </a:lnTo>
                  <a:lnTo>
                    <a:pt x="5633" y="168550"/>
                  </a:lnTo>
                  <a:lnTo>
                    <a:pt x="0" y="218694"/>
                  </a:lnTo>
                  <a:lnTo>
                    <a:pt x="5633" y="268837"/>
                  </a:lnTo>
                  <a:lnTo>
                    <a:pt x="21682" y="314868"/>
                  </a:lnTo>
                  <a:lnTo>
                    <a:pt x="46866" y="355474"/>
                  </a:lnTo>
                  <a:lnTo>
                    <a:pt x="79905" y="389342"/>
                  </a:lnTo>
                  <a:lnTo>
                    <a:pt x="119520" y="415158"/>
                  </a:lnTo>
                  <a:lnTo>
                    <a:pt x="164432" y="431611"/>
                  </a:lnTo>
                  <a:lnTo>
                    <a:pt x="213359" y="437388"/>
                  </a:lnTo>
                  <a:lnTo>
                    <a:pt x="262287" y="431611"/>
                  </a:lnTo>
                  <a:lnTo>
                    <a:pt x="307199" y="415158"/>
                  </a:lnTo>
                  <a:lnTo>
                    <a:pt x="346814" y="389342"/>
                  </a:lnTo>
                  <a:lnTo>
                    <a:pt x="379853" y="355474"/>
                  </a:lnTo>
                  <a:lnTo>
                    <a:pt x="405037" y="314868"/>
                  </a:lnTo>
                  <a:lnTo>
                    <a:pt x="421086" y="268837"/>
                  </a:lnTo>
                  <a:lnTo>
                    <a:pt x="426719" y="218694"/>
                  </a:lnTo>
                  <a:lnTo>
                    <a:pt x="421086" y="168550"/>
                  </a:lnTo>
                  <a:lnTo>
                    <a:pt x="405037" y="122519"/>
                  </a:lnTo>
                  <a:lnTo>
                    <a:pt x="379853" y="81913"/>
                  </a:lnTo>
                  <a:lnTo>
                    <a:pt x="346814" y="48045"/>
                  </a:lnTo>
                  <a:lnTo>
                    <a:pt x="307199" y="22229"/>
                  </a:lnTo>
                  <a:lnTo>
                    <a:pt x="262287" y="5776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9890" y="4588001"/>
              <a:ext cx="426720" cy="437515"/>
            </a:xfrm>
            <a:custGeom>
              <a:avLst/>
              <a:gdLst/>
              <a:ahLst/>
              <a:cxnLst/>
              <a:rect l="l" t="t" r="r" b="b"/>
              <a:pathLst>
                <a:path w="426720" h="437514">
                  <a:moveTo>
                    <a:pt x="0" y="218694"/>
                  </a:moveTo>
                  <a:lnTo>
                    <a:pt x="5633" y="168550"/>
                  </a:lnTo>
                  <a:lnTo>
                    <a:pt x="21682" y="122519"/>
                  </a:lnTo>
                  <a:lnTo>
                    <a:pt x="46866" y="81913"/>
                  </a:lnTo>
                  <a:lnTo>
                    <a:pt x="79905" y="48045"/>
                  </a:lnTo>
                  <a:lnTo>
                    <a:pt x="119520" y="22229"/>
                  </a:lnTo>
                  <a:lnTo>
                    <a:pt x="164432" y="5776"/>
                  </a:lnTo>
                  <a:lnTo>
                    <a:pt x="213359" y="0"/>
                  </a:lnTo>
                  <a:lnTo>
                    <a:pt x="262287" y="5776"/>
                  </a:lnTo>
                  <a:lnTo>
                    <a:pt x="307199" y="22229"/>
                  </a:lnTo>
                  <a:lnTo>
                    <a:pt x="346814" y="48045"/>
                  </a:lnTo>
                  <a:lnTo>
                    <a:pt x="379853" y="81913"/>
                  </a:lnTo>
                  <a:lnTo>
                    <a:pt x="405037" y="122519"/>
                  </a:lnTo>
                  <a:lnTo>
                    <a:pt x="421086" y="168550"/>
                  </a:lnTo>
                  <a:lnTo>
                    <a:pt x="426719" y="218694"/>
                  </a:lnTo>
                  <a:lnTo>
                    <a:pt x="421086" y="268837"/>
                  </a:lnTo>
                  <a:lnTo>
                    <a:pt x="405037" y="314868"/>
                  </a:lnTo>
                  <a:lnTo>
                    <a:pt x="379853" y="355474"/>
                  </a:lnTo>
                  <a:lnTo>
                    <a:pt x="346814" y="389342"/>
                  </a:lnTo>
                  <a:lnTo>
                    <a:pt x="307199" y="415158"/>
                  </a:lnTo>
                  <a:lnTo>
                    <a:pt x="262287" y="431611"/>
                  </a:lnTo>
                  <a:lnTo>
                    <a:pt x="213359" y="437388"/>
                  </a:lnTo>
                  <a:lnTo>
                    <a:pt x="164432" y="431611"/>
                  </a:lnTo>
                  <a:lnTo>
                    <a:pt x="119520" y="415158"/>
                  </a:lnTo>
                  <a:lnTo>
                    <a:pt x="79905" y="389342"/>
                  </a:lnTo>
                  <a:lnTo>
                    <a:pt x="46866" y="355474"/>
                  </a:lnTo>
                  <a:lnTo>
                    <a:pt x="21682" y="314868"/>
                  </a:lnTo>
                  <a:lnTo>
                    <a:pt x="5633" y="268837"/>
                  </a:lnTo>
                  <a:lnTo>
                    <a:pt x="0" y="2186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7564" y="4167377"/>
              <a:ext cx="1595755" cy="611505"/>
            </a:xfrm>
            <a:custGeom>
              <a:avLst/>
              <a:gdLst/>
              <a:ahLst/>
              <a:cxnLst/>
              <a:rect l="l" t="t" r="r" b="b"/>
              <a:pathLst>
                <a:path w="1595754" h="611504">
                  <a:moveTo>
                    <a:pt x="409702" y="82296"/>
                  </a:moveTo>
                  <a:lnTo>
                    <a:pt x="391807" y="74803"/>
                  </a:lnTo>
                  <a:lnTo>
                    <a:pt x="213233" y="0"/>
                  </a:lnTo>
                  <a:lnTo>
                    <a:pt x="218363" y="76085"/>
                  </a:lnTo>
                  <a:lnTo>
                    <a:pt x="0" y="90678"/>
                  </a:lnTo>
                  <a:lnTo>
                    <a:pt x="2540" y="128778"/>
                  </a:lnTo>
                  <a:lnTo>
                    <a:pt x="220916" y="114058"/>
                  </a:lnTo>
                  <a:lnTo>
                    <a:pt x="226060" y="190119"/>
                  </a:lnTo>
                  <a:lnTo>
                    <a:pt x="409702" y="82296"/>
                  </a:lnTo>
                  <a:close/>
                </a:path>
                <a:path w="1595754" h="611504">
                  <a:moveTo>
                    <a:pt x="1595374" y="611124"/>
                  </a:moveTo>
                  <a:lnTo>
                    <a:pt x="1549984" y="546608"/>
                  </a:lnTo>
                  <a:lnTo>
                    <a:pt x="1472806" y="436880"/>
                  </a:lnTo>
                  <a:lnTo>
                    <a:pt x="1436674" y="504024"/>
                  </a:lnTo>
                  <a:lnTo>
                    <a:pt x="798195" y="160020"/>
                  </a:lnTo>
                  <a:lnTo>
                    <a:pt x="780161" y="193548"/>
                  </a:lnTo>
                  <a:lnTo>
                    <a:pt x="1418602" y="537591"/>
                  </a:lnTo>
                  <a:lnTo>
                    <a:pt x="1382509" y="604647"/>
                  </a:lnTo>
                  <a:lnTo>
                    <a:pt x="1595374" y="611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5848" y="3409695"/>
              <a:ext cx="661670" cy="127000"/>
            </a:xfrm>
            <a:custGeom>
              <a:avLst/>
              <a:gdLst/>
              <a:ahLst/>
              <a:cxnLst/>
              <a:rect l="l" t="t" r="r" b="b"/>
              <a:pathLst>
                <a:path w="661670" h="127000">
                  <a:moveTo>
                    <a:pt x="534416" y="0"/>
                  </a:moveTo>
                  <a:lnTo>
                    <a:pt x="534416" y="127000"/>
                  </a:lnTo>
                  <a:lnTo>
                    <a:pt x="648716" y="69850"/>
                  </a:lnTo>
                  <a:lnTo>
                    <a:pt x="547116" y="69850"/>
                  </a:lnTo>
                  <a:lnTo>
                    <a:pt x="547116" y="57150"/>
                  </a:lnTo>
                  <a:lnTo>
                    <a:pt x="648716" y="57150"/>
                  </a:lnTo>
                  <a:lnTo>
                    <a:pt x="534416" y="0"/>
                  </a:lnTo>
                  <a:close/>
                </a:path>
                <a:path w="661670" h="127000">
                  <a:moveTo>
                    <a:pt x="534416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34416" y="69850"/>
                  </a:lnTo>
                  <a:lnTo>
                    <a:pt x="534416" y="57150"/>
                  </a:lnTo>
                  <a:close/>
                </a:path>
                <a:path w="661670" h="127000">
                  <a:moveTo>
                    <a:pt x="648716" y="57150"/>
                  </a:moveTo>
                  <a:lnTo>
                    <a:pt x="547116" y="57150"/>
                  </a:lnTo>
                  <a:lnTo>
                    <a:pt x="547116" y="69850"/>
                  </a:lnTo>
                  <a:lnTo>
                    <a:pt x="648716" y="69850"/>
                  </a:lnTo>
                  <a:lnTo>
                    <a:pt x="661416" y="63500"/>
                  </a:lnTo>
                  <a:lnTo>
                    <a:pt x="648716" y="57150"/>
                  </a:lnTo>
                  <a:close/>
                </a:path>
              </a:pathLst>
            </a:custGeom>
            <a:solidFill>
              <a:srgbClr val="38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23276" y="3230879"/>
              <a:ext cx="425450" cy="436245"/>
            </a:xfrm>
            <a:custGeom>
              <a:avLst/>
              <a:gdLst/>
              <a:ahLst/>
              <a:cxnLst/>
              <a:rect l="l" t="t" r="r" b="b"/>
              <a:pathLst>
                <a:path w="425450" h="436245">
                  <a:moveTo>
                    <a:pt x="0" y="217932"/>
                  </a:moveTo>
                  <a:lnTo>
                    <a:pt x="5611" y="167951"/>
                  </a:lnTo>
                  <a:lnTo>
                    <a:pt x="21598" y="122075"/>
                  </a:lnTo>
                  <a:lnTo>
                    <a:pt x="46686" y="81611"/>
                  </a:lnTo>
                  <a:lnTo>
                    <a:pt x="79603" y="47866"/>
                  </a:lnTo>
                  <a:lnTo>
                    <a:pt x="119076" y="22144"/>
                  </a:lnTo>
                  <a:lnTo>
                    <a:pt x="163832" y="5753"/>
                  </a:lnTo>
                  <a:lnTo>
                    <a:pt x="212598" y="0"/>
                  </a:lnTo>
                  <a:lnTo>
                    <a:pt x="261363" y="5753"/>
                  </a:lnTo>
                  <a:lnTo>
                    <a:pt x="306119" y="22144"/>
                  </a:lnTo>
                  <a:lnTo>
                    <a:pt x="345592" y="47866"/>
                  </a:lnTo>
                  <a:lnTo>
                    <a:pt x="378509" y="81611"/>
                  </a:lnTo>
                  <a:lnTo>
                    <a:pt x="403597" y="122075"/>
                  </a:lnTo>
                  <a:lnTo>
                    <a:pt x="419584" y="167951"/>
                  </a:lnTo>
                  <a:lnTo>
                    <a:pt x="425196" y="217932"/>
                  </a:lnTo>
                  <a:lnTo>
                    <a:pt x="419584" y="267912"/>
                  </a:lnTo>
                  <a:lnTo>
                    <a:pt x="403597" y="313788"/>
                  </a:lnTo>
                  <a:lnTo>
                    <a:pt x="378509" y="354252"/>
                  </a:lnTo>
                  <a:lnTo>
                    <a:pt x="345592" y="387997"/>
                  </a:lnTo>
                  <a:lnTo>
                    <a:pt x="306119" y="413719"/>
                  </a:lnTo>
                  <a:lnTo>
                    <a:pt x="261363" y="430110"/>
                  </a:lnTo>
                  <a:lnTo>
                    <a:pt x="212598" y="435864"/>
                  </a:lnTo>
                  <a:lnTo>
                    <a:pt x="163832" y="430110"/>
                  </a:lnTo>
                  <a:lnTo>
                    <a:pt x="119076" y="413719"/>
                  </a:lnTo>
                  <a:lnTo>
                    <a:pt x="79603" y="387997"/>
                  </a:lnTo>
                  <a:lnTo>
                    <a:pt x="46686" y="354252"/>
                  </a:lnTo>
                  <a:lnTo>
                    <a:pt x="21598" y="313788"/>
                  </a:lnTo>
                  <a:lnTo>
                    <a:pt x="5611" y="267912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383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76585" y="3937168"/>
            <a:ext cx="35496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55" dirty="0">
                <a:latin typeface="Times New Roman"/>
                <a:cs typeface="Times New Roman"/>
              </a:rPr>
              <a:t>q</a:t>
            </a:r>
            <a:r>
              <a:rPr sz="3075" spc="-82" baseline="-17615" dirty="0">
                <a:latin typeface="Times New Roman"/>
                <a:cs typeface="Times New Roman"/>
              </a:rPr>
              <a:t>0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06341" y="3161593"/>
            <a:ext cx="33337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140" dirty="0">
                <a:latin typeface="Times New Roman"/>
                <a:cs typeface="Times New Roman"/>
              </a:rPr>
              <a:t>q</a:t>
            </a:r>
            <a:r>
              <a:rPr sz="3075" spc="-209" baseline="-17615" dirty="0">
                <a:latin typeface="Times New Roman"/>
                <a:cs typeface="Times New Roman"/>
              </a:rPr>
              <a:t>1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7264" y="3133344"/>
            <a:ext cx="617220" cy="631190"/>
          </a:xfrm>
          <a:custGeom>
            <a:avLst/>
            <a:gdLst/>
            <a:ahLst/>
            <a:cxnLst/>
            <a:rect l="l" t="t" r="r" b="b"/>
            <a:pathLst>
              <a:path w="617220" h="631189">
                <a:moveTo>
                  <a:pt x="0" y="315467"/>
                </a:moveTo>
                <a:lnTo>
                  <a:pt x="3346" y="268846"/>
                </a:lnTo>
                <a:lnTo>
                  <a:pt x="13066" y="224350"/>
                </a:lnTo>
                <a:lnTo>
                  <a:pt x="28684" y="182467"/>
                </a:lnTo>
                <a:lnTo>
                  <a:pt x="49720" y="143685"/>
                </a:lnTo>
                <a:lnTo>
                  <a:pt x="75699" y="108491"/>
                </a:lnTo>
                <a:lnTo>
                  <a:pt x="106141" y="77373"/>
                </a:lnTo>
                <a:lnTo>
                  <a:pt x="140571" y="50819"/>
                </a:lnTo>
                <a:lnTo>
                  <a:pt x="178510" y="29317"/>
                </a:lnTo>
                <a:lnTo>
                  <a:pt x="219481" y="13355"/>
                </a:lnTo>
                <a:lnTo>
                  <a:pt x="263007" y="3420"/>
                </a:lnTo>
                <a:lnTo>
                  <a:pt x="308609" y="0"/>
                </a:lnTo>
                <a:lnTo>
                  <a:pt x="354212" y="3420"/>
                </a:lnTo>
                <a:lnTo>
                  <a:pt x="397738" y="13355"/>
                </a:lnTo>
                <a:lnTo>
                  <a:pt x="438709" y="29317"/>
                </a:lnTo>
                <a:lnTo>
                  <a:pt x="476648" y="50819"/>
                </a:lnTo>
                <a:lnTo>
                  <a:pt x="511078" y="77373"/>
                </a:lnTo>
                <a:lnTo>
                  <a:pt x="541520" y="108491"/>
                </a:lnTo>
                <a:lnTo>
                  <a:pt x="567499" y="143685"/>
                </a:lnTo>
                <a:lnTo>
                  <a:pt x="588535" y="182467"/>
                </a:lnTo>
                <a:lnTo>
                  <a:pt x="604153" y="224350"/>
                </a:lnTo>
                <a:lnTo>
                  <a:pt x="613873" y="268846"/>
                </a:lnTo>
                <a:lnTo>
                  <a:pt x="617219" y="315467"/>
                </a:lnTo>
                <a:lnTo>
                  <a:pt x="613873" y="362089"/>
                </a:lnTo>
                <a:lnTo>
                  <a:pt x="604153" y="406585"/>
                </a:lnTo>
                <a:lnTo>
                  <a:pt x="588535" y="448468"/>
                </a:lnTo>
                <a:lnTo>
                  <a:pt x="567499" y="487250"/>
                </a:lnTo>
                <a:lnTo>
                  <a:pt x="541520" y="522444"/>
                </a:lnTo>
                <a:lnTo>
                  <a:pt x="511078" y="553562"/>
                </a:lnTo>
                <a:lnTo>
                  <a:pt x="476648" y="580116"/>
                </a:lnTo>
                <a:lnTo>
                  <a:pt x="438709" y="601618"/>
                </a:lnTo>
                <a:lnTo>
                  <a:pt x="397738" y="617580"/>
                </a:lnTo>
                <a:lnTo>
                  <a:pt x="354212" y="627515"/>
                </a:lnTo>
                <a:lnTo>
                  <a:pt x="308609" y="630935"/>
                </a:lnTo>
                <a:lnTo>
                  <a:pt x="263007" y="627515"/>
                </a:lnTo>
                <a:lnTo>
                  <a:pt x="219481" y="617580"/>
                </a:lnTo>
                <a:lnTo>
                  <a:pt x="178510" y="601618"/>
                </a:lnTo>
                <a:lnTo>
                  <a:pt x="140571" y="580116"/>
                </a:lnTo>
                <a:lnTo>
                  <a:pt x="106141" y="553562"/>
                </a:lnTo>
                <a:lnTo>
                  <a:pt x="75699" y="522444"/>
                </a:lnTo>
                <a:lnTo>
                  <a:pt x="49720" y="487250"/>
                </a:lnTo>
                <a:lnTo>
                  <a:pt x="28684" y="448468"/>
                </a:lnTo>
                <a:lnTo>
                  <a:pt x="13066" y="406585"/>
                </a:lnTo>
                <a:lnTo>
                  <a:pt x="3346" y="362089"/>
                </a:lnTo>
                <a:lnTo>
                  <a:pt x="0" y="315467"/>
                </a:lnTo>
                <a:close/>
              </a:path>
            </a:pathLst>
          </a:custGeom>
          <a:ln w="9144">
            <a:solidFill>
              <a:srgbClr val="38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41889" y="3161593"/>
            <a:ext cx="36131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20" dirty="0">
                <a:latin typeface="Times New Roman"/>
                <a:cs typeface="Times New Roman"/>
              </a:rPr>
              <a:t>q</a:t>
            </a:r>
            <a:r>
              <a:rPr sz="3000" spc="-30" baseline="-18055" dirty="0">
                <a:latin typeface="Times New Roman"/>
                <a:cs typeface="Times New Roman"/>
              </a:rPr>
              <a:t>2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06447" y="4517812"/>
            <a:ext cx="35306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i="1" spc="-65" dirty="0">
                <a:latin typeface="Times New Roman"/>
                <a:cs typeface="Times New Roman"/>
              </a:rPr>
              <a:t>q</a:t>
            </a:r>
            <a:r>
              <a:rPr sz="3075" spc="-97" baseline="-17615" dirty="0">
                <a:latin typeface="Times New Roman"/>
                <a:cs typeface="Times New Roman"/>
              </a:rPr>
              <a:t>3</a:t>
            </a:r>
            <a:endParaRPr sz="3075" baseline="-1761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4335" y="4522723"/>
            <a:ext cx="79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3500"/>
                </a:solidFill>
                <a:latin typeface="Book Antiqua"/>
                <a:cs typeface="Book Antiqua"/>
              </a:rPr>
              <a:t>“reject”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690" y="5799226"/>
            <a:ext cx="6715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All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possible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computations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lead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to</a:t>
            </a:r>
            <a:r>
              <a:rPr sz="2800" spc="3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rejection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4779" y="1039367"/>
            <a:ext cx="137464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83540" y="627633"/>
            <a:ext cx="89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Bookman Old Style"/>
                <a:cs typeface="Bookman Old Style"/>
              </a:rPr>
              <a:t>NFA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525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723646"/>
            <a:ext cx="7717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Deterministic and  Nondeterministic</a:t>
            </a:r>
            <a:r>
              <a:rPr spc="-40" dirty="0"/>
              <a:t> </a:t>
            </a:r>
            <a:r>
              <a:rPr spc="-5" dirty="0"/>
              <a:t>Automata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335429"/>
            <a:ext cx="7908925" cy="31470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Deterministic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r>
              <a:rPr sz="26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(DFA)</a:t>
            </a:r>
            <a:endParaRPr sz="26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595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One transition per input per</a:t>
            </a:r>
            <a:r>
              <a:rPr sz="2400" spc="4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No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383500"/>
                </a:solidFill>
                <a:latin typeface="Symbol"/>
                <a:cs typeface="Symbol"/>
              </a:rPr>
              <a:t>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-moves</a:t>
            </a:r>
            <a:endParaRPr sz="2400">
              <a:latin typeface="Book Antiqua"/>
              <a:cs typeface="Book Antiqua"/>
            </a:endParaRPr>
          </a:p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63444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Nondeterministic </a:t>
            </a:r>
            <a:r>
              <a:rPr sz="2600" spc="-5" dirty="0">
                <a:solidFill>
                  <a:srgbClr val="383500"/>
                </a:solidFill>
                <a:latin typeface="Book Antiqua"/>
                <a:cs typeface="Book Antiqua"/>
              </a:rPr>
              <a:t>Finite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Automata</a:t>
            </a:r>
            <a:r>
              <a:rPr sz="2600" spc="-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srgbClr val="383500"/>
                </a:solidFill>
                <a:latin typeface="Book Antiqua"/>
                <a:cs typeface="Book Antiqua"/>
              </a:rPr>
              <a:t>(NFA)</a:t>
            </a:r>
            <a:endParaRPr sz="2600"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74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Can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have multiple transitions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for one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input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in a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given  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state</a:t>
            </a:r>
            <a:endParaRPr sz="240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00"/>
              </a:spcBef>
              <a:buClr>
                <a:srgbClr val="8E1E08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Can </a:t>
            </a:r>
            <a:r>
              <a:rPr sz="2400" spc="-5" dirty="0">
                <a:solidFill>
                  <a:srgbClr val="383500"/>
                </a:solidFill>
                <a:latin typeface="Book Antiqua"/>
                <a:cs typeface="Book Antiqua"/>
              </a:rPr>
              <a:t>have </a:t>
            </a:r>
            <a:r>
              <a:rPr sz="2400" dirty="0">
                <a:solidFill>
                  <a:srgbClr val="383500"/>
                </a:solidFill>
                <a:latin typeface="Symbol"/>
                <a:cs typeface="Symbol"/>
              </a:rPr>
              <a:t></a:t>
            </a:r>
            <a:r>
              <a:rPr sz="2400" dirty="0">
                <a:solidFill>
                  <a:srgbClr val="383500"/>
                </a:solidFill>
                <a:latin typeface="Book Antiqua"/>
                <a:cs typeface="Book Antiqua"/>
              </a:rPr>
              <a:t>-moves</a:t>
            </a:r>
            <a:endParaRPr sz="24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44622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7446"/>
            <a:ext cx="38303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Assignment</a:t>
            </a:r>
            <a:r>
              <a:rPr spc="-95" dirty="0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smtClean="0"/>
              <a:t>Theory of Computation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292631"/>
            <a:ext cx="8102600" cy="442621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634448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Proof that NFA and DFA are</a:t>
            </a:r>
            <a:r>
              <a:rPr sz="2800" spc="-15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equivalent.</a:t>
            </a:r>
            <a:endParaRPr sz="2800" dirty="0">
              <a:latin typeface="Book Antiqua"/>
              <a:cs typeface="Book Antiqua"/>
            </a:endParaRPr>
          </a:p>
          <a:p>
            <a:pPr marL="652780" marR="207010" lvl="1" indent="-247650">
              <a:lnSpc>
                <a:spcPct val="100000"/>
              </a:lnSpc>
              <a:spcBef>
                <a:spcPts val="675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Constructive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type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of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proofs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might be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most  appropriate.</a:t>
            </a:r>
            <a:endParaRPr sz="2800" dirty="0">
              <a:latin typeface="Book Antiqua"/>
              <a:cs typeface="Book Antiqua"/>
            </a:endParaRPr>
          </a:p>
          <a:p>
            <a:pPr marL="6527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Be formal and simple. Don’t exceed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2-3</a:t>
            </a:r>
            <a:r>
              <a:rPr sz="2800" spc="3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slides.</a:t>
            </a:r>
            <a:endParaRPr sz="2800" dirty="0">
              <a:latin typeface="Book Antiqua"/>
              <a:cs typeface="Book Antiqua"/>
            </a:endParaRPr>
          </a:p>
          <a:p>
            <a:pPr marL="652780" marR="117475" lvl="1" indent="-247650">
              <a:lnSpc>
                <a:spcPct val="100000"/>
              </a:lnSpc>
              <a:spcBef>
                <a:spcPts val="675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You might study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the proof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from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“Sipser”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book 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or “Models Of</a:t>
            </a:r>
            <a:r>
              <a:rPr sz="2800" spc="10" dirty="0">
                <a:solidFill>
                  <a:srgbClr val="383500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Computation”.</a:t>
            </a:r>
            <a:endParaRPr sz="2800" dirty="0"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Your answer might be delivered in form of  slides </a:t>
            </a:r>
            <a:endParaRPr lang="en-US" sz="2800" spc="-5" dirty="0" smtClean="0">
              <a:solidFill>
                <a:srgbClr val="383500"/>
              </a:solidFill>
              <a:latin typeface="Book Antiqua"/>
              <a:cs typeface="Book Antiqu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70"/>
              </a:spcBef>
              <a:buClr>
                <a:srgbClr val="8E1E08"/>
              </a:buClr>
              <a:buSzPct val="80357"/>
              <a:buFont typeface="Wingdings"/>
              <a:buChar char=""/>
              <a:tabLst>
                <a:tab pos="653415" algn="l"/>
              </a:tabLst>
            </a:pPr>
            <a:r>
              <a:rPr sz="2800" spc="-5" dirty="0" smtClean="0">
                <a:solidFill>
                  <a:srgbClr val="383500"/>
                </a:solidFill>
                <a:latin typeface="Book Antiqua"/>
                <a:cs typeface="Book Antiqua"/>
              </a:rPr>
              <a:t>You </a:t>
            </a:r>
            <a:r>
              <a:rPr sz="2800" spc="-10" dirty="0">
                <a:solidFill>
                  <a:srgbClr val="383500"/>
                </a:solidFill>
                <a:latin typeface="Book Antiqua"/>
                <a:cs typeface="Book Antiqua"/>
              </a:rPr>
              <a:t>will 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present your slides in </a:t>
            </a:r>
            <a:r>
              <a:rPr sz="2800" dirty="0">
                <a:solidFill>
                  <a:srgbClr val="383500"/>
                </a:solidFill>
                <a:latin typeface="Book Antiqua"/>
                <a:cs typeface="Book Antiqua"/>
              </a:rPr>
              <a:t>5-7</a:t>
            </a:r>
            <a:r>
              <a:rPr sz="2800" spc="-5" dirty="0">
                <a:solidFill>
                  <a:srgbClr val="383500"/>
                </a:solidFill>
                <a:latin typeface="Book Antiqua"/>
                <a:cs typeface="Book Antiqua"/>
              </a:rPr>
              <a:t> minutes.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96778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5837"/>
            <a:ext cx="4711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Regular</a:t>
            </a:r>
            <a:r>
              <a:rPr sz="4000" spc="-25" dirty="0"/>
              <a:t> </a:t>
            </a:r>
            <a:r>
              <a:rPr sz="4000" spc="-5" dirty="0"/>
              <a:t>Expressions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48640" y="1417574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210435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826253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618683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356106"/>
            <a:ext cx="7944484" cy="46234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939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Arial"/>
                <a:cs typeface="Arial"/>
              </a:rPr>
              <a:t>A RE is a language for describing simple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languages  and patterns.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70"/>
              </a:spcBef>
            </a:pPr>
            <a:r>
              <a:rPr sz="2600" dirty="0">
                <a:latin typeface="Arial"/>
                <a:cs typeface="Arial"/>
              </a:rPr>
              <a:t>Algorithm for using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</a:t>
            </a:r>
            <a:endParaRPr sz="260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81635" algn="l"/>
              </a:tabLst>
            </a:pPr>
            <a:r>
              <a:rPr sz="2600" dirty="0">
                <a:latin typeface="Arial"/>
                <a:cs typeface="Arial"/>
              </a:rPr>
              <a:t>Define a pattern: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S1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Studentname</a:t>
            </a:r>
            <a:r>
              <a:rPr sz="2600" spc="5" dirty="0">
                <a:latin typeface="Arial"/>
                <a:cs typeface="Arial"/>
              </a:rPr>
              <a:t>S2</a:t>
            </a:r>
            <a:endParaRPr sz="2600">
              <a:latin typeface="Arial"/>
              <a:cs typeface="Arial"/>
            </a:endParaRPr>
          </a:p>
          <a:p>
            <a:pPr marL="380365" indent="-36830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381000" algn="l"/>
              </a:tabLst>
            </a:pPr>
            <a:r>
              <a:rPr sz="2600" dirty="0">
                <a:latin typeface="Arial"/>
                <a:cs typeface="Arial"/>
              </a:rPr>
              <a:t>Loop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latin typeface="Arial"/>
                <a:cs typeface="Arial"/>
              </a:rPr>
              <a:t>Find next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pattern</a:t>
            </a:r>
            <a:endParaRPr sz="2600">
              <a:latin typeface="Arial"/>
              <a:cs typeface="Arial"/>
            </a:endParaRPr>
          </a:p>
          <a:p>
            <a:pPr marL="12700" marR="161925">
              <a:lnSpc>
                <a:spcPct val="110000"/>
              </a:lnSpc>
            </a:pPr>
            <a:r>
              <a:rPr sz="2600" dirty="0">
                <a:latin typeface="Arial"/>
                <a:cs typeface="Arial"/>
              </a:rPr>
              <a:t>Store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StudentName </a:t>
            </a:r>
            <a:r>
              <a:rPr sz="2600" dirty="0">
                <a:latin typeface="Arial"/>
                <a:cs typeface="Arial"/>
              </a:rPr>
              <a:t>into DB or encrypt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StudentName  </a:t>
            </a:r>
            <a:r>
              <a:rPr sz="2600" dirty="0">
                <a:latin typeface="Arial"/>
                <a:cs typeface="Arial"/>
              </a:rPr>
              <a:t>Until no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match</a:t>
            </a:r>
            <a:endParaRPr sz="2600">
              <a:latin typeface="Arial"/>
              <a:cs typeface="Arial"/>
            </a:endParaRPr>
          </a:p>
          <a:p>
            <a:pPr marL="287020" marR="5080">
              <a:lnSpc>
                <a:spcPts val="2810"/>
              </a:lnSpc>
              <a:spcBef>
                <a:spcPts val="665"/>
              </a:spcBef>
            </a:pPr>
            <a:r>
              <a:rPr sz="2600" dirty="0">
                <a:latin typeface="Arial"/>
                <a:cs typeface="Arial"/>
              </a:rPr>
              <a:t>REs are used in applications that involve </a:t>
            </a:r>
            <a:r>
              <a:rPr sz="2600" spc="-5" dirty="0">
                <a:latin typeface="Arial"/>
                <a:cs typeface="Arial"/>
              </a:rPr>
              <a:t>file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parsing  and text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matching.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70"/>
              </a:spcBef>
            </a:pPr>
            <a:r>
              <a:rPr sz="2600" dirty="0">
                <a:latin typeface="Arial"/>
                <a:cs typeface="Arial"/>
              </a:rPr>
              <a:t>Many Implementations have been made for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D1EAED"/>
                </a:solidFill>
                <a:latin typeface="Arial"/>
                <a:cs typeface="Arial"/>
              </a:rPr>
              <a:t>69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84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768882"/>
            <a:ext cx="6794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000" dirty="0" smtClean="0"/>
              <a:t>Introduction </a:t>
            </a:r>
            <a:endParaRPr sz="5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83540" y="1613357"/>
            <a:ext cx="8111490" cy="1962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0" dirty="0">
                <a:latin typeface="+mj-lt"/>
                <a:cs typeface="Bookman Old Style"/>
              </a:rPr>
              <a:t>Von Newman, </a:t>
            </a:r>
            <a:r>
              <a:rPr sz="2400" b="0" spc="-5" dirty="0">
                <a:latin typeface="+mj-lt"/>
                <a:cs typeface="Bookman Old Style"/>
              </a:rPr>
              <a:t>Alan Turing </a:t>
            </a:r>
            <a:r>
              <a:rPr sz="2400" b="0" dirty="0">
                <a:latin typeface="+mj-lt"/>
                <a:cs typeface="Bookman Old Style"/>
              </a:rPr>
              <a:t>and many  </a:t>
            </a:r>
            <a:r>
              <a:rPr sz="2400" b="0" spc="-5" dirty="0">
                <a:latin typeface="+mj-lt"/>
                <a:cs typeface="Bookman Old Style"/>
              </a:rPr>
              <a:t>others continued </a:t>
            </a:r>
            <a:r>
              <a:rPr sz="2400" b="0" dirty="0">
                <a:latin typeface="+mj-lt"/>
                <a:cs typeface="Bookman Old Style"/>
              </a:rPr>
              <a:t>working </a:t>
            </a:r>
            <a:r>
              <a:rPr sz="2400" b="0" spc="-5" dirty="0">
                <a:latin typeface="+mj-lt"/>
                <a:cs typeface="Bookman Old Style"/>
              </a:rPr>
              <a:t>on creating </a:t>
            </a:r>
            <a:r>
              <a:rPr sz="2400" b="0" dirty="0">
                <a:latin typeface="+mj-lt"/>
                <a:cs typeface="Bookman Old Style"/>
              </a:rPr>
              <a:t>a  model for a </a:t>
            </a:r>
            <a:r>
              <a:rPr sz="2400" b="1" i="1" dirty="0">
                <a:latin typeface="+mj-lt"/>
                <a:cs typeface="Bookman Old Style"/>
              </a:rPr>
              <a:t>generic machine </a:t>
            </a:r>
            <a:r>
              <a:rPr sz="2400" b="0" dirty="0">
                <a:latin typeface="+mj-lt"/>
                <a:cs typeface="Bookman Old Style"/>
              </a:rPr>
              <a:t>that can  </a:t>
            </a:r>
            <a:r>
              <a:rPr sz="2400" b="0" spc="-5" dirty="0">
                <a:latin typeface="+mj-lt"/>
                <a:cs typeface="Bookman Old Style"/>
              </a:rPr>
              <a:t>solve different types </a:t>
            </a:r>
            <a:r>
              <a:rPr sz="2400" b="0" dirty="0">
                <a:latin typeface="+mj-lt"/>
                <a:cs typeface="Bookman Old Style"/>
              </a:rPr>
              <a:t>of</a:t>
            </a:r>
            <a:r>
              <a:rPr sz="2400" b="0" spc="-3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problems.</a:t>
            </a:r>
            <a:endParaRPr sz="2400" dirty="0">
              <a:latin typeface="+mj-lt"/>
              <a:cs typeface="Bookman Old Style"/>
            </a:endParaRPr>
          </a:p>
          <a:p>
            <a:pPr marL="286385" marR="92710" indent="-274320" algn="just">
              <a:lnSpc>
                <a:spcPct val="100099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The </a:t>
            </a:r>
            <a:r>
              <a:rPr sz="2400" b="0" dirty="0">
                <a:latin typeface="+mj-lt"/>
                <a:cs typeface="Bookman Old Style"/>
              </a:rPr>
              <a:t>accumulation </a:t>
            </a:r>
            <a:r>
              <a:rPr sz="2400" b="0" spc="-5" dirty="0">
                <a:latin typeface="+mj-lt"/>
                <a:cs typeface="Bookman Old Style"/>
              </a:rPr>
              <a:t>of </a:t>
            </a:r>
            <a:r>
              <a:rPr sz="2400" b="0" dirty="0">
                <a:latin typeface="+mj-lt"/>
                <a:cs typeface="Bookman Old Style"/>
              </a:rPr>
              <a:t>their work  resulted in </a:t>
            </a:r>
            <a:r>
              <a:rPr sz="2400" b="0" spc="-5" dirty="0">
                <a:latin typeface="+mj-lt"/>
                <a:cs typeface="Bookman Old Style"/>
              </a:rPr>
              <a:t>emergence of </a:t>
            </a:r>
            <a:r>
              <a:rPr sz="2400" b="0" dirty="0">
                <a:latin typeface="+mj-lt"/>
                <a:cs typeface="Bookman Old Style"/>
              </a:rPr>
              <a:t>a collection </a:t>
            </a:r>
            <a:r>
              <a:rPr sz="2400" b="0" spc="-5" dirty="0">
                <a:latin typeface="+mj-lt"/>
                <a:cs typeface="Bookman Old Style"/>
              </a:rPr>
              <a:t>of  theorems called </a:t>
            </a:r>
            <a:r>
              <a:rPr sz="2400" b="1" i="1" dirty="0">
                <a:latin typeface="+mj-lt"/>
                <a:cs typeface="Bookman Old Style"/>
              </a:rPr>
              <a:t>theory </a:t>
            </a:r>
            <a:r>
              <a:rPr sz="2400" b="1" i="1" spc="-5" dirty="0">
                <a:latin typeface="+mj-lt"/>
                <a:cs typeface="Bookman Old Style"/>
              </a:rPr>
              <a:t>of  computation</a:t>
            </a:r>
            <a:r>
              <a:rPr sz="2400" b="0" spc="-5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4066963" y="3810000"/>
            <a:ext cx="44196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963161" y="2210561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2590799" y="0"/>
                </a:moveTo>
                <a:lnTo>
                  <a:pt x="2363302" y="1592"/>
                </a:lnTo>
                <a:lnTo>
                  <a:pt x="2068649" y="8512"/>
                </a:lnTo>
                <a:lnTo>
                  <a:pt x="1785693" y="20624"/>
                </a:lnTo>
                <a:lnTo>
                  <a:pt x="1582322" y="32926"/>
                </a:lnTo>
                <a:lnTo>
                  <a:pt x="1387445" y="47841"/>
                </a:lnTo>
                <a:lnTo>
                  <a:pt x="1201880" y="65234"/>
                </a:lnTo>
                <a:lnTo>
                  <a:pt x="1026449" y="84974"/>
                </a:lnTo>
                <a:lnTo>
                  <a:pt x="915529" y="99372"/>
                </a:lnTo>
                <a:lnTo>
                  <a:pt x="809720" y="114716"/>
                </a:lnTo>
                <a:lnTo>
                  <a:pt x="709266" y="130964"/>
                </a:lnTo>
                <a:lnTo>
                  <a:pt x="614408" y="148079"/>
                </a:lnTo>
                <a:lnTo>
                  <a:pt x="569154" y="156949"/>
                </a:lnTo>
                <a:lnTo>
                  <a:pt x="525390" y="166021"/>
                </a:lnTo>
                <a:lnTo>
                  <a:pt x="483146" y="175290"/>
                </a:lnTo>
                <a:lnTo>
                  <a:pt x="442454" y="184751"/>
                </a:lnTo>
                <a:lnTo>
                  <a:pt x="403344" y="194399"/>
                </a:lnTo>
                <a:lnTo>
                  <a:pt x="365845" y="204229"/>
                </a:lnTo>
                <a:lnTo>
                  <a:pt x="295804" y="224417"/>
                </a:lnTo>
                <a:lnTo>
                  <a:pt x="232575" y="245274"/>
                </a:lnTo>
                <a:lnTo>
                  <a:pt x="176400" y="266763"/>
                </a:lnTo>
                <a:lnTo>
                  <a:pt x="127523" y="288843"/>
                </a:lnTo>
                <a:lnTo>
                  <a:pt x="86186" y="311474"/>
                </a:lnTo>
                <a:lnTo>
                  <a:pt x="52633" y="334619"/>
                </a:lnTo>
                <a:lnTo>
                  <a:pt x="17429" y="370213"/>
                </a:lnTo>
                <a:lnTo>
                  <a:pt x="1104" y="406739"/>
                </a:lnTo>
                <a:lnTo>
                  <a:pt x="0" y="419100"/>
                </a:lnTo>
                <a:lnTo>
                  <a:pt x="1104" y="431460"/>
                </a:lnTo>
                <a:lnTo>
                  <a:pt x="17429" y="467986"/>
                </a:lnTo>
                <a:lnTo>
                  <a:pt x="52633" y="503580"/>
                </a:lnTo>
                <a:lnTo>
                  <a:pt x="86186" y="526725"/>
                </a:lnTo>
                <a:lnTo>
                  <a:pt x="127523" y="549356"/>
                </a:lnTo>
                <a:lnTo>
                  <a:pt x="176400" y="571436"/>
                </a:lnTo>
                <a:lnTo>
                  <a:pt x="232575" y="592925"/>
                </a:lnTo>
                <a:lnTo>
                  <a:pt x="295804" y="613782"/>
                </a:lnTo>
                <a:lnTo>
                  <a:pt x="365845" y="633970"/>
                </a:lnTo>
                <a:lnTo>
                  <a:pt x="403344" y="643800"/>
                </a:lnTo>
                <a:lnTo>
                  <a:pt x="442454" y="653448"/>
                </a:lnTo>
                <a:lnTo>
                  <a:pt x="483146" y="662909"/>
                </a:lnTo>
                <a:lnTo>
                  <a:pt x="525390" y="672178"/>
                </a:lnTo>
                <a:lnTo>
                  <a:pt x="569154" y="681250"/>
                </a:lnTo>
                <a:lnTo>
                  <a:pt x="614408" y="690120"/>
                </a:lnTo>
                <a:lnTo>
                  <a:pt x="709266" y="707235"/>
                </a:lnTo>
                <a:lnTo>
                  <a:pt x="809720" y="723483"/>
                </a:lnTo>
                <a:lnTo>
                  <a:pt x="915529" y="738827"/>
                </a:lnTo>
                <a:lnTo>
                  <a:pt x="1026449" y="753225"/>
                </a:lnTo>
                <a:lnTo>
                  <a:pt x="1201880" y="772965"/>
                </a:lnTo>
                <a:lnTo>
                  <a:pt x="1387445" y="790358"/>
                </a:lnTo>
                <a:lnTo>
                  <a:pt x="1582322" y="805273"/>
                </a:lnTo>
                <a:lnTo>
                  <a:pt x="1785693" y="817575"/>
                </a:lnTo>
                <a:lnTo>
                  <a:pt x="1996737" y="827134"/>
                </a:lnTo>
                <a:lnTo>
                  <a:pt x="2288648" y="835381"/>
                </a:lnTo>
                <a:lnTo>
                  <a:pt x="2590799" y="838200"/>
                </a:lnTo>
                <a:lnTo>
                  <a:pt x="2667191" y="838021"/>
                </a:lnTo>
                <a:lnTo>
                  <a:pt x="2743034" y="837488"/>
                </a:lnTo>
                <a:lnTo>
                  <a:pt x="2818297" y="836607"/>
                </a:lnTo>
                <a:lnTo>
                  <a:pt x="2892951" y="835381"/>
                </a:lnTo>
                <a:lnTo>
                  <a:pt x="2966964" y="833816"/>
                </a:lnTo>
                <a:lnTo>
                  <a:pt x="3040308" y="831916"/>
                </a:lnTo>
                <a:lnTo>
                  <a:pt x="3112950" y="829687"/>
                </a:lnTo>
                <a:lnTo>
                  <a:pt x="3395906" y="817575"/>
                </a:lnTo>
                <a:lnTo>
                  <a:pt x="3599277" y="805273"/>
                </a:lnTo>
                <a:lnTo>
                  <a:pt x="3794154" y="790358"/>
                </a:lnTo>
                <a:lnTo>
                  <a:pt x="3979719" y="772965"/>
                </a:lnTo>
                <a:lnTo>
                  <a:pt x="4155150" y="753225"/>
                </a:lnTo>
                <a:lnTo>
                  <a:pt x="4266070" y="738827"/>
                </a:lnTo>
                <a:lnTo>
                  <a:pt x="4371879" y="723483"/>
                </a:lnTo>
                <a:lnTo>
                  <a:pt x="4472333" y="707235"/>
                </a:lnTo>
                <a:lnTo>
                  <a:pt x="4567191" y="690120"/>
                </a:lnTo>
                <a:lnTo>
                  <a:pt x="4612445" y="681250"/>
                </a:lnTo>
                <a:lnTo>
                  <a:pt x="4656209" y="672178"/>
                </a:lnTo>
                <a:lnTo>
                  <a:pt x="4698453" y="662909"/>
                </a:lnTo>
                <a:lnTo>
                  <a:pt x="4739145" y="653448"/>
                </a:lnTo>
                <a:lnTo>
                  <a:pt x="4778255" y="643800"/>
                </a:lnTo>
                <a:lnTo>
                  <a:pt x="4815754" y="633970"/>
                </a:lnTo>
                <a:lnTo>
                  <a:pt x="4885795" y="613782"/>
                </a:lnTo>
                <a:lnTo>
                  <a:pt x="4949024" y="592925"/>
                </a:lnTo>
                <a:lnTo>
                  <a:pt x="5005199" y="571436"/>
                </a:lnTo>
                <a:lnTo>
                  <a:pt x="5054076" y="549356"/>
                </a:lnTo>
                <a:lnTo>
                  <a:pt x="5095413" y="526725"/>
                </a:lnTo>
                <a:lnTo>
                  <a:pt x="5128966" y="503580"/>
                </a:lnTo>
                <a:lnTo>
                  <a:pt x="5164170" y="467986"/>
                </a:lnTo>
                <a:lnTo>
                  <a:pt x="5180495" y="431460"/>
                </a:lnTo>
                <a:lnTo>
                  <a:pt x="5181599" y="419100"/>
                </a:lnTo>
                <a:lnTo>
                  <a:pt x="5180495" y="406739"/>
                </a:lnTo>
                <a:lnTo>
                  <a:pt x="5164170" y="370213"/>
                </a:lnTo>
                <a:lnTo>
                  <a:pt x="5128966" y="334619"/>
                </a:lnTo>
                <a:lnTo>
                  <a:pt x="5095413" y="311474"/>
                </a:lnTo>
                <a:lnTo>
                  <a:pt x="5054076" y="288843"/>
                </a:lnTo>
                <a:lnTo>
                  <a:pt x="5005199" y="266763"/>
                </a:lnTo>
                <a:lnTo>
                  <a:pt x="4949024" y="245274"/>
                </a:lnTo>
                <a:lnTo>
                  <a:pt x="4885795" y="224417"/>
                </a:lnTo>
                <a:lnTo>
                  <a:pt x="4815754" y="204229"/>
                </a:lnTo>
                <a:lnTo>
                  <a:pt x="4778255" y="194399"/>
                </a:lnTo>
                <a:lnTo>
                  <a:pt x="4739145" y="184751"/>
                </a:lnTo>
                <a:lnTo>
                  <a:pt x="4698453" y="175290"/>
                </a:lnTo>
                <a:lnTo>
                  <a:pt x="4656209" y="166021"/>
                </a:lnTo>
                <a:lnTo>
                  <a:pt x="4612445" y="156949"/>
                </a:lnTo>
                <a:lnTo>
                  <a:pt x="4567191" y="148079"/>
                </a:lnTo>
                <a:lnTo>
                  <a:pt x="4472333" y="130964"/>
                </a:lnTo>
                <a:lnTo>
                  <a:pt x="4371879" y="114716"/>
                </a:lnTo>
                <a:lnTo>
                  <a:pt x="4266070" y="99372"/>
                </a:lnTo>
                <a:lnTo>
                  <a:pt x="4155150" y="84974"/>
                </a:lnTo>
                <a:lnTo>
                  <a:pt x="3979719" y="65234"/>
                </a:lnTo>
                <a:lnTo>
                  <a:pt x="3794154" y="47841"/>
                </a:lnTo>
                <a:lnTo>
                  <a:pt x="3599277" y="32926"/>
                </a:lnTo>
                <a:lnTo>
                  <a:pt x="3395906" y="20624"/>
                </a:lnTo>
                <a:lnTo>
                  <a:pt x="3112950" y="8512"/>
                </a:lnTo>
                <a:lnTo>
                  <a:pt x="3040308" y="6283"/>
                </a:lnTo>
                <a:lnTo>
                  <a:pt x="2966964" y="4383"/>
                </a:lnTo>
                <a:lnTo>
                  <a:pt x="2892951" y="2818"/>
                </a:lnTo>
                <a:lnTo>
                  <a:pt x="2818297" y="1592"/>
                </a:lnTo>
                <a:lnTo>
                  <a:pt x="2743034" y="711"/>
                </a:lnTo>
                <a:lnTo>
                  <a:pt x="2667191" y="178"/>
                </a:lnTo>
                <a:lnTo>
                  <a:pt x="259079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161" y="2210561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0" y="419100"/>
                </a:moveTo>
                <a:lnTo>
                  <a:pt x="9849" y="382291"/>
                </a:lnTo>
                <a:lnTo>
                  <a:pt x="38851" y="346372"/>
                </a:lnTo>
                <a:lnTo>
                  <a:pt x="86186" y="311474"/>
                </a:lnTo>
                <a:lnTo>
                  <a:pt x="127523" y="288843"/>
                </a:lnTo>
                <a:lnTo>
                  <a:pt x="176400" y="266763"/>
                </a:lnTo>
                <a:lnTo>
                  <a:pt x="232575" y="245274"/>
                </a:lnTo>
                <a:lnTo>
                  <a:pt x="295804" y="224417"/>
                </a:lnTo>
                <a:lnTo>
                  <a:pt x="365845" y="204229"/>
                </a:lnTo>
                <a:lnTo>
                  <a:pt x="403344" y="194399"/>
                </a:lnTo>
                <a:lnTo>
                  <a:pt x="442454" y="184751"/>
                </a:lnTo>
                <a:lnTo>
                  <a:pt x="483146" y="175290"/>
                </a:lnTo>
                <a:lnTo>
                  <a:pt x="525390" y="166021"/>
                </a:lnTo>
                <a:lnTo>
                  <a:pt x="569154" y="156949"/>
                </a:lnTo>
                <a:lnTo>
                  <a:pt x="614408" y="148079"/>
                </a:lnTo>
                <a:lnTo>
                  <a:pt x="661122" y="139416"/>
                </a:lnTo>
                <a:lnTo>
                  <a:pt x="709266" y="130964"/>
                </a:lnTo>
                <a:lnTo>
                  <a:pt x="758809" y="122729"/>
                </a:lnTo>
                <a:lnTo>
                  <a:pt x="809720" y="114716"/>
                </a:lnTo>
                <a:lnTo>
                  <a:pt x="861971" y="106928"/>
                </a:lnTo>
                <a:lnTo>
                  <a:pt x="915529" y="99372"/>
                </a:lnTo>
                <a:lnTo>
                  <a:pt x="970365" y="92053"/>
                </a:lnTo>
                <a:lnTo>
                  <a:pt x="1026449" y="84974"/>
                </a:lnTo>
                <a:lnTo>
                  <a:pt x="1083750" y="78141"/>
                </a:lnTo>
                <a:lnTo>
                  <a:pt x="1142237" y="71560"/>
                </a:lnTo>
                <a:lnTo>
                  <a:pt x="1201880" y="65234"/>
                </a:lnTo>
                <a:lnTo>
                  <a:pt x="1262650" y="59169"/>
                </a:lnTo>
                <a:lnTo>
                  <a:pt x="1324515" y="53369"/>
                </a:lnTo>
                <a:lnTo>
                  <a:pt x="1387445" y="47841"/>
                </a:lnTo>
                <a:lnTo>
                  <a:pt x="1451410" y="42587"/>
                </a:lnTo>
                <a:lnTo>
                  <a:pt x="1516379" y="37614"/>
                </a:lnTo>
                <a:lnTo>
                  <a:pt x="1582322" y="32926"/>
                </a:lnTo>
                <a:lnTo>
                  <a:pt x="1649209" y="28529"/>
                </a:lnTo>
                <a:lnTo>
                  <a:pt x="1717010" y="24426"/>
                </a:lnTo>
                <a:lnTo>
                  <a:pt x="1785693" y="20624"/>
                </a:lnTo>
                <a:lnTo>
                  <a:pt x="1855229" y="17126"/>
                </a:lnTo>
                <a:lnTo>
                  <a:pt x="1925587" y="13938"/>
                </a:lnTo>
                <a:lnTo>
                  <a:pt x="1996737" y="11065"/>
                </a:lnTo>
                <a:lnTo>
                  <a:pt x="2068649" y="8512"/>
                </a:lnTo>
                <a:lnTo>
                  <a:pt x="2141291" y="6283"/>
                </a:lnTo>
                <a:lnTo>
                  <a:pt x="2214635" y="4383"/>
                </a:lnTo>
                <a:lnTo>
                  <a:pt x="2288648" y="2818"/>
                </a:lnTo>
                <a:lnTo>
                  <a:pt x="2363302" y="1592"/>
                </a:lnTo>
                <a:lnTo>
                  <a:pt x="2438565" y="711"/>
                </a:lnTo>
                <a:lnTo>
                  <a:pt x="2514408" y="178"/>
                </a:lnTo>
                <a:lnTo>
                  <a:pt x="2590799" y="0"/>
                </a:lnTo>
                <a:lnTo>
                  <a:pt x="2667191" y="178"/>
                </a:lnTo>
                <a:lnTo>
                  <a:pt x="2743034" y="711"/>
                </a:lnTo>
                <a:lnTo>
                  <a:pt x="2818297" y="1592"/>
                </a:lnTo>
                <a:lnTo>
                  <a:pt x="2892951" y="2818"/>
                </a:lnTo>
                <a:lnTo>
                  <a:pt x="2966964" y="4383"/>
                </a:lnTo>
                <a:lnTo>
                  <a:pt x="3040308" y="6283"/>
                </a:lnTo>
                <a:lnTo>
                  <a:pt x="3112950" y="8512"/>
                </a:lnTo>
                <a:lnTo>
                  <a:pt x="3184862" y="11065"/>
                </a:lnTo>
                <a:lnTo>
                  <a:pt x="3256012" y="13938"/>
                </a:lnTo>
                <a:lnTo>
                  <a:pt x="3326370" y="17126"/>
                </a:lnTo>
                <a:lnTo>
                  <a:pt x="3395906" y="20624"/>
                </a:lnTo>
                <a:lnTo>
                  <a:pt x="3464589" y="24426"/>
                </a:lnTo>
                <a:lnTo>
                  <a:pt x="3532390" y="28529"/>
                </a:lnTo>
                <a:lnTo>
                  <a:pt x="3599277" y="32926"/>
                </a:lnTo>
                <a:lnTo>
                  <a:pt x="3665220" y="37614"/>
                </a:lnTo>
                <a:lnTo>
                  <a:pt x="3730189" y="42587"/>
                </a:lnTo>
                <a:lnTo>
                  <a:pt x="3794154" y="47841"/>
                </a:lnTo>
                <a:lnTo>
                  <a:pt x="3857084" y="53369"/>
                </a:lnTo>
                <a:lnTo>
                  <a:pt x="3918949" y="59169"/>
                </a:lnTo>
                <a:lnTo>
                  <a:pt x="3979719" y="65234"/>
                </a:lnTo>
                <a:lnTo>
                  <a:pt x="4039362" y="71560"/>
                </a:lnTo>
                <a:lnTo>
                  <a:pt x="4097849" y="78141"/>
                </a:lnTo>
                <a:lnTo>
                  <a:pt x="4155150" y="84974"/>
                </a:lnTo>
                <a:lnTo>
                  <a:pt x="4211234" y="92053"/>
                </a:lnTo>
                <a:lnTo>
                  <a:pt x="4266070" y="99372"/>
                </a:lnTo>
                <a:lnTo>
                  <a:pt x="4319628" y="106928"/>
                </a:lnTo>
                <a:lnTo>
                  <a:pt x="4371879" y="114716"/>
                </a:lnTo>
                <a:lnTo>
                  <a:pt x="4422790" y="122729"/>
                </a:lnTo>
                <a:lnTo>
                  <a:pt x="4472333" y="130964"/>
                </a:lnTo>
                <a:lnTo>
                  <a:pt x="4520477" y="139416"/>
                </a:lnTo>
                <a:lnTo>
                  <a:pt x="4567191" y="148079"/>
                </a:lnTo>
                <a:lnTo>
                  <a:pt x="4612445" y="156949"/>
                </a:lnTo>
                <a:lnTo>
                  <a:pt x="4656209" y="166021"/>
                </a:lnTo>
                <a:lnTo>
                  <a:pt x="4698453" y="175290"/>
                </a:lnTo>
                <a:lnTo>
                  <a:pt x="4739145" y="184751"/>
                </a:lnTo>
                <a:lnTo>
                  <a:pt x="4778255" y="194399"/>
                </a:lnTo>
                <a:lnTo>
                  <a:pt x="4815754" y="204229"/>
                </a:lnTo>
                <a:lnTo>
                  <a:pt x="4885795" y="224417"/>
                </a:lnTo>
                <a:lnTo>
                  <a:pt x="4949024" y="245274"/>
                </a:lnTo>
                <a:lnTo>
                  <a:pt x="5005199" y="266763"/>
                </a:lnTo>
                <a:lnTo>
                  <a:pt x="5054076" y="288843"/>
                </a:lnTo>
                <a:lnTo>
                  <a:pt x="5095413" y="311474"/>
                </a:lnTo>
                <a:lnTo>
                  <a:pt x="5128966" y="334619"/>
                </a:lnTo>
                <a:lnTo>
                  <a:pt x="5164170" y="370213"/>
                </a:lnTo>
                <a:lnTo>
                  <a:pt x="5180495" y="406739"/>
                </a:lnTo>
                <a:lnTo>
                  <a:pt x="5181599" y="419100"/>
                </a:lnTo>
                <a:lnTo>
                  <a:pt x="5180495" y="431460"/>
                </a:lnTo>
                <a:lnTo>
                  <a:pt x="5164170" y="467986"/>
                </a:lnTo>
                <a:lnTo>
                  <a:pt x="5128966" y="503580"/>
                </a:lnTo>
                <a:lnTo>
                  <a:pt x="5095413" y="526725"/>
                </a:lnTo>
                <a:lnTo>
                  <a:pt x="5054076" y="549356"/>
                </a:lnTo>
                <a:lnTo>
                  <a:pt x="5005199" y="571436"/>
                </a:lnTo>
                <a:lnTo>
                  <a:pt x="4949024" y="592925"/>
                </a:lnTo>
                <a:lnTo>
                  <a:pt x="4885795" y="613782"/>
                </a:lnTo>
                <a:lnTo>
                  <a:pt x="4815754" y="633970"/>
                </a:lnTo>
                <a:lnTo>
                  <a:pt x="4778255" y="643800"/>
                </a:lnTo>
                <a:lnTo>
                  <a:pt x="4739145" y="653448"/>
                </a:lnTo>
                <a:lnTo>
                  <a:pt x="4698453" y="662909"/>
                </a:lnTo>
                <a:lnTo>
                  <a:pt x="4656209" y="672178"/>
                </a:lnTo>
                <a:lnTo>
                  <a:pt x="4612445" y="681250"/>
                </a:lnTo>
                <a:lnTo>
                  <a:pt x="4567191" y="690120"/>
                </a:lnTo>
                <a:lnTo>
                  <a:pt x="4520477" y="698783"/>
                </a:lnTo>
                <a:lnTo>
                  <a:pt x="4472333" y="707235"/>
                </a:lnTo>
                <a:lnTo>
                  <a:pt x="4422790" y="715470"/>
                </a:lnTo>
                <a:lnTo>
                  <a:pt x="4371879" y="723483"/>
                </a:lnTo>
                <a:lnTo>
                  <a:pt x="4319628" y="731271"/>
                </a:lnTo>
                <a:lnTo>
                  <a:pt x="4266070" y="738827"/>
                </a:lnTo>
                <a:lnTo>
                  <a:pt x="4211234" y="746146"/>
                </a:lnTo>
                <a:lnTo>
                  <a:pt x="4155150" y="753225"/>
                </a:lnTo>
                <a:lnTo>
                  <a:pt x="4097849" y="760058"/>
                </a:lnTo>
                <a:lnTo>
                  <a:pt x="4039362" y="766639"/>
                </a:lnTo>
                <a:lnTo>
                  <a:pt x="3979719" y="772965"/>
                </a:lnTo>
                <a:lnTo>
                  <a:pt x="3918949" y="779030"/>
                </a:lnTo>
                <a:lnTo>
                  <a:pt x="3857084" y="784830"/>
                </a:lnTo>
                <a:lnTo>
                  <a:pt x="3794154" y="790358"/>
                </a:lnTo>
                <a:lnTo>
                  <a:pt x="3730189" y="795612"/>
                </a:lnTo>
                <a:lnTo>
                  <a:pt x="3665220" y="800585"/>
                </a:lnTo>
                <a:lnTo>
                  <a:pt x="3599277" y="805273"/>
                </a:lnTo>
                <a:lnTo>
                  <a:pt x="3532390" y="809670"/>
                </a:lnTo>
                <a:lnTo>
                  <a:pt x="3464589" y="813773"/>
                </a:lnTo>
                <a:lnTo>
                  <a:pt x="3395906" y="817575"/>
                </a:lnTo>
                <a:lnTo>
                  <a:pt x="3326370" y="821073"/>
                </a:lnTo>
                <a:lnTo>
                  <a:pt x="3256012" y="824261"/>
                </a:lnTo>
                <a:lnTo>
                  <a:pt x="3184862" y="827134"/>
                </a:lnTo>
                <a:lnTo>
                  <a:pt x="3112950" y="829687"/>
                </a:lnTo>
                <a:lnTo>
                  <a:pt x="3040308" y="831916"/>
                </a:lnTo>
                <a:lnTo>
                  <a:pt x="2966964" y="833816"/>
                </a:lnTo>
                <a:lnTo>
                  <a:pt x="2892951" y="835381"/>
                </a:lnTo>
                <a:lnTo>
                  <a:pt x="2818297" y="836607"/>
                </a:lnTo>
                <a:lnTo>
                  <a:pt x="2743034" y="837488"/>
                </a:lnTo>
                <a:lnTo>
                  <a:pt x="2667191" y="838021"/>
                </a:lnTo>
                <a:lnTo>
                  <a:pt x="2590799" y="838200"/>
                </a:lnTo>
                <a:lnTo>
                  <a:pt x="2514408" y="838021"/>
                </a:lnTo>
                <a:lnTo>
                  <a:pt x="2438565" y="837488"/>
                </a:lnTo>
                <a:lnTo>
                  <a:pt x="2363302" y="836607"/>
                </a:lnTo>
                <a:lnTo>
                  <a:pt x="2288648" y="835381"/>
                </a:lnTo>
                <a:lnTo>
                  <a:pt x="2214635" y="833816"/>
                </a:lnTo>
                <a:lnTo>
                  <a:pt x="2141291" y="831916"/>
                </a:lnTo>
                <a:lnTo>
                  <a:pt x="2068649" y="829687"/>
                </a:lnTo>
                <a:lnTo>
                  <a:pt x="1996737" y="827134"/>
                </a:lnTo>
                <a:lnTo>
                  <a:pt x="1925587" y="824261"/>
                </a:lnTo>
                <a:lnTo>
                  <a:pt x="1855229" y="821073"/>
                </a:lnTo>
                <a:lnTo>
                  <a:pt x="1785693" y="817575"/>
                </a:lnTo>
                <a:lnTo>
                  <a:pt x="1717010" y="813773"/>
                </a:lnTo>
                <a:lnTo>
                  <a:pt x="1649209" y="809670"/>
                </a:lnTo>
                <a:lnTo>
                  <a:pt x="1582322" y="805273"/>
                </a:lnTo>
                <a:lnTo>
                  <a:pt x="1516379" y="800585"/>
                </a:lnTo>
                <a:lnTo>
                  <a:pt x="1451410" y="795612"/>
                </a:lnTo>
                <a:lnTo>
                  <a:pt x="1387445" y="790358"/>
                </a:lnTo>
                <a:lnTo>
                  <a:pt x="1324515" y="784830"/>
                </a:lnTo>
                <a:lnTo>
                  <a:pt x="1262650" y="779030"/>
                </a:lnTo>
                <a:lnTo>
                  <a:pt x="1201880" y="772965"/>
                </a:lnTo>
                <a:lnTo>
                  <a:pt x="1142237" y="766639"/>
                </a:lnTo>
                <a:lnTo>
                  <a:pt x="1083750" y="760058"/>
                </a:lnTo>
                <a:lnTo>
                  <a:pt x="1026449" y="753225"/>
                </a:lnTo>
                <a:lnTo>
                  <a:pt x="970365" y="746146"/>
                </a:lnTo>
                <a:lnTo>
                  <a:pt x="915529" y="738827"/>
                </a:lnTo>
                <a:lnTo>
                  <a:pt x="861971" y="731271"/>
                </a:lnTo>
                <a:lnTo>
                  <a:pt x="809720" y="723483"/>
                </a:lnTo>
                <a:lnTo>
                  <a:pt x="758809" y="715470"/>
                </a:lnTo>
                <a:lnTo>
                  <a:pt x="709266" y="707235"/>
                </a:lnTo>
                <a:lnTo>
                  <a:pt x="661122" y="698783"/>
                </a:lnTo>
                <a:lnTo>
                  <a:pt x="614408" y="690120"/>
                </a:lnTo>
                <a:lnTo>
                  <a:pt x="569154" y="681250"/>
                </a:lnTo>
                <a:lnTo>
                  <a:pt x="525390" y="672178"/>
                </a:lnTo>
                <a:lnTo>
                  <a:pt x="483146" y="662909"/>
                </a:lnTo>
                <a:lnTo>
                  <a:pt x="442454" y="653448"/>
                </a:lnTo>
                <a:lnTo>
                  <a:pt x="403344" y="643800"/>
                </a:lnTo>
                <a:lnTo>
                  <a:pt x="365845" y="633970"/>
                </a:lnTo>
                <a:lnTo>
                  <a:pt x="295804" y="613782"/>
                </a:lnTo>
                <a:lnTo>
                  <a:pt x="232575" y="592925"/>
                </a:lnTo>
                <a:lnTo>
                  <a:pt x="176400" y="571436"/>
                </a:lnTo>
                <a:lnTo>
                  <a:pt x="127523" y="549356"/>
                </a:lnTo>
                <a:lnTo>
                  <a:pt x="86186" y="526725"/>
                </a:lnTo>
                <a:lnTo>
                  <a:pt x="52633" y="503580"/>
                </a:lnTo>
                <a:lnTo>
                  <a:pt x="17429" y="467986"/>
                </a:lnTo>
                <a:lnTo>
                  <a:pt x="1104" y="431460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9300" y="645921"/>
            <a:ext cx="493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Boost</a:t>
            </a:r>
            <a:r>
              <a:rPr sz="3600" spc="-40" dirty="0"/>
              <a:t> </a:t>
            </a:r>
            <a:r>
              <a:rPr sz="3600" dirty="0"/>
              <a:t>library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396240" y="1312417"/>
            <a:ext cx="326135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" y="1582166"/>
            <a:ext cx="252984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" y="1795526"/>
            <a:ext cx="252984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" y="1267714"/>
            <a:ext cx="472440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//Pattern matching in 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String</a:t>
            </a:r>
            <a:endParaRPr sz="1800" dirty="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// Created by </a:t>
            </a:r>
            <a:r>
              <a:rPr sz="1400" spc="-5" dirty="0">
                <a:latin typeface="Arial"/>
                <a:cs typeface="Arial"/>
              </a:rPr>
              <a:t>Flavio </a:t>
            </a:r>
            <a:r>
              <a:rPr sz="1400" dirty="0">
                <a:latin typeface="Arial"/>
                <a:cs typeface="Arial"/>
              </a:rPr>
              <a:t>Castelli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  <a:hlinkClick r:id="rId4"/>
              </a:rPr>
              <a:t>&lt;flavio.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  <a:hlinkClick r:id="rId4"/>
              </a:rPr>
              <a:t>astelli@gmail.com</a:t>
            </a:r>
            <a:r>
              <a:rPr sz="1400" spc="-5" dirty="0">
                <a:latin typeface="Arial"/>
                <a:cs typeface="Arial"/>
              </a:rPr>
              <a:t>&gt;</a:t>
            </a:r>
            <a:endParaRPr sz="1400" dirty="0">
              <a:latin typeface="Arial"/>
              <a:cs typeface="Arial"/>
            </a:endParaRPr>
          </a:p>
          <a:p>
            <a:pPr marL="286385">
              <a:lnSpc>
                <a:spcPts val="1675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// </a:t>
            </a:r>
            <a:r>
              <a:rPr sz="1400" spc="-5" dirty="0">
                <a:latin typeface="Arial"/>
                <a:cs typeface="Arial"/>
              </a:rPr>
              <a:t>distrubuted </a:t>
            </a:r>
            <a:r>
              <a:rPr sz="1400" dirty="0">
                <a:latin typeface="Arial"/>
                <a:cs typeface="Arial"/>
              </a:rPr>
              <a:t>under GPL </a:t>
            </a:r>
            <a:r>
              <a:rPr sz="1400" spc="-10" dirty="0">
                <a:latin typeface="Arial"/>
                <a:cs typeface="Arial"/>
              </a:rPr>
              <a:t>v2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license</a:t>
            </a:r>
          </a:p>
          <a:p>
            <a:pPr marL="12700">
              <a:lnSpc>
                <a:spcPts val="2515"/>
              </a:lnSpc>
            </a:pPr>
            <a:r>
              <a:rPr sz="2100" spc="-5" dirty="0">
                <a:latin typeface="Arial"/>
                <a:cs typeface="Arial"/>
              </a:rPr>
              <a:t>#include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&lt;boost/regex.hpp&gt;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45C75"/>
                </a:solidFill>
                <a:latin typeface="Arial"/>
                <a:cs typeface="Arial"/>
              </a:rPr>
              <a:t>70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2287651"/>
            <a:ext cx="239458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#include &lt;string&gt;  int </a:t>
            </a:r>
            <a:r>
              <a:rPr sz="2100" dirty="0">
                <a:latin typeface="Arial"/>
                <a:cs typeface="Arial"/>
              </a:rPr>
              <a:t>main() {  </a:t>
            </a:r>
            <a:r>
              <a:rPr sz="2100" spc="-5" dirty="0">
                <a:latin typeface="Arial"/>
                <a:cs typeface="Arial"/>
              </a:rPr>
              <a:t>boost::regex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3247466"/>
            <a:ext cx="4986020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("bg|olug",boost::regex_constants::icase|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Arial"/>
                <a:cs typeface="Arial"/>
              </a:rPr>
              <a:t>boost::regex_constants::perl);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std::string </a:t>
            </a:r>
            <a:r>
              <a:rPr sz="2100" spc="-5" dirty="0">
                <a:latin typeface="Arial"/>
                <a:cs typeface="Arial"/>
              </a:rPr>
              <a:t>stringa </a:t>
            </a:r>
            <a:r>
              <a:rPr sz="2100" dirty="0">
                <a:latin typeface="Arial"/>
                <a:cs typeface="Arial"/>
              </a:rPr>
              <a:t>("Searching for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BsLug");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41300" algn="r">
              <a:lnSpc>
                <a:spcPts val="2270"/>
              </a:lnSpc>
            </a:pP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(boost::regex_search (stringa,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pattern,</a:t>
            </a:r>
            <a:endParaRPr sz="2100">
              <a:latin typeface="Arial"/>
              <a:cs typeface="Arial"/>
            </a:endParaRPr>
          </a:p>
          <a:p>
            <a:pPr marR="259079" algn="r">
              <a:lnSpc>
                <a:spcPts val="2270"/>
              </a:lnSpc>
            </a:pPr>
            <a:r>
              <a:rPr sz="2100" spc="-5" dirty="0">
                <a:latin typeface="Arial"/>
                <a:cs typeface="Arial"/>
              </a:rPr>
              <a:t>boost::regex_constants::format_perl))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printf ("found\n");</a:t>
            </a:r>
            <a:endParaRPr sz="2100">
              <a:latin typeface="Arial"/>
              <a:cs typeface="Arial"/>
            </a:endParaRPr>
          </a:p>
          <a:p>
            <a:pPr marL="12700" marR="2035810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else printf("not found\n");  return </a:t>
            </a:r>
            <a:r>
              <a:rPr sz="2100" dirty="0">
                <a:latin typeface="Arial"/>
                <a:cs typeface="Arial"/>
              </a:rPr>
              <a:t>0;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}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3028" y="2339720"/>
            <a:ext cx="4030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[http://flav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o.castelli.name/regexp-with-boost]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266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961" y="221056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2590800" y="0"/>
                </a:moveTo>
                <a:lnTo>
                  <a:pt x="2513024" y="168"/>
                </a:lnTo>
                <a:lnTo>
                  <a:pt x="2435818" y="670"/>
                </a:lnTo>
                <a:lnTo>
                  <a:pt x="2359214" y="1501"/>
                </a:lnTo>
                <a:lnTo>
                  <a:pt x="2283244" y="2656"/>
                </a:lnTo>
                <a:lnTo>
                  <a:pt x="1986340" y="10423"/>
                </a:lnTo>
                <a:lnTo>
                  <a:pt x="1702141" y="23000"/>
                </a:lnTo>
                <a:lnTo>
                  <a:pt x="1432697" y="40085"/>
                </a:lnTo>
                <a:lnTo>
                  <a:pt x="1241531" y="55676"/>
                </a:lnTo>
                <a:lnTo>
                  <a:pt x="1060685" y="73505"/>
                </a:lnTo>
                <a:lnTo>
                  <a:pt x="891024" y="93446"/>
                </a:lnTo>
                <a:lnTo>
                  <a:pt x="784558" y="107850"/>
                </a:lnTo>
                <a:lnTo>
                  <a:pt x="683704" y="123099"/>
                </a:lnTo>
                <a:lnTo>
                  <a:pt x="588719" y="139154"/>
                </a:lnTo>
                <a:lnTo>
                  <a:pt x="543508" y="147472"/>
                </a:lnTo>
                <a:lnTo>
                  <a:pt x="499859" y="155978"/>
                </a:lnTo>
                <a:lnTo>
                  <a:pt x="457806" y="164666"/>
                </a:lnTo>
                <a:lnTo>
                  <a:pt x="417381" y="173533"/>
                </a:lnTo>
                <a:lnTo>
                  <a:pt x="378615" y="182573"/>
                </a:lnTo>
                <a:lnTo>
                  <a:pt x="341540" y="191781"/>
                </a:lnTo>
                <a:lnTo>
                  <a:pt x="272594" y="210685"/>
                </a:lnTo>
                <a:lnTo>
                  <a:pt x="210799" y="230207"/>
                </a:lnTo>
                <a:lnTo>
                  <a:pt x="156411" y="250310"/>
                </a:lnTo>
                <a:lnTo>
                  <a:pt x="109687" y="270955"/>
                </a:lnTo>
                <a:lnTo>
                  <a:pt x="70884" y="292105"/>
                </a:lnTo>
                <a:lnTo>
                  <a:pt x="28089" y="324694"/>
                </a:lnTo>
                <a:lnTo>
                  <a:pt x="4558" y="358207"/>
                </a:lnTo>
                <a:lnTo>
                  <a:pt x="0" y="381000"/>
                </a:lnTo>
                <a:lnTo>
                  <a:pt x="1144" y="392438"/>
                </a:lnTo>
                <a:lnTo>
                  <a:pt x="28089" y="437305"/>
                </a:lnTo>
                <a:lnTo>
                  <a:pt x="70884" y="469894"/>
                </a:lnTo>
                <a:lnTo>
                  <a:pt x="109687" y="491044"/>
                </a:lnTo>
                <a:lnTo>
                  <a:pt x="156411" y="511689"/>
                </a:lnTo>
                <a:lnTo>
                  <a:pt x="210799" y="531792"/>
                </a:lnTo>
                <a:lnTo>
                  <a:pt x="272594" y="551314"/>
                </a:lnTo>
                <a:lnTo>
                  <a:pt x="341540" y="570218"/>
                </a:lnTo>
                <a:lnTo>
                  <a:pt x="378615" y="579426"/>
                </a:lnTo>
                <a:lnTo>
                  <a:pt x="417381" y="588466"/>
                </a:lnTo>
                <a:lnTo>
                  <a:pt x="457806" y="597333"/>
                </a:lnTo>
                <a:lnTo>
                  <a:pt x="499859" y="606021"/>
                </a:lnTo>
                <a:lnTo>
                  <a:pt x="543508" y="614527"/>
                </a:lnTo>
                <a:lnTo>
                  <a:pt x="588719" y="622845"/>
                </a:lnTo>
                <a:lnTo>
                  <a:pt x="635462" y="630971"/>
                </a:lnTo>
                <a:lnTo>
                  <a:pt x="733414" y="646627"/>
                </a:lnTo>
                <a:lnTo>
                  <a:pt x="837106" y="661459"/>
                </a:lnTo>
                <a:lnTo>
                  <a:pt x="946282" y="675427"/>
                </a:lnTo>
                <a:lnTo>
                  <a:pt x="1119767" y="694678"/>
                </a:lnTo>
                <a:lnTo>
                  <a:pt x="1304149" y="711775"/>
                </a:lnTo>
                <a:lnTo>
                  <a:pt x="1498562" y="726591"/>
                </a:lnTo>
                <a:lnTo>
                  <a:pt x="1771887" y="742578"/>
                </a:lnTo>
                <a:lnTo>
                  <a:pt x="2059455" y="753980"/>
                </a:lnTo>
                <a:lnTo>
                  <a:pt x="2359214" y="760498"/>
                </a:lnTo>
                <a:lnTo>
                  <a:pt x="2435818" y="761329"/>
                </a:lnTo>
                <a:lnTo>
                  <a:pt x="2513024" y="761831"/>
                </a:lnTo>
                <a:lnTo>
                  <a:pt x="2590800" y="762000"/>
                </a:lnTo>
                <a:lnTo>
                  <a:pt x="2898355" y="759343"/>
                </a:lnTo>
                <a:lnTo>
                  <a:pt x="3195259" y="751576"/>
                </a:lnTo>
                <a:lnTo>
                  <a:pt x="3479458" y="738999"/>
                </a:lnTo>
                <a:lnTo>
                  <a:pt x="3683037" y="726591"/>
                </a:lnTo>
                <a:lnTo>
                  <a:pt x="3877450" y="711775"/>
                </a:lnTo>
                <a:lnTo>
                  <a:pt x="4061832" y="694678"/>
                </a:lnTo>
                <a:lnTo>
                  <a:pt x="4235317" y="675427"/>
                </a:lnTo>
                <a:lnTo>
                  <a:pt x="4344493" y="661459"/>
                </a:lnTo>
                <a:lnTo>
                  <a:pt x="4448185" y="646627"/>
                </a:lnTo>
                <a:lnTo>
                  <a:pt x="4546137" y="630971"/>
                </a:lnTo>
                <a:lnTo>
                  <a:pt x="4592880" y="622845"/>
                </a:lnTo>
                <a:lnTo>
                  <a:pt x="4638091" y="614527"/>
                </a:lnTo>
                <a:lnTo>
                  <a:pt x="4681740" y="606021"/>
                </a:lnTo>
                <a:lnTo>
                  <a:pt x="4723793" y="597333"/>
                </a:lnTo>
                <a:lnTo>
                  <a:pt x="4764218" y="588466"/>
                </a:lnTo>
                <a:lnTo>
                  <a:pt x="4802984" y="579426"/>
                </a:lnTo>
                <a:lnTo>
                  <a:pt x="4840059" y="570218"/>
                </a:lnTo>
                <a:lnTo>
                  <a:pt x="4909005" y="551314"/>
                </a:lnTo>
                <a:lnTo>
                  <a:pt x="4970800" y="531792"/>
                </a:lnTo>
                <a:lnTo>
                  <a:pt x="5025188" y="511689"/>
                </a:lnTo>
                <a:lnTo>
                  <a:pt x="5071912" y="491044"/>
                </a:lnTo>
                <a:lnTo>
                  <a:pt x="5110715" y="469894"/>
                </a:lnTo>
                <a:lnTo>
                  <a:pt x="5153510" y="437305"/>
                </a:lnTo>
                <a:lnTo>
                  <a:pt x="5177041" y="403792"/>
                </a:lnTo>
                <a:lnTo>
                  <a:pt x="5181599" y="381000"/>
                </a:lnTo>
                <a:lnTo>
                  <a:pt x="5180455" y="369561"/>
                </a:lnTo>
                <a:lnTo>
                  <a:pt x="5153510" y="324694"/>
                </a:lnTo>
                <a:lnTo>
                  <a:pt x="5110715" y="292105"/>
                </a:lnTo>
                <a:lnTo>
                  <a:pt x="5071912" y="270955"/>
                </a:lnTo>
                <a:lnTo>
                  <a:pt x="5025188" y="250310"/>
                </a:lnTo>
                <a:lnTo>
                  <a:pt x="4970800" y="230207"/>
                </a:lnTo>
                <a:lnTo>
                  <a:pt x="4909005" y="210685"/>
                </a:lnTo>
                <a:lnTo>
                  <a:pt x="4840059" y="191781"/>
                </a:lnTo>
                <a:lnTo>
                  <a:pt x="4802984" y="182573"/>
                </a:lnTo>
                <a:lnTo>
                  <a:pt x="4764218" y="173533"/>
                </a:lnTo>
                <a:lnTo>
                  <a:pt x="4723793" y="164666"/>
                </a:lnTo>
                <a:lnTo>
                  <a:pt x="4681740" y="155978"/>
                </a:lnTo>
                <a:lnTo>
                  <a:pt x="4638091" y="147472"/>
                </a:lnTo>
                <a:lnTo>
                  <a:pt x="4592880" y="139154"/>
                </a:lnTo>
                <a:lnTo>
                  <a:pt x="4497895" y="123099"/>
                </a:lnTo>
                <a:lnTo>
                  <a:pt x="4397041" y="107850"/>
                </a:lnTo>
                <a:lnTo>
                  <a:pt x="4290575" y="93446"/>
                </a:lnTo>
                <a:lnTo>
                  <a:pt x="4120914" y="73505"/>
                </a:lnTo>
                <a:lnTo>
                  <a:pt x="3940068" y="55676"/>
                </a:lnTo>
                <a:lnTo>
                  <a:pt x="3748902" y="40085"/>
                </a:lnTo>
                <a:lnTo>
                  <a:pt x="3479458" y="23000"/>
                </a:lnTo>
                <a:lnTo>
                  <a:pt x="3195259" y="10423"/>
                </a:lnTo>
                <a:lnTo>
                  <a:pt x="2898355" y="2656"/>
                </a:lnTo>
                <a:lnTo>
                  <a:pt x="25908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961" y="2210561"/>
            <a:ext cx="5181600" cy="762000"/>
          </a:xfrm>
          <a:custGeom>
            <a:avLst/>
            <a:gdLst/>
            <a:ahLst/>
            <a:cxnLst/>
            <a:rect l="l" t="t" r="r" b="b"/>
            <a:pathLst>
              <a:path w="5181600" h="762000">
                <a:moveTo>
                  <a:pt x="0" y="381000"/>
                </a:moveTo>
                <a:lnTo>
                  <a:pt x="18062" y="335769"/>
                </a:lnTo>
                <a:lnTo>
                  <a:pt x="54532" y="302857"/>
                </a:lnTo>
                <a:lnTo>
                  <a:pt x="89279" y="281469"/>
                </a:lnTo>
                <a:lnTo>
                  <a:pt x="132075" y="260567"/>
                </a:lnTo>
                <a:lnTo>
                  <a:pt x="182663" y="240188"/>
                </a:lnTo>
                <a:lnTo>
                  <a:pt x="240787" y="220372"/>
                </a:lnTo>
                <a:lnTo>
                  <a:pt x="306190" y="201154"/>
                </a:lnTo>
                <a:lnTo>
                  <a:pt x="378615" y="182573"/>
                </a:lnTo>
                <a:lnTo>
                  <a:pt x="417381" y="173533"/>
                </a:lnTo>
                <a:lnTo>
                  <a:pt x="457806" y="164666"/>
                </a:lnTo>
                <a:lnTo>
                  <a:pt x="499859" y="155978"/>
                </a:lnTo>
                <a:lnTo>
                  <a:pt x="543508" y="147472"/>
                </a:lnTo>
                <a:lnTo>
                  <a:pt x="588719" y="139154"/>
                </a:lnTo>
                <a:lnTo>
                  <a:pt x="635462" y="131028"/>
                </a:lnTo>
                <a:lnTo>
                  <a:pt x="683704" y="123099"/>
                </a:lnTo>
                <a:lnTo>
                  <a:pt x="733414" y="115372"/>
                </a:lnTo>
                <a:lnTo>
                  <a:pt x="784558" y="107850"/>
                </a:lnTo>
                <a:lnTo>
                  <a:pt x="837106" y="100540"/>
                </a:lnTo>
                <a:lnTo>
                  <a:pt x="891024" y="93446"/>
                </a:lnTo>
                <a:lnTo>
                  <a:pt x="946282" y="86572"/>
                </a:lnTo>
                <a:lnTo>
                  <a:pt x="1002846" y="79924"/>
                </a:lnTo>
                <a:lnTo>
                  <a:pt x="1060685" y="73505"/>
                </a:lnTo>
                <a:lnTo>
                  <a:pt x="1119767" y="67321"/>
                </a:lnTo>
                <a:lnTo>
                  <a:pt x="1180060" y="61376"/>
                </a:lnTo>
                <a:lnTo>
                  <a:pt x="1241531" y="55676"/>
                </a:lnTo>
                <a:lnTo>
                  <a:pt x="1304149" y="50224"/>
                </a:lnTo>
                <a:lnTo>
                  <a:pt x="1367882" y="45025"/>
                </a:lnTo>
                <a:lnTo>
                  <a:pt x="1432697" y="40085"/>
                </a:lnTo>
                <a:lnTo>
                  <a:pt x="1498562" y="35408"/>
                </a:lnTo>
                <a:lnTo>
                  <a:pt x="1565446" y="30998"/>
                </a:lnTo>
                <a:lnTo>
                  <a:pt x="1633316" y="26860"/>
                </a:lnTo>
                <a:lnTo>
                  <a:pt x="1702141" y="23000"/>
                </a:lnTo>
                <a:lnTo>
                  <a:pt x="1771887" y="19421"/>
                </a:lnTo>
                <a:lnTo>
                  <a:pt x="1842524" y="16129"/>
                </a:lnTo>
                <a:lnTo>
                  <a:pt x="1914019" y="13128"/>
                </a:lnTo>
                <a:lnTo>
                  <a:pt x="1986340" y="10423"/>
                </a:lnTo>
                <a:lnTo>
                  <a:pt x="2059455" y="8019"/>
                </a:lnTo>
                <a:lnTo>
                  <a:pt x="2133332" y="5919"/>
                </a:lnTo>
                <a:lnTo>
                  <a:pt x="2207939" y="4130"/>
                </a:lnTo>
                <a:lnTo>
                  <a:pt x="2283244" y="2656"/>
                </a:lnTo>
                <a:lnTo>
                  <a:pt x="2359214" y="1501"/>
                </a:lnTo>
                <a:lnTo>
                  <a:pt x="2435818" y="670"/>
                </a:lnTo>
                <a:lnTo>
                  <a:pt x="2513024" y="168"/>
                </a:lnTo>
                <a:lnTo>
                  <a:pt x="2590800" y="0"/>
                </a:lnTo>
                <a:lnTo>
                  <a:pt x="2668575" y="168"/>
                </a:lnTo>
                <a:lnTo>
                  <a:pt x="2745781" y="670"/>
                </a:lnTo>
                <a:lnTo>
                  <a:pt x="2822385" y="1501"/>
                </a:lnTo>
                <a:lnTo>
                  <a:pt x="2898355" y="2656"/>
                </a:lnTo>
                <a:lnTo>
                  <a:pt x="2973660" y="4130"/>
                </a:lnTo>
                <a:lnTo>
                  <a:pt x="3048267" y="5919"/>
                </a:lnTo>
                <a:lnTo>
                  <a:pt x="3122144" y="8019"/>
                </a:lnTo>
                <a:lnTo>
                  <a:pt x="3195259" y="10423"/>
                </a:lnTo>
                <a:lnTo>
                  <a:pt x="3267580" y="13128"/>
                </a:lnTo>
                <a:lnTo>
                  <a:pt x="3339075" y="16129"/>
                </a:lnTo>
                <a:lnTo>
                  <a:pt x="3409712" y="19421"/>
                </a:lnTo>
                <a:lnTo>
                  <a:pt x="3479458" y="23000"/>
                </a:lnTo>
                <a:lnTo>
                  <a:pt x="3548283" y="26860"/>
                </a:lnTo>
                <a:lnTo>
                  <a:pt x="3616153" y="30998"/>
                </a:lnTo>
                <a:lnTo>
                  <a:pt x="3683037" y="35408"/>
                </a:lnTo>
                <a:lnTo>
                  <a:pt x="3748902" y="40085"/>
                </a:lnTo>
                <a:lnTo>
                  <a:pt x="3813717" y="45025"/>
                </a:lnTo>
                <a:lnTo>
                  <a:pt x="3877450" y="50224"/>
                </a:lnTo>
                <a:lnTo>
                  <a:pt x="3940068" y="55676"/>
                </a:lnTo>
                <a:lnTo>
                  <a:pt x="4001539" y="61376"/>
                </a:lnTo>
                <a:lnTo>
                  <a:pt x="4061832" y="67321"/>
                </a:lnTo>
                <a:lnTo>
                  <a:pt x="4120914" y="73505"/>
                </a:lnTo>
                <a:lnTo>
                  <a:pt x="4178753" y="79924"/>
                </a:lnTo>
                <a:lnTo>
                  <a:pt x="4235317" y="86572"/>
                </a:lnTo>
                <a:lnTo>
                  <a:pt x="4290575" y="93446"/>
                </a:lnTo>
                <a:lnTo>
                  <a:pt x="4344493" y="100540"/>
                </a:lnTo>
                <a:lnTo>
                  <a:pt x="4397041" y="107850"/>
                </a:lnTo>
                <a:lnTo>
                  <a:pt x="4448185" y="115372"/>
                </a:lnTo>
                <a:lnTo>
                  <a:pt x="4497895" y="123099"/>
                </a:lnTo>
                <a:lnTo>
                  <a:pt x="4546137" y="131028"/>
                </a:lnTo>
                <a:lnTo>
                  <a:pt x="4592880" y="139154"/>
                </a:lnTo>
                <a:lnTo>
                  <a:pt x="4638091" y="147472"/>
                </a:lnTo>
                <a:lnTo>
                  <a:pt x="4681740" y="155978"/>
                </a:lnTo>
                <a:lnTo>
                  <a:pt x="4723793" y="164666"/>
                </a:lnTo>
                <a:lnTo>
                  <a:pt x="4764218" y="173533"/>
                </a:lnTo>
                <a:lnTo>
                  <a:pt x="4802984" y="182573"/>
                </a:lnTo>
                <a:lnTo>
                  <a:pt x="4840059" y="191781"/>
                </a:lnTo>
                <a:lnTo>
                  <a:pt x="4909005" y="210685"/>
                </a:lnTo>
                <a:lnTo>
                  <a:pt x="4970800" y="230207"/>
                </a:lnTo>
                <a:lnTo>
                  <a:pt x="5025188" y="250310"/>
                </a:lnTo>
                <a:lnTo>
                  <a:pt x="5071912" y="270955"/>
                </a:lnTo>
                <a:lnTo>
                  <a:pt x="5110715" y="292105"/>
                </a:lnTo>
                <a:lnTo>
                  <a:pt x="5153510" y="324694"/>
                </a:lnTo>
                <a:lnTo>
                  <a:pt x="5177041" y="358207"/>
                </a:lnTo>
                <a:lnTo>
                  <a:pt x="5181599" y="381000"/>
                </a:lnTo>
                <a:lnTo>
                  <a:pt x="5180455" y="392438"/>
                </a:lnTo>
                <a:lnTo>
                  <a:pt x="5153510" y="437305"/>
                </a:lnTo>
                <a:lnTo>
                  <a:pt x="5110715" y="469894"/>
                </a:lnTo>
                <a:lnTo>
                  <a:pt x="5071912" y="491044"/>
                </a:lnTo>
                <a:lnTo>
                  <a:pt x="5025188" y="511689"/>
                </a:lnTo>
                <a:lnTo>
                  <a:pt x="4970800" y="531792"/>
                </a:lnTo>
                <a:lnTo>
                  <a:pt x="4909005" y="551314"/>
                </a:lnTo>
                <a:lnTo>
                  <a:pt x="4840059" y="570218"/>
                </a:lnTo>
                <a:lnTo>
                  <a:pt x="4802984" y="579426"/>
                </a:lnTo>
                <a:lnTo>
                  <a:pt x="4764218" y="588466"/>
                </a:lnTo>
                <a:lnTo>
                  <a:pt x="4723793" y="597333"/>
                </a:lnTo>
                <a:lnTo>
                  <a:pt x="4681740" y="606021"/>
                </a:lnTo>
                <a:lnTo>
                  <a:pt x="4638091" y="614527"/>
                </a:lnTo>
                <a:lnTo>
                  <a:pt x="4592880" y="622845"/>
                </a:lnTo>
                <a:lnTo>
                  <a:pt x="4546137" y="630971"/>
                </a:lnTo>
                <a:lnTo>
                  <a:pt x="4497895" y="638900"/>
                </a:lnTo>
                <a:lnTo>
                  <a:pt x="4448185" y="646627"/>
                </a:lnTo>
                <a:lnTo>
                  <a:pt x="4397041" y="654149"/>
                </a:lnTo>
                <a:lnTo>
                  <a:pt x="4344493" y="661459"/>
                </a:lnTo>
                <a:lnTo>
                  <a:pt x="4290575" y="668553"/>
                </a:lnTo>
                <a:lnTo>
                  <a:pt x="4235317" y="675427"/>
                </a:lnTo>
                <a:lnTo>
                  <a:pt x="4178753" y="682075"/>
                </a:lnTo>
                <a:lnTo>
                  <a:pt x="4120914" y="688494"/>
                </a:lnTo>
                <a:lnTo>
                  <a:pt x="4061832" y="694678"/>
                </a:lnTo>
                <a:lnTo>
                  <a:pt x="4001539" y="700623"/>
                </a:lnTo>
                <a:lnTo>
                  <a:pt x="3940068" y="706323"/>
                </a:lnTo>
                <a:lnTo>
                  <a:pt x="3877450" y="711775"/>
                </a:lnTo>
                <a:lnTo>
                  <a:pt x="3813717" y="716974"/>
                </a:lnTo>
                <a:lnTo>
                  <a:pt x="3748902" y="721914"/>
                </a:lnTo>
                <a:lnTo>
                  <a:pt x="3683037" y="726591"/>
                </a:lnTo>
                <a:lnTo>
                  <a:pt x="3616153" y="731001"/>
                </a:lnTo>
                <a:lnTo>
                  <a:pt x="3548283" y="735139"/>
                </a:lnTo>
                <a:lnTo>
                  <a:pt x="3479458" y="738999"/>
                </a:lnTo>
                <a:lnTo>
                  <a:pt x="3409712" y="742578"/>
                </a:lnTo>
                <a:lnTo>
                  <a:pt x="3339075" y="745870"/>
                </a:lnTo>
                <a:lnTo>
                  <a:pt x="3267580" y="748871"/>
                </a:lnTo>
                <a:lnTo>
                  <a:pt x="3195259" y="751576"/>
                </a:lnTo>
                <a:lnTo>
                  <a:pt x="3122144" y="753980"/>
                </a:lnTo>
                <a:lnTo>
                  <a:pt x="3048267" y="756080"/>
                </a:lnTo>
                <a:lnTo>
                  <a:pt x="2973660" y="757869"/>
                </a:lnTo>
                <a:lnTo>
                  <a:pt x="2898355" y="759343"/>
                </a:lnTo>
                <a:lnTo>
                  <a:pt x="2822385" y="760498"/>
                </a:lnTo>
                <a:lnTo>
                  <a:pt x="2745781" y="761329"/>
                </a:lnTo>
                <a:lnTo>
                  <a:pt x="2668575" y="761831"/>
                </a:lnTo>
                <a:lnTo>
                  <a:pt x="2590800" y="762000"/>
                </a:lnTo>
                <a:lnTo>
                  <a:pt x="2513024" y="761831"/>
                </a:lnTo>
                <a:lnTo>
                  <a:pt x="2435818" y="761329"/>
                </a:lnTo>
                <a:lnTo>
                  <a:pt x="2359214" y="760498"/>
                </a:lnTo>
                <a:lnTo>
                  <a:pt x="2283244" y="759343"/>
                </a:lnTo>
                <a:lnTo>
                  <a:pt x="2207939" y="757869"/>
                </a:lnTo>
                <a:lnTo>
                  <a:pt x="2133332" y="756080"/>
                </a:lnTo>
                <a:lnTo>
                  <a:pt x="2059455" y="753980"/>
                </a:lnTo>
                <a:lnTo>
                  <a:pt x="1986340" y="751576"/>
                </a:lnTo>
                <a:lnTo>
                  <a:pt x="1914019" y="748871"/>
                </a:lnTo>
                <a:lnTo>
                  <a:pt x="1842524" y="745870"/>
                </a:lnTo>
                <a:lnTo>
                  <a:pt x="1771887" y="742578"/>
                </a:lnTo>
                <a:lnTo>
                  <a:pt x="1702141" y="738999"/>
                </a:lnTo>
                <a:lnTo>
                  <a:pt x="1633316" y="735139"/>
                </a:lnTo>
                <a:lnTo>
                  <a:pt x="1565446" y="731001"/>
                </a:lnTo>
                <a:lnTo>
                  <a:pt x="1498562" y="726591"/>
                </a:lnTo>
                <a:lnTo>
                  <a:pt x="1432697" y="721914"/>
                </a:lnTo>
                <a:lnTo>
                  <a:pt x="1367882" y="716974"/>
                </a:lnTo>
                <a:lnTo>
                  <a:pt x="1304149" y="711775"/>
                </a:lnTo>
                <a:lnTo>
                  <a:pt x="1241531" y="706323"/>
                </a:lnTo>
                <a:lnTo>
                  <a:pt x="1180060" y="700623"/>
                </a:lnTo>
                <a:lnTo>
                  <a:pt x="1119767" y="694678"/>
                </a:lnTo>
                <a:lnTo>
                  <a:pt x="1060685" y="688494"/>
                </a:lnTo>
                <a:lnTo>
                  <a:pt x="1002846" y="682075"/>
                </a:lnTo>
                <a:lnTo>
                  <a:pt x="946282" y="675427"/>
                </a:lnTo>
                <a:lnTo>
                  <a:pt x="891024" y="668553"/>
                </a:lnTo>
                <a:lnTo>
                  <a:pt x="837106" y="661459"/>
                </a:lnTo>
                <a:lnTo>
                  <a:pt x="784558" y="654149"/>
                </a:lnTo>
                <a:lnTo>
                  <a:pt x="733414" y="646627"/>
                </a:lnTo>
                <a:lnTo>
                  <a:pt x="683704" y="638900"/>
                </a:lnTo>
                <a:lnTo>
                  <a:pt x="635462" y="630971"/>
                </a:lnTo>
                <a:lnTo>
                  <a:pt x="588719" y="622845"/>
                </a:lnTo>
                <a:lnTo>
                  <a:pt x="543508" y="614527"/>
                </a:lnTo>
                <a:lnTo>
                  <a:pt x="499859" y="606021"/>
                </a:lnTo>
                <a:lnTo>
                  <a:pt x="457806" y="597333"/>
                </a:lnTo>
                <a:lnTo>
                  <a:pt x="417381" y="588466"/>
                </a:lnTo>
                <a:lnTo>
                  <a:pt x="378615" y="579426"/>
                </a:lnTo>
                <a:lnTo>
                  <a:pt x="341540" y="570218"/>
                </a:lnTo>
                <a:lnTo>
                  <a:pt x="272594" y="551314"/>
                </a:lnTo>
                <a:lnTo>
                  <a:pt x="210799" y="531792"/>
                </a:lnTo>
                <a:lnTo>
                  <a:pt x="156411" y="511689"/>
                </a:lnTo>
                <a:lnTo>
                  <a:pt x="109687" y="491044"/>
                </a:lnTo>
                <a:lnTo>
                  <a:pt x="70884" y="469894"/>
                </a:lnTo>
                <a:lnTo>
                  <a:pt x="28089" y="437305"/>
                </a:lnTo>
                <a:lnTo>
                  <a:pt x="4558" y="403792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645921"/>
            <a:ext cx="4934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Boost</a:t>
            </a:r>
            <a:r>
              <a:rPr sz="3600" spc="-40" dirty="0"/>
              <a:t> </a:t>
            </a:r>
            <a:r>
              <a:rPr sz="3600" dirty="0"/>
              <a:t>library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8577580" y="6537257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45C75"/>
                </a:solidFill>
                <a:latin typeface="Arial"/>
                <a:cs typeface="Arial"/>
              </a:rPr>
              <a:t>71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126388"/>
            <a:ext cx="4142104" cy="1064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400" b="1" spc="-5" dirty="0">
                <a:latin typeface="Arial"/>
                <a:cs typeface="Arial"/>
              </a:rPr>
              <a:t>//Substitution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spc="-5" dirty="0">
                <a:latin typeface="Arial"/>
                <a:cs typeface="Arial"/>
              </a:rPr>
              <a:t>// Created by Flavio Castelli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  <a:hlinkClick r:id="rId2"/>
              </a:rPr>
              <a:t>&lt;flavio.castelli@</a:t>
            </a:r>
            <a:r>
              <a:rPr sz="1300" spc="-5" dirty="0">
                <a:latin typeface="Arial"/>
                <a:cs typeface="Arial"/>
              </a:rPr>
              <a:t>g</a:t>
            </a:r>
            <a:r>
              <a:rPr sz="1300" spc="-5" dirty="0">
                <a:latin typeface="Arial"/>
                <a:cs typeface="Arial"/>
                <a:hlinkClick r:id="rId2"/>
              </a:rPr>
              <a:t>mail.com&gt;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300" spc="-5" dirty="0">
                <a:latin typeface="Arial"/>
                <a:cs typeface="Arial"/>
              </a:rPr>
              <a:t>// distrubuted under GPL </a:t>
            </a:r>
            <a:r>
              <a:rPr sz="1300" spc="-10" dirty="0">
                <a:latin typeface="Arial"/>
                <a:cs typeface="Arial"/>
              </a:rPr>
              <a:t>v2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license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5" dirty="0">
                <a:latin typeface="Arial"/>
                <a:cs typeface="Arial"/>
              </a:rPr>
              <a:t>#include &lt;boost/regex.hpp&gt;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2165121"/>
            <a:ext cx="3397885" cy="7632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spc="-5" dirty="0">
                <a:latin typeface="Arial"/>
                <a:cs typeface="Arial"/>
              </a:rPr>
              <a:t>#include &lt;string&gt; int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main()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Arial"/>
                <a:cs typeface="Arial"/>
              </a:rPr>
              <a:t>{boost::regex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pattern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902483"/>
            <a:ext cx="5290185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765">
              <a:lnSpc>
                <a:spcPct val="11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("bok",boost::regex_constants::icase|  </a:t>
            </a:r>
            <a:r>
              <a:rPr sz="2200" spc="-5" dirty="0">
                <a:latin typeface="Arial"/>
                <a:cs typeface="Arial"/>
              </a:rPr>
              <a:t>boost::regex_constants::perl);  std::string stringa ("Searching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bok");  std::string replace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(“book");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std::string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newString;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newString = boost::regex_replace </a:t>
            </a:r>
            <a:r>
              <a:rPr sz="2200" dirty="0">
                <a:latin typeface="Arial"/>
                <a:cs typeface="Arial"/>
              </a:rPr>
              <a:t>(stringa,  </a:t>
            </a:r>
            <a:r>
              <a:rPr sz="2200" spc="-5" dirty="0">
                <a:latin typeface="Arial"/>
                <a:cs typeface="Arial"/>
              </a:rPr>
              <a:t>pattern,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replace);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260"/>
              </a:spcBef>
            </a:pPr>
            <a:r>
              <a:rPr sz="2200" spc="-5" dirty="0">
                <a:latin typeface="Arial"/>
                <a:cs typeface="Arial"/>
              </a:rPr>
              <a:t>printf("The new string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is: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|%s|\n",newString.c_str());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return 0;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}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3028" y="2298318"/>
            <a:ext cx="40309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[http://flav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o.castelli.name/regexp-with-boost]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8860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2121"/>
            <a:ext cx="6127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 </a:t>
            </a:r>
            <a:r>
              <a:rPr sz="3600" spc="-5" dirty="0"/>
              <a:t>STL </a:t>
            </a:r>
            <a:r>
              <a:rPr sz="2000" dirty="0">
                <a:solidFill>
                  <a:srgbClr val="54A839"/>
                </a:solidFill>
              </a:rPr>
              <a:t>needs </a:t>
            </a:r>
            <a:r>
              <a:rPr sz="2000" spc="-5" dirty="0">
                <a:solidFill>
                  <a:srgbClr val="54A839"/>
                </a:solidFill>
              </a:rPr>
              <a:t>extra </a:t>
            </a:r>
            <a:r>
              <a:rPr sz="2000" dirty="0">
                <a:solidFill>
                  <a:srgbClr val="54A839"/>
                </a:solidFill>
              </a:rPr>
              <a:t>feature</a:t>
            </a:r>
            <a:r>
              <a:rPr sz="2000" spc="-220" dirty="0">
                <a:solidFill>
                  <a:srgbClr val="54A839"/>
                </a:solidFill>
              </a:rPr>
              <a:t> </a:t>
            </a:r>
            <a:r>
              <a:rPr sz="2000" dirty="0">
                <a:solidFill>
                  <a:srgbClr val="54A839"/>
                </a:solidFill>
              </a:rPr>
              <a:t>pack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23720"/>
            <a:ext cx="693229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63060">
              <a:lnSpc>
                <a:spcPct val="1201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#include &lt;regex&gt;  #include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&lt;iostream&gt;  </a:t>
            </a:r>
            <a:r>
              <a:rPr sz="2400" spc="-5" dirty="0">
                <a:latin typeface="Arial"/>
                <a:cs typeface="Arial"/>
              </a:rPr>
              <a:t>#include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&lt;string&gt;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bool is_email_valid(const </a:t>
            </a:r>
            <a:r>
              <a:rPr sz="2400" dirty="0">
                <a:latin typeface="Arial"/>
                <a:cs typeface="Arial"/>
              </a:rPr>
              <a:t>std::string&amp; </a:t>
            </a:r>
            <a:r>
              <a:rPr sz="2400" spc="-5" dirty="0">
                <a:latin typeface="Arial"/>
                <a:cs typeface="Arial"/>
              </a:rPr>
              <a:t>email)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// define a regular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expression</a:t>
            </a:r>
            <a:endParaRPr sz="1600">
              <a:latin typeface="Arial"/>
              <a:cs typeface="Arial"/>
            </a:endParaRPr>
          </a:p>
          <a:p>
            <a:pPr marL="12700" marR="1677670">
              <a:lnSpc>
                <a:spcPts val="2880"/>
              </a:lnSpc>
              <a:spcBef>
                <a:spcPts val="160"/>
              </a:spcBef>
            </a:pPr>
            <a:r>
              <a:rPr sz="2000" dirty="0">
                <a:latin typeface="Arial"/>
                <a:cs typeface="Arial"/>
              </a:rPr>
              <a:t>const </a:t>
            </a:r>
            <a:r>
              <a:rPr sz="2000" spc="-5" dirty="0">
                <a:latin typeface="Arial"/>
                <a:cs typeface="Arial"/>
              </a:rPr>
              <a:t>std::tr1::regex  pattern("(\\w+)(\\.|_)?(\\w*)@(\\w+)(\\.(\\w+))+");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3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// try to match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string with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regular expression 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std::tr1::regex_match(email, pattern);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053" y="5668467"/>
            <a:ext cx="5869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5307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2121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</a:t>
            </a:r>
            <a:r>
              <a:rPr sz="3600" spc="-70" dirty="0"/>
              <a:t> </a:t>
            </a:r>
            <a:r>
              <a:rPr sz="3600" spc="-5" dirty="0"/>
              <a:t>STL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23720"/>
            <a:ext cx="6932295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63060">
              <a:lnSpc>
                <a:spcPct val="1201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#include &lt;regex&gt;  #include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&lt;iostream&gt;  </a:t>
            </a:r>
            <a:r>
              <a:rPr sz="2400" spc="-5" dirty="0">
                <a:latin typeface="Arial"/>
                <a:cs typeface="Arial"/>
              </a:rPr>
              <a:t>#include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&lt;string&gt;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bool is_email_valid(const </a:t>
            </a:r>
            <a:r>
              <a:rPr sz="2400" dirty="0">
                <a:latin typeface="Arial"/>
                <a:cs typeface="Arial"/>
              </a:rPr>
              <a:t>std::string&amp; </a:t>
            </a:r>
            <a:r>
              <a:rPr sz="2400" spc="-5" dirty="0">
                <a:latin typeface="Arial"/>
                <a:cs typeface="Arial"/>
              </a:rPr>
              <a:t>email)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// define a regular</a:t>
            </a:r>
            <a:r>
              <a:rPr sz="16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expression</a:t>
            </a:r>
            <a:endParaRPr sz="1600">
              <a:latin typeface="Arial"/>
              <a:cs typeface="Arial"/>
            </a:endParaRPr>
          </a:p>
          <a:p>
            <a:pPr marL="12700" marR="1677670">
              <a:lnSpc>
                <a:spcPts val="2880"/>
              </a:lnSpc>
              <a:spcBef>
                <a:spcPts val="160"/>
              </a:spcBef>
            </a:pPr>
            <a:r>
              <a:rPr sz="2000" dirty="0">
                <a:latin typeface="Arial"/>
                <a:cs typeface="Arial"/>
              </a:rPr>
              <a:t>const </a:t>
            </a:r>
            <a:r>
              <a:rPr sz="2000" spc="-5" dirty="0">
                <a:latin typeface="Arial"/>
                <a:cs typeface="Arial"/>
              </a:rPr>
              <a:t>std::tr1::regex  pattern("(\\w+)(\\.|_)?(\\w*)@(\\w+)(\\.(\\w+))+");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3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// try to match 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string with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regular expression 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-5" dirty="0">
                <a:latin typeface="Arial"/>
                <a:cs typeface="Arial"/>
              </a:rPr>
              <a:t>std::tr1::regex_match(email,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pattern);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235585" marR="843915">
              <a:lnSpc>
                <a:spcPct val="100000"/>
              </a:lnSpc>
              <a:spcBef>
                <a:spcPts val="193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757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22121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 by </a:t>
            </a:r>
            <a:r>
              <a:rPr sz="3600" dirty="0"/>
              <a:t>C++</a:t>
            </a:r>
            <a:r>
              <a:rPr sz="3600" spc="-70" dirty="0"/>
              <a:t> </a:t>
            </a:r>
            <a:r>
              <a:rPr sz="3600" spc="-5" dirty="0"/>
              <a:t>STL</a:t>
            </a:r>
            <a:endParaRPr sz="36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323720"/>
            <a:ext cx="592645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std::string str("abc + </a:t>
            </a:r>
            <a:r>
              <a:rPr sz="2400" spc="-5" dirty="0">
                <a:latin typeface="Arial"/>
                <a:cs typeface="Arial"/>
              </a:rPr>
              <a:t>(inside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brackets)dfsd");  std::smatch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m;</a:t>
            </a:r>
            <a:endParaRPr sz="2400">
              <a:latin typeface="Arial"/>
              <a:cs typeface="Arial"/>
            </a:endParaRPr>
          </a:p>
          <a:p>
            <a:pPr marL="12700" marR="358775">
              <a:lnSpc>
                <a:spcPct val="120000"/>
              </a:lnSpc>
            </a:pPr>
            <a:r>
              <a:rPr sz="2400" spc="-10" dirty="0">
                <a:latin typeface="Arial"/>
                <a:cs typeface="Arial"/>
              </a:rPr>
              <a:t>std::regex_search(str, </a:t>
            </a:r>
            <a:r>
              <a:rPr sz="2400" dirty="0">
                <a:latin typeface="Arial"/>
                <a:cs typeface="Arial"/>
              </a:rPr>
              <a:t>m, </a:t>
            </a:r>
            <a:r>
              <a:rPr sz="2400" spc="-5" dirty="0">
                <a:latin typeface="Arial"/>
                <a:cs typeface="Arial"/>
              </a:rPr>
              <a:t>std::regex(“b")); 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(m[0].matched)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std::cout &lt;&lt; </a:t>
            </a:r>
            <a:r>
              <a:rPr sz="2400" spc="-5" dirty="0">
                <a:latin typeface="Arial"/>
                <a:cs typeface="Arial"/>
              </a:rPr>
              <a:t>"Found </a:t>
            </a:r>
            <a:r>
              <a:rPr sz="2400" dirty="0">
                <a:latin typeface="Arial"/>
                <a:cs typeface="Arial"/>
              </a:rPr>
              <a:t>" &lt;&lt; m.str(0) &lt;&lt;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'\n';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else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std::cout </a:t>
            </a:r>
            <a:r>
              <a:rPr sz="2400" spc="-5" dirty="0">
                <a:latin typeface="Arial"/>
                <a:cs typeface="Arial"/>
              </a:rPr>
              <a:t>&lt;&lt; "Not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found\n“;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361" y="5348732"/>
            <a:ext cx="8610600" cy="1129030"/>
          </a:xfrm>
          <a:custGeom>
            <a:avLst/>
            <a:gdLst/>
            <a:ahLst/>
            <a:cxnLst/>
            <a:rect l="l" t="t" r="r" b="b"/>
            <a:pathLst>
              <a:path w="8610600" h="1129029">
                <a:moveTo>
                  <a:pt x="4616107" y="1127760"/>
                </a:moveTo>
                <a:lnTo>
                  <a:pt x="3994492" y="1127760"/>
                </a:lnTo>
                <a:lnTo>
                  <a:pt x="4071663" y="1129030"/>
                </a:lnTo>
                <a:lnTo>
                  <a:pt x="4538936" y="1129030"/>
                </a:lnTo>
                <a:lnTo>
                  <a:pt x="4616107" y="1127760"/>
                </a:lnTo>
                <a:close/>
              </a:path>
              <a:path w="8610600" h="1129029">
                <a:moveTo>
                  <a:pt x="4616107" y="1270"/>
                </a:moveTo>
                <a:lnTo>
                  <a:pt x="3994492" y="1270"/>
                </a:lnTo>
                <a:lnTo>
                  <a:pt x="3539711" y="8890"/>
                </a:lnTo>
                <a:lnTo>
                  <a:pt x="3465398" y="11430"/>
                </a:lnTo>
                <a:lnTo>
                  <a:pt x="3391541" y="12700"/>
                </a:lnTo>
                <a:lnTo>
                  <a:pt x="2958625" y="27940"/>
                </a:lnTo>
                <a:lnTo>
                  <a:pt x="2818497" y="35560"/>
                </a:lnTo>
                <a:lnTo>
                  <a:pt x="2749269" y="38100"/>
                </a:lnTo>
                <a:lnTo>
                  <a:pt x="2411963" y="57150"/>
                </a:lnTo>
                <a:lnTo>
                  <a:pt x="2346350" y="62230"/>
                </a:lnTo>
                <a:lnTo>
                  <a:pt x="2281382" y="66040"/>
                </a:lnTo>
                <a:lnTo>
                  <a:pt x="1786219" y="106680"/>
                </a:lnTo>
                <a:lnTo>
                  <a:pt x="1727573" y="113030"/>
                </a:lnTo>
                <a:lnTo>
                  <a:pt x="1669689" y="118110"/>
                </a:lnTo>
                <a:lnTo>
                  <a:pt x="1235437" y="168910"/>
                </a:lnTo>
                <a:lnTo>
                  <a:pt x="1184935" y="176530"/>
                </a:lnTo>
                <a:lnTo>
                  <a:pt x="1135311" y="182880"/>
                </a:lnTo>
                <a:lnTo>
                  <a:pt x="1086579" y="190500"/>
                </a:lnTo>
                <a:lnTo>
                  <a:pt x="1038749" y="196850"/>
                </a:lnTo>
                <a:lnTo>
                  <a:pt x="856690" y="227330"/>
                </a:lnTo>
                <a:lnTo>
                  <a:pt x="690013" y="257810"/>
                </a:lnTo>
                <a:lnTo>
                  <a:pt x="650835" y="266700"/>
                </a:lnTo>
                <a:lnTo>
                  <a:pt x="612678" y="274320"/>
                </a:lnTo>
                <a:lnTo>
                  <a:pt x="575552" y="283210"/>
                </a:lnTo>
                <a:lnTo>
                  <a:pt x="539470" y="290830"/>
                </a:lnTo>
                <a:lnTo>
                  <a:pt x="470485" y="308610"/>
                </a:lnTo>
                <a:lnTo>
                  <a:pt x="405816" y="325120"/>
                </a:lnTo>
                <a:lnTo>
                  <a:pt x="345557" y="342900"/>
                </a:lnTo>
                <a:lnTo>
                  <a:pt x="289802" y="360680"/>
                </a:lnTo>
                <a:lnTo>
                  <a:pt x="238646" y="379730"/>
                </a:lnTo>
                <a:lnTo>
                  <a:pt x="214822" y="388620"/>
                </a:lnTo>
                <a:lnTo>
                  <a:pt x="192182" y="397510"/>
                </a:lnTo>
                <a:lnTo>
                  <a:pt x="170739" y="407670"/>
                </a:lnTo>
                <a:lnTo>
                  <a:pt x="150505" y="416560"/>
                </a:lnTo>
                <a:lnTo>
                  <a:pt x="131491" y="425450"/>
                </a:lnTo>
                <a:lnTo>
                  <a:pt x="113709" y="435610"/>
                </a:lnTo>
                <a:lnTo>
                  <a:pt x="97170" y="445770"/>
                </a:lnTo>
                <a:lnTo>
                  <a:pt x="81887" y="454660"/>
                </a:lnTo>
                <a:lnTo>
                  <a:pt x="67871" y="464820"/>
                </a:lnTo>
                <a:lnTo>
                  <a:pt x="55134" y="474980"/>
                </a:lnTo>
                <a:lnTo>
                  <a:pt x="43688" y="483870"/>
                </a:lnTo>
                <a:lnTo>
                  <a:pt x="17213" y="514350"/>
                </a:lnTo>
                <a:lnTo>
                  <a:pt x="696" y="554990"/>
                </a:lnTo>
                <a:lnTo>
                  <a:pt x="0" y="565150"/>
                </a:lnTo>
                <a:lnTo>
                  <a:pt x="696" y="575310"/>
                </a:lnTo>
                <a:lnTo>
                  <a:pt x="17213" y="615950"/>
                </a:lnTo>
                <a:lnTo>
                  <a:pt x="43688" y="645160"/>
                </a:lnTo>
                <a:lnTo>
                  <a:pt x="55134" y="655320"/>
                </a:lnTo>
                <a:lnTo>
                  <a:pt x="67871" y="665480"/>
                </a:lnTo>
                <a:lnTo>
                  <a:pt x="81887" y="675640"/>
                </a:lnTo>
                <a:lnTo>
                  <a:pt x="97170" y="684530"/>
                </a:lnTo>
                <a:lnTo>
                  <a:pt x="113709" y="694690"/>
                </a:lnTo>
                <a:lnTo>
                  <a:pt x="131491" y="703580"/>
                </a:lnTo>
                <a:lnTo>
                  <a:pt x="150505" y="713740"/>
                </a:lnTo>
                <a:lnTo>
                  <a:pt x="170739" y="722630"/>
                </a:lnTo>
                <a:lnTo>
                  <a:pt x="192182" y="732790"/>
                </a:lnTo>
                <a:lnTo>
                  <a:pt x="214822" y="741680"/>
                </a:lnTo>
                <a:lnTo>
                  <a:pt x="238646" y="750570"/>
                </a:lnTo>
                <a:lnTo>
                  <a:pt x="263643" y="759460"/>
                </a:lnTo>
                <a:lnTo>
                  <a:pt x="289802" y="769620"/>
                </a:lnTo>
                <a:lnTo>
                  <a:pt x="345557" y="787400"/>
                </a:lnTo>
                <a:lnTo>
                  <a:pt x="405816" y="805180"/>
                </a:lnTo>
                <a:lnTo>
                  <a:pt x="437605" y="812800"/>
                </a:lnTo>
                <a:lnTo>
                  <a:pt x="470485" y="821690"/>
                </a:lnTo>
                <a:lnTo>
                  <a:pt x="539470" y="839470"/>
                </a:lnTo>
                <a:lnTo>
                  <a:pt x="575552" y="847090"/>
                </a:lnTo>
                <a:lnTo>
                  <a:pt x="612678" y="855980"/>
                </a:lnTo>
                <a:lnTo>
                  <a:pt x="690013" y="871220"/>
                </a:lnTo>
                <a:lnTo>
                  <a:pt x="730199" y="880110"/>
                </a:lnTo>
                <a:lnTo>
                  <a:pt x="813549" y="895350"/>
                </a:lnTo>
                <a:lnTo>
                  <a:pt x="1038749" y="933450"/>
                </a:lnTo>
                <a:lnTo>
                  <a:pt x="1086579" y="939800"/>
                </a:lnTo>
                <a:lnTo>
                  <a:pt x="1135311" y="947420"/>
                </a:lnTo>
                <a:lnTo>
                  <a:pt x="1184935" y="953770"/>
                </a:lnTo>
                <a:lnTo>
                  <a:pt x="1235437" y="961390"/>
                </a:lnTo>
                <a:lnTo>
                  <a:pt x="1612578" y="1005840"/>
                </a:lnTo>
                <a:lnTo>
                  <a:pt x="1669689" y="1010920"/>
                </a:lnTo>
                <a:lnTo>
                  <a:pt x="1727573" y="1017270"/>
                </a:lnTo>
                <a:lnTo>
                  <a:pt x="1786219" y="1022350"/>
                </a:lnTo>
                <a:lnTo>
                  <a:pt x="1845614" y="1028700"/>
                </a:lnTo>
                <a:lnTo>
                  <a:pt x="2217069" y="1059180"/>
                </a:lnTo>
                <a:lnTo>
                  <a:pt x="2281382" y="1062990"/>
                </a:lnTo>
                <a:lnTo>
                  <a:pt x="2346350" y="1068070"/>
                </a:lnTo>
                <a:lnTo>
                  <a:pt x="2411963" y="1071880"/>
                </a:lnTo>
                <a:lnTo>
                  <a:pt x="2478207" y="1076960"/>
                </a:lnTo>
                <a:lnTo>
                  <a:pt x="2749269" y="1092200"/>
                </a:lnTo>
                <a:lnTo>
                  <a:pt x="2818497" y="1094740"/>
                </a:lnTo>
                <a:lnTo>
                  <a:pt x="2888286" y="1098550"/>
                </a:lnTo>
                <a:lnTo>
                  <a:pt x="2958625" y="1101090"/>
                </a:lnTo>
                <a:lnTo>
                  <a:pt x="3029502" y="1104900"/>
                </a:lnTo>
                <a:lnTo>
                  <a:pt x="3318152" y="1115060"/>
                </a:lnTo>
                <a:lnTo>
                  <a:pt x="3391541" y="1116330"/>
                </a:lnTo>
                <a:lnTo>
                  <a:pt x="3465398" y="1118870"/>
                </a:lnTo>
                <a:lnTo>
                  <a:pt x="3539711" y="1120140"/>
                </a:lnTo>
                <a:lnTo>
                  <a:pt x="3614467" y="1122680"/>
                </a:lnTo>
                <a:lnTo>
                  <a:pt x="3917693" y="1127760"/>
                </a:lnTo>
                <a:lnTo>
                  <a:pt x="4692906" y="1127760"/>
                </a:lnTo>
                <a:lnTo>
                  <a:pt x="4996132" y="1122680"/>
                </a:lnTo>
                <a:lnTo>
                  <a:pt x="5070888" y="1120140"/>
                </a:lnTo>
                <a:lnTo>
                  <a:pt x="5145201" y="1118870"/>
                </a:lnTo>
                <a:lnTo>
                  <a:pt x="5219058" y="1116330"/>
                </a:lnTo>
                <a:lnTo>
                  <a:pt x="5292447" y="1115060"/>
                </a:lnTo>
                <a:lnTo>
                  <a:pt x="5581097" y="1104900"/>
                </a:lnTo>
                <a:lnTo>
                  <a:pt x="5651974" y="1101090"/>
                </a:lnTo>
                <a:lnTo>
                  <a:pt x="5722313" y="1098550"/>
                </a:lnTo>
                <a:lnTo>
                  <a:pt x="5792102" y="1094740"/>
                </a:lnTo>
                <a:lnTo>
                  <a:pt x="5861330" y="1092200"/>
                </a:lnTo>
                <a:lnTo>
                  <a:pt x="6132392" y="1076960"/>
                </a:lnTo>
                <a:lnTo>
                  <a:pt x="6198636" y="1071880"/>
                </a:lnTo>
                <a:lnTo>
                  <a:pt x="6264249" y="1068070"/>
                </a:lnTo>
                <a:lnTo>
                  <a:pt x="6329217" y="1062990"/>
                </a:lnTo>
                <a:lnTo>
                  <a:pt x="6393530" y="1059180"/>
                </a:lnTo>
                <a:lnTo>
                  <a:pt x="6764985" y="1028700"/>
                </a:lnTo>
                <a:lnTo>
                  <a:pt x="6824380" y="1022350"/>
                </a:lnTo>
                <a:lnTo>
                  <a:pt x="6883026" y="1017270"/>
                </a:lnTo>
                <a:lnTo>
                  <a:pt x="6940910" y="1010920"/>
                </a:lnTo>
                <a:lnTo>
                  <a:pt x="6998021" y="1005840"/>
                </a:lnTo>
                <a:lnTo>
                  <a:pt x="7375162" y="961390"/>
                </a:lnTo>
                <a:lnTo>
                  <a:pt x="7425664" y="953770"/>
                </a:lnTo>
                <a:lnTo>
                  <a:pt x="7475288" y="947420"/>
                </a:lnTo>
                <a:lnTo>
                  <a:pt x="7524020" y="939800"/>
                </a:lnTo>
                <a:lnTo>
                  <a:pt x="7571850" y="933450"/>
                </a:lnTo>
                <a:lnTo>
                  <a:pt x="7797050" y="895350"/>
                </a:lnTo>
                <a:lnTo>
                  <a:pt x="7880400" y="880110"/>
                </a:lnTo>
                <a:lnTo>
                  <a:pt x="7920586" y="871220"/>
                </a:lnTo>
                <a:lnTo>
                  <a:pt x="7997921" y="855980"/>
                </a:lnTo>
                <a:lnTo>
                  <a:pt x="8035047" y="847090"/>
                </a:lnTo>
                <a:lnTo>
                  <a:pt x="8071129" y="839470"/>
                </a:lnTo>
                <a:lnTo>
                  <a:pt x="8140114" y="821690"/>
                </a:lnTo>
                <a:lnTo>
                  <a:pt x="8172994" y="812800"/>
                </a:lnTo>
                <a:lnTo>
                  <a:pt x="8204783" y="805180"/>
                </a:lnTo>
                <a:lnTo>
                  <a:pt x="8235470" y="796290"/>
                </a:lnTo>
                <a:lnTo>
                  <a:pt x="8265042" y="787400"/>
                </a:lnTo>
                <a:lnTo>
                  <a:pt x="8293488" y="778510"/>
                </a:lnTo>
                <a:lnTo>
                  <a:pt x="8320797" y="769620"/>
                </a:lnTo>
                <a:lnTo>
                  <a:pt x="8346956" y="759460"/>
                </a:lnTo>
                <a:lnTo>
                  <a:pt x="8371953" y="750570"/>
                </a:lnTo>
                <a:lnTo>
                  <a:pt x="8395777" y="741680"/>
                </a:lnTo>
                <a:lnTo>
                  <a:pt x="8418417" y="732790"/>
                </a:lnTo>
                <a:lnTo>
                  <a:pt x="8439860" y="722630"/>
                </a:lnTo>
                <a:lnTo>
                  <a:pt x="8460094" y="713740"/>
                </a:lnTo>
                <a:lnTo>
                  <a:pt x="8479108" y="703580"/>
                </a:lnTo>
                <a:lnTo>
                  <a:pt x="8496890" y="694690"/>
                </a:lnTo>
                <a:lnTo>
                  <a:pt x="8513429" y="684530"/>
                </a:lnTo>
                <a:lnTo>
                  <a:pt x="8528712" y="675640"/>
                </a:lnTo>
                <a:lnTo>
                  <a:pt x="8542728" y="665480"/>
                </a:lnTo>
                <a:lnTo>
                  <a:pt x="8555465" y="655320"/>
                </a:lnTo>
                <a:lnTo>
                  <a:pt x="8566911" y="645160"/>
                </a:lnTo>
                <a:lnTo>
                  <a:pt x="8577054" y="636270"/>
                </a:lnTo>
                <a:lnTo>
                  <a:pt x="8604368" y="595630"/>
                </a:lnTo>
                <a:lnTo>
                  <a:pt x="8610600" y="565150"/>
                </a:lnTo>
                <a:lnTo>
                  <a:pt x="8609903" y="554990"/>
                </a:lnTo>
                <a:lnTo>
                  <a:pt x="8593386" y="514350"/>
                </a:lnTo>
                <a:lnTo>
                  <a:pt x="8566911" y="483870"/>
                </a:lnTo>
                <a:lnTo>
                  <a:pt x="8555465" y="474980"/>
                </a:lnTo>
                <a:lnTo>
                  <a:pt x="8542728" y="464820"/>
                </a:lnTo>
                <a:lnTo>
                  <a:pt x="8528712" y="454660"/>
                </a:lnTo>
                <a:lnTo>
                  <a:pt x="8513429" y="445770"/>
                </a:lnTo>
                <a:lnTo>
                  <a:pt x="8496890" y="435610"/>
                </a:lnTo>
                <a:lnTo>
                  <a:pt x="8479108" y="425450"/>
                </a:lnTo>
                <a:lnTo>
                  <a:pt x="8460094" y="416560"/>
                </a:lnTo>
                <a:lnTo>
                  <a:pt x="8439860" y="407670"/>
                </a:lnTo>
                <a:lnTo>
                  <a:pt x="8418417" y="397510"/>
                </a:lnTo>
                <a:lnTo>
                  <a:pt x="8395777" y="388620"/>
                </a:lnTo>
                <a:lnTo>
                  <a:pt x="8371953" y="379730"/>
                </a:lnTo>
                <a:lnTo>
                  <a:pt x="8346956" y="369570"/>
                </a:lnTo>
                <a:lnTo>
                  <a:pt x="8293488" y="351790"/>
                </a:lnTo>
                <a:lnTo>
                  <a:pt x="8235470" y="334010"/>
                </a:lnTo>
                <a:lnTo>
                  <a:pt x="8172994" y="316230"/>
                </a:lnTo>
                <a:lnTo>
                  <a:pt x="8140114" y="308610"/>
                </a:lnTo>
                <a:lnTo>
                  <a:pt x="8071129" y="290830"/>
                </a:lnTo>
                <a:lnTo>
                  <a:pt x="8035047" y="283210"/>
                </a:lnTo>
                <a:lnTo>
                  <a:pt x="7997921" y="274320"/>
                </a:lnTo>
                <a:lnTo>
                  <a:pt x="7959764" y="266700"/>
                </a:lnTo>
                <a:lnTo>
                  <a:pt x="7920586" y="257810"/>
                </a:lnTo>
                <a:lnTo>
                  <a:pt x="7753909" y="227330"/>
                </a:lnTo>
                <a:lnTo>
                  <a:pt x="7571850" y="196850"/>
                </a:lnTo>
                <a:lnTo>
                  <a:pt x="7524020" y="190500"/>
                </a:lnTo>
                <a:lnTo>
                  <a:pt x="7475288" y="182880"/>
                </a:lnTo>
                <a:lnTo>
                  <a:pt x="7425664" y="176530"/>
                </a:lnTo>
                <a:lnTo>
                  <a:pt x="7375162" y="168910"/>
                </a:lnTo>
                <a:lnTo>
                  <a:pt x="6940910" y="118110"/>
                </a:lnTo>
                <a:lnTo>
                  <a:pt x="6883026" y="113030"/>
                </a:lnTo>
                <a:lnTo>
                  <a:pt x="6824380" y="106680"/>
                </a:lnTo>
                <a:lnTo>
                  <a:pt x="6329217" y="66040"/>
                </a:lnTo>
                <a:lnTo>
                  <a:pt x="6264249" y="62230"/>
                </a:lnTo>
                <a:lnTo>
                  <a:pt x="6198636" y="57150"/>
                </a:lnTo>
                <a:lnTo>
                  <a:pt x="5861330" y="38100"/>
                </a:lnTo>
                <a:lnTo>
                  <a:pt x="5792102" y="35560"/>
                </a:lnTo>
                <a:lnTo>
                  <a:pt x="5651974" y="27940"/>
                </a:lnTo>
                <a:lnTo>
                  <a:pt x="5219058" y="12700"/>
                </a:lnTo>
                <a:lnTo>
                  <a:pt x="5145201" y="11430"/>
                </a:lnTo>
                <a:lnTo>
                  <a:pt x="5070888" y="8890"/>
                </a:lnTo>
                <a:lnTo>
                  <a:pt x="4616107" y="1270"/>
                </a:lnTo>
                <a:close/>
              </a:path>
              <a:path w="8610600" h="1129029">
                <a:moveTo>
                  <a:pt x="4383520" y="0"/>
                </a:moveTo>
                <a:lnTo>
                  <a:pt x="4227079" y="0"/>
                </a:lnTo>
                <a:lnTo>
                  <a:pt x="4149196" y="1270"/>
                </a:lnTo>
                <a:lnTo>
                  <a:pt x="4461403" y="1270"/>
                </a:lnTo>
                <a:lnTo>
                  <a:pt x="438352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361" y="5348478"/>
            <a:ext cx="8610600" cy="1129665"/>
          </a:xfrm>
          <a:custGeom>
            <a:avLst/>
            <a:gdLst/>
            <a:ahLst/>
            <a:cxnLst/>
            <a:rect l="l" t="t" r="r" b="b"/>
            <a:pathLst>
              <a:path w="8610600" h="1129664">
                <a:moveTo>
                  <a:pt x="0" y="564642"/>
                </a:moveTo>
                <a:lnTo>
                  <a:pt x="11047" y="523877"/>
                </a:lnTo>
                <a:lnTo>
                  <a:pt x="43688" y="483897"/>
                </a:lnTo>
                <a:lnTo>
                  <a:pt x="81887" y="454484"/>
                </a:lnTo>
                <a:lnTo>
                  <a:pt x="131491" y="425610"/>
                </a:lnTo>
                <a:lnTo>
                  <a:pt x="170739" y="406680"/>
                </a:lnTo>
                <a:lnTo>
                  <a:pt x="214822" y="388020"/>
                </a:lnTo>
                <a:lnTo>
                  <a:pt x="263643" y="369642"/>
                </a:lnTo>
                <a:lnTo>
                  <a:pt x="317111" y="351558"/>
                </a:lnTo>
                <a:lnTo>
                  <a:pt x="375129" y="333781"/>
                </a:lnTo>
                <a:lnTo>
                  <a:pt x="437605" y="316324"/>
                </a:lnTo>
                <a:lnTo>
                  <a:pt x="504444" y="299198"/>
                </a:lnTo>
                <a:lnTo>
                  <a:pt x="575552" y="282416"/>
                </a:lnTo>
                <a:lnTo>
                  <a:pt x="650835" y="265991"/>
                </a:lnTo>
                <a:lnTo>
                  <a:pt x="690013" y="257915"/>
                </a:lnTo>
                <a:lnTo>
                  <a:pt x="730199" y="249933"/>
                </a:lnTo>
                <a:lnTo>
                  <a:pt x="771381" y="242047"/>
                </a:lnTo>
                <a:lnTo>
                  <a:pt x="813549" y="234257"/>
                </a:lnTo>
                <a:lnTo>
                  <a:pt x="856690" y="226566"/>
                </a:lnTo>
                <a:lnTo>
                  <a:pt x="900792" y="218975"/>
                </a:lnTo>
                <a:lnTo>
                  <a:pt x="945844" y="211484"/>
                </a:lnTo>
                <a:lnTo>
                  <a:pt x="991833" y="204097"/>
                </a:lnTo>
                <a:lnTo>
                  <a:pt x="1038749" y="196815"/>
                </a:lnTo>
                <a:lnTo>
                  <a:pt x="1086579" y="189638"/>
                </a:lnTo>
                <a:lnTo>
                  <a:pt x="1135311" y="182569"/>
                </a:lnTo>
                <a:lnTo>
                  <a:pt x="1184935" y="175609"/>
                </a:lnTo>
                <a:lnTo>
                  <a:pt x="1235437" y="168760"/>
                </a:lnTo>
                <a:lnTo>
                  <a:pt x="1286807" y="162023"/>
                </a:lnTo>
                <a:lnTo>
                  <a:pt x="1339032" y="155400"/>
                </a:lnTo>
                <a:lnTo>
                  <a:pt x="1392101" y="148892"/>
                </a:lnTo>
                <a:lnTo>
                  <a:pt x="1446001" y="142500"/>
                </a:lnTo>
                <a:lnTo>
                  <a:pt x="1500723" y="136228"/>
                </a:lnTo>
                <a:lnTo>
                  <a:pt x="1556252" y="130075"/>
                </a:lnTo>
                <a:lnTo>
                  <a:pt x="1612578" y="124043"/>
                </a:lnTo>
                <a:lnTo>
                  <a:pt x="1669689" y="118135"/>
                </a:lnTo>
                <a:lnTo>
                  <a:pt x="1727573" y="112351"/>
                </a:lnTo>
                <a:lnTo>
                  <a:pt x="1786219" y="106693"/>
                </a:lnTo>
                <a:lnTo>
                  <a:pt x="1845614" y="101163"/>
                </a:lnTo>
                <a:lnTo>
                  <a:pt x="1905747" y="95762"/>
                </a:lnTo>
                <a:lnTo>
                  <a:pt x="1966606" y="90492"/>
                </a:lnTo>
                <a:lnTo>
                  <a:pt x="2028180" y="85354"/>
                </a:lnTo>
                <a:lnTo>
                  <a:pt x="2090456" y="80350"/>
                </a:lnTo>
                <a:lnTo>
                  <a:pt x="2153423" y="75481"/>
                </a:lnTo>
                <a:lnTo>
                  <a:pt x="2217069" y="70749"/>
                </a:lnTo>
                <a:lnTo>
                  <a:pt x="2281382" y="66155"/>
                </a:lnTo>
                <a:lnTo>
                  <a:pt x="2346350" y="61702"/>
                </a:lnTo>
                <a:lnTo>
                  <a:pt x="2411963" y="57389"/>
                </a:lnTo>
                <a:lnTo>
                  <a:pt x="2478207" y="53220"/>
                </a:lnTo>
                <a:lnTo>
                  <a:pt x="2545072" y="49196"/>
                </a:lnTo>
                <a:lnTo>
                  <a:pt x="2612545" y="45318"/>
                </a:lnTo>
                <a:lnTo>
                  <a:pt x="2680614" y="41587"/>
                </a:lnTo>
                <a:lnTo>
                  <a:pt x="2749269" y="38006"/>
                </a:lnTo>
                <a:lnTo>
                  <a:pt x="2818497" y="34575"/>
                </a:lnTo>
                <a:lnTo>
                  <a:pt x="2888286" y="31297"/>
                </a:lnTo>
                <a:lnTo>
                  <a:pt x="2958625" y="28172"/>
                </a:lnTo>
                <a:lnTo>
                  <a:pt x="3029502" y="25203"/>
                </a:lnTo>
                <a:lnTo>
                  <a:pt x="3100904" y="22391"/>
                </a:lnTo>
                <a:lnTo>
                  <a:pt x="3172822" y="19737"/>
                </a:lnTo>
                <a:lnTo>
                  <a:pt x="3245241" y="17244"/>
                </a:lnTo>
                <a:lnTo>
                  <a:pt x="3318152" y="14912"/>
                </a:lnTo>
                <a:lnTo>
                  <a:pt x="3391541" y="12743"/>
                </a:lnTo>
                <a:lnTo>
                  <a:pt x="3465398" y="10739"/>
                </a:lnTo>
                <a:lnTo>
                  <a:pt x="3539711" y="8900"/>
                </a:lnTo>
                <a:lnTo>
                  <a:pt x="3614467" y="7230"/>
                </a:lnTo>
                <a:lnTo>
                  <a:pt x="3689655" y="5729"/>
                </a:lnTo>
                <a:lnTo>
                  <a:pt x="3765263" y="4399"/>
                </a:lnTo>
                <a:lnTo>
                  <a:pt x="3841280" y="3241"/>
                </a:lnTo>
                <a:lnTo>
                  <a:pt x="3917693" y="2257"/>
                </a:lnTo>
                <a:lnTo>
                  <a:pt x="3994492" y="1448"/>
                </a:lnTo>
                <a:lnTo>
                  <a:pt x="4071663" y="817"/>
                </a:lnTo>
                <a:lnTo>
                  <a:pt x="4149196" y="364"/>
                </a:lnTo>
                <a:lnTo>
                  <a:pt x="4227079" y="91"/>
                </a:lnTo>
                <a:lnTo>
                  <a:pt x="4305300" y="0"/>
                </a:lnTo>
                <a:lnTo>
                  <a:pt x="4383520" y="91"/>
                </a:lnTo>
                <a:lnTo>
                  <a:pt x="4461403" y="364"/>
                </a:lnTo>
                <a:lnTo>
                  <a:pt x="4538936" y="817"/>
                </a:lnTo>
                <a:lnTo>
                  <a:pt x="4616107" y="1448"/>
                </a:lnTo>
                <a:lnTo>
                  <a:pt x="4692906" y="2257"/>
                </a:lnTo>
                <a:lnTo>
                  <a:pt x="4769319" y="3241"/>
                </a:lnTo>
                <a:lnTo>
                  <a:pt x="4845336" y="4399"/>
                </a:lnTo>
                <a:lnTo>
                  <a:pt x="4920944" y="5729"/>
                </a:lnTo>
                <a:lnTo>
                  <a:pt x="4996132" y="7230"/>
                </a:lnTo>
                <a:lnTo>
                  <a:pt x="5070888" y="8900"/>
                </a:lnTo>
                <a:lnTo>
                  <a:pt x="5145201" y="10739"/>
                </a:lnTo>
                <a:lnTo>
                  <a:pt x="5219058" y="12743"/>
                </a:lnTo>
                <a:lnTo>
                  <a:pt x="5292447" y="14912"/>
                </a:lnTo>
                <a:lnTo>
                  <a:pt x="5365358" y="17244"/>
                </a:lnTo>
                <a:lnTo>
                  <a:pt x="5437777" y="19737"/>
                </a:lnTo>
                <a:lnTo>
                  <a:pt x="5509695" y="22391"/>
                </a:lnTo>
                <a:lnTo>
                  <a:pt x="5581097" y="25203"/>
                </a:lnTo>
                <a:lnTo>
                  <a:pt x="5651974" y="28172"/>
                </a:lnTo>
                <a:lnTo>
                  <a:pt x="5722313" y="31297"/>
                </a:lnTo>
                <a:lnTo>
                  <a:pt x="5792102" y="34575"/>
                </a:lnTo>
                <a:lnTo>
                  <a:pt x="5861330" y="38006"/>
                </a:lnTo>
                <a:lnTo>
                  <a:pt x="5929985" y="41587"/>
                </a:lnTo>
                <a:lnTo>
                  <a:pt x="5998054" y="45318"/>
                </a:lnTo>
                <a:lnTo>
                  <a:pt x="6065527" y="49196"/>
                </a:lnTo>
                <a:lnTo>
                  <a:pt x="6132392" y="53220"/>
                </a:lnTo>
                <a:lnTo>
                  <a:pt x="6198636" y="57389"/>
                </a:lnTo>
                <a:lnTo>
                  <a:pt x="6264249" y="61702"/>
                </a:lnTo>
                <a:lnTo>
                  <a:pt x="6329217" y="66155"/>
                </a:lnTo>
                <a:lnTo>
                  <a:pt x="6393530" y="70749"/>
                </a:lnTo>
                <a:lnTo>
                  <a:pt x="6457176" y="75481"/>
                </a:lnTo>
                <a:lnTo>
                  <a:pt x="6520143" y="80350"/>
                </a:lnTo>
                <a:lnTo>
                  <a:pt x="6582419" y="85354"/>
                </a:lnTo>
                <a:lnTo>
                  <a:pt x="6643993" y="90492"/>
                </a:lnTo>
                <a:lnTo>
                  <a:pt x="6704852" y="95762"/>
                </a:lnTo>
                <a:lnTo>
                  <a:pt x="6764985" y="101163"/>
                </a:lnTo>
                <a:lnTo>
                  <a:pt x="6824380" y="106693"/>
                </a:lnTo>
                <a:lnTo>
                  <a:pt x="6883026" y="112351"/>
                </a:lnTo>
                <a:lnTo>
                  <a:pt x="6940910" y="118135"/>
                </a:lnTo>
                <a:lnTo>
                  <a:pt x="6998021" y="124043"/>
                </a:lnTo>
                <a:lnTo>
                  <a:pt x="7054347" y="130075"/>
                </a:lnTo>
                <a:lnTo>
                  <a:pt x="7109876" y="136228"/>
                </a:lnTo>
                <a:lnTo>
                  <a:pt x="7164598" y="142500"/>
                </a:lnTo>
                <a:lnTo>
                  <a:pt x="7218498" y="148892"/>
                </a:lnTo>
                <a:lnTo>
                  <a:pt x="7271567" y="155400"/>
                </a:lnTo>
                <a:lnTo>
                  <a:pt x="7323792" y="162023"/>
                </a:lnTo>
                <a:lnTo>
                  <a:pt x="7375162" y="168760"/>
                </a:lnTo>
                <a:lnTo>
                  <a:pt x="7425664" y="175609"/>
                </a:lnTo>
                <a:lnTo>
                  <a:pt x="7475288" y="182569"/>
                </a:lnTo>
                <a:lnTo>
                  <a:pt x="7524020" y="189638"/>
                </a:lnTo>
                <a:lnTo>
                  <a:pt x="7571850" y="196815"/>
                </a:lnTo>
                <a:lnTo>
                  <a:pt x="7618766" y="204097"/>
                </a:lnTo>
                <a:lnTo>
                  <a:pt x="7664755" y="211484"/>
                </a:lnTo>
                <a:lnTo>
                  <a:pt x="7709807" y="218975"/>
                </a:lnTo>
                <a:lnTo>
                  <a:pt x="7753909" y="226566"/>
                </a:lnTo>
                <a:lnTo>
                  <a:pt x="7797050" y="234257"/>
                </a:lnTo>
                <a:lnTo>
                  <a:pt x="7839218" y="242047"/>
                </a:lnTo>
                <a:lnTo>
                  <a:pt x="7880400" y="249933"/>
                </a:lnTo>
                <a:lnTo>
                  <a:pt x="7920586" y="257915"/>
                </a:lnTo>
                <a:lnTo>
                  <a:pt x="7959764" y="265991"/>
                </a:lnTo>
                <a:lnTo>
                  <a:pt x="7997921" y="274158"/>
                </a:lnTo>
                <a:lnTo>
                  <a:pt x="8071129" y="290763"/>
                </a:lnTo>
                <a:lnTo>
                  <a:pt x="8140114" y="307719"/>
                </a:lnTo>
                <a:lnTo>
                  <a:pt x="8204783" y="325012"/>
                </a:lnTo>
                <a:lnTo>
                  <a:pt x="8265042" y="342631"/>
                </a:lnTo>
                <a:lnTo>
                  <a:pt x="8320797" y="360562"/>
                </a:lnTo>
                <a:lnTo>
                  <a:pt x="8371953" y="378795"/>
                </a:lnTo>
                <a:lnTo>
                  <a:pt x="8418417" y="397315"/>
                </a:lnTo>
                <a:lnTo>
                  <a:pt x="8460094" y="416112"/>
                </a:lnTo>
                <a:lnTo>
                  <a:pt x="8496890" y="435173"/>
                </a:lnTo>
                <a:lnTo>
                  <a:pt x="8542728" y="464231"/>
                </a:lnTo>
                <a:lnTo>
                  <a:pt x="8577054" y="493813"/>
                </a:lnTo>
                <a:lnTo>
                  <a:pt x="8604368" y="533999"/>
                </a:lnTo>
                <a:lnTo>
                  <a:pt x="8610600" y="564642"/>
                </a:lnTo>
                <a:lnTo>
                  <a:pt x="8609903" y="574901"/>
                </a:lnTo>
                <a:lnTo>
                  <a:pt x="8593386" y="615478"/>
                </a:lnTo>
                <a:lnTo>
                  <a:pt x="8566911" y="645386"/>
                </a:lnTo>
                <a:lnTo>
                  <a:pt x="8528712" y="674799"/>
                </a:lnTo>
                <a:lnTo>
                  <a:pt x="8479108" y="703673"/>
                </a:lnTo>
                <a:lnTo>
                  <a:pt x="8439860" y="722603"/>
                </a:lnTo>
                <a:lnTo>
                  <a:pt x="8395777" y="741263"/>
                </a:lnTo>
                <a:lnTo>
                  <a:pt x="8346956" y="759641"/>
                </a:lnTo>
                <a:lnTo>
                  <a:pt x="8293488" y="777725"/>
                </a:lnTo>
                <a:lnTo>
                  <a:pt x="8235470" y="795502"/>
                </a:lnTo>
                <a:lnTo>
                  <a:pt x="8172994" y="812959"/>
                </a:lnTo>
                <a:lnTo>
                  <a:pt x="8106155" y="830085"/>
                </a:lnTo>
                <a:lnTo>
                  <a:pt x="8035047" y="846867"/>
                </a:lnTo>
                <a:lnTo>
                  <a:pt x="7959764" y="863292"/>
                </a:lnTo>
                <a:lnTo>
                  <a:pt x="7920586" y="871368"/>
                </a:lnTo>
                <a:lnTo>
                  <a:pt x="7880400" y="879350"/>
                </a:lnTo>
                <a:lnTo>
                  <a:pt x="7839218" y="887236"/>
                </a:lnTo>
                <a:lnTo>
                  <a:pt x="7797050" y="895026"/>
                </a:lnTo>
                <a:lnTo>
                  <a:pt x="7753909" y="902717"/>
                </a:lnTo>
                <a:lnTo>
                  <a:pt x="7709807" y="910308"/>
                </a:lnTo>
                <a:lnTo>
                  <a:pt x="7664755" y="917799"/>
                </a:lnTo>
                <a:lnTo>
                  <a:pt x="7618766" y="925186"/>
                </a:lnTo>
                <a:lnTo>
                  <a:pt x="7571850" y="932468"/>
                </a:lnTo>
                <a:lnTo>
                  <a:pt x="7524020" y="939645"/>
                </a:lnTo>
                <a:lnTo>
                  <a:pt x="7475288" y="946714"/>
                </a:lnTo>
                <a:lnTo>
                  <a:pt x="7425664" y="953674"/>
                </a:lnTo>
                <a:lnTo>
                  <a:pt x="7375162" y="960523"/>
                </a:lnTo>
                <a:lnTo>
                  <a:pt x="7323792" y="967260"/>
                </a:lnTo>
                <a:lnTo>
                  <a:pt x="7271567" y="973883"/>
                </a:lnTo>
                <a:lnTo>
                  <a:pt x="7218498" y="980391"/>
                </a:lnTo>
                <a:lnTo>
                  <a:pt x="7164598" y="986783"/>
                </a:lnTo>
                <a:lnTo>
                  <a:pt x="7109876" y="993055"/>
                </a:lnTo>
                <a:lnTo>
                  <a:pt x="7054347" y="999208"/>
                </a:lnTo>
                <a:lnTo>
                  <a:pt x="6998021" y="1005240"/>
                </a:lnTo>
                <a:lnTo>
                  <a:pt x="6940910" y="1011148"/>
                </a:lnTo>
                <a:lnTo>
                  <a:pt x="6883026" y="1016932"/>
                </a:lnTo>
                <a:lnTo>
                  <a:pt x="6824380" y="1022590"/>
                </a:lnTo>
                <a:lnTo>
                  <a:pt x="6764985" y="1028120"/>
                </a:lnTo>
                <a:lnTo>
                  <a:pt x="6704852" y="1033521"/>
                </a:lnTo>
                <a:lnTo>
                  <a:pt x="6643993" y="1038791"/>
                </a:lnTo>
                <a:lnTo>
                  <a:pt x="6582419" y="1043929"/>
                </a:lnTo>
                <a:lnTo>
                  <a:pt x="6520143" y="1048933"/>
                </a:lnTo>
                <a:lnTo>
                  <a:pt x="6457176" y="1053802"/>
                </a:lnTo>
                <a:lnTo>
                  <a:pt x="6393530" y="1058534"/>
                </a:lnTo>
                <a:lnTo>
                  <a:pt x="6329217" y="1063128"/>
                </a:lnTo>
                <a:lnTo>
                  <a:pt x="6264249" y="1067581"/>
                </a:lnTo>
                <a:lnTo>
                  <a:pt x="6198636" y="1071894"/>
                </a:lnTo>
                <a:lnTo>
                  <a:pt x="6132392" y="1076063"/>
                </a:lnTo>
                <a:lnTo>
                  <a:pt x="6065527" y="1080087"/>
                </a:lnTo>
                <a:lnTo>
                  <a:pt x="5998054" y="1083965"/>
                </a:lnTo>
                <a:lnTo>
                  <a:pt x="5929985" y="1087696"/>
                </a:lnTo>
                <a:lnTo>
                  <a:pt x="5861330" y="1091277"/>
                </a:lnTo>
                <a:lnTo>
                  <a:pt x="5792102" y="1094708"/>
                </a:lnTo>
                <a:lnTo>
                  <a:pt x="5722313" y="1097986"/>
                </a:lnTo>
                <a:lnTo>
                  <a:pt x="5651974" y="1101111"/>
                </a:lnTo>
                <a:lnTo>
                  <a:pt x="5581097" y="1104080"/>
                </a:lnTo>
                <a:lnTo>
                  <a:pt x="5509695" y="1106892"/>
                </a:lnTo>
                <a:lnTo>
                  <a:pt x="5437777" y="1109546"/>
                </a:lnTo>
                <a:lnTo>
                  <a:pt x="5365358" y="1112039"/>
                </a:lnTo>
                <a:lnTo>
                  <a:pt x="5292447" y="1114371"/>
                </a:lnTo>
                <a:lnTo>
                  <a:pt x="5219058" y="1116540"/>
                </a:lnTo>
                <a:lnTo>
                  <a:pt x="5145201" y="1118544"/>
                </a:lnTo>
                <a:lnTo>
                  <a:pt x="5070888" y="1120383"/>
                </a:lnTo>
                <a:lnTo>
                  <a:pt x="4996132" y="1122053"/>
                </a:lnTo>
                <a:lnTo>
                  <a:pt x="4920944" y="1123554"/>
                </a:lnTo>
                <a:lnTo>
                  <a:pt x="4845336" y="1124884"/>
                </a:lnTo>
                <a:lnTo>
                  <a:pt x="4769319" y="1126042"/>
                </a:lnTo>
                <a:lnTo>
                  <a:pt x="4692906" y="1127026"/>
                </a:lnTo>
                <a:lnTo>
                  <a:pt x="4616107" y="1127835"/>
                </a:lnTo>
                <a:lnTo>
                  <a:pt x="4538936" y="1128466"/>
                </a:lnTo>
                <a:lnTo>
                  <a:pt x="4461403" y="1128919"/>
                </a:lnTo>
                <a:lnTo>
                  <a:pt x="4383520" y="1129192"/>
                </a:lnTo>
                <a:lnTo>
                  <a:pt x="4305300" y="1129284"/>
                </a:lnTo>
                <a:lnTo>
                  <a:pt x="4227079" y="1129192"/>
                </a:lnTo>
                <a:lnTo>
                  <a:pt x="4149196" y="1128919"/>
                </a:lnTo>
                <a:lnTo>
                  <a:pt x="4071663" y="1128466"/>
                </a:lnTo>
                <a:lnTo>
                  <a:pt x="3994492" y="1127835"/>
                </a:lnTo>
                <a:lnTo>
                  <a:pt x="3917693" y="1127026"/>
                </a:lnTo>
                <a:lnTo>
                  <a:pt x="3841280" y="1126042"/>
                </a:lnTo>
                <a:lnTo>
                  <a:pt x="3765263" y="1124884"/>
                </a:lnTo>
                <a:lnTo>
                  <a:pt x="3689655" y="1123554"/>
                </a:lnTo>
                <a:lnTo>
                  <a:pt x="3614467" y="1122053"/>
                </a:lnTo>
                <a:lnTo>
                  <a:pt x="3539711" y="1120383"/>
                </a:lnTo>
                <a:lnTo>
                  <a:pt x="3465398" y="1118544"/>
                </a:lnTo>
                <a:lnTo>
                  <a:pt x="3391541" y="1116540"/>
                </a:lnTo>
                <a:lnTo>
                  <a:pt x="3318152" y="1114371"/>
                </a:lnTo>
                <a:lnTo>
                  <a:pt x="3245241" y="1112039"/>
                </a:lnTo>
                <a:lnTo>
                  <a:pt x="3172822" y="1109546"/>
                </a:lnTo>
                <a:lnTo>
                  <a:pt x="3100904" y="1106892"/>
                </a:lnTo>
                <a:lnTo>
                  <a:pt x="3029502" y="1104080"/>
                </a:lnTo>
                <a:lnTo>
                  <a:pt x="2958625" y="1101111"/>
                </a:lnTo>
                <a:lnTo>
                  <a:pt x="2888286" y="1097986"/>
                </a:lnTo>
                <a:lnTo>
                  <a:pt x="2818497" y="1094708"/>
                </a:lnTo>
                <a:lnTo>
                  <a:pt x="2749269" y="1091277"/>
                </a:lnTo>
                <a:lnTo>
                  <a:pt x="2680614" y="1087696"/>
                </a:lnTo>
                <a:lnTo>
                  <a:pt x="2612545" y="1083965"/>
                </a:lnTo>
                <a:lnTo>
                  <a:pt x="2545072" y="1080087"/>
                </a:lnTo>
                <a:lnTo>
                  <a:pt x="2478207" y="1076063"/>
                </a:lnTo>
                <a:lnTo>
                  <a:pt x="2411963" y="1071894"/>
                </a:lnTo>
                <a:lnTo>
                  <a:pt x="2346350" y="1067581"/>
                </a:lnTo>
                <a:lnTo>
                  <a:pt x="2281382" y="1063128"/>
                </a:lnTo>
                <a:lnTo>
                  <a:pt x="2217069" y="1058534"/>
                </a:lnTo>
                <a:lnTo>
                  <a:pt x="2153423" y="1053802"/>
                </a:lnTo>
                <a:lnTo>
                  <a:pt x="2090456" y="1048933"/>
                </a:lnTo>
                <a:lnTo>
                  <a:pt x="2028180" y="1043929"/>
                </a:lnTo>
                <a:lnTo>
                  <a:pt x="1966606" y="1038791"/>
                </a:lnTo>
                <a:lnTo>
                  <a:pt x="1905747" y="1033521"/>
                </a:lnTo>
                <a:lnTo>
                  <a:pt x="1845614" y="1028120"/>
                </a:lnTo>
                <a:lnTo>
                  <a:pt x="1786219" y="1022590"/>
                </a:lnTo>
                <a:lnTo>
                  <a:pt x="1727573" y="1016932"/>
                </a:lnTo>
                <a:lnTo>
                  <a:pt x="1669689" y="1011148"/>
                </a:lnTo>
                <a:lnTo>
                  <a:pt x="1612578" y="1005240"/>
                </a:lnTo>
                <a:lnTo>
                  <a:pt x="1556252" y="999208"/>
                </a:lnTo>
                <a:lnTo>
                  <a:pt x="1500723" y="993055"/>
                </a:lnTo>
                <a:lnTo>
                  <a:pt x="1446001" y="986783"/>
                </a:lnTo>
                <a:lnTo>
                  <a:pt x="1392101" y="980391"/>
                </a:lnTo>
                <a:lnTo>
                  <a:pt x="1339032" y="973883"/>
                </a:lnTo>
                <a:lnTo>
                  <a:pt x="1286807" y="967260"/>
                </a:lnTo>
                <a:lnTo>
                  <a:pt x="1235437" y="960523"/>
                </a:lnTo>
                <a:lnTo>
                  <a:pt x="1184935" y="953674"/>
                </a:lnTo>
                <a:lnTo>
                  <a:pt x="1135311" y="946714"/>
                </a:lnTo>
                <a:lnTo>
                  <a:pt x="1086579" y="939645"/>
                </a:lnTo>
                <a:lnTo>
                  <a:pt x="1038749" y="932468"/>
                </a:lnTo>
                <a:lnTo>
                  <a:pt x="991833" y="925186"/>
                </a:lnTo>
                <a:lnTo>
                  <a:pt x="945844" y="917799"/>
                </a:lnTo>
                <a:lnTo>
                  <a:pt x="900792" y="910308"/>
                </a:lnTo>
                <a:lnTo>
                  <a:pt x="856690" y="902717"/>
                </a:lnTo>
                <a:lnTo>
                  <a:pt x="813549" y="895026"/>
                </a:lnTo>
                <a:lnTo>
                  <a:pt x="771381" y="887236"/>
                </a:lnTo>
                <a:lnTo>
                  <a:pt x="730199" y="879350"/>
                </a:lnTo>
                <a:lnTo>
                  <a:pt x="690013" y="871368"/>
                </a:lnTo>
                <a:lnTo>
                  <a:pt x="650835" y="863292"/>
                </a:lnTo>
                <a:lnTo>
                  <a:pt x="612678" y="855125"/>
                </a:lnTo>
                <a:lnTo>
                  <a:pt x="539470" y="838520"/>
                </a:lnTo>
                <a:lnTo>
                  <a:pt x="470485" y="821564"/>
                </a:lnTo>
                <a:lnTo>
                  <a:pt x="405816" y="804271"/>
                </a:lnTo>
                <a:lnTo>
                  <a:pt x="345557" y="786652"/>
                </a:lnTo>
                <a:lnTo>
                  <a:pt x="289802" y="768721"/>
                </a:lnTo>
                <a:lnTo>
                  <a:pt x="238646" y="750488"/>
                </a:lnTo>
                <a:lnTo>
                  <a:pt x="192182" y="731968"/>
                </a:lnTo>
                <a:lnTo>
                  <a:pt x="150505" y="713171"/>
                </a:lnTo>
                <a:lnTo>
                  <a:pt x="113709" y="694110"/>
                </a:lnTo>
                <a:lnTo>
                  <a:pt x="67871" y="665052"/>
                </a:lnTo>
                <a:lnTo>
                  <a:pt x="33545" y="635470"/>
                </a:lnTo>
                <a:lnTo>
                  <a:pt x="6231" y="595284"/>
                </a:lnTo>
                <a:lnTo>
                  <a:pt x="0" y="564642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9053" y="5668467"/>
            <a:ext cx="5869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Please check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http://www.codeguru.com/cpp/cpp/cpp_mfc/stl/article.php/c15339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4523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1265"/>
            <a:ext cx="57054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Other code</a:t>
            </a:r>
            <a:r>
              <a:rPr sz="5000" spc="-125" dirty="0"/>
              <a:t> </a:t>
            </a:r>
            <a:r>
              <a:rPr sz="5000" dirty="0"/>
              <a:t>samples</a:t>
            </a:r>
            <a:endParaRPr sz="5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75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93774"/>
            <a:ext cx="396240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1856181"/>
            <a:ext cx="362712" cy="26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3054095"/>
            <a:ext cx="5800725" cy="0"/>
          </a:xfrm>
          <a:custGeom>
            <a:avLst/>
            <a:gdLst/>
            <a:ahLst/>
            <a:cxnLst/>
            <a:rect l="l" t="t" r="r" b="b"/>
            <a:pathLst>
              <a:path w="5800725">
                <a:moveTo>
                  <a:pt x="0" y="0"/>
                </a:moveTo>
                <a:lnTo>
                  <a:pt x="5800344" y="0"/>
                </a:lnTo>
              </a:path>
            </a:pathLst>
          </a:custGeom>
          <a:ln w="18287">
            <a:solidFill>
              <a:srgbClr val="E1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746880"/>
            <a:ext cx="362712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406231"/>
            <a:ext cx="8006080" cy="47853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latin typeface="Arial"/>
                <a:cs typeface="Arial"/>
              </a:rPr>
              <a:t>Other samples can be check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at:</a:t>
            </a:r>
            <a:endParaRPr sz="22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Arial"/>
                <a:cs typeface="Arial"/>
              </a:rPr>
              <a:t>Boost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469900" marR="5080" indent="-457834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5"/>
              </a:rPr>
              <a:t>http://stackoverflow.com/questions/5804453/c-regular-expressions-  </a:t>
            </a:r>
            <a:r>
              <a:rPr sz="20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5"/>
              </a:rPr>
              <a:t>with-boost-regex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04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  <a:tab pos="5663565" algn="l"/>
              </a:tabLst>
            </a:pPr>
            <a:r>
              <a:rPr sz="2000" spc="-5" dirty="0">
                <a:solidFill>
                  <a:srgbClr val="E1D600"/>
                </a:solidFill>
                <a:latin typeface="Arial"/>
                <a:cs typeface="Arial"/>
                <a:hlinkClick r:id="rId6"/>
              </a:rPr>
              <a:t>http://www.codeproject.com/KB/string/regex</a:t>
            </a: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0D500"/>
                  </a:solidFill>
                </a:uFill>
                <a:latin typeface="Arial"/>
                <a:cs typeface="Arial"/>
                <a:hlinkClick r:id="rId6"/>
              </a:rPr>
              <a:t> 	</a:t>
            </a:r>
            <a:r>
              <a:rPr sz="2000" spc="-5" dirty="0">
                <a:solidFill>
                  <a:srgbClr val="E1D600"/>
                </a:solidFill>
                <a:latin typeface="Arial"/>
                <a:cs typeface="Arial"/>
                <a:hlinkClick r:id="rId6"/>
              </a:rPr>
              <a:t>.aspx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7"/>
              </a:rPr>
              <a:t>http://www.boost.org/doc/libs/1_43_0/more/getting_started/window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280"/>
              </a:lnSpc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7"/>
              </a:rPr>
              <a:t>s.html#build-from-the-visual-studio-ide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Arial"/>
                <a:cs typeface="Arial"/>
              </a:rPr>
              <a:t>STL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8"/>
              </a:rPr>
              <a:t>http://www.codeproject.com/KB/recipes/rexsearch.aspx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AutoNum type="arabicPeriod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9"/>
              </a:rPr>
              <a:t>http://www.codeguru.com/cpp/cpp/cpp_mfc/stl/article.php/c15339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[recommended]</a:t>
            </a:r>
            <a:endParaRPr sz="2000">
              <a:latin typeface="Arial"/>
              <a:cs typeface="Arial"/>
            </a:endParaRPr>
          </a:p>
          <a:p>
            <a:pPr marL="469900" marR="82550" indent="-46990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AutoNum type="arabicPeriod" startAt="3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0"/>
              </a:rPr>
              <a:t>http://www.microsoft.com/download/en/confirmation.aspx?id=6922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[feature pack VS2008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Pack]</a:t>
            </a:r>
            <a:endParaRPr sz="2000">
              <a:latin typeface="Arial"/>
              <a:cs typeface="Arial"/>
            </a:endParaRPr>
          </a:p>
          <a:p>
            <a:pPr marL="469900" marR="151765" indent="-457834">
              <a:lnSpc>
                <a:spcPts val="2160"/>
              </a:lnSpc>
              <a:spcBef>
                <a:spcPts val="480"/>
              </a:spcBef>
              <a:buClr>
                <a:srgbClr val="0AD0D9"/>
              </a:buClr>
              <a:buSzPct val="95000"/>
              <a:buAutoNum type="arabicPeriod" startAt="3"/>
              <a:tabLst>
                <a:tab pos="469900" algn="l"/>
                <a:tab pos="470534" algn="l"/>
              </a:tabLst>
            </a:pPr>
            <a:r>
              <a:rPr sz="20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1"/>
              </a:rPr>
              <a:t>http://channel9.msdn.com/Shows/Going+Deep/C9-Lectures-  </a:t>
            </a:r>
            <a:r>
              <a:rPr sz="2000" u="heavy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11"/>
              </a:rPr>
              <a:t>Stephan-T-Lavavej-Standard-Template-Library-STL-8-of-n</a:t>
            </a:r>
            <a:r>
              <a:rPr sz="2000" dirty="0">
                <a:solidFill>
                  <a:srgbClr val="E1D600"/>
                </a:solidFill>
                <a:latin typeface="Arial"/>
                <a:cs typeface="Arial"/>
                <a:hlinkClick r:id="rId11"/>
              </a:rPr>
              <a:t> </a:t>
            </a:r>
            <a:r>
              <a:rPr sz="2000" spc="-5" dirty="0">
                <a:latin typeface="Arial"/>
                <a:cs typeface="Arial"/>
                <a:hlinkClick r:id="rId11"/>
              </a:rPr>
              <a:t>[V</a:t>
            </a:r>
            <a:r>
              <a:rPr sz="2000" spc="-5" dirty="0">
                <a:latin typeface="Arial"/>
                <a:cs typeface="Arial"/>
              </a:rPr>
              <a:t>ideo]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698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3107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 </a:t>
            </a:r>
            <a:r>
              <a:rPr dirty="0"/>
              <a:t>Rules</a:t>
            </a:r>
            <a:r>
              <a:rPr spc="-80" dirty="0"/>
              <a:t> </a:t>
            </a:r>
            <a:r>
              <a:rPr spc="-5" dirty="0"/>
              <a:t>-1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392593"/>
            <a:ext cx="7858759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959225">
              <a:lnSpc>
                <a:spcPct val="120100"/>
              </a:lnSpc>
              <a:spcBef>
                <a:spcPts val="100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spc="-5" dirty="0">
                <a:latin typeface="Arial"/>
                <a:cs typeface="Arial"/>
              </a:rPr>
              <a:t>Let </a:t>
            </a:r>
            <a:r>
              <a:rPr sz="2600" dirty="0">
                <a:latin typeface="Arial"/>
                <a:cs typeface="Arial"/>
              </a:rPr>
              <a:t>∑ </a:t>
            </a:r>
            <a:r>
              <a:rPr sz="2600" spc="-5" dirty="0">
                <a:latin typeface="Arial"/>
                <a:cs typeface="Arial"/>
              </a:rPr>
              <a:t>={x}, </a:t>
            </a:r>
            <a:r>
              <a:rPr sz="2600" dirty="0">
                <a:latin typeface="Arial"/>
                <a:cs typeface="Arial"/>
              </a:rPr>
              <a:t>Then L =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∑</a:t>
            </a:r>
            <a:r>
              <a:rPr sz="2550" spc="15" baseline="34313" dirty="0">
                <a:latin typeface="Arial"/>
                <a:cs typeface="Arial"/>
              </a:rPr>
              <a:t>* 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RE, we write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550" spc="7" baseline="34313" dirty="0"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5400" marR="3610610">
              <a:lnSpc>
                <a:spcPct val="120000"/>
              </a:lnSpc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dirty="0">
                <a:latin typeface="Arial"/>
                <a:cs typeface="Arial"/>
              </a:rPr>
              <a:t>Let ∑ ={x, y}, Then L =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∑</a:t>
            </a:r>
            <a:r>
              <a:rPr sz="2550" spc="15" baseline="34313" dirty="0">
                <a:latin typeface="Arial"/>
                <a:cs typeface="Arial"/>
              </a:rPr>
              <a:t>* 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RE, </a:t>
            </a:r>
            <a:r>
              <a:rPr sz="2600" dirty="0">
                <a:latin typeface="Arial"/>
                <a:cs typeface="Arial"/>
              </a:rPr>
              <a:t>we write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(x+y)</a:t>
            </a:r>
            <a:r>
              <a:rPr sz="2550" baseline="34313" dirty="0"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540385" marR="1778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spc="-5" dirty="0">
                <a:latin typeface="Arial"/>
                <a:cs typeface="Arial"/>
              </a:rPr>
              <a:t>Kleene’s </a:t>
            </a:r>
            <a:r>
              <a:rPr sz="2600" dirty="0">
                <a:latin typeface="Arial"/>
                <a:cs typeface="Arial"/>
              </a:rPr>
              <a:t>star </a:t>
            </a:r>
            <a:r>
              <a:rPr sz="2600" spc="-5" dirty="0">
                <a:latin typeface="Arial"/>
                <a:cs typeface="Arial"/>
              </a:rPr>
              <a:t>“*” </a:t>
            </a:r>
            <a:r>
              <a:rPr sz="2600" dirty="0">
                <a:latin typeface="Arial"/>
                <a:cs typeface="Arial"/>
              </a:rPr>
              <a:t>means any combination </a:t>
            </a:r>
            <a:r>
              <a:rPr sz="2600" spc="-5" dirty="0">
                <a:latin typeface="Arial"/>
                <a:cs typeface="Arial"/>
              </a:rPr>
              <a:t>of letters  </a:t>
            </a:r>
            <a:r>
              <a:rPr sz="2600" dirty="0">
                <a:latin typeface="Arial"/>
                <a:cs typeface="Arial"/>
              </a:rPr>
              <a:t>of length zero 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352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3107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 </a:t>
            </a:r>
            <a:r>
              <a:rPr dirty="0"/>
              <a:t>Rules</a:t>
            </a:r>
            <a:r>
              <a:rPr spc="-80" dirty="0"/>
              <a:t> </a:t>
            </a:r>
            <a:r>
              <a:rPr spc="-5" dirty="0"/>
              <a:t>-2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77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980744" y="1433829"/>
            <a:ext cx="7534275" cy="40182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Given </a:t>
            </a:r>
            <a:r>
              <a:rPr sz="2400" dirty="0">
                <a:latin typeface="Times New Roman"/>
                <a:cs typeface="Times New Roman"/>
              </a:rPr>
              <a:t>an alphabet ∑, the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regular expressions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defined 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following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rules.</a:t>
            </a:r>
            <a:endParaRPr sz="2400">
              <a:latin typeface="Times New Roman"/>
              <a:cs typeface="Times New Roman"/>
            </a:endParaRPr>
          </a:p>
          <a:p>
            <a:pPr marL="481965" marR="39370" indent="-457200">
              <a:lnSpc>
                <a:spcPts val="2590"/>
              </a:lnSpc>
              <a:spcBef>
                <a:spcPts val="585"/>
              </a:spcBef>
              <a:buClr>
                <a:srgbClr val="0E6EC5"/>
              </a:buClr>
              <a:buSzPct val="85416"/>
              <a:buAutoNum type="arabicPeriod"/>
              <a:tabLst>
                <a:tab pos="481965" algn="l"/>
                <a:tab pos="482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every letter in ∑, the letter </a:t>
            </a:r>
            <a:r>
              <a:rPr sz="2400" spc="-5" dirty="0">
                <a:latin typeface="Times New Roman"/>
                <a:cs typeface="Times New Roman"/>
              </a:rPr>
              <a:t>written </a:t>
            </a:r>
            <a:r>
              <a:rPr sz="2400" dirty="0">
                <a:latin typeface="Times New Roman"/>
                <a:cs typeface="Times New Roman"/>
              </a:rPr>
              <a:t>in bold is a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regular  expression. </a:t>
            </a:r>
            <a:r>
              <a:rPr sz="2400" b="1" dirty="0">
                <a:latin typeface="Times New Roman"/>
                <a:cs typeface="Times New Roman"/>
              </a:rPr>
              <a:t>Λ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regular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expression.</a:t>
            </a:r>
            <a:endParaRPr sz="2400">
              <a:latin typeface="Times New Roman"/>
              <a:cs typeface="Times New Roman"/>
            </a:endParaRPr>
          </a:p>
          <a:p>
            <a:pPr marL="481965" indent="-457200">
              <a:lnSpc>
                <a:spcPct val="100000"/>
              </a:lnSpc>
              <a:spcBef>
                <a:spcPts val="250"/>
              </a:spcBef>
              <a:buClr>
                <a:srgbClr val="0E6EC5"/>
              </a:buClr>
              <a:buSzPct val="85416"/>
              <a:buAutoNum type="arabicPeriod"/>
              <a:tabLst>
                <a:tab pos="481965" algn="l"/>
                <a:tab pos="482600" algn="l"/>
              </a:tabLst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b="1" spc="-7" baseline="-20833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r</a:t>
            </a:r>
            <a:r>
              <a:rPr sz="2400" b="1" spc="-7" baseline="-20833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are regular expressions, then 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65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1.	</a:t>
            </a:r>
            <a:r>
              <a:rPr sz="2100" b="1" dirty="0">
                <a:latin typeface="Times New Roman"/>
                <a:cs typeface="Times New Roman"/>
              </a:rPr>
              <a:t>(r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930275" lvl="1" indent="-448945">
              <a:lnSpc>
                <a:spcPct val="100000"/>
              </a:lnSpc>
              <a:spcBef>
                <a:spcPts val="254"/>
              </a:spcBef>
              <a:buClr>
                <a:srgbClr val="009DD9"/>
              </a:buClr>
              <a:buSzPct val="69047"/>
              <a:buFont typeface="Times New Roman"/>
              <a:buAutoNum type="arabicPeriod" startAt="2"/>
              <a:tabLst>
                <a:tab pos="930275" algn="l"/>
                <a:tab pos="930910" algn="l"/>
              </a:tabLst>
            </a:pP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spc="-22" baseline="-19841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2</a:t>
            </a:r>
            <a:endParaRPr sz="2100" baseline="-19841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0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3.	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+r</a:t>
            </a:r>
            <a:r>
              <a:rPr sz="2100" b="1" baseline="-19841" dirty="0">
                <a:latin typeface="Times New Roman"/>
                <a:cs typeface="Times New Roman"/>
              </a:rPr>
              <a:t>2</a:t>
            </a:r>
            <a:endParaRPr sz="2100" baseline="-19841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4"/>
              </a:spcBef>
              <a:tabLst>
                <a:tab pos="862965" algn="l"/>
              </a:tabLst>
            </a:pPr>
            <a:r>
              <a:rPr sz="1450" b="1" spc="10" dirty="0">
                <a:solidFill>
                  <a:srgbClr val="009DD9"/>
                </a:solidFill>
                <a:latin typeface="Times New Roman"/>
                <a:cs typeface="Times New Roman"/>
              </a:rPr>
              <a:t>4.	</a:t>
            </a:r>
            <a:r>
              <a:rPr sz="2100" b="1" dirty="0">
                <a:latin typeface="Times New Roman"/>
                <a:cs typeface="Times New Roman"/>
              </a:rPr>
              <a:t>r</a:t>
            </a:r>
            <a:r>
              <a:rPr sz="2100" b="1" baseline="-19841" dirty="0">
                <a:latin typeface="Times New Roman"/>
                <a:cs typeface="Times New Roman"/>
              </a:rPr>
              <a:t>1</a:t>
            </a:r>
            <a:r>
              <a:rPr sz="2100" b="1" dirty="0">
                <a:latin typeface="Times New Roman"/>
                <a:cs typeface="Times New Roman"/>
              </a:rPr>
              <a:t>*</a:t>
            </a:r>
            <a:endParaRPr sz="210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250"/>
              </a:spcBef>
            </a:pP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NOTE: 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100" b="1" spc="7" baseline="-1984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100" b="1" spc="7" baseline="33730" dirty="0">
                <a:solidFill>
                  <a:srgbClr val="C00000"/>
                </a:solidFill>
                <a:latin typeface="Times New Roman"/>
                <a:cs typeface="Times New Roman"/>
              </a:rPr>
              <a:t>+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is not a</a:t>
            </a:r>
            <a:r>
              <a:rPr sz="2100" b="1" spc="-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RE</a:t>
            </a:r>
            <a:endParaRPr sz="2100">
              <a:latin typeface="Times New Roman"/>
              <a:cs typeface="Times New Roman"/>
            </a:endParaRPr>
          </a:p>
          <a:p>
            <a:pPr marL="481965" lvl="1" indent="-457200">
              <a:lnSpc>
                <a:spcPct val="100000"/>
              </a:lnSpc>
              <a:spcBef>
                <a:spcPts val="280"/>
              </a:spcBef>
              <a:buClr>
                <a:srgbClr val="0E6EC5"/>
              </a:buClr>
              <a:buSzPct val="85416"/>
              <a:buAutoNum type="arabicPeriod" startAt="3"/>
              <a:tabLst>
                <a:tab pos="481965" algn="l"/>
                <a:tab pos="482600" algn="l"/>
              </a:tabLst>
            </a:pPr>
            <a:r>
              <a:rPr sz="2400" dirty="0">
                <a:latin typeface="Times New Roman"/>
                <a:cs typeface="Times New Roman"/>
              </a:rPr>
              <a:t>Nothing else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regular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475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652384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a followed by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  number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 ab abb abbb</a:t>
            </a:r>
            <a:r>
              <a:rPr sz="2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050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79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808164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the language that contains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nothing  or words starts with a where any a must be followed  by one or more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(abb*)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600" spc="-3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(b+ab)*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{Λ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ab abb abababb</a:t>
            </a:r>
            <a:r>
              <a:rPr sz="26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50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71212"/>
            <a:ext cx="7251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/>
              <a:t>Theory of Computation</a:t>
            </a:r>
            <a:endParaRPr spc="-3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227858"/>
            <a:ext cx="8033384" cy="46230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15" dirty="0" smtClean="0">
              <a:latin typeface="+mj-lt"/>
              <a:cs typeface="Bookman Old Style"/>
            </a:endParaRPr>
          </a:p>
          <a:p>
            <a:pPr marL="287020" indent="-274320" algn="just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5" dirty="0" smtClean="0">
                <a:latin typeface="+mj-lt"/>
                <a:cs typeface="Bookman Old Style"/>
              </a:rPr>
              <a:t>T</a:t>
            </a:r>
            <a:r>
              <a:rPr lang="en-US" sz="2400" b="0" spc="-15" dirty="0" smtClean="0">
                <a:latin typeface="+mj-lt"/>
                <a:cs typeface="Bookman Old Style"/>
              </a:rPr>
              <a:t>O</a:t>
            </a:r>
            <a:r>
              <a:rPr sz="2400" b="0" spc="-15" dirty="0" smtClean="0">
                <a:latin typeface="+mj-lt"/>
                <a:cs typeface="Bookman Old Style"/>
              </a:rPr>
              <a:t>C </a:t>
            </a:r>
            <a:r>
              <a:rPr sz="2400" b="0" spc="-10" dirty="0">
                <a:latin typeface="+mj-lt"/>
                <a:cs typeface="Bookman Old Style"/>
              </a:rPr>
              <a:t>emerged </a:t>
            </a:r>
            <a:r>
              <a:rPr sz="2400" b="0" spc="-5" dirty="0">
                <a:latin typeface="+mj-lt"/>
                <a:cs typeface="Bookman Old Style"/>
              </a:rPr>
              <a:t>to give </a:t>
            </a:r>
            <a:r>
              <a:rPr sz="2400" b="0" spc="-10" dirty="0">
                <a:latin typeface="+mj-lt"/>
                <a:cs typeface="Bookman Old Style"/>
              </a:rPr>
              <a:t>answers</a:t>
            </a:r>
            <a:r>
              <a:rPr sz="2400" b="0" spc="65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for</a:t>
            </a:r>
            <a:endParaRPr sz="2400" dirty="0">
              <a:latin typeface="+mj-lt"/>
              <a:cs typeface="Bookman Old Style"/>
            </a:endParaRPr>
          </a:p>
          <a:p>
            <a:pPr marL="286385" marR="41910" algn="just">
              <a:lnSpc>
                <a:spcPct val="100000"/>
              </a:lnSpc>
              <a:spcBef>
                <a:spcPts val="670"/>
              </a:spcBef>
              <a:tabLst>
                <a:tab pos="5239385" algn="l"/>
              </a:tabLst>
            </a:pP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“What are</a:t>
            </a:r>
            <a:r>
              <a:rPr sz="2400" b="0" spc="3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dirty="0">
                <a:solidFill>
                  <a:srgbClr val="C00000"/>
                </a:solidFill>
                <a:latin typeface="+mj-lt"/>
                <a:cs typeface="Bookman Old Style"/>
              </a:rPr>
              <a:t>the</a:t>
            </a:r>
            <a:r>
              <a:rPr sz="2400" b="0" spc="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fundamental</a:t>
            </a:r>
            <a:r>
              <a:rPr lang="en-US"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 smtClean="0">
                <a:solidFill>
                  <a:srgbClr val="C00000"/>
                </a:solidFill>
                <a:latin typeface="+mj-lt"/>
                <a:cs typeface="Bookman Old Style"/>
              </a:rPr>
              <a:t>capabilities</a:t>
            </a:r>
            <a:r>
              <a:rPr sz="2400" b="0" spc="-55" dirty="0" smtClean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and 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limitations of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computing</a:t>
            </a:r>
            <a:r>
              <a:rPr sz="2400" b="0" spc="1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machines?”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Most powerful </a:t>
            </a:r>
            <a:r>
              <a:rPr sz="2400" b="0" spc="-10" dirty="0">
                <a:latin typeface="+mj-lt"/>
                <a:cs typeface="Bookman Old Style"/>
              </a:rPr>
              <a:t>and modern super computers  </a:t>
            </a:r>
            <a:r>
              <a:rPr sz="2400" b="0" spc="-5" dirty="0">
                <a:latin typeface="+mj-lt"/>
                <a:cs typeface="Bookman Old Style"/>
              </a:rPr>
              <a:t>can NOT solve </a:t>
            </a:r>
            <a:r>
              <a:rPr sz="2400" b="0" spc="-10" dirty="0">
                <a:latin typeface="+mj-lt"/>
                <a:cs typeface="Bookman Old Style"/>
              </a:rPr>
              <a:t>some</a:t>
            </a:r>
            <a:r>
              <a:rPr sz="2400" b="0" spc="20" dirty="0">
                <a:latin typeface="+mj-lt"/>
                <a:cs typeface="Bookman Old Style"/>
              </a:rPr>
              <a:t> </a:t>
            </a:r>
            <a:r>
              <a:rPr sz="2400" b="0" spc="-5" dirty="0">
                <a:latin typeface="+mj-lt"/>
                <a:cs typeface="Bookman Old Style"/>
              </a:rPr>
              <a:t>problems!!</a:t>
            </a:r>
            <a:endParaRPr sz="2400" dirty="0">
              <a:latin typeface="+mj-lt"/>
              <a:cs typeface="Bookman Old Style"/>
            </a:endParaRPr>
          </a:p>
          <a:p>
            <a:pPr marL="286385" marR="501015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No matter </a:t>
            </a:r>
            <a:r>
              <a:rPr sz="2400" b="0" spc="-10" dirty="0">
                <a:latin typeface="+mj-lt"/>
                <a:cs typeface="Bookman Old Style"/>
              </a:rPr>
              <a:t>how </a:t>
            </a:r>
            <a:r>
              <a:rPr sz="2400" b="0" spc="-5" dirty="0">
                <a:latin typeface="+mj-lt"/>
                <a:cs typeface="Bookman Old Style"/>
              </a:rPr>
              <a:t>much </a:t>
            </a:r>
            <a:r>
              <a:rPr sz="2400" b="0" spc="-10" dirty="0">
                <a:latin typeface="+mj-lt"/>
                <a:cs typeface="Bookman Old Style"/>
              </a:rPr>
              <a:t>processors get </a:t>
            </a:r>
            <a:r>
              <a:rPr sz="2400" b="0" spc="-5" dirty="0">
                <a:latin typeface="+mj-lt"/>
                <a:cs typeface="Bookman Old Style"/>
              </a:rPr>
              <a:t>fast ,  no matter </a:t>
            </a:r>
            <a:r>
              <a:rPr sz="2400" b="0" spc="-10" dirty="0">
                <a:latin typeface="+mj-lt"/>
                <a:cs typeface="Bookman Old Style"/>
              </a:rPr>
              <a:t>how </a:t>
            </a:r>
            <a:r>
              <a:rPr sz="2400" b="0" spc="-5" dirty="0">
                <a:latin typeface="+mj-lt"/>
                <a:cs typeface="Bookman Old Style"/>
              </a:rPr>
              <a:t>much memory </a:t>
            </a:r>
            <a:r>
              <a:rPr sz="2400" b="0" spc="-10" dirty="0">
                <a:latin typeface="+mj-lt"/>
                <a:cs typeface="Bookman Old Style"/>
              </a:rPr>
              <a:t>can be  </a:t>
            </a:r>
            <a:r>
              <a:rPr sz="2400" b="0" spc="-5" dirty="0">
                <a:latin typeface="+mj-lt"/>
                <a:cs typeface="Bookman Old Style"/>
              </a:rPr>
              <a:t>installed; the </a:t>
            </a:r>
            <a:r>
              <a:rPr sz="2400" b="0" spc="-10" dirty="0">
                <a:latin typeface="+mj-lt"/>
                <a:cs typeface="Bookman Old Style"/>
              </a:rPr>
              <a:t>unsolved </a:t>
            </a:r>
            <a:r>
              <a:rPr sz="2400" b="0" spc="-5" dirty="0">
                <a:latin typeface="+mj-lt"/>
                <a:cs typeface="Bookman Old Style"/>
              </a:rPr>
              <a:t>problems remain  </a:t>
            </a:r>
            <a:r>
              <a:rPr sz="2400" b="0" spc="-10" dirty="0">
                <a:latin typeface="+mj-lt"/>
                <a:cs typeface="Bookman Old Style"/>
              </a:rPr>
              <a:t>unsolved!</a:t>
            </a:r>
            <a:endParaRPr sz="2400" dirty="0">
              <a:latin typeface="+mj-lt"/>
              <a:cs typeface="Bookman Old Style"/>
            </a:endParaRPr>
          </a:p>
          <a:p>
            <a:pPr marL="286385" marR="448309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5" dirty="0">
                <a:latin typeface="+mj-lt"/>
                <a:cs typeface="Bookman Old Style"/>
              </a:rPr>
              <a:t>We might </a:t>
            </a:r>
            <a:r>
              <a:rPr sz="2400" b="0" spc="-10" dirty="0">
                <a:latin typeface="+mj-lt"/>
                <a:cs typeface="Bookman Old Style"/>
              </a:rPr>
              <a:t>need </a:t>
            </a:r>
            <a:r>
              <a:rPr sz="2400" b="0" spc="-5" dirty="0">
                <a:latin typeface="+mj-lt"/>
                <a:cs typeface="Bookman Old Style"/>
              </a:rPr>
              <a:t>life time of the </a:t>
            </a:r>
            <a:r>
              <a:rPr sz="2400" b="0" spc="-10" dirty="0">
                <a:latin typeface="+mj-lt"/>
                <a:cs typeface="Bookman Old Style"/>
              </a:rPr>
              <a:t>universe </a:t>
            </a:r>
            <a:r>
              <a:rPr sz="2400" b="0" dirty="0">
                <a:latin typeface="+mj-lt"/>
                <a:cs typeface="Bookman Old Style"/>
              </a:rPr>
              <a:t>to  </a:t>
            </a:r>
            <a:r>
              <a:rPr sz="2400" b="0" spc="-5" dirty="0">
                <a:latin typeface="+mj-lt"/>
                <a:cs typeface="Bookman Old Style"/>
              </a:rPr>
              <a:t>find </a:t>
            </a:r>
            <a:r>
              <a:rPr sz="2400" b="0" spc="-10" dirty="0">
                <a:latin typeface="+mj-lt"/>
                <a:cs typeface="Bookman Old Style"/>
              </a:rPr>
              <a:t>prime </a:t>
            </a:r>
            <a:r>
              <a:rPr sz="2400" b="0" spc="-5" dirty="0">
                <a:latin typeface="+mj-lt"/>
                <a:cs typeface="Bookman Old Style"/>
              </a:rPr>
              <a:t>factors of a </a:t>
            </a:r>
            <a:r>
              <a:rPr sz="2400" b="0" spc="-10" dirty="0">
                <a:latin typeface="+mj-lt"/>
                <a:cs typeface="Bookman Old Style"/>
              </a:rPr>
              <a:t>500-digits</a:t>
            </a:r>
            <a:r>
              <a:rPr sz="2400" b="0" spc="120" dirty="0">
                <a:latin typeface="+mj-lt"/>
                <a:cs typeface="Bookman Old Style"/>
              </a:rPr>
              <a:t> </a:t>
            </a:r>
            <a:r>
              <a:rPr sz="2400" b="0" spc="-10" dirty="0">
                <a:latin typeface="+mj-lt"/>
                <a:cs typeface="Bookman Old Style"/>
              </a:rPr>
              <a:t>number!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80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805688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a followed by one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 more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b’s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</a:t>
            </a:r>
            <a:r>
              <a:rPr sz="2600" strike="sngStrike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2600" strike="sngStrike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+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trike="noStrike" spc="-3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abb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abb abbb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 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4512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81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747634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151245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07314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that start with an a  followed by any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and then end 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</a:t>
            </a:r>
            <a:r>
              <a:rPr sz="26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{ac abc abbc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abbbc</a:t>
            </a:r>
            <a:r>
              <a:rPr sz="26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4454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82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540" y="1392593"/>
            <a:ext cx="7638415" cy="5106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312420" marR="304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312420" algn="l"/>
                <a:tab pos="3130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</a:t>
            </a:r>
            <a:r>
              <a:rPr sz="2600" spc="-15" dirty="0">
                <a:latin typeface="Arial"/>
                <a:cs typeface="Arial"/>
              </a:rPr>
              <a:t>a’s </a:t>
            </a:r>
            <a:r>
              <a:rPr sz="2600" dirty="0">
                <a:latin typeface="Arial"/>
                <a:cs typeface="Arial"/>
              </a:rPr>
              <a:t>if any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come  before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any.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550" spc="217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312420" algn="l"/>
                <a:tab pos="3130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4585970" algn="l"/>
              </a:tabLst>
            </a:pP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{Λ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 b aa ab bb aaa</a:t>
            </a:r>
            <a:r>
              <a:rPr sz="26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abbb	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bbb…..}</a:t>
            </a:r>
            <a:endParaRPr sz="2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  <a:tabLst>
                <a:tab pos="1231265" algn="l"/>
              </a:tabLst>
            </a:pPr>
            <a:r>
              <a:rPr sz="2600" dirty="0">
                <a:latin typeface="Arial"/>
                <a:cs typeface="Arial"/>
              </a:rPr>
              <a:t>NOTE:	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≠</a:t>
            </a:r>
            <a:r>
              <a:rPr sz="2600" spc="-4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Times New Roman"/>
              <a:cs typeface="Times New Roman"/>
            </a:endParaRPr>
          </a:p>
          <a:p>
            <a:pPr marL="312420" marR="41275" indent="-27495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because first language does not contain abab but second</a:t>
            </a:r>
            <a:r>
              <a:rPr sz="2000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language  has.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Once single b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detected then no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a‘s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can be</a:t>
            </a:r>
            <a:r>
              <a:rPr sz="2000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added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9451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929880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={a}</a:t>
            </a:r>
            <a:endParaRPr sz="2600">
              <a:latin typeface="Arial"/>
              <a:cs typeface="Arial"/>
            </a:endParaRPr>
          </a:p>
          <a:p>
            <a:pPr marL="25400" marR="17780">
              <a:lnSpc>
                <a:spcPct val="120000"/>
              </a:lnSpc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count of a is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odd.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L = a(aa)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600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(aa)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 aaa aaaaa</a:t>
            </a:r>
            <a:r>
              <a:rPr sz="2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747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1804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-7.1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84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19328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5596255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5518785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single a 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  comes in the start then odd number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b’s.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</a:t>
            </a:r>
            <a:r>
              <a:rPr sz="26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(a+c)b(bb)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cb abbb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cbbb</a:t>
            </a:r>
            <a:r>
              <a:rPr sz="26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0328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1804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-7.2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85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593"/>
            <a:ext cx="791400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316980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23951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single a or c  comes in the start then odd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in case of  a and zero or even number of </a:t>
            </a:r>
            <a:r>
              <a:rPr sz="2600" spc="-20" dirty="0">
                <a:latin typeface="Arial"/>
                <a:cs typeface="Arial"/>
              </a:rPr>
              <a:t>b’s </a:t>
            </a:r>
            <a:r>
              <a:rPr sz="2600" dirty="0">
                <a:latin typeface="Arial"/>
                <a:cs typeface="Arial"/>
              </a:rPr>
              <a:t>in case of 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ab(bb)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2550" spc="202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+c(bb)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 abbb cbb abbbbb</a:t>
            </a:r>
            <a:r>
              <a:rPr sz="26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3066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86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785431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6257290" algn="r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mple</a:t>
            </a:r>
            <a:endParaRPr sz="2600">
              <a:latin typeface="Arial"/>
              <a:cs typeface="Arial"/>
            </a:endParaRPr>
          </a:p>
          <a:p>
            <a:pPr marR="6179820" algn="r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c}</a:t>
            </a:r>
            <a:endParaRPr sz="2600">
              <a:latin typeface="Arial"/>
              <a:cs typeface="Arial"/>
            </a:endParaRPr>
          </a:p>
          <a:p>
            <a:pPr marL="299720" marR="177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where one or more a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 one or more c comes in the start then one or more  </a:t>
            </a:r>
            <a:r>
              <a:rPr sz="2600" spc="-15" dirty="0">
                <a:latin typeface="Arial"/>
                <a:cs typeface="Arial"/>
              </a:rPr>
              <a:t>b’s.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600" strike="sngStrike" spc="-5" dirty="0">
                <a:solidFill>
                  <a:srgbClr val="C00000"/>
                </a:solidFill>
                <a:latin typeface="Arial"/>
                <a:cs typeface="Arial"/>
              </a:rPr>
              <a:t> (a+c)</a:t>
            </a:r>
            <a:r>
              <a:rPr sz="3900" strike="sngStrike" spc="-7" baseline="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trike="sngStrike" spc="15" baseline="34313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1700" strike="sngStrike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sngStrike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550" strike="sngStrike" spc="7" baseline="34313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(aa*+cc*)</a:t>
            </a:r>
            <a:r>
              <a:rPr sz="2600" strike="noStrike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spc="5" dirty="0">
                <a:solidFill>
                  <a:srgbClr val="C00000"/>
                </a:solidFill>
                <a:latin typeface="Arial"/>
                <a:cs typeface="Arial"/>
              </a:rPr>
              <a:t>bb</a:t>
            </a:r>
            <a:r>
              <a:rPr sz="2550" strike="noStrike" spc="7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Give examples for words 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{ab cb aabb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cbbb</a:t>
            </a:r>
            <a:r>
              <a:rPr sz="26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542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E</a:t>
            </a:r>
            <a:r>
              <a:rPr spc="-5" dirty="0"/>
              <a:t>-9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87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6936740" cy="46494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5400" marR="17780">
              <a:lnSpc>
                <a:spcPct val="120000"/>
              </a:lnSpc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Formally describe all words with length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three.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L = </a:t>
            </a:r>
            <a:r>
              <a:rPr sz="2600" strike="sngStrike" spc="-5" dirty="0">
                <a:solidFill>
                  <a:srgbClr val="C00000"/>
                </a:solidFill>
                <a:latin typeface="Arial"/>
                <a:cs typeface="Arial"/>
              </a:rPr>
              <a:t>(a+b)</a:t>
            </a:r>
            <a:r>
              <a:rPr sz="3900" strike="sngStrike" spc="-7" baseline="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trike="sngStrike" spc="22" baseline="34313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550" strike="noStrike" spc="22" baseline="343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=(a+b) (a+b)</a:t>
            </a:r>
            <a:r>
              <a:rPr sz="2600" strike="noStrike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trike="noStrike" dirty="0">
                <a:solidFill>
                  <a:srgbClr val="C00000"/>
                </a:solidFill>
                <a:latin typeface="Arial"/>
                <a:cs typeface="Arial"/>
              </a:rPr>
              <a:t>(a+b)</a:t>
            </a:r>
            <a:endParaRPr sz="2600">
              <a:latin typeface="Arial"/>
              <a:cs typeface="Arial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</a:t>
            </a:r>
            <a:r>
              <a:rPr sz="2600" dirty="0">
                <a:latin typeface="Arial"/>
                <a:cs typeface="Arial"/>
              </a:rPr>
              <a:t> all words 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{aaa aab aba baa abb bab bba</a:t>
            </a:r>
            <a:r>
              <a:rPr sz="2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bbb}</a:t>
            </a:r>
            <a:endParaRPr sz="2600">
              <a:latin typeface="Arial"/>
              <a:cs typeface="Arial"/>
            </a:endParaRPr>
          </a:p>
          <a:p>
            <a:pPr marL="25400" marR="91186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What is the count of words of length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4?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 16 = </a:t>
            </a:r>
            <a:r>
              <a:rPr sz="2600" spc="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550" spc="7" baseline="34313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2550" baseline="34313">
              <a:latin typeface="Arial"/>
              <a:cs typeface="Arial"/>
            </a:endParaRPr>
          </a:p>
          <a:p>
            <a:pPr marL="25400" marR="727075">
              <a:lnSpc>
                <a:spcPts val="2700"/>
              </a:lnSpc>
              <a:spcBef>
                <a:spcPts val="830"/>
              </a:spcBef>
              <a:buClr>
                <a:srgbClr val="0AD0D9"/>
              </a:buClr>
              <a:buSzPct val="94230"/>
              <a:buChar char="-"/>
              <a:tabLst>
                <a:tab pos="299720" algn="l"/>
                <a:tab pos="300355" algn="l"/>
              </a:tabLst>
            </a:pPr>
            <a:r>
              <a:rPr sz="2600" dirty="0">
                <a:latin typeface="Arial"/>
                <a:cs typeface="Arial"/>
              </a:rPr>
              <a:t>What is the count of words of length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44? </a:t>
            </a:r>
            <a:r>
              <a:rPr sz="3900" baseline="-224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900" spc="15" baseline="-2243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700" spc="10" dirty="0">
                <a:solidFill>
                  <a:srgbClr val="C00000"/>
                </a:solidFill>
                <a:latin typeface="Arial"/>
                <a:cs typeface="Arial"/>
              </a:rPr>
              <a:t>44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6912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91" y="2513076"/>
            <a:ext cx="1958339" cy="58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639574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RE-10.1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89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240" y="1392593"/>
            <a:ext cx="4898390" cy="145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 </a:t>
            </a:r>
            <a:r>
              <a:rPr sz="2600" spc="-5" dirty="0">
                <a:latin typeface="Arial"/>
                <a:cs typeface="Arial"/>
              </a:rPr>
              <a:t>b}, </a:t>
            </a:r>
            <a:r>
              <a:rPr sz="2600" dirty="0">
                <a:latin typeface="Arial"/>
                <a:cs typeface="Arial"/>
              </a:rPr>
              <a:t>What </a:t>
            </a:r>
            <a:r>
              <a:rPr sz="2600" spc="-5" dirty="0">
                <a:latin typeface="Arial"/>
                <a:cs typeface="Arial"/>
              </a:rPr>
              <a:t>does 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describe?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  <a:tabLst>
                <a:tab pos="299720" algn="l"/>
              </a:tabLst>
            </a:pPr>
            <a:r>
              <a:rPr sz="2450" spc="5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L = (a+b)</a:t>
            </a:r>
            <a:r>
              <a:rPr sz="2550" baseline="34313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a(a+b)</a:t>
            </a:r>
            <a:r>
              <a:rPr sz="26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50" spc="15" baseline="34313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550" baseline="34313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504" y="2893822"/>
            <a:ext cx="144780" cy="382905"/>
          </a:xfrm>
          <a:custGeom>
            <a:avLst/>
            <a:gdLst/>
            <a:ahLst/>
            <a:cxnLst/>
            <a:rect l="l" t="t" r="r" b="b"/>
            <a:pathLst>
              <a:path w="144780" h="382904">
                <a:moveTo>
                  <a:pt x="54101" y="303529"/>
                </a:moveTo>
                <a:lnTo>
                  <a:pt x="50037" y="303656"/>
                </a:lnTo>
                <a:lnTo>
                  <a:pt x="47625" y="306197"/>
                </a:lnTo>
                <a:lnTo>
                  <a:pt x="45338" y="308737"/>
                </a:lnTo>
                <a:lnTo>
                  <a:pt x="45465" y="312800"/>
                </a:lnTo>
                <a:lnTo>
                  <a:pt x="48006" y="315213"/>
                </a:lnTo>
                <a:lnTo>
                  <a:pt x="120395" y="382777"/>
                </a:lnTo>
                <a:lnTo>
                  <a:pt x="122848" y="372617"/>
                </a:lnTo>
                <a:lnTo>
                  <a:pt x="110743" y="372617"/>
                </a:lnTo>
                <a:lnTo>
                  <a:pt x="103995" y="350126"/>
                </a:lnTo>
                <a:lnTo>
                  <a:pt x="56641" y="305942"/>
                </a:lnTo>
                <a:lnTo>
                  <a:pt x="54101" y="303529"/>
                </a:lnTo>
                <a:close/>
              </a:path>
              <a:path w="144780" h="382904">
                <a:moveTo>
                  <a:pt x="103995" y="350126"/>
                </a:moveTo>
                <a:lnTo>
                  <a:pt x="110743" y="372617"/>
                </a:lnTo>
                <a:lnTo>
                  <a:pt x="121976" y="369188"/>
                </a:lnTo>
                <a:lnTo>
                  <a:pt x="110616" y="369188"/>
                </a:lnTo>
                <a:lnTo>
                  <a:pt x="113156" y="358674"/>
                </a:lnTo>
                <a:lnTo>
                  <a:pt x="103995" y="350126"/>
                </a:lnTo>
                <a:close/>
              </a:path>
              <a:path w="144780" h="382904">
                <a:moveTo>
                  <a:pt x="135508" y="278002"/>
                </a:moveTo>
                <a:lnTo>
                  <a:pt x="132079" y="280035"/>
                </a:lnTo>
                <a:lnTo>
                  <a:pt x="131318" y="283463"/>
                </a:lnTo>
                <a:lnTo>
                  <a:pt x="116089" y="346525"/>
                </a:lnTo>
                <a:lnTo>
                  <a:pt x="122808" y="368935"/>
                </a:lnTo>
                <a:lnTo>
                  <a:pt x="110743" y="372617"/>
                </a:lnTo>
                <a:lnTo>
                  <a:pt x="122848" y="372617"/>
                </a:lnTo>
                <a:lnTo>
                  <a:pt x="143637" y="286512"/>
                </a:lnTo>
                <a:lnTo>
                  <a:pt x="144398" y="283082"/>
                </a:lnTo>
                <a:lnTo>
                  <a:pt x="142366" y="279653"/>
                </a:lnTo>
                <a:lnTo>
                  <a:pt x="138937" y="278764"/>
                </a:lnTo>
                <a:lnTo>
                  <a:pt x="135508" y="278002"/>
                </a:lnTo>
                <a:close/>
              </a:path>
              <a:path w="144780" h="382904">
                <a:moveTo>
                  <a:pt x="113156" y="358674"/>
                </a:moveTo>
                <a:lnTo>
                  <a:pt x="110616" y="369188"/>
                </a:lnTo>
                <a:lnTo>
                  <a:pt x="121157" y="366140"/>
                </a:lnTo>
                <a:lnTo>
                  <a:pt x="113156" y="358674"/>
                </a:lnTo>
                <a:close/>
              </a:path>
              <a:path w="144780" h="382904">
                <a:moveTo>
                  <a:pt x="116089" y="346525"/>
                </a:moveTo>
                <a:lnTo>
                  <a:pt x="113156" y="358674"/>
                </a:lnTo>
                <a:lnTo>
                  <a:pt x="121157" y="366140"/>
                </a:lnTo>
                <a:lnTo>
                  <a:pt x="110616" y="369188"/>
                </a:lnTo>
                <a:lnTo>
                  <a:pt x="121976" y="369188"/>
                </a:lnTo>
                <a:lnTo>
                  <a:pt x="122808" y="368935"/>
                </a:lnTo>
                <a:lnTo>
                  <a:pt x="116089" y="346525"/>
                </a:lnTo>
                <a:close/>
              </a:path>
              <a:path w="144780" h="382904">
                <a:moveTo>
                  <a:pt x="12191" y="0"/>
                </a:moveTo>
                <a:lnTo>
                  <a:pt x="0" y="3555"/>
                </a:lnTo>
                <a:lnTo>
                  <a:pt x="103995" y="350126"/>
                </a:lnTo>
                <a:lnTo>
                  <a:pt x="113156" y="358674"/>
                </a:lnTo>
                <a:lnTo>
                  <a:pt x="116089" y="346525"/>
                </a:lnTo>
                <a:lnTo>
                  <a:pt x="121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5098" y="2813939"/>
            <a:ext cx="1489710" cy="920115"/>
          </a:xfrm>
          <a:custGeom>
            <a:avLst/>
            <a:gdLst/>
            <a:ahLst/>
            <a:cxnLst/>
            <a:rect l="l" t="t" r="r" b="b"/>
            <a:pathLst>
              <a:path w="1489710" h="920114">
                <a:moveTo>
                  <a:pt x="1386966" y="904748"/>
                </a:moveTo>
                <a:lnTo>
                  <a:pt x="1384046" y="907542"/>
                </a:lnTo>
                <a:lnTo>
                  <a:pt x="1383918" y="914527"/>
                </a:lnTo>
                <a:lnTo>
                  <a:pt x="1386586" y="917448"/>
                </a:lnTo>
                <a:lnTo>
                  <a:pt x="1390141" y="917575"/>
                </a:lnTo>
                <a:lnTo>
                  <a:pt x="1489202" y="919861"/>
                </a:lnTo>
                <a:lnTo>
                  <a:pt x="1488590" y="918718"/>
                </a:lnTo>
                <a:lnTo>
                  <a:pt x="1475104" y="918718"/>
                </a:lnTo>
                <a:lnTo>
                  <a:pt x="1455028" y="906362"/>
                </a:lnTo>
                <a:lnTo>
                  <a:pt x="1390396" y="904875"/>
                </a:lnTo>
                <a:lnTo>
                  <a:pt x="1386966" y="904748"/>
                </a:lnTo>
                <a:close/>
              </a:path>
              <a:path w="1489710" h="920114">
                <a:moveTo>
                  <a:pt x="1455028" y="906362"/>
                </a:moveTo>
                <a:lnTo>
                  <a:pt x="1475104" y="918718"/>
                </a:lnTo>
                <a:lnTo>
                  <a:pt x="1476609" y="916305"/>
                </a:lnTo>
                <a:lnTo>
                  <a:pt x="1472946" y="916305"/>
                </a:lnTo>
                <a:lnTo>
                  <a:pt x="1467783" y="906656"/>
                </a:lnTo>
                <a:lnTo>
                  <a:pt x="1455028" y="906362"/>
                </a:lnTo>
                <a:close/>
              </a:path>
              <a:path w="1489710" h="920114">
                <a:moveTo>
                  <a:pt x="1437004" y="828167"/>
                </a:moveTo>
                <a:lnTo>
                  <a:pt x="1433956" y="829818"/>
                </a:lnTo>
                <a:lnTo>
                  <a:pt x="1430781" y="831469"/>
                </a:lnTo>
                <a:lnTo>
                  <a:pt x="1429639" y="835406"/>
                </a:lnTo>
                <a:lnTo>
                  <a:pt x="1431289" y="838454"/>
                </a:lnTo>
                <a:lnTo>
                  <a:pt x="1461893" y="895649"/>
                </a:lnTo>
                <a:lnTo>
                  <a:pt x="1481836" y="907923"/>
                </a:lnTo>
                <a:lnTo>
                  <a:pt x="1475104" y="918718"/>
                </a:lnTo>
                <a:lnTo>
                  <a:pt x="1488590" y="918718"/>
                </a:lnTo>
                <a:lnTo>
                  <a:pt x="1442465" y="832485"/>
                </a:lnTo>
                <a:lnTo>
                  <a:pt x="1440814" y="829437"/>
                </a:lnTo>
                <a:lnTo>
                  <a:pt x="1437004" y="828167"/>
                </a:lnTo>
                <a:close/>
              </a:path>
              <a:path w="1489710" h="920114">
                <a:moveTo>
                  <a:pt x="1467783" y="906656"/>
                </a:moveTo>
                <a:lnTo>
                  <a:pt x="1472946" y="916305"/>
                </a:lnTo>
                <a:lnTo>
                  <a:pt x="1478661" y="906907"/>
                </a:lnTo>
                <a:lnTo>
                  <a:pt x="1467783" y="906656"/>
                </a:lnTo>
                <a:close/>
              </a:path>
              <a:path w="1489710" h="920114">
                <a:moveTo>
                  <a:pt x="1461893" y="895649"/>
                </a:moveTo>
                <a:lnTo>
                  <a:pt x="1467783" y="906656"/>
                </a:lnTo>
                <a:lnTo>
                  <a:pt x="1478661" y="906907"/>
                </a:lnTo>
                <a:lnTo>
                  <a:pt x="1472946" y="916305"/>
                </a:lnTo>
                <a:lnTo>
                  <a:pt x="1476609" y="916305"/>
                </a:lnTo>
                <a:lnTo>
                  <a:pt x="1481836" y="907923"/>
                </a:lnTo>
                <a:lnTo>
                  <a:pt x="1461893" y="895649"/>
                </a:lnTo>
                <a:close/>
              </a:path>
              <a:path w="1489710" h="920114">
                <a:moveTo>
                  <a:pt x="6603" y="0"/>
                </a:moveTo>
                <a:lnTo>
                  <a:pt x="0" y="10922"/>
                </a:lnTo>
                <a:lnTo>
                  <a:pt x="1455028" y="906362"/>
                </a:lnTo>
                <a:lnTo>
                  <a:pt x="1467783" y="906656"/>
                </a:lnTo>
                <a:lnTo>
                  <a:pt x="1461893" y="895649"/>
                </a:lnTo>
                <a:lnTo>
                  <a:pt x="660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0657" y="2813176"/>
            <a:ext cx="3315970" cy="650875"/>
          </a:xfrm>
          <a:custGeom>
            <a:avLst/>
            <a:gdLst/>
            <a:ahLst/>
            <a:cxnLst/>
            <a:rect l="l" t="t" r="r" b="b"/>
            <a:pathLst>
              <a:path w="3315970" h="650875">
                <a:moveTo>
                  <a:pt x="3279327" y="615520"/>
                </a:moveTo>
                <a:lnTo>
                  <a:pt x="3218307" y="637539"/>
                </a:lnTo>
                <a:lnTo>
                  <a:pt x="3215005" y="638683"/>
                </a:lnTo>
                <a:lnTo>
                  <a:pt x="3213354" y="642365"/>
                </a:lnTo>
                <a:lnTo>
                  <a:pt x="3214497" y="645668"/>
                </a:lnTo>
                <a:lnTo>
                  <a:pt x="3215767" y="648970"/>
                </a:lnTo>
                <a:lnTo>
                  <a:pt x="3219323" y="650621"/>
                </a:lnTo>
                <a:lnTo>
                  <a:pt x="3222625" y="649477"/>
                </a:lnTo>
                <a:lnTo>
                  <a:pt x="3304938" y="619760"/>
                </a:lnTo>
                <a:lnTo>
                  <a:pt x="3302381" y="619760"/>
                </a:lnTo>
                <a:lnTo>
                  <a:pt x="3279327" y="615520"/>
                </a:lnTo>
                <a:close/>
              </a:path>
              <a:path w="3315970" h="650875">
                <a:moveTo>
                  <a:pt x="3291088" y="611276"/>
                </a:moveTo>
                <a:lnTo>
                  <a:pt x="3279327" y="615520"/>
                </a:lnTo>
                <a:lnTo>
                  <a:pt x="3302381" y="619760"/>
                </a:lnTo>
                <a:lnTo>
                  <a:pt x="3302637" y="618363"/>
                </a:lnTo>
                <a:lnTo>
                  <a:pt x="3299333" y="618363"/>
                </a:lnTo>
                <a:lnTo>
                  <a:pt x="3291088" y="611276"/>
                </a:lnTo>
                <a:close/>
              </a:path>
              <a:path w="3315970" h="650875">
                <a:moveTo>
                  <a:pt x="3237992" y="548894"/>
                </a:moveTo>
                <a:lnTo>
                  <a:pt x="3234055" y="549275"/>
                </a:lnTo>
                <a:lnTo>
                  <a:pt x="3229483" y="554609"/>
                </a:lnTo>
                <a:lnTo>
                  <a:pt x="3229737" y="558546"/>
                </a:lnTo>
                <a:lnTo>
                  <a:pt x="3281526" y="603058"/>
                </a:lnTo>
                <a:lnTo>
                  <a:pt x="3304667" y="607313"/>
                </a:lnTo>
                <a:lnTo>
                  <a:pt x="3302381" y="619760"/>
                </a:lnTo>
                <a:lnTo>
                  <a:pt x="3304938" y="619760"/>
                </a:lnTo>
                <a:lnTo>
                  <a:pt x="3315843" y="615823"/>
                </a:lnTo>
                <a:lnTo>
                  <a:pt x="3237992" y="548894"/>
                </a:lnTo>
                <a:close/>
              </a:path>
              <a:path w="3315970" h="650875">
                <a:moveTo>
                  <a:pt x="3301365" y="607568"/>
                </a:moveTo>
                <a:lnTo>
                  <a:pt x="3291088" y="611276"/>
                </a:lnTo>
                <a:lnTo>
                  <a:pt x="3299333" y="618363"/>
                </a:lnTo>
                <a:lnTo>
                  <a:pt x="3301365" y="607568"/>
                </a:lnTo>
                <a:close/>
              </a:path>
              <a:path w="3315970" h="650875">
                <a:moveTo>
                  <a:pt x="3304620" y="607568"/>
                </a:moveTo>
                <a:lnTo>
                  <a:pt x="3301365" y="607568"/>
                </a:lnTo>
                <a:lnTo>
                  <a:pt x="3299333" y="618363"/>
                </a:lnTo>
                <a:lnTo>
                  <a:pt x="3302637" y="618363"/>
                </a:lnTo>
                <a:lnTo>
                  <a:pt x="3304620" y="607568"/>
                </a:lnTo>
                <a:close/>
              </a:path>
              <a:path w="3315970" h="650875">
                <a:moveTo>
                  <a:pt x="2286" y="0"/>
                </a:moveTo>
                <a:lnTo>
                  <a:pt x="0" y="12446"/>
                </a:lnTo>
                <a:lnTo>
                  <a:pt x="3279327" y="615520"/>
                </a:lnTo>
                <a:lnTo>
                  <a:pt x="3291088" y="611276"/>
                </a:lnTo>
                <a:lnTo>
                  <a:pt x="3281526" y="603058"/>
                </a:lnTo>
                <a:lnTo>
                  <a:pt x="2286" y="0"/>
                </a:lnTo>
                <a:close/>
              </a:path>
              <a:path w="3315970" h="650875">
                <a:moveTo>
                  <a:pt x="3281526" y="603058"/>
                </a:moveTo>
                <a:lnTo>
                  <a:pt x="3291088" y="611276"/>
                </a:lnTo>
                <a:lnTo>
                  <a:pt x="3301365" y="607568"/>
                </a:lnTo>
                <a:lnTo>
                  <a:pt x="3304620" y="607568"/>
                </a:lnTo>
                <a:lnTo>
                  <a:pt x="3304667" y="607313"/>
                </a:lnTo>
                <a:lnTo>
                  <a:pt x="3281526" y="60305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303854"/>
            <a:ext cx="2437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Any string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a's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3456813"/>
            <a:ext cx="243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Any string </a:t>
            </a:r>
            <a:r>
              <a:rPr sz="1800" dirty="0">
                <a:latin typeface="Arial"/>
                <a:cs typeface="Arial"/>
              </a:rPr>
              <a:t>of a's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3761613"/>
            <a:ext cx="4831080" cy="133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935" marR="12814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  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610"/>
              </a:lnSpc>
            </a:pPr>
            <a:r>
              <a:rPr sz="2800" spc="-5" dirty="0">
                <a:latin typeface="Arial"/>
                <a:cs typeface="Arial"/>
              </a:rPr>
              <a:t>- Give examples for words in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{a ab aab bab abb</a:t>
            </a:r>
            <a:r>
              <a:rPr sz="2800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12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647412"/>
            <a:ext cx="74041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0" algn="l"/>
              </a:tabLst>
            </a:pPr>
            <a:r>
              <a:rPr spc="-30" dirty="0"/>
              <a:t>Why</a:t>
            </a:r>
            <a:r>
              <a:rPr spc="-20" dirty="0"/>
              <a:t> we</a:t>
            </a:r>
            <a:r>
              <a:rPr spc="5" dirty="0"/>
              <a:t> </a:t>
            </a:r>
            <a:r>
              <a:rPr spc="-10" dirty="0"/>
              <a:t>still	</a:t>
            </a:r>
            <a:r>
              <a:rPr spc="-5" dirty="0"/>
              <a:t>need</a:t>
            </a:r>
            <a:r>
              <a:rPr spc="-85" dirty="0"/>
              <a:t> </a:t>
            </a:r>
            <a:r>
              <a:rPr spc="-40" dirty="0" smtClean="0"/>
              <a:t>T</a:t>
            </a:r>
            <a:r>
              <a:rPr lang="en-US" spc="-40" dirty="0"/>
              <a:t>O</a:t>
            </a:r>
            <a:r>
              <a:rPr spc="-40" dirty="0" smtClean="0"/>
              <a:t>C</a:t>
            </a:r>
            <a:r>
              <a:rPr spc="-40" dirty="0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35940" y="1542034"/>
            <a:ext cx="78155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 algn="just">
              <a:lnSpc>
                <a:spcPts val="3354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endParaRPr lang="en-US" sz="2400" b="0" spc="-10" dirty="0" smtClean="0">
              <a:latin typeface="+mj-lt"/>
              <a:cs typeface="Bookman Old Style"/>
            </a:endParaRPr>
          </a:p>
          <a:p>
            <a:pPr marL="287020" indent="-274320" algn="just">
              <a:lnSpc>
                <a:spcPts val="3354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 smtClean="0">
                <a:latin typeface="+mj-lt"/>
                <a:cs typeface="Bookman Old Style"/>
              </a:rPr>
              <a:t>Technologies </a:t>
            </a:r>
            <a:r>
              <a:rPr sz="2400" b="0" spc="-10" dirty="0">
                <a:latin typeface="+mj-lt"/>
                <a:cs typeface="Bookman Old Style"/>
              </a:rPr>
              <a:t>become obsolete but</a:t>
            </a:r>
            <a:r>
              <a:rPr sz="2400" b="0" spc="65" dirty="0">
                <a:latin typeface="+mj-lt"/>
                <a:cs typeface="Bookman Old Style"/>
              </a:rPr>
              <a:t> </a:t>
            </a:r>
            <a:r>
              <a:rPr sz="2400" b="0" spc="-10" dirty="0" smtClean="0">
                <a:latin typeface="+mj-lt"/>
                <a:cs typeface="Bookman Old Style"/>
              </a:rPr>
              <a:t>basic</a:t>
            </a:r>
            <a:r>
              <a:rPr lang="en-US" sz="2400" dirty="0">
                <a:latin typeface="+mj-lt"/>
                <a:cs typeface="Bookman Old Style"/>
              </a:rPr>
              <a:t> </a:t>
            </a:r>
            <a:r>
              <a:rPr sz="2400" b="0" i="1" spc="-10" dirty="0" smtClean="0">
                <a:solidFill>
                  <a:srgbClr val="C00000"/>
                </a:solidFill>
                <a:latin typeface="+mj-lt"/>
                <a:cs typeface="Bookman Old Style"/>
              </a:rPr>
              <a:t>theories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remain</a:t>
            </a:r>
            <a:r>
              <a:rPr sz="2400" b="0" i="1" spc="90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dirty="0">
                <a:solidFill>
                  <a:srgbClr val="C00000"/>
                </a:solidFill>
                <a:latin typeface="+mj-lt"/>
                <a:cs typeface="Bookman Old Style"/>
              </a:rPr>
              <a:t>forever</a:t>
            </a:r>
            <a:r>
              <a:rPr sz="2400" b="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  <a:p>
            <a:pPr marL="286385" marR="5080" indent="-274320" algn="just">
              <a:lnSpc>
                <a:spcPct val="998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5" dirty="0" smtClean="0">
                <a:latin typeface="+mj-lt"/>
                <a:cs typeface="Bookman Old Style"/>
              </a:rPr>
              <a:t>T</a:t>
            </a:r>
            <a:r>
              <a:rPr lang="en-US" sz="2400" b="0" spc="-15" dirty="0" smtClean="0">
                <a:latin typeface="+mj-lt"/>
                <a:cs typeface="Bookman Old Style"/>
              </a:rPr>
              <a:t>O</a:t>
            </a:r>
            <a:r>
              <a:rPr sz="2400" b="0" spc="-15" dirty="0" smtClean="0">
                <a:latin typeface="+mj-lt"/>
                <a:cs typeface="Bookman Old Style"/>
              </a:rPr>
              <a:t>C </a:t>
            </a:r>
            <a:r>
              <a:rPr sz="2400" b="0" spc="-10" dirty="0">
                <a:latin typeface="+mj-lt"/>
                <a:cs typeface="Bookman Old Style"/>
              </a:rPr>
              <a:t>provides </a:t>
            </a:r>
            <a:r>
              <a:rPr sz="2400" b="0" spc="-5" dirty="0">
                <a:latin typeface="+mj-lt"/>
                <a:cs typeface="Bookman Old Style"/>
              </a:rPr>
              <a:t>tools for </a:t>
            </a:r>
            <a:r>
              <a:rPr sz="2400" b="0" spc="-10" dirty="0">
                <a:latin typeface="+mj-lt"/>
                <a:cs typeface="Bookman Old Style"/>
              </a:rPr>
              <a:t>solving computational  problems </a:t>
            </a:r>
            <a:r>
              <a:rPr sz="2400" b="0" spc="-5" dirty="0">
                <a:latin typeface="+mj-lt"/>
                <a:cs typeface="Bookman Old Style"/>
              </a:rPr>
              <a:t>like regular expressions for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string 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parsing </a:t>
            </a:r>
            <a:r>
              <a:rPr sz="2400" b="0" i="1" spc="-30" dirty="0">
                <a:solidFill>
                  <a:srgbClr val="C00000"/>
                </a:solidFill>
                <a:latin typeface="+mj-lt"/>
                <a:cs typeface="Bookman Old Style"/>
              </a:rPr>
              <a:t>and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pattern</a:t>
            </a:r>
            <a:r>
              <a:rPr sz="2400" b="0" i="1" spc="18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matching</a:t>
            </a:r>
            <a:r>
              <a:rPr sz="2400" b="0" spc="-1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  <a:p>
            <a:pPr marL="286385" marR="321945" indent="-274320" algn="just">
              <a:lnSpc>
                <a:spcPct val="999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400" b="0" spc="-10" dirty="0">
                <a:latin typeface="+mj-lt"/>
                <a:cs typeface="Bookman Old Style"/>
              </a:rPr>
              <a:t>Studying different </a:t>
            </a:r>
            <a:r>
              <a:rPr sz="2400" b="0" spc="-5" dirty="0">
                <a:latin typeface="+mj-lt"/>
                <a:cs typeface="Bookman Old Style"/>
              </a:rPr>
              <a:t>types of grammars like  CFG would </a:t>
            </a:r>
            <a:r>
              <a:rPr sz="2400" b="0" spc="-10" dirty="0">
                <a:latin typeface="+mj-lt"/>
                <a:cs typeface="Bookman Old Style"/>
              </a:rPr>
              <a:t>help </a:t>
            </a:r>
            <a:r>
              <a:rPr sz="2400" b="0" spc="-5" dirty="0">
                <a:latin typeface="+mj-lt"/>
                <a:cs typeface="Bookman Old Style"/>
              </a:rPr>
              <a:t>in many </a:t>
            </a:r>
            <a:r>
              <a:rPr sz="2400" b="0" spc="-10" dirty="0">
                <a:latin typeface="+mj-lt"/>
                <a:cs typeface="Bookman Old Style"/>
              </a:rPr>
              <a:t>other areas </a:t>
            </a:r>
            <a:r>
              <a:rPr sz="2400" b="0" spc="-5" dirty="0">
                <a:latin typeface="+mj-lt"/>
                <a:cs typeface="Bookman Old Style"/>
              </a:rPr>
              <a:t>like </a:t>
            </a:r>
            <a:r>
              <a:rPr sz="2400" b="0" spc="-5" dirty="0">
                <a:solidFill>
                  <a:srgbClr val="C00000"/>
                </a:solidFill>
                <a:latin typeface="+mj-lt"/>
                <a:cs typeface="Bookman Old Style"/>
              </a:rPr>
              <a:t>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compilers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design </a:t>
            </a:r>
            <a:r>
              <a:rPr sz="2400" b="0" spc="-10" dirty="0">
                <a:solidFill>
                  <a:srgbClr val="C00000"/>
                </a:solidFill>
                <a:latin typeface="+mj-lt"/>
                <a:cs typeface="Bookman Old Style"/>
              </a:rPr>
              <a:t>and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natural </a:t>
            </a:r>
            <a:r>
              <a:rPr sz="2400" b="0" i="1" spc="-15" dirty="0">
                <a:solidFill>
                  <a:srgbClr val="C00000"/>
                </a:solidFill>
                <a:latin typeface="+mj-lt"/>
                <a:cs typeface="Bookman Old Style"/>
              </a:rPr>
              <a:t>language  </a:t>
            </a:r>
            <a:r>
              <a:rPr sz="2400" b="0" i="1" spc="-10" dirty="0">
                <a:solidFill>
                  <a:srgbClr val="C00000"/>
                </a:solidFill>
                <a:latin typeface="+mj-lt"/>
                <a:cs typeface="Bookman Old Style"/>
              </a:rPr>
              <a:t>processing</a:t>
            </a:r>
            <a:r>
              <a:rPr sz="2400" b="0" spc="-10" dirty="0">
                <a:latin typeface="+mj-lt"/>
                <a:cs typeface="Bookman Old Style"/>
              </a:rPr>
              <a:t>.</a:t>
            </a:r>
            <a:endParaRPr sz="2400" dirty="0">
              <a:latin typeface="+mj-lt"/>
              <a:cs typeface="Bookman Old Style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45379"/>
            <a:ext cx="6292215" cy="12490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pc="-5" dirty="0"/>
              <a:t>RE-10.2</a:t>
            </a:r>
          </a:p>
          <a:p>
            <a:pPr marL="1973580">
              <a:lnSpc>
                <a:spcPct val="100000"/>
              </a:lnSpc>
              <a:spcBef>
                <a:spcPts val="409"/>
              </a:spcBef>
            </a:pPr>
            <a:r>
              <a:rPr sz="2600" i="1" dirty="0">
                <a:solidFill>
                  <a:srgbClr val="000000"/>
                </a:solidFill>
                <a:latin typeface="Arial"/>
                <a:cs typeface="Arial"/>
              </a:rPr>
              <a:t>abbaab can parsed in 3</a:t>
            </a:r>
            <a:r>
              <a:rPr sz="26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0000"/>
                </a:solidFill>
                <a:latin typeface="Arial"/>
                <a:cs typeface="Arial"/>
              </a:rPr>
              <a:t>ways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90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27113" y="2740786"/>
            <a:ext cx="120650" cy="535305"/>
          </a:xfrm>
          <a:custGeom>
            <a:avLst/>
            <a:gdLst/>
            <a:ahLst/>
            <a:cxnLst/>
            <a:rect l="l" t="t" r="r" b="b"/>
            <a:pathLst>
              <a:path w="120650" h="535304">
                <a:moveTo>
                  <a:pt x="24091" y="446277"/>
                </a:moveTo>
                <a:lnTo>
                  <a:pt x="18580" y="450596"/>
                </a:lnTo>
                <a:lnTo>
                  <a:pt x="18110" y="454533"/>
                </a:lnTo>
                <a:lnTo>
                  <a:pt x="20281" y="457326"/>
                </a:lnTo>
                <a:lnTo>
                  <a:pt x="81699" y="535051"/>
                </a:lnTo>
                <a:lnTo>
                  <a:pt x="86422" y="523493"/>
                </a:lnTo>
                <a:lnTo>
                  <a:pt x="73647" y="523493"/>
                </a:lnTo>
                <a:lnTo>
                  <a:pt x="70363" y="500234"/>
                </a:lnTo>
                <a:lnTo>
                  <a:pt x="30251" y="449452"/>
                </a:lnTo>
                <a:lnTo>
                  <a:pt x="28079" y="446659"/>
                </a:lnTo>
                <a:lnTo>
                  <a:pt x="24091" y="446277"/>
                </a:lnTo>
                <a:close/>
              </a:path>
              <a:path w="120650" h="535304">
                <a:moveTo>
                  <a:pt x="70363" y="500234"/>
                </a:moveTo>
                <a:lnTo>
                  <a:pt x="73647" y="523493"/>
                </a:lnTo>
                <a:lnTo>
                  <a:pt x="86220" y="521715"/>
                </a:lnTo>
                <a:lnTo>
                  <a:pt x="86005" y="520191"/>
                </a:lnTo>
                <a:lnTo>
                  <a:pt x="74053" y="520191"/>
                </a:lnTo>
                <a:lnTo>
                  <a:pt x="78170" y="510116"/>
                </a:lnTo>
                <a:lnTo>
                  <a:pt x="70363" y="500234"/>
                </a:lnTo>
                <a:close/>
              </a:path>
              <a:path w="120650" h="535304">
                <a:moveTo>
                  <a:pt x="112458" y="433704"/>
                </a:moveTo>
                <a:lnTo>
                  <a:pt x="108750" y="435355"/>
                </a:lnTo>
                <a:lnTo>
                  <a:pt x="107416" y="438530"/>
                </a:lnTo>
                <a:lnTo>
                  <a:pt x="82936" y="498450"/>
                </a:lnTo>
                <a:lnTo>
                  <a:pt x="86220" y="521715"/>
                </a:lnTo>
                <a:lnTo>
                  <a:pt x="73647" y="523493"/>
                </a:lnTo>
                <a:lnTo>
                  <a:pt x="86422" y="523493"/>
                </a:lnTo>
                <a:lnTo>
                  <a:pt x="119176" y="443357"/>
                </a:lnTo>
                <a:lnTo>
                  <a:pt x="120497" y="440182"/>
                </a:lnTo>
                <a:lnTo>
                  <a:pt x="118948" y="436372"/>
                </a:lnTo>
                <a:lnTo>
                  <a:pt x="115697" y="435101"/>
                </a:lnTo>
                <a:lnTo>
                  <a:pt x="112458" y="433704"/>
                </a:lnTo>
                <a:close/>
              </a:path>
              <a:path w="120650" h="535304">
                <a:moveTo>
                  <a:pt x="78170" y="510116"/>
                </a:moveTo>
                <a:lnTo>
                  <a:pt x="74053" y="520191"/>
                </a:lnTo>
                <a:lnTo>
                  <a:pt x="84924" y="518667"/>
                </a:lnTo>
                <a:lnTo>
                  <a:pt x="78170" y="510116"/>
                </a:lnTo>
                <a:close/>
              </a:path>
              <a:path w="120650" h="535304">
                <a:moveTo>
                  <a:pt x="82936" y="498450"/>
                </a:moveTo>
                <a:lnTo>
                  <a:pt x="78170" y="510116"/>
                </a:lnTo>
                <a:lnTo>
                  <a:pt x="84924" y="518667"/>
                </a:lnTo>
                <a:lnTo>
                  <a:pt x="74053" y="520191"/>
                </a:lnTo>
                <a:lnTo>
                  <a:pt x="86005" y="520191"/>
                </a:lnTo>
                <a:lnTo>
                  <a:pt x="82936" y="498450"/>
                </a:lnTo>
                <a:close/>
              </a:path>
              <a:path w="120650" h="535304">
                <a:moveTo>
                  <a:pt x="12572" y="0"/>
                </a:moveTo>
                <a:lnTo>
                  <a:pt x="0" y="1777"/>
                </a:lnTo>
                <a:lnTo>
                  <a:pt x="70363" y="500234"/>
                </a:lnTo>
                <a:lnTo>
                  <a:pt x="78170" y="510116"/>
                </a:lnTo>
                <a:lnTo>
                  <a:pt x="82936" y="498450"/>
                </a:lnTo>
                <a:lnTo>
                  <a:pt x="125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2386711"/>
            <a:ext cx="1246505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a  </a:t>
            </a:r>
            <a:r>
              <a:rPr sz="2800" i="1" dirty="0">
                <a:latin typeface="Arial"/>
                <a:cs typeface="Arial"/>
              </a:rPr>
              <a:t>bbaab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Λ a</a:t>
            </a:r>
            <a:r>
              <a:rPr sz="200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bbaab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5202" y="2744723"/>
            <a:ext cx="103505" cy="609600"/>
          </a:xfrm>
          <a:custGeom>
            <a:avLst/>
            <a:gdLst/>
            <a:ahLst/>
            <a:cxnLst/>
            <a:rect l="l" t="t" r="r" b="b"/>
            <a:pathLst>
              <a:path w="103505" h="609600">
                <a:moveTo>
                  <a:pt x="7099" y="513461"/>
                </a:moveTo>
                <a:lnTo>
                  <a:pt x="1041" y="517016"/>
                </a:lnTo>
                <a:lnTo>
                  <a:pt x="0" y="520826"/>
                </a:lnTo>
                <a:lnTo>
                  <a:pt x="51473" y="609600"/>
                </a:lnTo>
                <a:lnTo>
                  <a:pt x="58850" y="597026"/>
                </a:lnTo>
                <a:lnTo>
                  <a:pt x="45161" y="597026"/>
                </a:lnTo>
                <a:lnTo>
                  <a:pt x="45222" y="573538"/>
                </a:lnTo>
                <a:lnTo>
                  <a:pt x="10985" y="514476"/>
                </a:lnTo>
                <a:lnTo>
                  <a:pt x="7099" y="513461"/>
                </a:lnTo>
                <a:close/>
              </a:path>
              <a:path w="103505" h="609600">
                <a:moveTo>
                  <a:pt x="45222" y="573538"/>
                </a:moveTo>
                <a:lnTo>
                  <a:pt x="45161" y="597026"/>
                </a:lnTo>
                <a:lnTo>
                  <a:pt x="57861" y="597026"/>
                </a:lnTo>
                <a:lnTo>
                  <a:pt x="57869" y="593851"/>
                </a:lnTo>
                <a:lnTo>
                  <a:pt x="46024" y="593851"/>
                </a:lnTo>
                <a:lnTo>
                  <a:pt x="51544" y="584445"/>
                </a:lnTo>
                <a:lnTo>
                  <a:pt x="45222" y="573538"/>
                </a:lnTo>
                <a:close/>
              </a:path>
              <a:path w="103505" h="609600">
                <a:moveTo>
                  <a:pt x="96342" y="513714"/>
                </a:moveTo>
                <a:lnTo>
                  <a:pt x="92456" y="514730"/>
                </a:lnTo>
                <a:lnTo>
                  <a:pt x="57945" y="573538"/>
                </a:lnTo>
                <a:lnTo>
                  <a:pt x="57861" y="597026"/>
                </a:lnTo>
                <a:lnTo>
                  <a:pt x="58850" y="597026"/>
                </a:lnTo>
                <a:lnTo>
                  <a:pt x="103403" y="521080"/>
                </a:lnTo>
                <a:lnTo>
                  <a:pt x="102387" y="517271"/>
                </a:lnTo>
                <a:lnTo>
                  <a:pt x="96342" y="513714"/>
                </a:lnTo>
                <a:close/>
              </a:path>
              <a:path w="103505" h="609600">
                <a:moveTo>
                  <a:pt x="51544" y="584445"/>
                </a:moveTo>
                <a:lnTo>
                  <a:pt x="46024" y="593851"/>
                </a:lnTo>
                <a:lnTo>
                  <a:pt x="56997" y="593851"/>
                </a:lnTo>
                <a:lnTo>
                  <a:pt x="51544" y="584445"/>
                </a:lnTo>
                <a:close/>
              </a:path>
              <a:path w="103505" h="609600">
                <a:moveTo>
                  <a:pt x="57922" y="573578"/>
                </a:moveTo>
                <a:lnTo>
                  <a:pt x="51544" y="584445"/>
                </a:lnTo>
                <a:lnTo>
                  <a:pt x="56997" y="593851"/>
                </a:lnTo>
                <a:lnTo>
                  <a:pt x="57869" y="593851"/>
                </a:lnTo>
                <a:lnTo>
                  <a:pt x="57922" y="573578"/>
                </a:lnTo>
                <a:close/>
              </a:path>
              <a:path w="103505" h="609600">
                <a:moveTo>
                  <a:pt x="59410" y="0"/>
                </a:moveTo>
                <a:lnTo>
                  <a:pt x="46710" y="0"/>
                </a:lnTo>
                <a:lnTo>
                  <a:pt x="45368" y="517016"/>
                </a:lnTo>
                <a:lnTo>
                  <a:pt x="45245" y="573578"/>
                </a:lnTo>
                <a:lnTo>
                  <a:pt x="51544" y="584445"/>
                </a:lnTo>
                <a:lnTo>
                  <a:pt x="57922" y="573578"/>
                </a:lnTo>
                <a:lnTo>
                  <a:pt x="594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77" y="2818383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80" h="458470">
                <a:moveTo>
                  <a:pt x="22606" y="370839"/>
                </a:moveTo>
                <a:lnTo>
                  <a:pt x="19938" y="373125"/>
                </a:lnTo>
                <a:lnTo>
                  <a:pt x="17271" y="375285"/>
                </a:lnTo>
                <a:lnTo>
                  <a:pt x="16890" y="379349"/>
                </a:lnTo>
                <a:lnTo>
                  <a:pt x="19050" y="382015"/>
                </a:lnTo>
                <a:lnTo>
                  <a:pt x="82422" y="458215"/>
                </a:lnTo>
                <a:lnTo>
                  <a:pt x="86717" y="446913"/>
                </a:lnTo>
                <a:lnTo>
                  <a:pt x="74040" y="446913"/>
                </a:lnTo>
                <a:lnTo>
                  <a:pt x="70160" y="423597"/>
                </a:lnTo>
                <a:lnTo>
                  <a:pt x="28828" y="373888"/>
                </a:lnTo>
                <a:lnTo>
                  <a:pt x="26669" y="371220"/>
                </a:lnTo>
                <a:lnTo>
                  <a:pt x="22606" y="370839"/>
                </a:lnTo>
                <a:close/>
              </a:path>
              <a:path w="119380" h="458470">
                <a:moveTo>
                  <a:pt x="70160" y="423597"/>
                </a:moveTo>
                <a:lnTo>
                  <a:pt x="74040" y="446913"/>
                </a:lnTo>
                <a:lnTo>
                  <a:pt x="86613" y="444753"/>
                </a:lnTo>
                <a:lnTo>
                  <a:pt x="86423" y="443611"/>
                </a:lnTo>
                <a:lnTo>
                  <a:pt x="74422" y="443611"/>
                </a:lnTo>
                <a:lnTo>
                  <a:pt x="78304" y="433392"/>
                </a:lnTo>
                <a:lnTo>
                  <a:pt x="70160" y="423597"/>
                </a:lnTo>
                <a:close/>
              </a:path>
              <a:path w="119380" h="458470">
                <a:moveTo>
                  <a:pt x="110616" y="356107"/>
                </a:moveTo>
                <a:lnTo>
                  <a:pt x="106934" y="357758"/>
                </a:lnTo>
                <a:lnTo>
                  <a:pt x="105790" y="361061"/>
                </a:lnTo>
                <a:lnTo>
                  <a:pt x="82762" y="421661"/>
                </a:lnTo>
                <a:lnTo>
                  <a:pt x="86613" y="444753"/>
                </a:lnTo>
                <a:lnTo>
                  <a:pt x="74040" y="446913"/>
                </a:lnTo>
                <a:lnTo>
                  <a:pt x="86717" y="446913"/>
                </a:lnTo>
                <a:lnTo>
                  <a:pt x="117601" y="365632"/>
                </a:lnTo>
                <a:lnTo>
                  <a:pt x="118872" y="362330"/>
                </a:lnTo>
                <a:lnTo>
                  <a:pt x="117220" y="358648"/>
                </a:lnTo>
                <a:lnTo>
                  <a:pt x="110616" y="356107"/>
                </a:lnTo>
                <a:close/>
              </a:path>
              <a:path w="119380" h="458470">
                <a:moveTo>
                  <a:pt x="78304" y="433392"/>
                </a:moveTo>
                <a:lnTo>
                  <a:pt x="74422" y="443611"/>
                </a:lnTo>
                <a:lnTo>
                  <a:pt x="85216" y="441705"/>
                </a:lnTo>
                <a:lnTo>
                  <a:pt x="78304" y="433392"/>
                </a:lnTo>
                <a:close/>
              </a:path>
              <a:path w="119380" h="458470">
                <a:moveTo>
                  <a:pt x="82762" y="421661"/>
                </a:moveTo>
                <a:lnTo>
                  <a:pt x="78304" y="433392"/>
                </a:lnTo>
                <a:lnTo>
                  <a:pt x="85216" y="441705"/>
                </a:lnTo>
                <a:lnTo>
                  <a:pt x="74422" y="443611"/>
                </a:lnTo>
                <a:lnTo>
                  <a:pt x="86423" y="443611"/>
                </a:lnTo>
                <a:lnTo>
                  <a:pt x="82762" y="421661"/>
                </a:lnTo>
                <a:close/>
              </a:path>
              <a:path w="119380" h="458470">
                <a:moveTo>
                  <a:pt x="12445" y="0"/>
                </a:moveTo>
                <a:lnTo>
                  <a:pt x="0" y="2031"/>
                </a:lnTo>
                <a:lnTo>
                  <a:pt x="70160" y="423597"/>
                </a:lnTo>
                <a:lnTo>
                  <a:pt x="78304" y="433392"/>
                </a:lnTo>
                <a:lnTo>
                  <a:pt x="82762" y="421661"/>
                </a:lnTo>
                <a:lnTo>
                  <a:pt x="1244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00" y="2815589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80" h="308610">
                <a:moveTo>
                  <a:pt x="14986" y="204215"/>
                </a:moveTo>
                <a:lnTo>
                  <a:pt x="11811" y="206756"/>
                </a:lnTo>
                <a:lnTo>
                  <a:pt x="11430" y="210185"/>
                </a:lnTo>
                <a:lnTo>
                  <a:pt x="0" y="308610"/>
                </a:lnTo>
                <a:lnTo>
                  <a:pt x="14766" y="302387"/>
                </a:lnTo>
                <a:lnTo>
                  <a:pt x="12573" y="302387"/>
                </a:lnTo>
                <a:lnTo>
                  <a:pt x="2412" y="294767"/>
                </a:lnTo>
                <a:lnTo>
                  <a:pt x="16559" y="275907"/>
                </a:lnTo>
                <a:lnTo>
                  <a:pt x="24002" y="211709"/>
                </a:lnTo>
                <a:lnTo>
                  <a:pt x="24383" y="208152"/>
                </a:lnTo>
                <a:lnTo>
                  <a:pt x="21970" y="204977"/>
                </a:lnTo>
                <a:lnTo>
                  <a:pt x="14986" y="204215"/>
                </a:lnTo>
                <a:close/>
              </a:path>
              <a:path w="233680" h="308610">
                <a:moveTo>
                  <a:pt x="16559" y="275907"/>
                </a:moveTo>
                <a:lnTo>
                  <a:pt x="2412" y="294767"/>
                </a:lnTo>
                <a:lnTo>
                  <a:pt x="12573" y="302387"/>
                </a:lnTo>
                <a:lnTo>
                  <a:pt x="14859" y="299338"/>
                </a:lnTo>
                <a:lnTo>
                  <a:pt x="13843" y="299338"/>
                </a:lnTo>
                <a:lnTo>
                  <a:pt x="5080" y="292735"/>
                </a:lnTo>
                <a:lnTo>
                  <a:pt x="15098" y="288508"/>
                </a:lnTo>
                <a:lnTo>
                  <a:pt x="16559" y="275907"/>
                </a:lnTo>
                <a:close/>
              </a:path>
              <a:path w="233680" h="308610">
                <a:moveTo>
                  <a:pt x="89535" y="257048"/>
                </a:moveTo>
                <a:lnTo>
                  <a:pt x="86360" y="258445"/>
                </a:lnTo>
                <a:lnTo>
                  <a:pt x="26633" y="283642"/>
                </a:lnTo>
                <a:lnTo>
                  <a:pt x="12573" y="302387"/>
                </a:lnTo>
                <a:lnTo>
                  <a:pt x="14766" y="302387"/>
                </a:lnTo>
                <a:lnTo>
                  <a:pt x="91312" y="270129"/>
                </a:lnTo>
                <a:lnTo>
                  <a:pt x="94487" y="268732"/>
                </a:lnTo>
                <a:lnTo>
                  <a:pt x="96012" y="265049"/>
                </a:lnTo>
                <a:lnTo>
                  <a:pt x="94614" y="261747"/>
                </a:lnTo>
                <a:lnTo>
                  <a:pt x="93344" y="258572"/>
                </a:lnTo>
                <a:lnTo>
                  <a:pt x="89535" y="257048"/>
                </a:lnTo>
                <a:close/>
              </a:path>
              <a:path w="233680" h="308610">
                <a:moveTo>
                  <a:pt x="15098" y="288508"/>
                </a:moveTo>
                <a:lnTo>
                  <a:pt x="5080" y="292735"/>
                </a:lnTo>
                <a:lnTo>
                  <a:pt x="13843" y="299338"/>
                </a:lnTo>
                <a:lnTo>
                  <a:pt x="15098" y="288508"/>
                </a:lnTo>
                <a:close/>
              </a:path>
              <a:path w="233680" h="308610">
                <a:moveTo>
                  <a:pt x="26633" y="283642"/>
                </a:moveTo>
                <a:lnTo>
                  <a:pt x="15098" y="288508"/>
                </a:lnTo>
                <a:lnTo>
                  <a:pt x="13843" y="299338"/>
                </a:lnTo>
                <a:lnTo>
                  <a:pt x="14859" y="299338"/>
                </a:lnTo>
                <a:lnTo>
                  <a:pt x="26633" y="283642"/>
                </a:lnTo>
                <a:close/>
              </a:path>
              <a:path w="233680" h="308610">
                <a:moveTo>
                  <a:pt x="223519" y="0"/>
                </a:moveTo>
                <a:lnTo>
                  <a:pt x="16559" y="275907"/>
                </a:lnTo>
                <a:lnTo>
                  <a:pt x="15098" y="288508"/>
                </a:lnTo>
                <a:lnTo>
                  <a:pt x="26633" y="283642"/>
                </a:lnTo>
                <a:lnTo>
                  <a:pt x="233680" y="7620"/>
                </a:lnTo>
                <a:lnTo>
                  <a:pt x="2235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3975" y="3162045"/>
            <a:ext cx="12236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abb	a  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775" y="2386711"/>
            <a:ext cx="916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abb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 </a:t>
            </a:r>
            <a:r>
              <a:rPr sz="2800" i="1" dirty="0">
                <a:latin typeface="Arial"/>
                <a:cs typeface="Arial"/>
              </a:rPr>
              <a:t>ab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0373" y="2743835"/>
            <a:ext cx="120650" cy="534035"/>
          </a:xfrm>
          <a:custGeom>
            <a:avLst/>
            <a:gdLst/>
            <a:ahLst/>
            <a:cxnLst/>
            <a:rect l="l" t="t" r="r" b="b"/>
            <a:pathLst>
              <a:path w="120650" h="534035">
                <a:moveTo>
                  <a:pt x="24129" y="444626"/>
                </a:moveTo>
                <a:lnTo>
                  <a:pt x="21336" y="446786"/>
                </a:lnTo>
                <a:lnTo>
                  <a:pt x="18668" y="449072"/>
                </a:lnTo>
                <a:lnTo>
                  <a:pt x="18161" y="453009"/>
                </a:lnTo>
                <a:lnTo>
                  <a:pt x="20320" y="455802"/>
                </a:lnTo>
                <a:lnTo>
                  <a:pt x="81787" y="533526"/>
                </a:lnTo>
                <a:lnTo>
                  <a:pt x="86503" y="521969"/>
                </a:lnTo>
                <a:lnTo>
                  <a:pt x="73660" y="521969"/>
                </a:lnTo>
                <a:lnTo>
                  <a:pt x="70362" y="498681"/>
                </a:lnTo>
                <a:lnTo>
                  <a:pt x="30225" y="447928"/>
                </a:lnTo>
                <a:lnTo>
                  <a:pt x="28066" y="445135"/>
                </a:lnTo>
                <a:lnTo>
                  <a:pt x="24129" y="444626"/>
                </a:lnTo>
                <a:close/>
              </a:path>
              <a:path w="120650" h="534035">
                <a:moveTo>
                  <a:pt x="70362" y="498681"/>
                </a:moveTo>
                <a:lnTo>
                  <a:pt x="73660" y="521969"/>
                </a:lnTo>
                <a:lnTo>
                  <a:pt x="86233" y="520191"/>
                </a:lnTo>
                <a:lnTo>
                  <a:pt x="86017" y="518667"/>
                </a:lnTo>
                <a:lnTo>
                  <a:pt x="74167" y="518667"/>
                </a:lnTo>
                <a:lnTo>
                  <a:pt x="78248" y="508653"/>
                </a:lnTo>
                <a:lnTo>
                  <a:pt x="70362" y="498681"/>
                </a:lnTo>
                <a:close/>
              </a:path>
              <a:path w="120650" h="534035">
                <a:moveTo>
                  <a:pt x="112522" y="432180"/>
                </a:moveTo>
                <a:lnTo>
                  <a:pt x="108712" y="433704"/>
                </a:lnTo>
                <a:lnTo>
                  <a:pt x="107441" y="437006"/>
                </a:lnTo>
                <a:lnTo>
                  <a:pt x="82965" y="497077"/>
                </a:lnTo>
                <a:lnTo>
                  <a:pt x="86233" y="520191"/>
                </a:lnTo>
                <a:lnTo>
                  <a:pt x="73660" y="521969"/>
                </a:lnTo>
                <a:lnTo>
                  <a:pt x="86503" y="521969"/>
                </a:lnTo>
                <a:lnTo>
                  <a:pt x="119252" y="441705"/>
                </a:lnTo>
                <a:lnTo>
                  <a:pt x="120523" y="438530"/>
                </a:lnTo>
                <a:lnTo>
                  <a:pt x="118999" y="434848"/>
                </a:lnTo>
                <a:lnTo>
                  <a:pt x="115697" y="433450"/>
                </a:lnTo>
                <a:lnTo>
                  <a:pt x="112522" y="432180"/>
                </a:lnTo>
                <a:close/>
              </a:path>
              <a:path w="120650" h="534035">
                <a:moveTo>
                  <a:pt x="78248" y="508653"/>
                </a:moveTo>
                <a:lnTo>
                  <a:pt x="74167" y="518667"/>
                </a:lnTo>
                <a:lnTo>
                  <a:pt x="84962" y="517143"/>
                </a:lnTo>
                <a:lnTo>
                  <a:pt x="78248" y="508653"/>
                </a:lnTo>
                <a:close/>
              </a:path>
              <a:path w="120650" h="534035">
                <a:moveTo>
                  <a:pt x="82965" y="497077"/>
                </a:moveTo>
                <a:lnTo>
                  <a:pt x="78248" y="508653"/>
                </a:lnTo>
                <a:lnTo>
                  <a:pt x="84962" y="517143"/>
                </a:lnTo>
                <a:lnTo>
                  <a:pt x="74167" y="518667"/>
                </a:lnTo>
                <a:lnTo>
                  <a:pt x="86017" y="518667"/>
                </a:lnTo>
                <a:lnTo>
                  <a:pt x="82965" y="497077"/>
                </a:lnTo>
                <a:close/>
              </a:path>
              <a:path w="120650" h="534035">
                <a:moveTo>
                  <a:pt x="12700" y="0"/>
                </a:moveTo>
                <a:lnTo>
                  <a:pt x="0" y="1777"/>
                </a:lnTo>
                <a:lnTo>
                  <a:pt x="70362" y="498681"/>
                </a:lnTo>
                <a:lnTo>
                  <a:pt x="78248" y="508653"/>
                </a:lnTo>
                <a:lnTo>
                  <a:pt x="82965" y="49707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8335" y="2814573"/>
            <a:ext cx="461645" cy="386080"/>
          </a:xfrm>
          <a:custGeom>
            <a:avLst/>
            <a:gdLst/>
            <a:ahLst/>
            <a:cxnLst/>
            <a:rect l="l" t="t" r="r" b="b"/>
            <a:pathLst>
              <a:path w="461645" h="386080">
                <a:moveTo>
                  <a:pt x="362203" y="356235"/>
                </a:moveTo>
                <a:lnTo>
                  <a:pt x="358901" y="358648"/>
                </a:lnTo>
                <a:lnTo>
                  <a:pt x="358393" y="362076"/>
                </a:lnTo>
                <a:lnTo>
                  <a:pt x="357759" y="365505"/>
                </a:lnTo>
                <a:lnTo>
                  <a:pt x="360044" y="368808"/>
                </a:lnTo>
                <a:lnTo>
                  <a:pt x="363600" y="369442"/>
                </a:lnTo>
                <a:lnTo>
                  <a:pt x="461263" y="385825"/>
                </a:lnTo>
                <a:lnTo>
                  <a:pt x="460111" y="382650"/>
                </a:lnTo>
                <a:lnTo>
                  <a:pt x="447548" y="382650"/>
                </a:lnTo>
                <a:lnTo>
                  <a:pt x="429474" y="367587"/>
                </a:lnTo>
                <a:lnTo>
                  <a:pt x="365633" y="356870"/>
                </a:lnTo>
                <a:lnTo>
                  <a:pt x="362203" y="356235"/>
                </a:lnTo>
                <a:close/>
              </a:path>
              <a:path w="461645" h="386080">
                <a:moveTo>
                  <a:pt x="429474" y="367587"/>
                </a:moveTo>
                <a:lnTo>
                  <a:pt x="447548" y="382650"/>
                </a:lnTo>
                <a:lnTo>
                  <a:pt x="449764" y="379984"/>
                </a:lnTo>
                <a:lnTo>
                  <a:pt x="445642" y="379984"/>
                </a:lnTo>
                <a:lnTo>
                  <a:pt x="441901" y="369674"/>
                </a:lnTo>
                <a:lnTo>
                  <a:pt x="429474" y="367587"/>
                </a:lnTo>
                <a:close/>
              </a:path>
              <a:path w="461645" h="386080">
                <a:moveTo>
                  <a:pt x="422655" y="287654"/>
                </a:moveTo>
                <a:lnTo>
                  <a:pt x="419353" y="288925"/>
                </a:lnTo>
                <a:lnTo>
                  <a:pt x="416051" y="290067"/>
                </a:lnTo>
                <a:lnTo>
                  <a:pt x="414400" y="293750"/>
                </a:lnTo>
                <a:lnTo>
                  <a:pt x="415543" y="297052"/>
                </a:lnTo>
                <a:lnTo>
                  <a:pt x="437594" y="357807"/>
                </a:lnTo>
                <a:lnTo>
                  <a:pt x="455675" y="372872"/>
                </a:lnTo>
                <a:lnTo>
                  <a:pt x="447548" y="382650"/>
                </a:lnTo>
                <a:lnTo>
                  <a:pt x="460111" y="382650"/>
                </a:lnTo>
                <a:lnTo>
                  <a:pt x="427481" y="292735"/>
                </a:lnTo>
                <a:lnTo>
                  <a:pt x="426338" y="289433"/>
                </a:lnTo>
                <a:lnTo>
                  <a:pt x="422655" y="287654"/>
                </a:lnTo>
                <a:close/>
              </a:path>
              <a:path w="461645" h="386080">
                <a:moveTo>
                  <a:pt x="441901" y="369674"/>
                </a:moveTo>
                <a:lnTo>
                  <a:pt x="445642" y="379984"/>
                </a:lnTo>
                <a:lnTo>
                  <a:pt x="452627" y="371475"/>
                </a:lnTo>
                <a:lnTo>
                  <a:pt x="441901" y="369674"/>
                </a:lnTo>
                <a:close/>
              </a:path>
              <a:path w="461645" h="386080">
                <a:moveTo>
                  <a:pt x="437594" y="357807"/>
                </a:moveTo>
                <a:lnTo>
                  <a:pt x="441901" y="369674"/>
                </a:lnTo>
                <a:lnTo>
                  <a:pt x="452627" y="371475"/>
                </a:lnTo>
                <a:lnTo>
                  <a:pt x="445642" y="379984"/>
                </a:lnTo>
                <a:lnTo>
                  <a:pt x="449764" y="379984"/>
                </a:lnTo>
                <a:lnTo>
                  <a:pt x="455675" y="372872"/>
                </a:lnTo>
                <a:lnTo>
                  <a:pt x="437594" y="357807"/>
                </a:lnTo>
                <a:close/>
              </a:path>
              <a:path w="461645" h="386080">
                <a:moveTo>
                  <a:pt x="8127" y="0"/>
                </a:moveTo>
                <a:lnTo>
                  <a:pt x="0" y="9651"/>
                </a:lnTo>
                <a:lnTo>
                  <a:pt x="429474" y="367587"/>
                </a:lnTo>
                <a:lnTo>
                  <a:pt x="441901" y="369674"/>
                </a:lnTo>
                <a:lnTo>
                  <a:pt x="437594" y="357807"/>
                </a:lnTo>
                <a:lnTo>
                  <a:pt x="812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2739389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79" h="308610">
                <a:moveTo>
                  <a:pt x="14986" y="204215"/>
                </a:moveTo>
                <a:lnTo>
                  <a:pt x="11811" y="206756"/>
                </a:lnTo>
                <a:lnTo>
                  <a:pt x="11429" y="210185"/>
                </a:lnTo>
                <a:lnTo>
                  <a:pt x="0" y="308610"/>
                </a:lnTo>
                <a:lnTo>
                  <a:pt x="14766" y="302387"/>
                </a:lnTo>
                <a:lnTo>
                  <a:pt x="12573" y="302387"/>
                </a:lnTo>
                <a:lnTo>
                  <a:pt x="2412" y="294767"/>
                </a:lnTo>
                <a:lnTo>
                  <a:pt x="16559" y="275907"/>
                </a:lnTo>
                <a:lnTo>
                  <a:pt x="24002" y="211709"/>
                </a:lnTo>
                <a:lnTo>
                  <a:pt x="24384" y="208152"/>
                </a:lnTo>
                <a:lnTo>
                  <a:pt x="21971" y="204977"/>
                </a:lnTo>
                <a:lnTo>
                  <a:pt x="14986" y="204215"/>
                </a:lnTo>
                <a:close/>
              </a:path>
              <a:path w="233679" h="308610">
                <a:moveTo>
                  <a:pt x="16559" y="275907"/>
                </a:moveTo>
                <a:lnTo>
                  <a:pt x="2412" y="294767"/>
                </a:lnTo>
                <a:lnTo>
                  <a:pt x="12573" y="302387"/>
                </a:lnTo>
                <a:lnTo>
                  <a:pt x="14859" y="299338"/>
                </a:lnTo>
                <a:lnTo>
                  <a:pt x="13842" y="299338"/>
                </a:lnTo>
                <a:lnTo>
                  <a:pt x="5079" y="292735"/>
                </a:lnTo>
                <a:lnTo>
                  <a:pt x="15098" y="288508"/>
                </a:lnTo>
                <a:lnTo>
                  <a:pt x="16559" y="275907"/>
                </a:lnTo>
                <a:close/>
              </a:path>
              <a:path w="233679" h="308610">
                <a:moveTo>
                  <a:pt x="89535" y="257048"/>
                </a:moveTo>
                <a:lnTo>
                  <a:pt x="86360" y="258445"/>
                </a:lnTo>
                <a:lnTo>
                  <a:pt x="26633" y="283642"/>
                </a:lnTo>
                <a:lnTo>
                  <a:pt x="12573" y="302387"/>
                </a:lnTo>
                <a:lnTo>
                  <a:pt x="14766" y="302387"/>
                </a:lnTo>
                <a:lnTo>
                  <a:pt x="91312" y="270129"/>
                </a:lnTo>
                <a:lnTo>
                  <a:pt x="94487" y="268732"/>
                </a:lnTo>
                <a:lnTo>
                  <a:pt x="96012" y="265049"/>
                </a:lnTo>
                <a:lnTo>
                  <a:pt x="94614" y="261747"/>
                </a:lnTo>
                <a:lnTo>
                  <a:pt x="93345" y="258572"/>
                </a:lnTo>
                <a:lnTo>
                  <a:pt x="89535" y="257048"/>
                </a:lnTo>
                <a:close/>
              </a:path>
              <a:path w="233679" h="308610">
                <a:moveTo>
                  <a:pt x="15098" y="288508"/>
                </a:moveTo>
                <a:lnTo>
                  <a:pt x="5079" y="292735"/>
                </a:lnTo>
                <a:lnTo>
                  <a:pt x="13842" y="299338"/>
                </a:lnTo>
                <a:lnTo>
                  <a:pt x="15098" y="288508"/>
                </a:lnTo>
                <a:close/>
              </a:path>
              <a:path w="233679" h="308610">
                <a:moveTo>
                  <a:pt x="26633" y="283642"/>
                </a:moveTo>
                <a:lnTo>
                  <a:pt x="15098" y="288508"/>
                </a:lnTo>
                <a:lnTo>
                  <a:pt x="13842" y="299338"/>
                </a:lnTo>
                <a:lnTo>
                  <a:pt x="14859" y="299338"/>
                </a:lnTo>
                <a:lnTo>
                  <a:pt x="26633" y="283642"/>
                </a:lnTo>
                <a:close/>
              </a:path>
              <a:path w="233679" h="308610">
                <a:moveTo>
                  <a:pt x="223520" y="0"/>
                </a:moveTo>
                <a:lnTo>
                  <a:pt x="16559" y="275907"/>
                </a:lnTo>
                <a:lnTo>
                  <a:pt x="15098" y="288508"/>
                </a:lnTo>
                <a:lnTo>
                  <a:pt x="26633" y="283642"/>
                </a:lnTo>
                <a:lnTo>
                  <a:pt x="233679" y="7620"/>
                </a:lnTo>
                <a:lnTo>
                  <a:pt x="2235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23809" y="30858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4628" y="2310511"/>
            <a:ext cx="1419860" cy="110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abba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  b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  <a:tabLst>
                <a:tab pos="92710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abba	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45351" y="2665983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79" h="458469">
                <a:moveTo>
                  <a:pt x="8254" y="356107"/>
                </a:moveTo>
                <a:lnTo>
                  <a:pt x="1650" y="358648"/>
                </a:lnTo>
                <a:lnTo>
                  <a:pt x="0" y="362330"/>
                </a:lnTo>
                <a:lnTo>
                  <a:pt x="1270" y="365632"/>
                </a:lnTo>
                <a:lnTo>
                  <a:pt x="36449" y="458215"/>
                </a:lnTo>
                <a:lnTo>
                  <a:pt x="45849" y="446913"/>
                </a:lnTo>
                <a:lnTo>
                  <a:pt x="44830" y="446913"/>
                </a:lnTo>
                <a:lnTo>
                  <a:pt x="32257" y="444753"/>
                </a:lnTo>
                <a:lnTo>
                  <a:pt x="36109" y="421661"/>
                </a:lnTo>
                <a:lnTo>
                  <a:pt x="13080" y="361061"/>
                </a:lnTo>
                <a:lnTo>
                  <a:pt x="11938" y="357758"/>
                </a:lnTo>
                <a:lnTo>
                  <a:pt x="8254" y="356107"/>
                </a:lnTo>
                <a:close/>
              </a:path>
              <a:path w="119379" h="458469">
                <a:moveTo>
                  <a:pt x="36109" y="421661"/>
                </a:moveTo>
                <a:lnTo>
                  <a:pt x="32257" y="444753"/>
                </a:lnTo>
                <a:lnTo>
                  <a:pt x="44830" y="446913"/>
                </a:lnTo>
                <a:lnTo>
                  <a:pt x="45380" y="443611"/>
                </a:lnTo>
                <a:lnTo>
                  <a:pt x="44450" y="443611"/>
                </a:lnTo>
                <a:lnTo>
                  <a:pt x="33654" y="441705"/>
                </a:lnTo>
                <a:lnTo>
                  <a:pt x="40567" y="433392"/>
                </a:lnTo>
                <a:lnTo>
                  <a:pt x="36109" y="421661"/>
                </a:lnTo>
                <a:close/>
              </a:path>
              <a:path w="119379" h="458469">
                <a:moveTo>
                  <a:pt x="96266" y="370839"/>
                </a:moveTo>
                <a:lnTo>
                  <a:pt x="92201" y="371220"/>
                </a:lnTo>
                <a:lnTo>
                  <a:pt x="90043" y="373888"/>
                </a:lnTo>
                <a:lnTo>
                  <a:pt x="48711" y="423597"/>
                </a:lnTo>
                <a:lnTo>
                  <a:pt x="44830" y="446913"/>
                </a:lnTo>
                <a:lnTo>
                  <a:pt x="45849" y="446913"/>
                </a:lnTo>
                <a:lnTo>
                  <a:pt x="99822" y="382015"/>
                </a:lnTo>
                <a:lnTo>
                  <a:pt x="101980" y="379349"/>
                </a:lnTo>
                <a:lnTo>
                  <a:pt x="101600" y="375285"/>
                </a:lnTo>
                <a:lnTo>
                  <a:pt x="98932" y="373125"/>
                </a:lnTo>
                <a:lnTo>
                  <a:pt x="96266" y="370839"/>
                </a:lnTo>
                <a:close/>
              </a:path>
              <a:path w="119379" h="458469">
                <a:moveTo>
                  <a:pt x="40567" y="433392"/>
                </a:moveTo>
                <a:lnTo>
                  <a:pt x="33654" y="441705"/>
                </a:lnTo>
                <a:lnTo>
                  <a:pt x="44450" y="443611"/>
                </a:lnTo>
                <a:lnTo>
                  <a:pt x="40567" y="433392"/>
                </a:lnTo>
                <a:close/>
              </a:path>
              <a:path w="119379" h="458469">
                <a:moveTo>
                  <a:pt x="48711" y="423597"/>
                </a:moveTo>
                <a:lnTo>
                  <a:pt x="40567" y="433392"/>
                </a:lnTo>
                <a:lnTo>
                  <a:pt x="44450" y="443611"/>
                </a:lnTo>
                <a:lnTo>
                  <a:pt x="45380" y="443611"/>
                </a:lnTo>
                <a:lnTo>
                  <a:pt x="48711" y="423597"/>
                </a:lnTo>
                <a:close/>
              </a:path>
              <a:path w="119379" h="458469">
                <a:moveTo>
                  <a:pt x="106425" y="0"/>
                </a:moveTo>
                <a:lnTo>
                  <a:pt x="36109" y="421661"/>
                </a:lnTo>
                <a:lnTo>
                  <a:pt x="40567" y="433392"/>
                </a:lnTo>
                <a:lnTo>
                  <a:pt x="48711" y="423597"/>
                </a:lnTo>
                <a:lnTo>
                  <a:pt x="118872" y="2031"/>
                </a:lnTo>
                <a:lnTo>
                  <a:pt x="1064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4173" y="2662935"/>
            <a:ext cx="386080" cy="461645"/>
          </a:xfrm>
          <a:custGeom>
            <a:avLst/>
            <a:gdLst/>
            <a:ahLst/>
            <a:cxnLst/>
            <a:rect l="l" t="t" r="r" b="b"/>
            <a:pathLst>
              <a:path w="386079" h="461644">
                <a:moveTo>
                  <a:pt x="293750" y="414400"/>
                </a:moveTo>
                <a:lnTo>
                  <a:pt x="290068" y="416051"/>
                </a:lnTo>
                <a:lnTo>
                  <a:pt x="288925" y="419353"/>
                </a:lnTo>
                <a:lnTo>
                  <a:pt x="287654" y="422655"/>
                </a:lnTo>
                <a:lnTo>
                  <a:pt x="289432" y="426338"/>
                </a:lnTo>
                <a:lnTo>
                  <a:pt x="292734" y="427481"/>
                </a:lnTo>
                <a:lnTo>
                  <a:pt x="385825" y="461263"/>
                </a:lnTo>
                <a:lnTo>
                  <a:pt x="384888" y="455675"/>
                </a:lnTo>
                <a:lnTo>
                  <a:pt x="372872" y="455675"/>
                </a:lnTo>
                <a:lnTo>
                  <a:pt x="357807" y="437594"/>
                </a:lnTo>
                <a:lnTo>
                  <a:pt x="297052" y="415543"/>
                </a:lnTo>
                <a:lnTo>
                  <a:pt x="293750" y="414400"/>
                </a:lnTo>
                <a:close/>
              </a:path>
              <a:path w="386079" h="461644">
                <a:moveTo>
                  <a:pt x="357807" y="437594"/>
                </a:moveTo>
                <a:lnTo>
                  <a:pt x="372872" y="455675"/>
                </a:lnTo>
                <a:lnTo>
                  <a:pt x="376539" y="452627"/>
                </a:lnTo>
                <a:lnTo>
                  <a:pt x="371475" y="452627"/>
                </a:lnTo>
                <a:lnTo>
                  <a:pt x="369674" y="441901"/>
                </a:lnTo>
                <a:lnTo>
                  <a:pt x="357807" y="437594"/>
                </a:lnTo>
                <a:close/>
              </a:path>
              <a:path w="386079" h="461644">
                <a:moveTo>
                  <a:pt x="365505" y="357759"/>
                </a:moveTo>
                <a:lnTo>
                  <a:pt x="362076" y="358393"/>
                </a:lnTo>
                <a:lnTo>
                  <a:pt x="358648" y="358901"/>
                </a:lnTo>
                <a:lnTo>
                  <a:pt x="356234" y="362203"/>
                </a:lnTo>
                <a:lnTo>
                  <a:pt x="356870" y="365633"/>
                </a:lnTo>
                <a:lnTo>
                  <a:pt x="367587" y="429474"/>
                </a:lnTo>
                <a:lnTo>
                  <a:pt x="382650" y="447548"/>
                </a:lnTo>
                <a:lnTo>
                  <a:pt x="372872" y="455675"/>
                </a:lnTo>
                <a:lnTo>
                  <a:pt x="384888" y="455675"/>
                </a:lnTo>
                <a:lnTo>
                  <a:pt x="369443" y="363600"/>
                </a:lnTo>
                <a:lnTo>
                  <a:pt x="368807" y="360044"/>
                </a:lnTo>
                <a:lnTo>
                  <a:pt x="365505" y="357759"/>
                </a:lnTo>
                <a:close/>
              </a:path>
              <a:path w="386079" h="461644">
                <a:moveTo>
                  <a:pt x="369674" y="441901"/>
                </a:moveTo>
                <a:lnTo>
                  <a:pt x="371475" y="452627"/>
                </a:lnTo>
                <a:lnTo>
                  <a:pt x="379983" y="445642"/>
                </a:lnTo>
                <a:lnTo>
                  <a:pt x="369674" y="441901"/>
                </a:lnTo>
                <a:close/>
              </a:path>
              <a:path w="386079" h="461644">
                <a:moveTo>
                  <a:pt x="367587" y="429474"/>
                </a:moveTo>
                <a:lnTo>
                  <a:pt x="369674" y="441901"/>
                </a:lnTo>
                <a:lnTo>
                  <a:pt x="379983" y="445642"/>
                </a:lnTo>
                <a:lnTo>
                  <a:pt x="371475" y="452627"/>
                </a:lnTo>
                <a:lnTo>
                  <a:pt x="376539" y="452627"/>
                </a:lnTo>
                <a:lnTo>
                  <a:pt x="382650" y="447548"/>
                </a:lnTo>
                <a:lnTo>
                  <a:pt x="367587" y="429474"/>
                </a:lnTo>
                <a:close/>
              </a:path>
              <a:path w="386079" h="461644">
                <a:moveTo>
                  <a:pt x="9651" y="0"/>
                </a:moveTo>
                <a:lnTo>
                  <a:pt x="0" y="8127"/>
                </a:lnTo>
                <a:lnTo>
                  <a:pt x="357807" y="437594"/>
                </a:lnTo>
                <a:lnTo>
                  <a:pt x="369674" y="441901"/>
                </a:lnTo>
                <a:lnTo>
                  <a:pt x="367587" y="429474"/>
                </a:lnTo>
                <a:lnTo>
                  <a:pt x="96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9605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5804" y="658114"/>
            <a:ext cx="15913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RE-11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91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548640" y="1460246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3509136"/>
            <a:ext cx="509016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309395"/>
            <a:ext cx="7890509" cy="44646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75"/>
              </a:spcBef>
              <a:tabLst>
                <a:tab pos="1868805" algn="l"/>
              </a:tabLst>
            </a:pPr>
            <a:r>
              <a:rPr sz="2800" spc="-5" dirty="0">
                <a:latin typeface="Arial"/>
                <a:cs typeface="Arial"/>
              </a:rPr>
              <a:t>Example	Page 38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Cohen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∑ ={a,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Formally </a:t>
            </a:r>
            <a:r>
              <a:rPr sz="2800" dirty="0">
                <a:latin typeface="Arial"/>
                <a:cs typeface="Arial"/>
              </a:rPr>
              <a:t>describe all </a:t>
            </a:r>
            <a:r>
              <a:rPr sz="2800" spc="-5" dirty="0">
                <a:latin typeface="Arial"/>
                <a:cs typeface="Arial"/>
              </a:rPr>
              <a:t>words with at </a:t>
            </a:r>
            <a:r>
              <a:rPr sz="2800" dirty="0">
                <a:latin typeface="Arial"/>
                <a:cs typeface="Arial"/>
              </a:rPr>
              <a:t>least </a:t>
            </a:r>
            <a:r>
              <a:rPr sz="2800" spc="-5" dirty="0">
                <a:latin typeface="Arial"/>
                <a:cs typeface="Arial"/>
              </a:rPr>
              <a:t>two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a's.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1) L =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b*ab*a(a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b)*</a:t>
            </a:r>
            <a:endParaRPr sz="2800">
              <a:latin typeface="Arial"/>
              <a:cs typeface="Arial"/>
            </a:endParaRPr>
          </a:p>
          <a:p>
            <a:pPr marL="287020" marR="11874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Start with a jungle of </a:t>
            </a:r>
            <a:r>
              <a:rPr sz="2800" b="1" spc="-1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's </a:t>
            </a:r>
            <a:r>
              <a:rPr sz="2800" spc="-5" dirty="0">
                <a:latin typeface="Arial"/>
                <a:cs typeface="Arial"/>
              </a:rPr>
              <a:t>(or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's) until we </a:t>
            </a:r>
            <a:r>
              <a:rPr sz="2800" dirty="0">
                <a:latin typeface="Arial"/>
                <a:cs typeface="Arial"/>
              </a:rPr>
              <a:t>find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first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, then </a:t>
            </a:r>
            <a:r>
              <a:rPr sz="2800" spc="-5" dirty="0">
                <a:latin typeface="Arial"/>
                <a:cs typeface="Arial"/>
              </a:rPr>
              <a:t>more </a:t>
            </a:r>
            <a:r>
              <a:rPr sz="2800" b="1" spc="-1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's </a:t>
            </a:r>
            <a:r>
              <a:rPr sz="2800" spc="-5" dirty="0">
                <a:latin typeface="Arial"/>
                <a:cs typeface="Arial"/>
              </a:rPr>
              <a:t>(or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's), </a:t>
            </a:r>
            <a:r>
              <a:rPr sz="2800" dirty="0">
                <a:latin typeface="Arial"/>
                <a:cs typeface="Arial"/>
              </a:rPr>
              <a:t>then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second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then we </a:t>
            </a:r>
            <a:r>
              <a:rPr sz="2800" dirty="0">
                <a:latin typeface="Arial"/>
                <a:cs typeface="Arial"/>
              </a:rPr>
              <a:t>finish up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anything.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Give </a:t>
            </a:r>
            <a:r>
              <a:rPr sz="2800" dirty="0">
                <a:latin typeface="Arial"/>
                <a:cs typeface="Arial"/>
              </a:rPr>
              <a:t>examples </a:t>
            </a:r>
            <a:r>
              <a:rPr sz="2800" spc="-5" dirty="0">
                <a:latin typeface="Arial"/>
                <a:cs typeface="Arial"/>
              </a:rPr>
              <a:t>for words 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717675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{abbbabb	aaaaa</a:t>
            </a:r>
            <a:r>
              <a:rPr sz="2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bbbabbbbabab…..}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7479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804" y="658114"/>
            <a:ext cx="16471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</a:t>
            </a:r>
            <a:r>
              <a:rPr spc="-10" dirty="0"/>
              <a:t>E</a:t>
            </a:r>
            <a:r>
              <a:rPr spc="-5" dirty="0"/>
              <a:t>-</a:t>
            </a:r>
            <a:r>
              <a:rPr dirty="0"/>
              <a:t>12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92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60246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532960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09395"/>
            <a:ext cx="785114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∑ ={a,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Formally </a:t>
            </a:r>
            <a:r>
              <a:rPr sz="2800" dirty="0">
                <a:latin typeface="Arial"/>
                <a:cs typeface="Arial"/>
              </a:rPr>
              <a:t>describe all </a:t>
            </a:r>
            <a:r>
              <a:rPr sz="2800" spc="-5" dirty="0">
                <a:latin typeface="Arial"/>
                <a:cs typeface="Arial"/>
              </a:rPr>
              <a:t>words with </a:t>
            </a:r>
            <a:r>
              <a:rPr sz="2800" i="1" dirty="0">
                <a:latin typeface="Arial"/>
                <a:cs typeface="Arial"/>
              </a:rPr>
              <a:t>exactly </a:t>
            </a:r>
            <a:r>
              <a:rPr sz="2800" i="1" spc="-5" dirty="0">
                <a:latin typeface="Arial"/>
                <a:cs typeface="Arial"/>
              </a:rPr>
              <a:t>two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a's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1) L =</a:t>
            </a:r>
            <a:r>
              <a:rPr sz="28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b*ab*ab*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87020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800" spc="-5" dirty="0">
                <a:latin typeface="Arial"/>
                <a:cs typeface="Arial"/>
              </a:rPr>
              <a:t>Give </a:t>
            </a:r>
            <a:r>
              <a:rPr sz="2800" dirty="0">
                <a:latin typeface="Arial"/>
                <a:cs typeface="Arial"/>
              </a:rPr>
              <a:t>examples </a:t>
            </a:r>
            <a:r>
              <a:rPr sz="2800" spc="-5" dirty="0">
                <a:latin typeface="Arial"/>
                <a:cs typeface="Arial"/>
              </a:rPr>
              <a:t>for words 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{aab, baba,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bbbabbbab</a:t>
            </a:r>
            <a:r>
              <a:rPr sz="2800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…..}</a:t>
            </a:r>
            <a:endParaRPr sz="2800">
              <a:latin typeface="Arial"/>
              <a:cs typeface="Arial"/>
            </a:endParaRPr>
          </a:p>
          <a:p>
            <a:pPr marL="287020" marR="498475">
              <a:lnSpc>
                <a:spcPct val="100000"/>
              </a:lnSpc>
              <a:spcBef>
                <a:spcPts val="670"/>
              </a:spcBef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make the word </a:t>
            </a:r>
            <a:r>
              <a:rPr sz="2800" i="1" dirty="0">
                <a:latin typeface="Arial"/>
                <a:cs typeface="Arial"/>
              </a:rPr>
              <a:t>aab, </a:t>
            </a:r>
            <a:r>
              <a:rPr sz="2800" i="1" spc="-10" dirty="0">
                <a:latin typeface="Arial"/>
                <a:cs typeface="Arial"/>
              </a:rPr>
              <a:t>we </a:t>
            </a:r>
            <a:r>
              <a:rPr sz="2800" i="1" spc="-5" dirty="0">
                <a:latin typeface="Arial"/>
                <a:cs typeface="Arial"/>
              </a:rPr>
              <a:t>let the </a:t>
            </a:r>
            <a:r>
              <a:rPr sz="2800" i="1" dirty="0">
                <a:latin typeface="Arial"/>
                <a:cs typeface="Arial"/>
              </a:rPr>
              <a:t>first </a:t>
            </a:r>
            <a:r>
              <a:rPr sz="2800" i="1" spc="-5" dirty="0">
                <a:latin typeface="Arial"/>
                <a:cs typeface="Arial"/>
              </a:rPr>
              <a:t>and  second b* become Λ </a:t>
            </a:r>
            <a:r>
              <a:rPr sz="2800" i="1" dirty="0">
                <a:latin typeface="Arial"/>
                <a:cs typeface="Arial"/>
              </a:rPr>
              <a:t>and the last becomes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2118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RE-13.1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93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533474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92593"/>
            <a:ext cx="7912100" cy="44748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Example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∑ ={a,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b}</a:t>
            </a:r>
            <a:endParaRPr sz="2600">
              <a:latin typeface="Arial"/>
              <a:cs typeface="Arial"/>
            </a:endParaRPr>
          </a:p>
          <a:p>
            <a:pPr marL="287020" marR="5080" indent="-274955">
              <a:lnSpc>
                <a:spcPct val="100000"/>
              </a:lnSpc>
              <a:spcBef>
                <a:spcPts val="640"/>
              </a:spcBef>
              <a:tabLst>
                <a:tab pos="287020" algn="l"/>
              </a:tabLst>
            </a:pPr>
            <a:r>
              <a:rPr sz="2450" spc="5" dirty="0">
                <a:solidFill>
                  <a:srgbClr val="0AD0D9"/>
                </a:solidFill>
                <a:latin typeface="Arial"/>
                <a:cs typeface="Arial"/>
              </a:rPr>
              <a:t>-	</a:t>
            </a:r>
            <a:r>
              <a:rPr sz="2600" dirty="0">
                <a:latin typeface="Arial"/>
                <a:cs typeface="Arial"/>
              </a:rPr>
              <a:t>Formally describe all words with </a:t>
            </a:r>
            <a:r>
              <a:rPr sz="2800" spc="-5" dirty="0">
                <a:latin typeface="Times New Roman"/>
                <a:cs typeface="Times New Roman"/>
              </a:rPr>
              <a:t>least one a 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least  one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1) L =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(a +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b)*a(a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+ b)* b(a +</a:t>
            </a:r>
            <a:r>
              <a:rPr sz="28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b)*</a:t>
            </a:r>
            <a:endParaRPr sz="2800">
              <a:latin typeface="Times New Roman"/>
              <a:cs typeface="Times New Roman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=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(anything) a(anything) b(anything)</a:t>
            </a:r>
            <a:endParaRPr sz="2800">
              <a:latin typeface="Times New Roman"/>
              <a:cs typeface="Times New Roman"/>
            </a:endParaRPr>
          </a:p>
          <a:p>
            <a:pPr marL="12700" marR="61594">
              <a:lnSpc>
                <a:spcPts val="4040"/>
              </a:lnSpc>
              <a:spcBef>
                <a:spcPts val="240"/>
              </a:spcBef>
            </a:pPr>
            <a:r>
              <a:rPr sz="2800" spc="-5" dirty="0">
                <a:latin typeface="Times New Roman"/>
                <a:cs typeface="Times New Roman"/>
              </a:rPr>
              <a:t>But </a:t>
            </a:r>
            <a:r>
              <a:rPr sz="2800" b="1" dirty="0">
                <a:latin typeface="Times New Roman"/>
                <a:cs typeface="Times New Roman"/>
              </a:rPr>
              <a:t>(a+b)*a(a+b)*b(a+b)* </a:t>
            </a:r>
            <a:r>
              <a:rPr sz="2800" spc="-5" dirty="0">
                <a:latin typeface="Times New Roman"/>
                <a:cs typeface="Times New Roman"/>
              </a:rPr>
              <a:t>expresses all words except  words of the </a:t>
            </a:r>
            <a:r>
              <a:rPr sz="2800" dirty="0">
                <a:latin typeface="Times New Roman"/>
                <a:cs typeface="Times New Roman"/>
              </a:rPr>
              <a:t>form </a:t>
            </a: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spc="-55" dirty="0">
                <a:latin typeface="Times New Roman"/>
                <a:cs typeface="Times New Roman"/>
              </a:rPr>
              <a:t>b’s </a:t>
            </a:r>
            <a:r>
              <a:rPr sz="2800" spc="-5" dirty="0">
                <a:latin typeface="Times New Roman"/>
                <a:cs typeface="Times New Roman"/>
              </a:rPr>
              <a:t>(at least one) followed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4234815" algn="l"/>
              </a:tabLst>
            </a:pPr>
            <a:r>
              <a:rPr sz="2800" spc="-5" dirty="0">
                <a:latin typeface="Times New Roman"/>
                <a:cs typeface="Times New Roman"/>
              </a:rPr>
              <a:t>some </a:t>
            </a:r>
            <a:r>
              <a:rPr sz="2800" spc="-55" dirty="0">
                <a:latin typeface="Times New Roman"/>
                <a:cs typeface="Times New Roman"/>
              </a:rPr>
              <a:t>a’s </a:t>
            </a:r>
            <a:r>
              <a:rPr sz="2800" spc="-5" dirty="0">
                <a:latin typeface="Times New Roman"/>
                <a:cs typeface="Times New Roman"/>
              </a:rPr>
              <a:t>(at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one).	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bb*aa*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36927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2122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RE-13.2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470405"/>
            <a:ext cx="517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  <a:tab pos="421767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2) L</a:t>
            </a:r>
            <a:r>
              <a:rPr sz="24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(a+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)*a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a+b)*b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a+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)*	+	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bb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aa*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" y="1968119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0564" y="1836547"/>
            <a:ext cx="403923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45720" algn="r">
              <a:lnSpc>
                <a:spcPct val="100000"/>
              </a:lnSpc>
              <a:spcBef>
                <a:spcPts val="675"/>
              </a:spcBef>
              <a:tabLst>
                <a:tab pos="3798570" algn="l"/>
              </a:tabLst>
            </a:pPr>
            <a:r>
              <a:rPr sz="2400" spc="-5" dirty="0">
                <a:latin typeface="Times New Roman"/>
                <a:cs typeface="Times New Roman"/>
              </a:rPr>
              <a:t>Thus: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)*a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)*b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a+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)*	+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  <a:tabLst>
                <a:tab pos="3275965" algn="l"/>
              </a:tabLst>
            </a:pP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)*a</a:t>
            </a:r>
            <a:r>
              <a:rPr sz="2400" b="1" spc="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)*b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	+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648" y="1836547"/>
            <a:ext cx="290258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2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)*b</a:t>
            </a:r>
            <a:r>
              <a:rPr sz="2400" b="1" spc="1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dirty="0">
                <a:latin typeface="Times New Roman"/>
                <a:cs typeface="Times New Roman"/>
              </a:rPr>
              <a:t>)*a</a:t>
            </a:r>
            <a:r>
              <a:rPr sz="2400" b="1" spc="5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a+</a:t>
            </a:r>
            <a:r>
              <a:rPr sz="2400" b="1" spc="-5" dirty="0">
                <a:latin typeface="Times New Roman"/>
                <a:cs typeface="Times New Roman"/>
              </a:rPr>
              <a:t>b</a:t>
            </a:r>
            <a:r>
              <a:rPr sz="2400" b="1" spc="5" dirty="0">
                <a:latin typeface="Times New Roman"/>
                <a:cs typeface="Times New Roman"/>
              </a:rPr>
              <a:t>)*  </a:t>
            </a:r>
            <a:r>
              <a:rPr sz="2400" b="1" spc="-5" dirty="0">
                <a:latin typeface="Times New Roman"/>
                <a:cs typeface="Times New Roman"/>
              </a:rPr>
              <a:t>bb*aa*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8640" y="2856610"/>
            <a:ext cx="469391" cy="35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2795143"/>
            <a:ext cx="7728584" cy="323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Notice that it is necessary to write </a:t>
            </a:r>
            <a:r>
              <a:rPr sz="2600" spc="5" dirty="0">
                <a:latin typeface="Arial"/>
                <a:cs typeface="Arial"/>
              </a:rPr>
              <a:t>bb*aa* </a:t>
            </a:r>
            <a:r>
              <a:rPr sz="2600" dirty="0">
                <a:latin typeface="Arial"/>
                <a:cs typeface="Arial"/>
              </a:rPr>
              <a:t>because  b*a* will admit words we do not want, such as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aaa.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Does this imply</a:t>
            </a:r>
            <a:r>
              <a:rPr sz="2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dirty="0">
                <a:latin typeface="Times New Roman"/>
                <a:cs typeface="Times New Roman"/>
              </a:rPr>
              <a:t>(a+b)*b(a+b)*a(a+b)*= bb*aa*??</a:t>
            </a:r>
            <a:endParaRPr sz="2800">
              <a:latin typeface="Times New Roman"/>
              <a:cs typeface="Times New Roman"/>
            </a:endParaRPr>
          </a:p>
          <a:p>
            <a:pPr marL="12700" marR="665480">
              <a:lnSpc>
                <a:spcPct val="120000"/>
              </a:lnSpc>
              <a:spcBef>
                <a:spcPts val="35"/>
              </a:spcBef>
            </a:pPr>
            <a:r>
              <a:rPr sz="2600" dirty="0">
                <a:latin typeface="Arial"/>
                <a:cs typeface="Arial"/>
              </a:rPr>
              <a:t>False Left side includes the word aba, which the  expression on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right side does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548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91" y="2513076"/>
            <a:ext cx="1962912" cy="59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993922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58114"/>
            <a:ext cx="5014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Regular</a:t>
            </a:r>
            <a:r>
              <a:rPr spc="-105" dirty="0"/>
              <a:t> </a:t>
            </a:r>
            <a:r>
              <a:rPr dirty="0"/>
              <a:t>Languages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96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45719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255896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5128005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3240" y="1395730"/>
            <a:ext cx="7907655" cy="4093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A language that can be defined by a RE is called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regular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language.</a:t>
            </a:r>
            <a:endParaRPr sz="2600">
              <a:latin typeface="Arial"/>
              <a:cs typeface="Arial"/>
            </a:endParaRPr>
          </a:p>
          <a:p>
            <a:pPr marL="5403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40385" algn="l"/>
                <a:tab pos="541020" algn="l"/>
              </a:tabLst>
            </a:pPr>
            <a:r>
              <a:rPr sz="2600" dirty="0">
                <a:latin typeface="Arial"/>
                <a:cs typeface="Arial"/>
              </a:rPr>
              <a:t>If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and 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</a:t>
            </a:r>
            <a:r>
              <a:rPr sz="3600" spc="-7" baseline="25462" dirty="0">
                <a:solidFill>
                  <a:srgbClr val="CC0066"/>
                </a:solidFill>
                <a:latin typeface="Arial"/>
                <a:cs typeface="Arial"/>
              </a:rPr>
              <a:t>*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also </a:t>
            </a:r>
            <a:r>
              <a:rPr sz="2800" spc="-5" dirty="0">
                <a:latin typeface="Arial"/>
                <a:cs typeface="Arial"/>
              </a:rPr>
              <a:t>regular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languages.</a:t>
            </a:r>
            <a:endParaRPr sz="2800">
              <a:latin typeface="Arial"/>
              <a:cs typeface="Arial"/>
            </a:endParaRPr>
          </a:p>
          <a:p>
            <a:pPr marL="540385" marR="17780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230"/>
              <a:buAutoNum type="arabicPeriod" startAt="2"/>
              <a:tabLst>
                <a:tab pos="540385" algn="l"/>
                <a:tab pos="541020" algn="l"/>
                <a:tab pos="5420995" algn="l"/>
              </a:tabLst>
            </a:pPr>
            <a:r>
              <a:rPr sz="2600" dirty="0">
                <a:latin typeface="Arial"/>
                <a:cs typeface="Arial"/>
              </a:rPr>
              <a:t>If L is a regular language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CC0066"/>
                </a:solidFill>
                <a:latin typeface="Arial"/>
                <a:cs typeface="Arial"/>
              </a:rPr>
              <a:t>L’	</a:t>
            </a:r>
            <a:r>
              <a:rPr sz="2800" spc="-5" dirty="0">
                <a:latin typeface="Arial"/>
                <a:cs typeface="Arial"/>
              </a:rPr>
              <a:t>(L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complement)  </a:t>
            </a:r>
            <a:r>
              <a:rPr sz="2800" spc="-5" dirty="0">
                <a:latin typeface="Arial"/>
                <a:cs typeface="Arial"/>
              </a:rPr>
              <a:t>is also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language.</a:t>
            </a:r>
            <a:endParaRPr sz="2800">
              <a:latin typeface="Arial"/>
              <a:cs typeface="Arial"/>
            </a:endParaRPr>
          </a:p>
          <a:p>
            <a:pPr marL="299720" marR="56515">
              <a:lnSpc>
                <a:spcPct val="100000"/>
              </a:lnSpc>
              <a:spcBef>
                <a:spcPts val="635"/>
              </a:spcBef>
            </a:pPr>
            <a:r>
              <a:rPr sz="2600" spc="-75" dirty="0">
                <a:solidFill>
                  <a:srgbClr val="CC0066"/>
                </a:solidFill>
                <a:latin typeface="Arial"/>
                <a:cs typeface="Arial"/>
              </a:rPr>
              <a:t>L’ </a:t>
            </a:r>
            <a:r>
              <a:rPr sz="2600" dirty="0">
                <a:latin typeface="Arial"/>
                <a:cs typeface="Arial"/>
              </a:rPr>
              <a:t>: is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language that is not accepted by r where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  is the RE </a:t>
            </a:r>
            <a:r>
              <a:rPr sz="2600" spc="-5" dirty="0">
                <a:latin typeface="Arial"/>
                <a:cs typeface="Arial"/>
              </a:rPr>
              <a:t>that </a:t>
            </a:r>
            <a:r>
              <a:rPr sz="2600" dirty="0">
                <a:latin typeface="Arial"/>
                <a:cs typeface="Arial"/>
              </a:rPr>
              <a:t>accepts language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L.</a:t>
            </a:r>
            <a:endParaRPr sz="26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Note: </a:t>
            </a:r>
            <a:r>
              <a:rPr sz="2600" spc="-30" dirty="0">
                <a:solidFill>
                  <a:srgbClr val="CC0066"/>
                </a:solidFill>
                <a:latin typeface="Arial"/>
                <a:cs typeface="Arial"/>
              </a:rPr>
              <a:t>(L’)’ </a:t>
            </a:r>
            <a:r>
              <a:rPr sz="2600" dirty="0">
                <a:solidFill>
                  <a:srgbClr val="CC0066"/>
                </a:solidFill>
                <a:latin typeface="Arial"/>
                <a:cs typeface="Arial"/>
              </a:rPr>
              <a:t>=L and </a:t>
            </a:r>
            <a:r>
              <a:rPr sz="2600" spc="15" dirty="0">
                <a:solidFill>
                  <a:srgbClr val="CC0066"/>
                </a:solidFill>
                <a:latin typeface="Arial"/>
                <a:cs typeface="Arial"/>
              </a:rPr>
              <a:t>(r’)’</a:t>
            </a:r>
            <a:r>
              <a:rPr sz="2600" spc="-305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C0066"/>
                </a:solidFill>
                <a:latin typeface="Arial"/>
                <a:cs typeface="Arial"/>
              </a:rPr>
              <a:t>=r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0204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4314"/>
            <a:ext cx="6178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Regular Languages</a:t>
            </a:r>
            <a:r>
              <a:rPr spc="-100" dirty="0"/>
              <a:t> </a:t>
            </a:r>
            <a:r>
              <a:rPr sz="2800" spc="-5" dirty="0"/>
              <a:t>(cont.)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97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2538095"/>
            <a:ext cx="54315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3112338"/>
            <a:ext cx="454151" cy="337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599053"/>
            <a:ext cx="54315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36" y="4173601"/>
            <a:ext cx="454151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689932"/>
            <a:ext cx="543153" cy="40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5237683"/>
            <a:ext cx="509016" cy="377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240" y="1392338"/>
            <a:ext cx="6237605" cy="42329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0"/>
              </a:spcBef>
              <a:tabLst>
                <a:tab pos="540385" algn="l"/>
              </a:tabLst>
            </a:pPr>
            <a:r>
              <a:rPr sz="2450" spc="10" dirty="0">
                <a:solidFill>
                  <a:srgbClr val="0AD0D9"/>
                </a:solidFill>
                <a:latin typeface="Arial"/>
                <a:cs typeface="Arial"/>
              </a:rPr>
              <a:t>3.	</a:t>
            </a:r>
            <a:r>
              <a:rPr sz="2600" dirty="0">
                <a:latin typeface="Arial"/>
                <a:cs typeface="Arial"/>
              </a:rPr>
              <a:t>If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550" spc="7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∩ </a:t>
            </a:r>
            <a:r>
              <a:rPr sz="2400" spc="-10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15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is also a </a:t>
            </a:r>
            <a:r>
              <a:rPr sz="2800" dirty="0">
                <a:latin typeface="Arial"/>
                <a:cs typeface="Arial"/>
              </a:rPr>
              <a:t>regular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language.</a:t>
            </a:r>
            <a:endParaRPr sz="2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715"/>
              </a:spcBef>
            </a:pPr>
            <a:r>
              <a:rPr sz="3000" dirty="0">
                <a:latin typeface="Arial"/>
                <a:cs typeface="Arial"/>
              </a:rPr>
              <a:t>L</a:t>
            </a:r>
            <a:r>
              <a:rPr sz="3000" baseline="-20833" dirty="0">
                <a:latin typeface="Arial"/>
                <a:cs typeface="Arial"/>
              </a:rPr>
              <a:t>1 </a:t>
            </a:r>
            <a:r>
              <a:rPr sz="3000" spc="-5" dirty="0">
                <a:latin typeface="Arial"/>
                <a:cs typeface="Arial"/>
              </a:rPr>
              <a:t>=words starting </a:t>
            </a:r>
            <a:r>
              <a:rPr sz="3000" dirty="0">
                <a:latin typeface="Arial"/>
                <a:cs typeface="Arial"/>
              </a:rPr>
              <a:t>with</a:t>
            </a:r>
            <a:r>
              <a:rPr sz="3000" spc="-3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665480">
              <a:lnSpc>
                <a:spcPct val="100000"/>
              </a:lnSpc>
              <a:spcBef>
                <a:spcPts val="680"/>
              </a:spcBef>
            </a:pPr>
            <a:r>
              <a:rPr sz="2800" spc="5" dirty="0">
                <a:latin typeface="Arial"/>
                <a:cs typeface="Arial"/>
              </a:rPr>
              <a:t>r</a:t>
            </a:r>
            <a:r>
              <a:rPr sz="2775" spc="7" baseline="-21021" dirty="0">
                <a:latin typeface="Arial"/>
                <a:cs typeface="Arial"/>
              </a:rPr>
              <a:t>1</a:t>
            </a:r>
            <a:r>
              <a:rPr sz="2775" spc="375" baseline="-2102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=a(a+b)*</a:t>
            </a:r>
            <a:endParaRPr sz="2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710"/>
              </a:spcBef>
            </a:pPr>
            <a:r>
              <a:rPr sz="3000" dirty="0">
                <a:latin typeface="Arial"/>
                <a:cs typeface="Arial"/>
              </a:rPr>
              <a:t>L</a:t>
            </a:r>
            <a:r>
              <a:rPr sz="3000" baseline="-20833" dirty="0">
                <a:latin typeface="Arial"/>
                <a:cs typeface="Arial"/>
              </a:rPr>
              <a:t>2 </a:t>
            </a:r>
            <a:r>
              <a:rPr sz="3000" spc="-5" dirty="0">
                <a:latin typeface="Arial"/>
                <a:cs typeface="Arial"/>
              </a:rPr>
              <a:t>=words ending </a:t>
            </a:r>
            <a:r>
              <a:rPr sz="3000" dirty="0">
                <a:latin typeface="Arial"/>
                <a:cs typeface="Arial"/>
              </a:rPr>
              <a:t>with</a:t>
            </a:r>
            <a:r>
              <a:rPr sz="3000" spc="-3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</a:t>
            </a:r>
            <a:endParaRPr sz="3000">
              <a:latin typeface="Arial"/>
              <a:cs typeface="Arial"/>
            </a:endParaRPr>
          </a:p>
          <a:p>
            <a:pPr marL="665480">
              <a:lnSpc>
                <a:spcPct val="100000"/>
              </a:lnSpc>
              <a:spcBef>
                <a:spcPts val="680"/>
              </a:spcBef>
            </a:pPr>
            <a:r>
              <a:rPr sz="2800" spc="5" dirty="0">
                <a:latin typeface="Arial"/>
                <a:cs typeface="Arial"/>
              </a:rPr>
              <a:t>r</a:t>
            </a:r>
            <a:r>
              <a:rPr sz="2775" spc="7" baseline="-21021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(a+b)*a</a:t>
            </a:r>
            <a:endParaRPr sz="28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  <a:spcBef>
                <a:spcPts val="755"/>
              </a:spcBef>
            </a:pPr>
            <a:r>
              <a:rPr sz="32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3150" spc="7" baseline="-21164" dirty="0">
                <a:solidFill>
                  <a:srgbClr val="CC0066"/>
                </a:solidFill>
                <a:latin typeface="Arial"/>
                <a:cs typeface="Arial"/>
              </a:rPr>
              <a:t>3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=L</a:t>
            </a:r>
            <a:r>
              <a:rPr sz="3150" baseline="-21164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∩ </a:t>
            </a:r>
            <a:r>
              <a:rPr sz="32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3150" spc="7" baseline="-21164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3200" dirty="0">
                <a:solidFill>
                  <a:srgbClr val="CC0066"/>
                </a:solidFill>
                <a:latin typeface="Arial"/>
                <a:cs typeface="Arial"/>
              </a:rPr>
              <a:t>=</a:t>
            </a:r>
            <a:r>
              <a:rPr sz="3200" spc="-600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C0066"/>
                </a:solidFill>
                <a:latin typeface="Arial"/>
                <a:cs typeface="Arial"/>
              </a:rPr>
              <a:t>a(a+b)*a</a:t>
            </a:r>
            <a:endParaRPr sz="320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  <a:spcBef>
                <a:spcPts val="690"/>
              </a:spcBef>
            </a:pPr>
            <a:r>
              <a:rPr sz="2800" spc="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775" spc="7" baseline="-21021" dirty="0">
                <a:solidFill>
                  <a:srgbClr val="CC0066"/>
                </a:solidFill>
                <a:latin typeface="Arial"/>
                <a:cs typeface="Arial"/>
              </a:rPr>
              <a:t>3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= words </a:t>
            </a:r>
            <a:r>
              <a:rPr sz="2800" dirty="0">
                <a:solidFill>
                  <a:srgbClr val="CC0066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start and end with</a:t>
            </a:r>
            <a:r>
              <a:rPr sz="2800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0066"/>
                </a:solidFill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465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54049"/>
            <a:ext cx="38709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Assignment</a:t>
            </a:r>
            <a:r>
              <a:rPr sz="5000" spc="-114" dirty="0"/>
              <a:t> </a:t>
            </a:r>
            <a:r>
              <a:rPr sz="5000" dirty="0"/>
              <a:t>3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1881075"/>
            <a:ext cx="7753984" cy="1560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3700" indent="-36893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94335" algn="l"/>
              </a:tabLst>
            </a:pPr>
            <a:r>
              <a:rPr sz="2600" dirty="0">
                <a:latin typeface="Arial"/>
                <a:cs typeface="Arial"/>
              </a:rPr>
              <a:t>Proof that: If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550" spc="7" baseline="-21241" dirty="0">
                <a:latin typeface="Arial"/>
                <a:cs typeface="Arial"/>
              </a:rPr>
              <a:t>1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10" dirty="0">
                <a:latin typeface="Arial"/>
                <a:cs typeface="Arial"/>
              </a:rPr>
              <a:t>L</a:t>
            </a:r>
            <a:r>
              <a:rPr sz="2550" spc="15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are regular languages</a:t>
            </a:r>
            <a:r>
              <a:rPr sz="2600" spc="-4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CC0066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CC0066"/>
                </a:solidFill>
                <a:latin typeface="Arial"/>
                <a:cs typeface="Arial"/>
              </a:rPr>
              <a:t>and L</a:t>
            </a:r>
            <a:r>
              <a:rPr sz="2400" spc="-7" baseline="-20833" dirty="0">
                <a:solidFill>
                  <a:srgbClr val="CC0066"/>
                </a:solidFill>
                <a:latin typeface="Arial"/>
                <a:cs typeface="Arial"/>
              </a:rPr>
              <a:t>1</a:t>
            </a:r>
            <a:r>
              <a:rPr sz="3600" spc="-7" baseline="25462" dirty="0">
                <a:solidFill>
                  <a:srgbClr val="CC0066"/>
                </a:solidFill>
                <a:latin typeface="Arial"/>
                <a:cs typeface="Arial"/>
              </a:rPr>
              <a:t>*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also </a:t>
            </a:r>
            <a:r>
              <a:rPr sz="2800" spc="-5" dirty="0">
                <a:latin typeface="Arial"/>
                <a:cs typeface="Arial"/>
              </a:rPr>
              <a:t>regular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languages.</a:t>
            </a:r>
            <a:endParaRPr sz="2800">
              <a:latin typeface="Arial"/>
              <a:cs typeface="Arial"/>
            </a:endParaRPr>
          </a:p>
          <a:p>
            <a:pPr marL="448945" indent="-424180">
              <a:lnSpc>
                <a:spcPct val="100000"/>
              </a:lnSpc>
              <a:spcBef>
                <a:spcPts val="710"/>
              </a:spcBef>
              <a:buAutoNum type="arabicPeriod" startAt="2"/>
              <a:tabLst>
                <a:tab pos="449580" algn="l"/>
              </a:tabLst>
            </a:pPr>
            <a:r>
              <a:rPr sz="3000" spc="-5" dirty="0">
                <a:latin typeface="Arial"/>
                <a:cs typeface="Arial"/>
              </a:rPr>
              <a:t>State </a:t>
            </a:r>
            <a:r>
              <a:rPr sz="3000" dirty="0">
                <a:latin typeface="Arial"/>
                <a:cs typeface="Arial"/>
              </a:rPr>
              <a:t>which </a:t>
            </a:r>
            <a:r>
              <a:rPr sz="3000" spc="-5" dirty="0">
                <a:latin typeface="Arial"/>
                <a:cs typeface="Arial"/>
              </a:rPr>
              <a:t>type of proofs </a:t>
            </a:r>
            <a:r>
              <a:rPr sz="3000" dirty="0">
                <a:latin typeface="Arial"/>
                <a:cs typeface="Arial"/>
              </a:rPr>
              <a:t>you have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used.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0229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07465"/>
            <a:ext cx="59188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How powerful is</a:t>
            </a:r>
            <a:r>
              <a:rPr sz="5000" spc="-110" dirty="0"/>
              <a:t> </a:t>
            </a:r>
            <a:r>
              <a:rPr sz="5000" dirty="0"/>
              <a:t>RE?</a:t>
            </a:r>
            <a:endParaRPr sz="5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99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48640" y="1761693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778886"/>
            <a:ext cx="435864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217494"/>
            <a:ext cx="435864" cy="323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673728"/>
            <a:ext cx="509016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176648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7864" y="1700225"/>
            <a:ext cx="7774305" cy="3630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 marR="1101725">
              <a:lnSpc>
                <a:spcPct val="99400"/>
              </a:lnSpc>
              <a:spcBef>
                <a:spcPts val="125"/>
              </a:spcBef>
              <a:tabLst>
                <a:tab pos="3369310" algn="l"/>
              </a:tabLst>
            </a:pPr>
            <a:r>
              <a:rPr sz="2600" dirty="0">
                <a:latin typeface="Arial"/>
                <a:cs typeface="Arial"/>
              </a:rPr>
              <a:t>RE can not express </a:t>
            </a:r>
            <a:r>
              <a:rPr sz="2600" spc="5" dirty="0">
                <a:latin typeface="Arial"/>
                <a:cs typeface="Arial"/>
              </a:rPr>
              <a:t>some </a:t>
            </a:r>
            <a:r>
              <a:rPr sz="2600" dirty="0">
                <a:latin typeface="Arial"/>
                <a:cs typeface="Arial"/>
              </a:rPr>
              <a:t>languages </a:t>
            </a:r>
            <a:r>
              <a:rPr sz="2600" spc="5" dirty="0">
                <a:latin typeface="Arial"/>
                <a:cs typeface="Arial"/>
              </a:rPr>
              <a:t>such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 plaindrome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strings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3600" spc="-7" baseline="33564" dirty="0">
                <a:solidFill>
                  <a:srgbClr val="CC0066"/>
                </a:solidFill>
                <a:latin typeface="Arial"/>
                <a:cs typeface="Arial"/>
              </a:rPr>
              <a:t>n	</a:t>
            </a:r>
            <a:r>
              <a:rPr sz="3600" spc="-5" dirty="0">
                <a:solidFill>
                  <a:srgbClr val="CC0066"/>
                </a:solidFill>
                <a:latin typeface="Arial"/>
                <a:cs typeface="Arial"/>
              </a:rPr>
              <a:t>b</a:t>
            </a:r>
            <a:r>
              <a:rPr sz="3600" spc="-7" baseline="33564" dirty="0">
                <a:solidFill>
                  <a:srgbClr val="CC0066"/>
                </a:solidFill>
                <a:latin typeface="Arial"/>
                <a:cs typeface="Arial"/>
              </a:rPr>
              <a:t>n</a:t>
            </a:r>
            <a:r>
              <a:rPr sz="3600" spc="480" baseline="33564" dirty="0">
                <a:solidFill>
                  <a:srgbClr val="CC0066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25400" marR="784225" algn="just">
              <a:lnSpc>
                <a:spcPct val="120000"/>
              </a:lnSpc>
              <a:spcBef>
                <a:spcPts val="35"/>
              </a:spcBef>
            </a:pPr>
            <a:r>
              <a:rPr sz="2400" spc="-5" dirty="0">
                <a:latin typeface="Arial"/>
                <a:cs typeface="Arial"/>
              </a:rPr>
              <a:t>How can we prove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 language </a:t>
            </a:r>
            <a:r>
              <a:rPr sz="2400" spc="-5" dirty="0">
                <a:solidFill>
                  <a:srgbClr val="083762"/>
                </a:solidFill>
                <a:latin typeface="Arial"/>
                <a:cs typeface="Arial"/>
              </a:rPr>
              <a:t>L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regular?  Prove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is no </a:t>
            </a:r>
            <a:r>
              <a:rPr sz="2400" spc="-70" dirty="0">
                <a:solidFill>
                  <a:srgbClr val="083762"/>
                </a:solidFill>
                <a:latin typeface="Arial"/>
                <a:cs typeface="Arial"/>
              </a:rPr>
              <a:t>FA </a:t>
            </a:r>
            <a:r>
              <a:rPr sz="2400" dirty="0">
                <a:solidFill>
                  <a:srgbClr val="083762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083762"/>
                </a:solidFill>
                <a:latin typeface="Arial"/>
                <a:cs typeface="Arial"/>
              </a:rPr>
              <a:t>RE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accepts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83762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5400" algn="just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083762"/>
                </a:solidFill>
                <a:latin typeface="Arial"/>
                <a:cs typeface="Arial"/>
              </a:rPr>
              <a:t>Solution: </a:t>
            </a:r>
            <a:r>
              <a:rPr sz="2400" spc="-5" dirty="0">
                <a:latin typeface="Arial"/>
                <a:cs typeface="Arial"/>
              </a:rPr>
              <a:t>use a Lemma called pumping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Lemma.</a:t>
            </a:r>
            <a:endParaRPr sz="2400">
              <a:latin typeface="Arial"/>
              <a:cs typeface="Arial"/>
            </a:endParaRPr>
          </a:p>
          <a:p>
            <a:pPr marL="25400" marR="17780" algn="just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It depends on pumping a string into a template. </a:t>
            </a:r>
            <a:r>
              <a:rPr sz="2600" spc="-10" dirty="0">
                <a:latin typeface="Arial"/>
                <a:cs typeface="Arial"/>
              </a:rPr>
              <a:t>If </a:t>
            </a:r>
            <a:r>
              <a:rPr sz="2600" dirty="0">
                <a:latin typeface="Arial"/>
                <a:cs typeface="Arial"/>
              </a:rPr>
              <a:t>the  string could not </a:t>
            </a:r>
            <a:r>
              <a:rPr sz="2600" spc="-5" dirty="0">
                <a:latin typeface="Arial"/>
                <a:cs typeface="Arial"/>
              </a:rPr>
              <a:t>fit </a:t>
            </a:r>
            <a:r>
              <a:rPr sz="2600" dirty="0">
                <a:latin typeface="Arial"/>
                <a:cs typeface="Arial"/>
              </a:rPr>
              <a:t>into the template then the string is  not an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RE.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13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4612</Words>
  <Application>Microsoft Office PowerPoint</Application>
  <PresentationFormat>On-screen Show (4:3)</PresentationFormat>
  <Paragraphs>1294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20" baseType="lpstr">
      <vt:lpstr>Arial</vt:lpstr>
      <vt:lpstr>Book Antiqua</vt:lpstr>
      <vt:lpstr>Bookman Old Style</vt:lpstr>
      <vt:lpstr>Calibri</vt:lpstr>
      <vt:lpstr>Cambria Math</vt:lpstr>
      <vt:lpstr>Comic Sans MS</vt:lpstr>
      <vt:lpstr>Constantia</vt:lpstr>
      <vt:lpstr>Garamond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Course Objectives</vt:lpstr>
      <vt:lpstr>CO PO Mapping</vt:lpstr>
      <vt:lpstr>Introduction</vt:lpstr>
      <vt:lpstr>History</vt:lpstr>
      <vt:lpstr>Introduction </vt:lpstr>
      <vt:lpstr>Theory of Computation</vt:lpstr>
      <vt:lpstr>Why we still need TOC?</vt:lpstr>
      <vt:lpstr>Branches of TOC</vt:lpstr>
      <vt:lpstr>Branches of TOC</vt:lpstr>
      <vt:lpstr>Mathematical Notations  and  Terminology</vt:lpstr>
      <vt:lpstr>Sets-[1]</vt:lpstr>
      <vt:lpstr>Sets-[2]</vt:lpstr>
      <vt:lpstr>Sequences and Tuples</vt:lpstr>
      <vt:lpstr>Example for Cartesian Product</vt:lpstr>
      <vt:lpstr>Continue Cartesian Product</vt:lpstr>
      <vt:lpstr>Continue Cartesian Product</vt:lpstr>
      <vt:lpstr>Relations and functions</vt:lpstr>
      <vt:lpstr>PowerPoint Presentation</vt:lpstr>
      <vt:lpstr>What is the use of functions in TC?</vt:lpstr>
      <vt:lpstr>Graphs</vt:lpstr>
      <vt:lpstr>Graphs Construct</vt:lpstr>
      <vt:lpstr>Definitions</vt:lpstr>
      <vt:lpstr>Strings and languages</vt:lpstr>
      <vt:lpstr>Strings -2</vt:lpstr>
      <vt:lpstr>Strings - 3</vt:lpstr>
      <vt:lpstr>Strings - 4</vt:lpstr>
      <vt:lpstr>Finite Automata FA</vt:lpstr>
      <vt:lpstr>Deterministic Finite Automata DFA</vt:lpstr>
      <vt:lpstr>Transition function</vt:lpstr>
      <vt:lpstr>Renaming function to</vt:lpstr>
      <vt:lpstr>How does FA work?</vt:lpstr>
      <vt:lpstr>Representation of FA: Graph</vt:lpstr>
      <vt:lpstr>Representation of FA: Table</vt:lpstr>
      <vt:lpstr>Example1.1</vt:lpstr>
      <vt:lpstr>Example1.2</vt:lpstr>
      <vt:lpstr>PowerPoint Presentation</vt:lpstr>
      <vt:lpstr>FA accepting nothing</vt:lpstr>
      <vt:lpstr>Ex3</vt:lpstr>
      <vt:lpstr>Ex4.1</vt:lpstr>
      <vt:lpstr>Ex4.2</vt:lpstr>
      <vt:lpstr>Ex5</vt:lpstr>
      <vt:lpstr>Ex6</vt:lpstr>
      <vt:lpstr>Ex7</vt:lpstr>
      <vt:lpstr>Ex8</vt:lpstr>
      <vt:lpstr>Ex9</vt:lpstr>
      <vt:lpstr>Have you see any memory?  Ex10</vt:lpstr>
      <vt:lpstr>Ex11</vt:lpstr>
      <vt:lpstr>Automaton</vt:lpstr>
      <vt:lpstr>Finite Automaton</vt:lpstr>
      <vt:lpstr>Different Kinds of Automata</vt:lpstr>
      <vt:lpstr>Power of Automata</vt:lpstr>
      <vt:lpstr>Non Deterministic Finite Automata NFA</vt:lpstr>
      <vt:lpstr>NFA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</vt:lpstr>
      <vt:lpstr>PowerPoint Presentation</vt:lpstr>
      <vt:lpstr>NFA</vt:lpstr>
      <vt:lpstr>NFA</vt:lpstr>
      <vt:lpstr>NFA</vt:lpstr>
      <vt:lpstr>NFA</vt:lpstr>
      <vt:lpstr>Deterministic and  Nondeterministic Automata</vt:lpstr>
      <vt:lpstr>Assignment 4</vt:lpstr>
      <vt:lpstr>Regular Expressions</vt:lpstr>
      <vt:lpstr>RE by C++ Boost library</vt:lpstr>
      <vt:lpstr>RE by C++ Boost library</vt:lpstr>
      <vt:lpstr>RE by C++ STL needs extra feature pack</vt:lpstr>
      <vt:lpstr>RE by C++ STL</vt:lpstr>
      <vt:lpstr>RE by C++ STL</vt:lpstr>
      <vt:lpstr>Other code samples</vt:lpstr>
      <vt:lpstr>RE Rules -1</vt:lpstr>
      <vt:lpstr>RE Rules -2</vt:lpstr>
      <vt:lpstr>RE-1</vt:lpstr>
      <vt:lpstr>RE-2</vt:lpstr>
      <vt:lpstr>RE-3</vt:lpstr>
      <vt:lpstr>RE-4</vt:lpstr>
      <vt:lpstr>RE-5</vt:lpstr>
      <vt:lpstr>RE-6</vt:lpstr>
      <vt:lpstr>RE-7.1</vt:lpstr>
      <vt:lpstr>RE-7.2</vt:lpstr>
      <vt:lpstr>RE-8</vt:lpstr>
      <vt:lpstr>RE-9</vt:lpstr>
      <vt:lpstr>PowerPoint Presentation</vt:lpstr>
      <vt:lpstr>RE-10.1</vt:lpstr>
      <vt:lpstr>RE-10.2 abbaab can parsed in 3 ways</vt:lpstr>
      <vt:lpstr>RE-11</vt:lpstr>
      <vt:lpstr>RE-12</vt:lpstr>
      <vt:lpstr>RE-13.1</vt:lpstr>
      <vt:lpstr>RE-13.2</vt:lpstr>
      <vt:lpstr>PowerPoint Presentation</vt:lpstr>
      <vt:lpstr>Regular Languages</vt:lpstr>
      <vt:lpstr>Regular Languages (cont.)</vt:lpstr>
      <vt:lpstr>Assignment 3</vt:lpstr>
      <vt:lpstr>How powerful is RE?</vt:lpstr>
      <vt:lpstr>What is Pumping Lemma? Formal Definition ”The pumping lemma for regular languages is a lemma  that makes use of a property shared by all regular languages RL. The  property specifies that any string w that belongs to a Regular Language L  can be broken into xyz ”</vt:lpstr>
      <vt:lpstr>Example 1</vt:lpstr>
      <vt:lpstr>Example 1 (cont.)</vt:lpstr>
      <vt:lpstr>How to prove that a given  language L in not regular ?</vt:lpstr>
      <vt:lpstr>Example 2</vt:lpstr>
      <vt:lpstr>Example 2</vt:lpstr>
      <vt:lpstr>Example 2</vt:lpstr>
      <vt:lpstr>Example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Garima Garg</dc:creator>
  <cp:lastModifiedBy>sweety singhal</cp:lastModifiedBy>
  <cp:revision>16</cp:revision>
  <dcterms:created xsi:type="dcterms:W3CDTF">2021-01-24T04:56:51Z</dcterms:created>
  <dcterms:modified xsi:type="dcterms:W3CDTF">2021-01-30T04:51:09Z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2021-01-24T00:00:00Z</vt:filetime>
  </property>
</Properties>
</file>