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491" r:id="rId3"/>
    <p:sldId id="303" r:id="rId4"/>
    <p:sldId id="304" r:id="rId5"/>
    <p:sldId id="305" r:id="rId6"/>
    <p:sldId id="370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7" r:id="rId17"/>
    <p:sldId id="318" r:id="rId18"/>
    <p:sldId id="455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9" r:id="rId29"/>
    <p:sldId id="331" r:id="rId30"/>
    <p:sldId id="334" r:id="rId31"/>
    <p:sldId id="336" r:id="rId32"/>
    <p:sldId id="33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09D2E-7E21-472D-B913-D1DD73B09AAB}" type="datetimeFigureOut">
              <a:rPr lang="en-US" smtClean="0"/>
              <a:pPr/>
              <a:t>12-Jul-21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ADFBE-1023-4A25-A48C-E1F61962A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58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8ACFBEA-A999-42AC-A083-F6ECB65B12A4}" type="slidenum">
              <a:rPr lang="en-US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sz="2000" smtClean="0">
                <a:latin typeface="Verdana" panose="020B0604030504040204" pitchFamily="34" charset="0"/>
              </a:rPr>
              <a:t>It is clear from the above</a:t>
            </a:r>
            <a:r>
              <a:rPr lang="en-US" sz="2000" smtClean="0">
                <a:latin typeface="Verdana" panose="020B0604030504040204" pitchFamily="34" charset="0"/>
              </a:rPr>
              <a:t> </a:t>
            </a:r>
            <a:r>
              <a:rPr lang="en-GB" sz="2000" smtClean="0">
                <a:latin typeface="Verdana" panose="020B0604030504040204" pitchFamily="34" charset="0"/>
              </a:rPr>
              <a:t>definitions that</a:t>
            </a:r>
            <a:r>
              <a:rPr lang="en-US" sz="2000" smtClean="0">
                <a:latin typeface="Verdana" panose="020B0604030504040204" pitchFamily="34" charset="0"/>
              </a:rPr>
              <a:t> </a:t>
            </a:r>
            <a:r>
              <a:rPr lang="en-GB" sz="2000" smtClean="0">
                <a:latin typeface="Verdana" panose="020B0604030504040204" pitchFamily="34" charset="0"/>
              </a:rPr>
              <a:t>equal sets</a:t>
            </a:r>
            <a:r>
              <a:rPr lang="en-US" sz="2000" smtClean="0">
                <a:latin typeface="Verdana" panose="020B0604030504040204" pitchFamily="34" charset="0"/>
              </a:rPr>
              <a:t> </a:t>
            </a:r>
            <a:r>
              <a:rPr lang="en-GB" sz="2000" smtClean="0">
                <a:latin typeface="Verdana" panose="020B0604030504040204" pitchFamily="34" charset="0"/>
              </a:rPr>
              <a:t>are equivalent but equivalent</a:t>
            </a:r>
            <a:r>
              <a:rPr lang="en-US" sz="2000" smtClean="0">
                <a:latin typeface="Verdana" panose="020B0604030504040204" pitchFamily="34" charset="0"/>
              </a:rPr>
              <a:t>t </a:t>
            </a:r>
            <a:r>
              <a:rPr lang="en-GB" sz="2000" smtClean="0">
                <a:latin typeface="Verdana" panose="020B0604030504040204" pitchFamily="34" charset="0"/>
              </a:rPr>
              <a:t>sets need not be equal.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00387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2291F41-D0BB-49A3-AF0F-A75A43083B8F}" type="slidenum">
              <a:rPr lang="en-US" sz="1200" b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38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E660B6B-B516-495F-8074-272644526C31}" type="slidenum">
              <a:rPr lang="en-US" sz="1200" b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60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47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8D298E6-C7A7-436B-895B-6CAD07E565C8}" type="slidenum">
              <a:rPr lang="en-US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921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F7814E-8DA4-4087-A202-8AF23022A991}" type="slidenum">
              <a:rPr lang="en-US" sz="1200" b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02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158D0A6-96DD-44C5-B0E7-68F29EF8ABBF}" type="slidenum">
              <a:rPr lang="en-US" sz="1200" b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4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48CC20D-4369-4E22-9DFE-1466187D328F}" type="slidenum">
              <a:rPr lang="en-US" sz="1200" b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326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B0A1846-FA70-4426-B88E-CF3F2609F051}" type="slidenum">
              <a:rPr lang="en-US" sz="1200" b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954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51B4D33-2987-4402-A5E6-5703C41D87F2}" type="slidenum">
              <a:rPr lang="en-US" sz="1200" b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048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9B3A6D7-4F0E-4981-A559-326A430BAA4B}" type="slidenum">
              <a:rPr lang="en-US" sz="1200" b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96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879FED3-4328-463D-9E2D-C62A66E9ADBB}" type="slidenum">
              <a:rPr lang="en-US" sz="1200" b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3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6A1C3B-FF68-4E4E-99D5-3B43A71CC79A}" type="slidenum">
              <a:rPr lang="en-US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000000"/>
                </a:solidFill>
                <a:latin typeface="Arial" panose="020B0604020202020204" pitchFamily="34" charset="0"/>
              </a:rPr>
              <a:t>Super set: </a:t>
            </a:r>
            <a:r>
              <a:rPr lang="en-GB" smtClean="0">
                <a:latin typeface="Arial" panose="020B0604020202020204" pitchFamily="34" charset="0"/>
              </a:rPr>
              <a:t>If A is a subset of B, we say that B contains A or B is a superset of A and we write </a:t>
            </a:r>
            <a:r>
              <a:rPr lang="en-US" smtClean="0">
                <a:latin typeface="Arial" panose="020B0604020202020204" pitchFamily="34" charset="0"/>
              </a:rPr>
              <a:t>B </a:t>
            </a:r>
            <a:r>
              <a:rPr lang="en-US" smtClean="0">
                <a:latin typeface="Arial" panose="020B0604020202020204" pitchFamily="34" charset="0"/>
                <a:sym typeface="Symbol" panose="05050102010706020507" pitchFamily="18" charset="2"/>
              </a:rPr>
              <a:t></a:t>
            </a:r>
            <a:r>
              <a:rPr lang="en-US" smtClean="0">
                <a:latin typeface="Arial" panose="020B0604020202020204" pitchFamily="34" charset="0"/>
              </a:rPr>
              <a:t> A</a:t>
            </a:r>
            <a:endParaRPr lang="en-GB" smtClean="0">
              <a:latin typeface="Arial" panose="020B0604020202020204" pitchFamily="34" charset="0"/>
            </a:endParaRP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93162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158BB59-5C4E-4827-AE97-7A840561531E}" type="slidenum">
              <a:rPr lang="en-US" sz="1200" b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03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134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051ABBB-733B-4171-BBDD-589C81E3489A}" type="slidenum">
              <a:rPr lang="en-US" sz="1200" b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60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B6045CE-465D-4387-BE58-E36D561950DA}" type="slidenum">
              <a:rPr lang="en-US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52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E01497C-1BE8-41DA-BC20-8C823668C3DB}" type="slidenum">
              <a:rPr lang="en-US" sz="1200" b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929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BE76E40-07FC-4BD8-A069-A561A0DBCB26}" type="slidenum">
              <a:rPr lang="en-US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81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BA59E91-AF8F-4A26-B4A5-C046FA676CA3}" type="slidenum">
              <a:rPr lang="en-US" sz="1200" b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08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5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A620F7B-FF73-4B63-92C4-267385ADCCE4}" type="slidenum">
              <a:rPr lang="en-US" sz="1200" b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192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50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DA2C150-D7EA-4DDB-B524-0BF36552C0F1}" type="slidenum">
              <a:rPr lang="en-US" sz="1200" b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181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20D9D30-7765-4592-8FD2-BD3DA6655D9F}" type="slidenum">
              <a:rPr lang="en-US" sz="1200" b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01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BD19-7F40-4716-BBF5-673D3032C4A2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0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F4D0-982A-4C6B-87A7-0AE2E795E0B6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9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25A7-EF32-488D-A92B-E759377EB733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18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50FB-B419-4187-AE52-F58A6DC80B4E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4240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E19E-0B57-47F8-ABBF-0835238A2425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63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B40F-604D-4524-A966-5E45617CCF33}" type="datetime1">
              <a:rPr lang="en-US" smtClean="0"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02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AA73-ADEB-4791-80ED-DA6F991EBE2F}" type="datetime1">
              <a:rPr lang="en-US" smtClean="0"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2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7B00-9A85-42E1-87F7-5919F56A3274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531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3A12-179E-4669-A6D2-B10B5E58E73C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15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CAA1-CEEC-4592-AA72-CFBD4ACAA30B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01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8878-56F1-4795-BA9B-29B129030A39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621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AC9E-6BC2-452C-B110-443AD24DB0FE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5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C1248-6F4D-4BC3-B2A9-0687EE41E846}" type="datetime1">
              <a:rPr lang="en-US" smtClean="0"/>
              <a:t>12-Jul-21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6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C537-FED1-4111-B6F7-3F6C4EA57090}" type="datetime1">
              <a:rPr lang="en-US" smtClean="0"/>
              <a:t>12-Jul-21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98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4729-624D-4FD5-9F84-2E87894CEC8B}" type="datetime1">
              <a:rPr lang="en-US" smtClean="0"/>
              <a:t>12-Jul-21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9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B6DD0-04D4-405D-8231-236EC2C155B2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75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CF13C-AB64-4F6F-A812-7FC1A4ED807F}" type="datetime1">
              <a:rPr lang="en-US" smtClean="0"/>
              <a:t>12-Jul-21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17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22AF2D-7E28-4C4B-A90D-A0487478B831}" type="datetime1">
              <a:rPr lang="en-US" smtClean="0"/>
              <a:t>12-Jul-21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Dr. Alok Bhargava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29A57E-D715-46E0-8338-5311EAA2F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49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9.wmf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425" y="3086101"/>
            <a:ext cx="8689976" cy="8286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805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Equivalent and Equal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275464" name="Rectangle 1032"/>
          <p:cNvSpPr>
            <a:spLocks noChangeArrowheads="1"/>
          </p:cNvSpPr>
          <p:nvPr/>
        </p:nvSpPr>
        <p:spPr bwMode="auto">
          <a:xfrm>
            <a:off x="1981200" y="998539"/>
            <a:ext cx="8705850" cy="70788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CC6600"/>
                </a:solidFill>
              </a:rPr>
              <a:t>Equivalent sets:</a:t>
            </a:r>
            <a:r>
              <a:rPr lang="en-GB" sz="2000" b="0" dirty="0">
                <a:solidFill>
                  <a:schemeClr val="tx1"/>
                </a:solidFill>
              </a:rPr>
              <a:t> Two finite sets A and B are equivalent if their cardinal number is same, i.e. n(A) = n(B).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5465" name="Rectangle 1033"/>
              <p:cNvSpPr>
                <a:spLocks noChangeArrowheads="1"/>
              </p:cNvSpPr>
              <p:nvPr/>
            </p:nvSpPr>
            <p:spPr bwMode="auto">
              <a:xfrm>
                <a:off x="1981200" y="2362201"/>
                <a:ext cx="8705850" cy="1044575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2000" dirty="0" smtClean="0">
                    <a:solidFill>
                      <a:srgbClr val="CC6600"/>
                    </a:solidFill>
                  </a:rPr>
                  <a:t>Equal sets:</a:t>
                </a:r>
                <a:r>
                  <a:rPr lang="en-GB" sz="2000" b="0" dirty="0"/>
                  <a:t/>
                </a:r>
                <a:r>
                  <a:rPr lang="en-GB" sz="2000" b="0" dirty="0">
                    <a:solidFill>
                      <a:schemeClr val="tx1"/>
                    </a:solidFill>
                  </a:rPr>
                  <a:t>Two sets A and B are said to be equal if every element of A is a member of B, and every element of B is a member of A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.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b="0" dirty="0" smtClean="0">
                    <a:solidFill>
                      <a:schemeClr val="tx1"/>
                    </a:solidFill>
                  </a:rPr>
                  <a:t>.</a:t>
                </a:r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5465" name="Rectangle 10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2362201"/>
                <a:ext cx="8705850" cy="1044575"/>
              </a:xfrm>
              <a:prstGeom prst="rect">
                <a:avLst/>
              </a:prstGeom>
              <a:blipFill rotWithShape="0">
                <a:blip r:embed="rId3"/>
                <a:stretch>
                  <a:fillRect l="-488" t="-1695" b="-4520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5471" name="Rectangle 1039"/>
          <p:cNvSpPr>
            <a:spLocks noChangeArrowheads="1"/>
          </p:cNvSpPr>
          <p:nvPr/>
        </p:nvSpPr>
        <p:spPr bwMode="auto">
          <a:xfrm>
            <a:off x="1981200" y="3794126"/>
            <a:ext cx="6324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For example:</a:t>
            </a:r>
            <a:endParaRPr lang="en-GB" sz="2000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0">
                <a:solidFill>
                  <a:schemeClr val="tx1"/>
                </a:solidFill>
              </a:rPr>
              <a:t>A = {4, 5, 6} and</a:t>
            </a:r>
            <a:r>
              <a:rPr lang="en-US" sz="2000" b="0">
                <a:solidFill>
                  <a:schemeClr val="tx1"/>
                </a:solidFill>
              </a:rPr>
              <a:t/>
            </a:r>
            <a:br>
              <a:rPr lang="en-US" sz="2000" b="0">
                <a:solidFill>
                  <a:schemeClr val="tx1"/>
                </a:solidFill>
              </a:rPr>
            </a:br>
            <a:r>
              <a:rPr lang="en-GB" sz="2000" b="0">
                <a:solidFill>
                  <a:schemeClr val="tx1"/>
                </a:solidFill>
              </a:rPr>
              <a:t>B = {a, b, c} are</a:t>
            </a:r>
            <a:r>
              <a:rPr lang="en-US" sz="2000" b="0">
                <a:solidFill>
                  <a:schemeClr val="tx1"/>
                </a:solidFill>
              </a:rPr>
              <a:t> </a:t>
            </a:r>
            <a:r>
              <a:rPr lang="en-GB" sz="2000" b="0">
                <a:solidFill>
                  <a:schemeClr val="tx1"/>
                </a:solidFill>
              </a:rPr>
              <a:t>equivalent but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0">
                <a:solidFill>
                  <a:schemeClr val="tx1"/>
                </a:solidFill>
              </a:rPr>
              <a:t>A = {4, 5, 6} and</a:t>
            </a:r>
            <a:r>
              <a:rPr lang="en-US" sz="2000" b="0">
                <a:solidFill>
                  <a:schemeClr val="tx1"/>
                </a:solidFill>
              </a:rPr>
              <a:t/>
            </a:r>
            <a:br>
              <a:rPr lang="en-US" sz="2000" b="0">
                <a:solidFill>
                  <a:schemeClr val="tx1"/>
                </a:solidFill>
              </a:rPr>
            </a:br>
            <a:r>
              <a:rPr lang="en-GB" sz="2000" b="0">
                <a:solidFill>
                  <a:schemeClr val="tx1"/>
                </a:solidFill>
              </a:rPr>
              <a:t>C = {6, 5, 4} are equal, i.e. A =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5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4" grpId="0" animBg="1" autoUpdateAnimBg="0"/>
      <p:bldP spid="275465" grpId="0" animBg="1" autoUpdateAnimBg="0"/>
      <p:bldP spid="2754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Equivalent and Equal Sets</a:t>
            </a:r>
            <a:endParaRPr lang="en-GB" smtClean="0">
              <a:solidFill>
                <a:srgbClr val="2C2CB0"/>
              </a:solidFill>
            </a:endParaRP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1978025" y="1154114"/>
            <a:ext cx="3684588" cy="427037"/>
            <a:chOff x="286" y="727"/>
            <a:chExt cx="2321" cy="269"/>
          </a:xfrm>
        </p:grpSpPr>
        <p:graphicFrame>
          <p:nvGraphicFramePr>
            <p:cNvPr id="6147" name="Object 1035"/>
            <p:cNvGraphicFramePr>
              <a:graphicFrameLocks noChangeAspect="1"/>
            </p:cNvGraphicFramePr>
            <p:nvPr/>
          </p:nvGraphicFramePr>
          <p:xfrm>
            <a:off x="516" y="794"/>
            <a:ext cx="181" cy="169"/>
          </p:xfrm>
          <a:graphic>
            <a:graphicData uri="http://schemas.openxmlformats.org/presentationml/2006/ole">
              <p:oleObj spid="_x0000_s14494" name="Equation" r:id="rId3" imgW="190335" imgH="177646" progId="">
                <p:embed/>
              </p:oleObj>
            </a:graphicData>
          </a:graphic>
        </p:graphicFrame>
        <p:sp>
          <p:nvSpPr>
            <p:cNvPr id="6178" name="Rectangle 1036"/>
            <p:cNvSpPr>
              <a:spLocks noChangeArrowheads="1"/>
            </p:cNvSpPr>
            <p:nvPr/>
          </p:nvSpPr>
          <p:spPr bwMode="auto">
            <a:xfrm>
              <a:off x="286" y="727"/>
              <a:ext cx="232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b="0">
                  <a:solidFill>
                    <a:srgbClr val="800000"/>
                  </a:solidFill>
                  <a:latin typeface="Arial" panose="020B0604020202020204" pitchFamily="34" charset="0"/>
                </a:rPr>
                <a:t>A      B</a:t>
              </a:r>
              <a:r>
                <a:rPr lang="en-US" b="0">
                  <a:solidFill>
                    <a:srgbClr val="000000"/>
                  </a:solidFill>
                  <a:latin typeface="Arial" panose="020B0604020202020204" pitchFamily="34" charset="0"/>
                </a:rPr>
                <a:t>		if  </a:t>
              </a:r>
              <a:r>
                <a:rPr lang="en-US" b="0">
                  <a:solidFill>
                    <a:srgbClr val="800000"/>
                  </a:solidFill>
                  <a:latin typeface="Arial" panose="020B0604020202020204" pitchFamily="34" charset="0"/>
                </a:rPr>
                <a:t>n(A) = n(B)</a:t>
              </a:r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4770438" y="1708150"/>
            <a:ext cx="1555750" cy="2082800"/>
            <a:chOff x="2045" y="1076"/>
            <a:chExt cx="980" cy="1312"/>
          </a:xfrm>
        </p:grpSpPr>
        <p:sp>
          <p:nvSpPr>
            <p:cNvPr id="6172" name="Oval 1038"/>
            <p:cNvSpPr>
              <a:spLocks noChangeArrowheads="1"/>
            </p:cNvSpPr>
            <p:nvPr/>
          </p:nvSpPr>
          <p:spPr bwMode="auto">
            <a:xfrm>
              <a:off x="2045" y="1370"/>
              <a:ext cx="980" cy="10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3" name="Oval 1039"/>
            <p:cNvSpPr>
              <a:spLocks noChangeArrowheads="1"/>
            </p:cNvSpPr>
            <p:nvPr/>
          </p:nvSpPr>
          <p:spPr bwMode="auto">
            <a:xfrm>
              <a:off x="2129" y="1654"/>
              <a:ext cx="301" cy="259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4" name="Oval 1040"/>
            <p:cNvSpPr>
              <a:spLocks noChangeArrowheads="1"/>
            </p:cNvSpPr>
            <p:nvPr/>
          </p:nvSpPr>
          <p:spPr bwMode="auto">
            <a:xfrm>
              <a:off x="2559" y="1825"/>
              <a:ext cx="326" cy="410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5" name="Oval 1041"/>
            <p:cNvSpPr>
              <a:spLocks noChangeArrowheads="1"/>
            </p:cNvSpPr>
            <p:nvPr/>
          </p:nvSpPr>
          <p:spPr bwMode="auto">
            <a:xfrm>
              <a:off x="2367" y="2115"/>
              <a:ext cx="100" cy="13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6" name="Oval 1042"/>
            <p:cNvSpPr>
              <a:spLocks noChangeArrowheads="1"/>
            </p:cNvSpPr>
            <p:nvPr/>
          </p:nvSpPr>
          <p:spPr bwMode="auto">
            <a:xfrm>
              <a:off x="2583" y="1525"/>
              <a:ext cx="159" cy="18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7" name="Text Box 1043"/>
            <p:cNvSpPr txBox="1">
              <a:spLocks noChangeArrowheads="1"/>
            </p:cNvSpPr>
            <p:nvPr/>
          </p:nvSpPr>
          <p:spPr bwMode="auto">
            <a:xfrm>
              <a:off x="2351" y="1076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B</a:t>
              </a:r>
            </a:p>
          </p:txBody>
        </p:sp>
      </p:grpSp>
      <p:graphicFrame>
        <p:nvGraphicFramePr>
          <p:cNvPr id="276500" name="Object 1044"/>
          <p:cNvGraphicFramePr>
            <a:graphicFrameLocks noChangeAspect="1"/>
          </p:cNvGraphicFramePr>
          <p:nvPr/>
        </p:nvGraphicFramePr>
        <p:xfrm>
          <a:off x="4114800" y="2755900"/>
          <a:ext cx="503238" cy="469900"/>
        </p:xfrm>
        <a:graphic>
          <a:graphicData uri="http://schemas.openxmlformats.org/presentationml/2006/ole">
            <p:oleObj spid="_x0000_s14495" name="Equation" r:id="rId4" imgW="190335" imgH="177646" progId="">
              <p:embed/>
            </p:oleObj>
          </a:graphicData>
        </a:graphic>
      </p:graphicFrame>
      <p:sp>
        <p:nvSpPr>
          <p:cNvPr id="276501" name="Text Box 1045"/>
          <p:cNvSpPr txBox="1">
            <a:spLocks noChangeArrowheads="1"/>
          </p:cNvSpPr>
          <p:nvPr/>
        </p:nvSpPr>
        <p:spPr bwMode="auto">
          <a:xfrm>
            <a:off x="2225675" y="4162425"/>
            <a:ext cx="36591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A = C	if </a:t>
            </a:r>
            <a:r>
              <a:rPr lang="en-US" b="0">
                <a:solidFill>
                  <a:srgbClr val="800000"/>
                </a:solidFill>
              </a:rPr>
              <a:t>each element</a:t>
            </a:r>
            <a:r>
              <a:rPr lang="en-US" b="0">
                <a:solidFill>
                  <a:schemeClr val="tx1"/>
                </a:solidFill>
              </a:rPr>
              <a:t> of each set </a:t>
            </a:r>
            <a:r>
              <a:rPr lang="en-US" b="0">
                <a:solidFill>
                  <a:srgbClr val="800000"/>
                </a:solidFill>
              </a:rPr>
              <a:t>is equal to each other</a:t>
            </a:r>
          </a:p>
        </p:txBody>
      </p:sp>
      <p:grpSp>
        <p:nvGrpSpPr>
          <p:cNvPr id="4" name="Group 1046"/>
          <p:cNvGrpSpPr>
            <a:grpSpLocks/>
          </p:cNvGrpSpPr>
          <p:nvPr/>
        </p:nvGrpSpPr>
        <p:grpSpPr bwMode="auto">
          <a:xfrm>
            <a:off x="5918200" y="3927475"/>
            <a:ext cx="1555750" cy="2082800"/>
            <a:chOff x="2768" y="2474"/>
            <a:chExt cx="980" cy="1312"/>
          </a:xfrm>
        </p:grpSpPr>
        <p:sp>
          <p:nvSpPr>
            <p:cNvPr id="6167" name="Oval 1047"/>
            <p:cNvSpPr>
              <a:spLocks noChangeArrowheads="1"/>
            </p:cNvSpPr>
            <p:nvPr/>
          </p:nvSpPr>
          <p:spPr bwMode="auto">
            <a:xfrm>
              <a:off x="2768" y="2768"/>
              <a:ext cx="980" cy="10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8" name="Oval 1048"/>
            <p:cNvSpPr>
              <a:spLocks noChangeArrowheads="1"/>
            </p:cNvSpPr>
            <p:nvPr/>
          </p:nvSpPr>
          <p:spPr bwMode="auto">
            <a:xfrm>
              <a:off x="3076" y="2877"/>
              <a:ext cx="459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9" name="Oval 1049"/>
            <p:cNvSpPr>
              <a:spLocks noChangeArrowheads="1"/>
            </p:cNvSpPr>
            <p:nvPr/>
          </p:nvSpPr>
          <p:spPr bwMode="auto">
            <a:xfrm>
              <a:off x="3348" y="3328"/>
              <a:ext cx="260" cy="29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0" name="Oval 1050"/>
            <p:cNvSpPr>
              <a:spLocks noChangeArrowheads="1"/>
            </p:cNvSpPr>
            <p:nvPr/>
          </p:nvSpPr>
          <p:spPr bwMode="auto">
            <a:xfrm>
              <a:off x="2939" y="3409"/>
              <a:ext cx="159" cy="1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71" name="Text Box 1051"/>
            <p:cNvSpPr txBox="1">
              <a:spLocks noChangeArrowheads="1"/>
            </p:cNvSpPr>
            <p:nvPr/>
          </p:nvSpPr>
          <p:spPr bwMode="auto">
            <a:xfrm>
              <a:off x="2878" y="2474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5" name="Group 1052"/>
          <p:cNvGrpSpPr>
            <a:grpSpLocks/>
          </p:cNvGrpSpPr>
          <p:nvPr/>
        </p:nvGrpSpPr>
        <p:grpSpPr bwMode="auto">
          <a:xfrm>
            <a:off x="2513013" y="1751013"/>
            <a:ext cx="1555750" cy="2082800"/>
            <a:chOff x="623" y="1103"/>
            <a:chExt cx="980" cy="1312"/>
          </a:xfrm>
        </p:grpSpPr>
        <p:sp>
          <p:nvSpPr>
            <p:cNvPr id="6161" name="Oval 1053"/>
            <p:cNvSpPr>
              <a:spLocks noChangeArrowheads="1"/>
            </p:cNvSpPr>
            <p:nvPr/>
          </p:nvSpPr>
          <p:spPr bwMode="auto">
            <a:xfrm>
              <a:off x="623" y="1397"/>
              <a:ext cx="980" cy="10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2" name="Oval 1054"/>
            <p:cNvSpPr>
              <a:spLocks noChangeArrowheads="1"/>
            </p:cNvSpPr>
            <p:nvPr/>
          </p:nvSpPr>
          <p:spPr bwMode="auto">
            <a:xfrm>
              <a:off x="807" y="1670"/>
              <a:ext cx="268" cy="267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3" name="Oval 1055"/>
            <p:cNvSpPr>
              <a:spLocks noChangeArrowheads="1"/>
            </p:cNvSpPr>
            <p:nvPr/>
          </p:nvSpPr>
          <p:spPr bwMode="auto">
            <a:xfrm>
              <a:off x="1095" y="1849"/>
              <a:ext cx="326" cy="34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4" name="Oval 1056"/>
            <p:cNvSpPr>
              <a:spLocks noChangeArrowheads="1"/>
            </p:cNvSpPr>
            <p:nvPr/>
          </p:nvSpPr>
          <p:spPr bwMode="auto">
            <a:xfrm>
              <a:off x="944" y="2089"/>
              <a:ext cx="118" cy="13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5" name="Oval 1057"/>
            <p:cNvSpPr>
              <a:spLocks noChangeArrowheads="1"/>
            </p:cNvSpPr>
            <p:nvPr/>
          </p:nvSpPr>
          <p:spPr bwMode="auto">
            <a:xfrm>
              <a:off x="1119" y="1549"/>
              <a:ext cx="159" cy="1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6" name="Text Box 1058"/>
            <p:cNvSpPr txBox="1">
              <a:spLocks noChangeArrowheads="1"/>
            </p:cNvSpPr>
            <p:nvPr/>
          </p:nvSpPr>
          <p:spPr bwMode="auto">
            <a:xfrm>
              <a:off x="733" y="1103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276515" name="Text Box 1059"/>
          <p:cNvSpPr txBox="1">
            <a:spLocks noChangeArrowheads="1"/>
          </p:cNvSpPr>
          <p:nvPr/>
        </p:nvSpPr>
        <p:spPr bwMode="auto">
          <a:xfrm>
            <a:off x="7785100" y="4902200"/>
            <a:ext cx="58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0">
                <a:solidFill>
                  <a:schemeClr val="tx1"/>
                </a:solidFill>
              </a:rPr>
              <a:t>=</a:t>
            </a:r>
          </a:p>
        </p:txBody>
      </p:sp>
      <p:grpSp>
        <p:nvGrpSpPr>
          <p:cNvPr id="6" name="Group 1060"/>
          <p:cNvGrpSpPr>
            <a:grpSpLocks/>
          </p:cNvGrpSpPr>
          <p:nvPr/>
        </p:nvGrpSpPr>
        <p:grpSpPr bwMode="auto">
          <a:xfrm>
            <a:off x="8586788" y="3929063"/>
            <a:ext cx="1555750" cy="2082800"/>
            <a:chOff x="4449" y="2475"/>
            <a:chExt cx="980" cy="1312"/>
          </a:xfrm>
        </p:grpSpPr>
        <p:sp>
          <p:nvSpPr>
            <p:cNvPr id="6156" name="Oval 1061"/>
            <p:cNvSpPr>
              <a:spLocks noChangeArrowheads="1"/>
            </p:cNvSpPr>
            <p:nvPr/>
          </p:nvSpPr>
          <p:spPr bwMode="auto">
            <a:xfrm>
              <a:off x="4449" y="2769"/>
              <a:ext cx="980" cy="10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57" name="Text Box 1062"/>
            <p:cNvSpPr txBox="1">
              <a:spLocks noChangeArrowheads="1"/>
            </p:cNvSpPr>
            <p:nvPr/>
          </p:nvSpPr>
          <p:spPr bwMode="auto">
            <a:xfrm>
              <a:off x="4559" y="2475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158" name="Oval 1063"/>
            <p:cNvSpPr>
              <a:spLocks noChangeArrowheads="1"/>
            </p:cNvSpPr>
            <p:nvPr/>
          </p:nvSpPr>
          <p:spPr bwMode="auto">
            <a:xfrm>
              <a:off x="4782" y="2931"/>
              <a:ext cx="459" cy="3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59" name="Oval 1064"/>
            <p:cNvSpPr>
              <a:spLocks noChangeArrowheads="1"/>
            </p:cNvSpPr>
            <p:nvPr/>
          </p:nvSpPr>
          <p:spPr bwMode="auto">
            <a:xfrm>
              <a:off x="4921" y="3407"/>
              <a:ext cx="260" cy="29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6160" name="Oval 1065"/>
            <p:cNvSpPr>
              <a:spLocks noChangeArrowheads="1"/>
            </p:cNvSpPr>
            <p:nvPr/>
          </p:nvSpPr>
          <p:spPr bwMode="auto">
            <a:xfrm>
              <a:off x="4555" y="3238"/>
              <a:ext cx="159" cy="1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8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1" grpId="0" autoUpdateAnimBg="0"/>
      <p:bldP spid="2765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996362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2C2CB0"/>
                </a:solidFill>
              </a:rPr>
              <a:t>Subsets, superset and Proper Subsets</a:t>
            </a:r>
            <a:endParaRPr lang="en-GB" dirty="0" smtClean="0">
              <a:solidFill>
                <a:srgbClr val="2C2CB0"/>
              </a:solidFill>
            </a:endParaRPr>
          </a:p>
        </p:txBody>
      </p:sp>
      <p:sp>
        <p:nvSpPr>
          <p:cNvPr id="278563" name="Rectangle 1059"/>
          <p:cNvSpPr>
            <a:spLocks noChangeArrowheads="1"/>
          </p:cNvSpPr>
          <p:nvPr/>
        </p:nvSpPr>
        <p:spPr bwMode="auto">
          <a:xfrm>
            <a:off x="1981199" y="984251"/>
            <a:ext cx="8920163" cy="110799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CC6600"/>
                </a:solidFill>
              </a:rPr>
              <a:t>Subset and Superset:</a:t>
            </a:r>
            <a:r>
              <a:rPr lang="en-GB" b="0" dirty="0" smtClean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A set A is said to be a </a:t>
            </a:r>
            <a:r>
              <a:rPr lang="en-GB" b="0" dirty="0" smtClean="0">
                <a:solidFill>
                  <a:schemeClr val="tx1"/>
                </a:solidFill>
              </a:rPr>
              <a:t>subset of </a:t>
            </a:r>
            <a:r>
              <a:rPr lang="en-GB" b="0" dirty="0">
                <a:solidFill>
                  <a:schemeClr val="tx1"/>
                </a:solidFill>
              </a:rPr>
              <a:t>a set B if each element of A is </a:t>
            </a:r>
            <a:r>
              <a:rPr lang="en-GB" b="0" dirty="0" smtClean="0">
                <a:solidFill>
                  <a:schemeClr val="tx1"/>
                </a:solidFill>
              </a:rPr>
              <a:t>also an </a:t>
            </a:r>
            <a:r>
              <a:rPr lang="en-GB" b="0" dirty="0">
                <a:solidFill>
                  <a:schemeClr val="tx1"/>
                </a:solidFill>
              </a:rPr>
              <a:t>element of </a:t>
            </a:r>
            <a:r>
              <a:rPr lang="en-GB" b="0" dirty="0" smtClean="0">
                <a:solidFill>
                  <a:schemeClr val="tx1"/>
                </a:solidFill>
              </a:rPr>
              <a:t>B and the set B is called the superset of A.</a:t>
            </a:r>
            <a:endParaRPr lang="en-GB" b="0" dirty="0">
              <a:solidFill>
                <a:schemeClr val="tx1"/>
              </a:solidFill>
            </a:endParaRPr>
          </a:p>
        </p:txBody>
      </p:sp>
      <p:pic>
        <p:nvPicPr>
          <p:cNvPr id="278564" name="Picture 1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481263"/>
            <a:ext cx="3381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61"/>
          <p:cNvGrpSpPr>
            <a:grpSpLocks/>
          </p:cNvGrpSpPr>
          <p:nvPr/>
        </p:nvGrpSpPr>
        <p:grpSpPr bwMode="auto">
          <a:xfrm>
            <a:off x="2133601" y="3244851"/>
            <a:ext cx="1089025" cy="1458913"/>
            <a:chOff x="623" y="1103"/>
            <a:chExt cx="686" cy="919"/>
          </a:xfrm>
        </p:grpSpPr>
        <p:sp>
          <p:nvSpPr>
            <p:cNvPr id="7188" name="Oval 1062"/>
            <p:cNvSpPr>
              <a:spLocks noChangeArrowheads="1"/>
            </p:cNvSpPr>
            <p:nvPr/>
          </p:nvSpPr>
          <p:spPr bwMode="auto">
            <a:xfrm>
              <a:off x="623" y="1397"/>
              <a:ext cx="686" cy="6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89" name="Oval 1063"/>
            <p:cNvSpPr>
              <a:spLocks noChangeArrowheads="1"/>
            </p:cNvSpPr>
            <p:nvPr/>
          </p:nvSpPr>
          <p:spPr bwMode="auto">
            <a:xfrm>
              <a:off x="807" y="1753"/>
              <a:ext cx="159" cy="1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90" name="Oval 1064"/>
            <p:cNvSpPr>
              <a:spLocks noChangeArrowheads="1"/>
            </p:cNvSpPr>
            <p:nvPr/>
          </p:nvSpPr>
          <p:spPr bwMode="auto">
            <a:xfrm>
              <a:off x="1021" y="1530"/>
              <a:ext cx="159" cy="18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191" name="Text Box 1065"/>
            <p:cNvSpPr txBox="1">
              <a:spLocks noChangeArrowheads="1"/>
            </p:cNvSpPr>
            <p:nvPr/>
          </p:nvSpPr>
          <p:spPr bwMode="auto">
            <a:xfrm>
              <a:off x="733" y="1103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3" name="Group 1066"/>
          <p:cNvGrpSpPr>
            <a:grpSpLocks/>
          </p:cNvGrpSpPr>
          <p:nvPr/>
        </p:nvGrpSpPr>
        <p:grpSpPr bwMode="auto">
          <a:xfrm>
            <a:off x="3733801" y="3281364"/>
            <a:ext cx="2447925" cy="2662237"/>
            <a:chOff x="1828" y="1078"/>
            <a:chExt cx="1542" cy="1677"/>
          </a:xfrm>
        </p:grpSpPr>
        <p:grpSp>
          <p:nvGrpSpPr>
            <p:cNvPr id="7178" name="Group 1067"/>
            <p:cNvGrpSpPr>
              <a:grpSpLocks/>
            </p:cNvGrpSpPr>
            <p:nvPr/>
          </p:nvGrpSpPr>
          <p:grpSpPr bwMode="auto">
            <a:xfrm>
              <a:off x="1828" y="1333"/>
              <a:ext cx="1526" cy="1422"/>
              <a:chOff x="1828" y="1333"/>
              <a:chExt cx="1526" cy="1422"/>
            </a:xfrm>
          </p:grpSpPr>
          <p:sp>
            <p:nvSpPr>
              <p:cNvPr id="7180" name="Oval 1068"/>
              <p:cNvSpPr>
                <a:spLocks noChangeArrowheads="1"/>
              </p:cNvSpPr>
              <p:nvPr/>
            </p:nvSpPr>
            <p:spPr bwMode="auto">
              <a:xfrm>
                <a:off x="1828" y="1336"/>
                <a:ext cx="686" cy="62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1" name="Oval 1069"/>
              <p:cNvSpPr>
                <a:spLocks noChangeArrowheads="1"/>
              </p:cNvSpPr>
              <p:nvPr/>
            </p:nvSpPr>
            <p:spPr bwMode="auto">
              <a:xfrm>
                <a:off x="2036" y="1681"/>
                <a:ext cx="159" cy="1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2" name="Oval 1070"/>
              <p:cNvSpPr>
                <a:spLocks noChangeArrowheads="1"/>
              </p:cNvSpPr>
              <p:nvPr/>
            </p:nvSpPr>
            <p:spPr bwMode="auto">
              <a:xfrm>
                <a:off x="2643" y="1333"/>
                <a:ext cx="686" cy="62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3" name="Oval 1071"/>
              <p:cNvSpPr>
                <a:spLocks noChangeArrowheads="1"/>
              </p:cNvSpPr>
              <p:nvPr/>
            </p:nvSpPr>
            <p:spPr bwMode="auto">
              <a:xfrm>
                <a:off x="3041" y="1466"/>
                <a:ext cx="159" cy="18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4" name="Oval 1072"/>
              <p:cNvSpPr>
                <a:spLocks noChangeArrowheads="1"/>
              </p:cNvSpPr>
              <p:nvPr/>
            </p:nvSpPr>
            <p:spPr bwMode="auto">
              <a:xfrm>
                <a:off x="1847" y="2130"/>
                <a:ext cx="686" cy="62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5" name="Oval 1073"/>
              <p:cNvSpPr>
                <a:spLocks noChangeArrowheads="1"/>
              </p:cNvSpPr>
              <p:nvPr/>
            </p:nvSpPr>
            <p:spPr bwMode="auto">
              <a:xfrm>
                <a:off x="2030" y="2487"/>
                <a:ext cx="159" cy="184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6" name="Oval 1074"/>
              <p:cNvSpPr>
                <a:spLocks noChangeArrowheads="1"/>
              </p:cNvSpPr>
              <p:nvPr/>
            </p:nvSpPr>
            <p:spPr bwMode="auto">
              <a:xfrm>
                <a:off x="2232" y="2238"/>
                <a:ext cx="159" cy="184"/>
              </a:xfrm>
              <a:prstGeom prst="ellipse">
                <a:avLst/>
              </a:prstGeom>
              <a:solidFill>
                <a:srgbClr val="0000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7187" name="Oval 1075"/>
              <p:cNvSpPr>
                <a:spLocks noChangeArrowheads="1"/>
              </p:cNvSpPr>
              <p:nvPr/>
            </p:nvSpPr>
            <p:spPr bwMode="auto">
              <a:xfrm>
                <a:off x="2668" y="2130"/>
                <a:ext cx="686" cy="62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7179" name="Text Box 1076"/>
            <p:cNvSpPr txBox="1">
              <a:spLocks noChangeArrowheads="1"/>
            </p:cNvSpPr>
            <p:nvPr/>
          </p:nvSpPr>
          <p:spPr bwMode="auto">
            <a:xfrm>
              <a:off x="1936" y="1078"/>
              <a:ext cx="143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Subsets</a:t>
              </a:r>
            </a:p>
          </p:txBody>
        </p:sp>
      </p:grpSp>
      <p:grpSp>
        <p:nvGrpSpPr>
          <p:cNvPr id="5" name="Group 1079"/>
          <p:cNvGrpSpPr>
            <a:grpSpLocks/>
          </p:cNvGrpSpPr>
          <p:nvPr/>
        </p:nvGrpSpPr>
        <p:grpSpPr bwMode="auto">
          <a:xfrm>
            <a:off x="6477000" y="4114801"/>
            <a:ext cx="3962400" cy="1649413"/>
            <a:chOff x="3120" y="2592"/>
            <a:chExt cx="2496" cy="1039"/>
          </a:xfrm>
        </p:grpSpPr>
        <p:sp>
          <p:nvSpPr>
            <p:cNvPr id="7177" name="Rectangle 1077"/>
            <p:cNvSpPr>
              <a:spLocks noChangeArrowheads="1"/>
            </p:cNvSpPr>
            <p:nvPr/>
          </p:nvSpPr>
          <p:spPr bwMode="auto">
            <a:xfrm>
              <a:off x="3120" y="2592"/>
              <a:ext cx="249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95300" indent="-4953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>
                  <a:solidFill>
                    <a:schemeClr val="tx1"/>
                  </a:solidFill>
                </a:rPr>
                <a:t>For example:</a:t>
              </a:r>
              <a:endParaRPr lang="en-US" sz="200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L</a:t>
              </a:r>
              <a:r>
                <a:rPr lang="en-GB" sz="2000" b="0">
                  <a:solidFill>
                    <a:schemeClr val="tx1"/>
                  </a:solidFill>
                </a:rPr>
                <a:t>et A = {2, 4, 6, 8},</a:t>
              </a:r>
              <a:endParaRPr lang="en-US" sz="2000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solidFill>
                    <a:schemeClr val="tx1"/>
                  </a:solidFill>
                </a:rPr>
                <a:t>	</a:t>
              </a:r>
              <a:r>
                <a:rPr lang="en-GB" sz="2000" b="0">
                  <a:solidFill>
                    <a:schemeClr val="tx1"/>
                  </a:solidFill>
                </a:rPr>
                <a:t>B = {2, 4, 6, 8, 10, 12},</a:t>
              </a:r>
              <a:r>
                <a:rPr lang="en-US" sz="2000" b="0">
                  <a:solidFill>
                    <a:schemeClr val="tx1"/>
                  </a:solidFill>
                </a:rPr>
                <a:t/>
              </a:r>
              <a:br>
                <a:rPr lang="en-US" sz="2000" b="0">
                  <a:solidFill>
                    <a:schemeClr val="tx1"/>
                  </a:solidFill>
                </a:rPr>
              </a:br>
              <a:r>
                <a:rPr lang="en-GB" sz="2000" b="0">
                  <a:solidFill>
                    <a:schemeClr val="tx1"/>
                  </a:solidFill>
                </a:rPr>
                <a:t>then </a:t>
              </a:r>
            </a:p>
          </p:txBody>
        </p:sp>
        <p:graphicFrame>
          <p:nvGraphicFramePr>
            <p:cNvPr id="7170" name="Object 1078"/>
            <p:cNvGraphicFramePr>
              <a:graphicFrameLocks noChangeAspect="1"/>
            </p:cNvGraphicFramePr>
            <p:nvPr/>
          </p:nvGraphicFramePr>
          <p:xfrm>
            <a:off x="3888" y="3391"/>
            <a:ext cx="528" cy="240"/>
          </p:xfrm>
          <a:graphic>
            <a:graphicData uri="http://schemas.openxmlformats.org/presentationml/2006/ole">
              <p:oleObj spid="_x0000_s15441" name="Equation" r:id="rId5" imgW="419100" imgH="190500" progId="">
                <p:embed/>
              </p:oleObj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33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6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Subsets and Proper Subsets</a:t>
            </a:r>
            <a:endParaRPr lang="en-GB" smtClean="0">
              <a:solidFill>
                <a:srgbClr val="2C2CB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9572" name="Rectangle 1044"/>
              <p:cNvSpPr>
                <a:spLocks noChangeArrowheads="1"/>
              </p:cNvSpPr>
              <p:nvPr/>
            </p:nvSpPr>
            <p:spPr bwMode="auto">
              <a:xfrm>
                <a:off x="1978026" y="990601"/>
                <a:ext cx="9223374" cy="1107996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dirty="0" smtClean="0">
                    <a:solidFill>
                      <a:srgbClr val="CC6600"/>
                    </a:solidFill>
                  </a:rPr>
                  <a:t>Proper subset:</a:t>
                </a:r>
                <a:r>
                  <a:rPr lang="en-GB" b="0" dirty="0">
                    <a:solidFill>
                      <a:schemeClr val="tx1"/>
                    </a:solidFill>
                  </a:rPr>
                  <a:t> A set A is said to be 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a proper </a:t>
                </a:r>
                <a:r>
                  <a:rPr lang="en-GB" b="0" dirty="0">
                    <a:solidFill>
                      <a:schemeClr val="tx1"/>
                    </a:solidFill>
                  </a:rPr>
                  <a:t>subset of a set B if every 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element of </a:t>
                </a:r>
                <a:r>
                  <a:rPr lang="en-GB" b="0" dirty="0">
                    <a:solidFill>
                      <a:schemeClr val="tx1"/>
                    </a:solidFill>
                  </a:rPr>
                  <a:t>A is an element of B and B has at least</a:t>
                </a:r>
                <a:r>
                  <a:rPr lang="en-US" b="0" dirty="0">
                    <a:solidFill>
                      <a:schemeClr val="tx1"/>
                    </a:solidFill>
                  </a:rPr>
                  <a:t/>
                </a:r>
                <a:br>
                  <a:rPr lang="en-US" b="0" dirty="0">
                    <a:solidFill>
                      <a:schemeClr val="tx1"/>
                    </a:solidFill>
                  </a:rPr>
                </a:br>
                <a:r>
                  <a:rPr lang="en-GB" b="0" dirty="0">
                    <a:solidFill>
                      <a:schemeClr val="tx1"/>
                    </a:solidFill>
                  </a:rPr>
                  <a:t>one element which is not an element of </a:t>
                </a:r>
                <a:r>
                  <a:rPr lang="en-GB" b="0" dirty="0" smtClean="0">
                    <a:solidFill>
                      <a:schemeClr val="tx1"/>
                    </a:solidFill>
                  </a:rPr>
                  <a:t>A (i.e.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 smtClean="0">
                    <a:solidFill>
                      <a:schemeClr val="tx1"/>
                    </a:solidFill>
                  </a:rPr>
                  <a:t>.</a:t>
                </a:r>
                <a:endParaRPr lang="en-GB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9572" name="Rectangle 10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8026" y="990601"/>
                <a:ext cx="9223374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658" t="-1604" r="-658" b="-8556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1965326" y="2647950"/>
            <a:ext cx="3825875" cy="427038"/>
            <a:chOff x="278" y="1668"/>
            <a:chExt cx="2410" cy="269"/>
          </a:xfrm>
        </p:grpSpPr>
        <p:graphicFrame>
          <p:nvGraphicFramePr>
            <p:cNvPr id="8198" name="Object 1045"/>
            <p:cNvGraphicFramePr>
              <a:graphicFrameLocks noChangeAspect="1"/>
            </p:cNvGraphicFramePr>
            <p:nvPr/>
          </p:nvGraphicFramePr>
          <p:xfrm>
            <a:off x="2110" y="1689"/>
            <a:ext cx="578" cy="231"/>
          </p:xfrm>
          <a:graphic>
            <a:graphicData uri="http://schemas.openxmlformats.org/presentationml/2006/ole">
              <p:oleObj spid="_x0000_s16786" name="Equation" r:id="rId5" imgW="371439" imgH="142795" progId="">
                <p:embed/>
              </p:oleObj>
            </a:graphicData>
          </a:graphic>
        </p:graphicFrame>
        <p:sp>
          <p:nvSpPr>
            <p:cNvPr id="8208" name="Text Box 1046"/>
            <p:cNvSpPr txBox="1">
              <a:spLocks noChangeArrowheads="1"/>
            </p:cNvSpPr>
            <p:nvPr/>
          </p:nvSpPr>
          <p:spPr bwMode="auto">
            <a:xfrm>
              <a:off x="278" y="1668"/>
              <a:ext cx="185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chemeClr val="tx1"/>
                  </a:solidFill>
                </a:rPr>
                <a:t>It can be written as</a:t>
              </a:r>
              <a:endParaRPr lang="en-GB" b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051"/>
          <p:cNvGrpSpPr>
            <a:grpSpLocks/>
          </p:cNvGrpSpPr>
          <p:nvPr/>
        </p:nvGrpSpPr>
        <p:grpSpPr bwMode="auto">
          <a:xfrm>
            <a:off x="1981200" y="3260726"/>
            <a:ext cx="7137400" cy="930275"/>
            <a:chOff x="288" y="2016"/>
            <a:chExt cx="4496" cy="586"/>
          </a:xfrm>
        </p:grpSpPr>
        <p:sp>
          <p:nvSpPr>
            <p:cNvPr id="8207" name="Rectangle 1048"/>
            <p:cNvSpPr>
              <a:spLocks noChangeArrowheads="1"/>
            </p:cNvSpPr>
            <p:nvPr/>
          </p:nvSpPr>
          <p:spPr bwMode="auto">
            <a:xfrm>
              <a:off x="288" y="2016"/>
              <a:ext cx="4320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solidFill>
                    <a:srgbClr val="000000"/>
                  </a:solidFill>
                </a:rPr>
                <a:t>For example:</a:t>
              </a:r>
              <a:endParaRPr lang="en-US" b="0"/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Let A = {1, 2, 3}, B = {2, 3, 4, 1, 5}, then </a:t>
              </a:r>
            </a:p>
          </p:txBody>
        </p:sp>
        <p:graphicFrame>
          <p:nvGraphicFramePr>
            <p:cNvPr id="8197" name="Object 1050"/>
            <p:cNvGraphicFramePr>
              <a:graphicFrameLocks noChangeAspect="1"/>
            </p:cNvGraphicFramePr>
            <p:nvPr/>
          </p:nvGraphicFramePr>
          <p:xfrm>
            <a:off x="4224" y="2361"/>
            <a:ext cx="560" cy="210"/>
          </p:xfrm>
          <a:graphic>
            <a:graphicData uri="http://schemas.openxmlformats.org/presentationml/2006/ole">
              <p:oleObj spid="_x0000_s16787" name="Equation" r:id="rId6" imgW="406048" imgH="152268" progId="">
                <p:embed/>
              </p:oleObj>
            </a:graphicData>
          </a:graphic>
        </p:graphicFrame>
      </p:grpSp>
      <p:grpSp>
        <p:nvGrpSpPr>
          <p:cNvPr id="4" name="Group 1055"/>
          <p:cNvGrpSpPr>
            <a:grpSpLocks/>
          </p:cNvGrpSpPr>
          <p:nvPr/>
        </p:nvGrpSpPr>
        <p:grpSpPr bwMode="auto">
          <a:xfrm>
            <a:off x="1981200" y="4419600"/>
            <a:ext cx="7010400" cy="762000"/>
            <a:chOff x="288" y="2736"/>
            <a:chExt cx="4416" cy="480"/>
          </a:xfrm>
        </p:grpSpPr>
        <p:sp>
          <p:nvSpPr>
            <p:cNvPr id="8206" name="Rectangle 1049"/>
            <p:cNvSpPr>
              <a:spLocks noChangeArrowheads="1"/>
            </p:cNvSpPr>
            <p:nvPr/>
          </p:nvSpPr>
          <p:spPr bwMode="auto">
            <a:xfrm>
              <a:off x="288" y="2736"/>
              <a:ext cx="441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Thus if A is a proper subset of B, then there exists an element  </a:t>
              </a:r>
              <a:r>
                <a:rPr lang="en-US" b="0">
                  <a:solidFill>
                    <a:schemeClr val="tx1"/>
                  </a:solidFill>
                </a:rPr>
                <a:t>       </a:t>
              </a:r>
              <a:r>
                <a:rPr lang="en-GB" b="0">
                  <a:solidFill>
                    <a:schemeClr val="tx1"/>
                  </a:solidFill>
                </a:rPr>
                <a:t>such that </a:t>
              </a:r>
            </a:p>
          </p:txBody>
        </p:sp>
        <p:graphicFrame>
          <p:nvGraphicFramePr>
            <p:cNvPr id="8195" name="Object 1052"/>
            <p:cNvGraphicFramePr>
              <a:graphicFrameLocks noChangeAspect="1"/>
            </p:cNvGraphicFramePr>
            <p:nvPr/>
          </p:nvGraphicFramePr>
          <p:xfrm>
            <a:off x="1941" y="2964"/>
            <a:ext cx="488" cy="225"/>
          </p:xfrm>
          <a:graphic>
            <a:graphicData uri="http://schemas.openxmlformats.org/presentationml/2006/ole">
              <p:oleObj spid="_x0000_s16788" name="Equation" r:id="rId7" imgW="330057" imgH="152334" progId="">
                <p:embed/>
              </p:oleObj>
            </a:graphicData>
          </a:graphic>
        </p:graphicFrame>
        <p:graphicFrame>
          <p:nvGraphicFramePr>
            <p:cNvPr id="8196" name="Object 1053"/>
            <p:cNvGraphicFramePr>
              <a:graphicFrameLocks noChangeAspect="1"/>
            </p:cNvGraphicFramePr>
            <p:nvPr/>
          </p:nvGraphicFramePr>
          <p:xfrm>
            <a:off x="3321" y="2967"/>
            <a:ext cx="548" cy="246"/>
          </p:xfrm>
          <a:graphic>
            <a:graphicData uri="http://schemas.openxmlformats.org/presentationml/2006/ole">
              <p:oleObj spid="_x0000_s16789" name="Equation" r:id="rId8" imgW="368140" imgH="165028" progId="">
                <p:embed/>
              </p:oleObj>
            </a:graphicData>
          </a:graphic>
        </p:graphicFrame>
      </p:grpSp>
      <p:grpSp>
        <p:nvGrpSpPr>
          <p:cNvPr id="5" name="Group 1057"/>
          <p:cNvGrpSpPr>
            <a:grpSpLocks/>
          </p:cNvGrpSpPr>
          <p:nvPr/>
        </p:nvGrpSpPr>
        <p:grpSpPr bwMode="auto">
          <a:xfrm>
            <a:off x="1981200" y="5445126"/>
            <a:ext cx="6096000" cy="498475"/>
            <a:chOff x="288" y="3312"/>
            <a:chExt cx="3840" cy="314"/>
          </a:xfrm>
        </p:grpSpPr>
        <p:sp>
          <p:nvSpPr>
            <p:cNvPr id="8205" name="Rectangle 1054"/>
            <p:cNvSpPr>
              <a:spLocks noChangeArrowheads="1"/>
            </p:cNvSpPr>
            <p:nvPr/>
          </p:nvSpPr>
          <p:spPr bwMode="auto">
            <a:xfrm>
              <a:off x="288" y="3312"/>
              <a:ext cx="127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For example,</a:t>
              </a:r>
            </a:p>
          </p:txBody>
        </p:sp>
        <p:graphicFrame>
          <p:nvGraphicFramePr>
            <p:cNvPr id="8194" name="Object 1056"/>
            <p:cNvGraphicFramePr>
              <a:graphicFrameLocks noChangeAspect="1"/>
            </p:cNvGraphicFramePr>
            <p:nvPr/>
          </p:nvGraphicFramePr>
          <p:xfrm>
            <a:off x="1488" y="3323"/>
            <a:ext cx="2640" cy="303"/>
          </p:xfrm>
          <a:graphic>
            <a:graphicData uri="http://schemas.openxmlformats.org/presentationml/2006/ole">
              <p:oleObj spid="_x0000_s16790" name="Equation" r:id="rId9" imgW="1879600" imgH="215900" progId="">
                <p:embed/>
              </p:oleObj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7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9535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2C2CB0"/>
                </a:solidFill>
              </a:rPr>
              <a:t>Procedure for Proving Equality of Sets</a:t>
            </a:r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1968501" y="1066800"/>
            <a:ext cx="86328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b="0" dirty="0">
                <a:solidFill>
                  <a:srgbClr val="000000"/>
                </a:solidFill>
              </a:rPr>
              <a:t>As</a:t>
            </a:r>
            <a:r>
              <a:rPr lang="en-US" b="0" dirty="0">
                <a:solidFill>
                  <a:srgbClr val="000000"/>
                </a:solidFill>
              </a:rPr>
              <a:t> </a:t>
            </a:r>
            <a:r>
              <a:rPr lang="en-GB" b="0" dirty="0">
                <a:solidFill>
                  <a:srgbClr val="000000"/>
                </a:solidFill>
              </a:rPr>
              <a:t>we have discussed earlier that </a:t>
            </a:r>
            <a:r>
              <a:rPr lang="en-GB" b="0" dirty="0" smtClean="0">
                <a:solidFill>
                  <a:srgbClr val="000000"/>
                </a:solidFill>
              </a:rPr>
              <a:t>two sets </a:t>
            </a:r>
            <a:r>
              <a:rPr lang="en-GB" b="0" dirty="0">
                <a:solidFill>
                  <a:srgbClr val="000000"/>
                </a:solidFill>
              </a:rPr>
              <a:t>A and B are said to be equal </a:t>
            </a:r>
            <a:r>
              <a:rPr lang="en-GB" b="0" dirty="0" smtClean="0">
                <a:solidFill>
                  <a:srgbClr val="000000"/>
                </a:solidFill>
              </a:rPr>
              <a:t>if every </a:t>
            </a:r>
            <a:r>
              <a:rPr lang="en-GB" b="0" dirty="0">
                <a:solidFill>
                  <a:srgbClr val="000000"/>
                </a:solidFill>
              </a:rPr>
              <a:t>element of set A is an </a:t>
            </a:r>
            <a:r>
              <a:rPr lang="en-GB" b="0" dirty="0" smtClean="0">
                <a:solidFill>
                  <a:srgbClr val="000000"/>
                </a:solidFill>
              </a:rPr>
              <a:t>element of </a:t>
            </a:r>
            <a:r>
              <a:rPr lang="en-GB" b="0" dirty="0">
                <a:solidFill>
                  <a:srgbClr val="000000"/>
                </a:solidFill>
              </a:rPr>
              <a:t>set B and every element of B is </a:t>
            </a:r>
            <a:r>
              <a:rPr lang="en-GB" b="0" dirty="0" smtClean="0">
                <a:solidFill>
                  <a:srgbClr val="000000"/>
                </a:solidFill>
              </a:rPr>
              <a:t>an element </a:t>
            </a:r>
            <a:r>
              <a:rPr lang="en-GB" b="0" dirty="0">
                <a:solidFill>
                  <a:srgbClr val="000000"/>
                </a:solidFill>
              </a:rPr>
              <a:t>of A.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3159126"/>
            <a:ext cx="5867400" cy="498475"/>
            <a:chOff x="288" y="1916"/>
            <a:chExt cx="3696" cy="314"/>
          </a:xfrm>
        </p:grpSpPr>
        <p:sp>
          <p:nvSpPr>
            <p:cNvPr id="9223" name="Rectangle 18"/>
            <p:cNvSpPr>
              <a:spLocks noChangeArrowheads="1"/>
            </p:cNvSpPr>
            <p:nvPr/>
          </p:nvSpPr>
          <p:spPr bwMode="auto">
            <a:xfrm>
              <a:off x="288" y="1916"/>
              <a:ext cx="142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It is clear that </a:t>
              </a:r>
            </a:p>
          </p:txBody>
        </p:sp>
        <p:graphicFrame>
          <p:nvGraphicFramePr>
            <p:cNvPr id="9219" name="Object 19"/>
            <p:cNvGraphicFramePr>
              <a:graphicFrameLocks noChangeAspect="1"/>
            </p:cNvGraphicFramePr>
            <p:nvPr/>
          </p:nvGraphicFramePr>
          <p:xfrm>
            <a:off x="1632" y="1955"/>
            <a:ext cx="2352" cy="275"/>
          </p:xfrm>
          <a:graphic>
            <a:graphicData uri="http://schemas.openxmlformats.org/presentationml/2006/ole">
              <p:oleObj spid="_x0000_s17568" name="Equation" r:id="rId4" imgW="1625600" imgH="190500" progId="">
                <p:embed/>
              </p:oleObj>
            </a:graphicData>
          </a:graphic>
        </p:graphicFrame>
      </p:grpSp>
      <p:graphicFrame>
        <p:nvGraphicFramePr>
          <p:cNvPr id="282645" name="Object 21"/>
          <p:cNvGraphicFramePr>
            <a:graphicFrameLocks noChangeAspect="1"/>
          </p:cNvGraphicFramePr>
          <p:nvPr/>
        </p:nvGraphicFramePr>
        <p:xfrm>
          <a:off x="2057400" y="3979864"/>
          <a:ext cx="4038600" cy="515937"/>
        </p:xfrm>
        <a:graphic>
          <a:graphicData uri="http://schemas.openxmlformats.org/presentationml/2006/ole">
            <p:oleObj spid="_x0000_s17569" name="Equation" r:id="rId5" imgW="1688367" imgH="215806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3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Some Results on Subs</a:t>
            </a:r>
            <a:r>
              <a:rPr lang="en-GB" smtClean="0">
                <a:solidFill>
                  <a:srgbClr val="2C2CB0"/>
                </a:solidFill>
              </a:rPr>
              <a:t>ets</a:t>
            </a:r>
          </a:p>
        </p:txBody>
      </p:sp>
      <p:sp>
        <p:nvSpPr>
          <p:cNvPr id="284680" name="Rectangle 1032"/>
          <p:cNvSpPr>
            <a:spLocks noChangeArrowheads="1"/>
          </p:cNvSpPr>
          <p:nvPr/>
        </p:nvSpPr>
        <p:spPr bwMode="auto">
          <a:xfrm>
            <a:off x="1935164" y="1060450"/>
            <a:ext cx="4770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b="0">
                <a:solidFill>
                  <a:schemeClr val="tx1"/>
                </a:solidFill>
              </a:rPr>
              <a:t>(i)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GB" b="0">
                <a:solidFill>
                  <a:schemeClr val="tx1"/>
                </a:solidFill>
              </a:rPr>
              <a:t>Every set is a subset of itself.</a:t>
            </a:r>
          </a:p>
        </p:txBody>
      </p:sp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1905001" y="1676402"/>
            <a:ext cx="6537230" cy="503238"/>
            <a:chOff x="240" y="1008"/>
            <a:chExt cx="2423" cy="317"/>
          </a:xfrm>
        </p:grpSpPr>
        <p:sp>
          <p:nvSpPr>
            <p:cNvPr id="10252" name="Rectangle 1033"/>
            <p:cNvSpPr>
              <a:spLocks noChangeArrowheads="1"/>
            </p:cNvSpPr>
            <p:nvPr/>
          </p:nvSpPr>
          <p:spPr bwMode="auto">
            <a:xfrm>
              <a:off x="240" y="1008"/>
              <a:ext cx="242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 dirty="0">
                  <a:solidFill>
                    <a:schemeClr val="tx1"/>
                  </a:solidFill>
                </a:rPr>
                <a:t>(ii)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GB" b="0" dirty="0">
                  <a:solidFill>
                    <a:schemeClr val="tx1"/>
                  </a:solidFill>
                </a:rPr>
                <a:t>The empty set  </a:t>
              </a:r>
              <a:r>
                <a:rPr lang="en-US" b="0" dirty="0">
                  <a:solidFill>
                    <a:schemeClr val="tx1"/>
                  </a:solidFill>
                </a:rPr>
                <a:t>  </a:t>
              </a:r>
              <a:r>
                <a:rPr lang="en-GB" b="0" dirty="0">
                  <a:solidFill>
                    <a:schemeClr val="tx1"/>
                  </a:solidFill>
                </a:rPr>
                <a:t>is a subset </a:t>
              </a:r>
              <a:r>
                <a:rPr lang="en-GB" b="0" dirty="0" smtClean="0">
                  <a:solidFill>
                    <a:schemeClr val="tx1"/>
                  </a:solidFill>
                </a:rPr>
                <a:t>of every </a:t>
              </a:r>
              <a:r>
                <a:rPr lang="en-GB" b="0" dirty="0">
                  <a:solidFill>
                    <a:schemeClr val="tx1"/>
                  </a:solidFill>
                </a:rPr>
                <a:t>set.</a:t>
              </a:r>
            </a:p>
          </p:txBody>
        </p:sp>
        <p:graphicFrame>
          <p:nvGraphicFramePr>
            <p:cNvPr id="10243" name="Object 10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22283504"/>
                </p:ext>
              </p:extLst>
            </p:nvPr>
          </p:nvGraphicFramePr>
          <p:xfrm>
            <a:off x="1236" y="1029"/>
            <a:ext cx="190" cy="296"/>
          </p:xfrm>
          <a:graphic>
            <a:graphicData uri="http://schemas.openxmlformats.org/presentationml/2006/ole">
              <p:oleObj spid="_x0000_s18573" name="Equation" r:id="rId4" imgW="114102" imgH="177492" progId="">
                <p:embed/>
              </p:oleObj>
            </a:graphicData>
          </a:graphic>
        </p:graphicFrame>
      </p:grpSp>
      <p:sp>
        <p:nvSpPr>
          <p:cNvPr id="284684" name="Rectangle 1036"/>
          <p:cNvSpPr>
            <a:spLocks noChangeArrowheads="1"/>
          </p:cNvSpPr>
          <p:nvPr/>
        </p:nvSpPr>
        <p:spPr bwMode="auto">
          <a:xfrm>
            <a:off x="1905000" y="2514600"/>
            <a:ext cx="895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b="0" dirty="0">
                <a:solidFill>
                  <a:schemeClr val="tx1"/>
                </a:solidFill>
              </a:rPr>
              <a:t>(iii)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The total number of subsets of a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finite </a:t>
            </a:r>
            <a:r>
              <a:rPr lang="en-GB" b="0" dirty="0" smtClean="0">
                <a:solidFill>
                  <a:schemeClr val="tx1"/>
                </a:solidFill>
              </a:rPr>
              <a:t>set containing </a:t>
            </a:r>
            <a:r>
              <a:rPr lang="en-GB" b="0" dirty="0">
                <a:solidFill>
                  <a:schemeClr val="tx1"/>
                </a:solidFill>
              </a:rPr>
              <a:t>n elements is 2</a:t>
            </a:r>
            <a:r>
              <a:rPr lang="en-GB" b="0" baseline="30000" dirty="0">
                <a:solidFill>
                  <a:schemeClr val="tx1"/>
                </a:solidFill>
              </a:rPr>
              <a:t>n</a:t>
            </a:r>
            <a:r>
              <a:rPr lang="en-GB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2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0" grpId="0" autoUpdateAnimBg="0"/>
      <p:bldP spid="28468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Power Set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288780" name="Rectangle 1036"/>
          <p:cNvSpPr>
            <a:spLocks noChangeArrowheads="1"/>
          </p:cNvSpPr>
          <p:nvPr/>
        </p:nvSpPr>
        <p:spPr bwMode="auto">
          <a:xfrm>
            <a:off x="2006600" y="990601"/>
            <a:ext cx="8866188" cy="769441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b="0" dirty="0">
                <a:solidFill>
                  <a:schemeClr val="tx1"/>
                </a:solidFill>
              </a:rPr>
              <a:t>The set of all the subsets of a </a:t>
            </a:r>
            <a:r>
              <a:rPr lang="en-GB" b="0" dirty="0" smtClean="0">
                <a:solidFill>
                  <a:schemeClr val="tx1"/>
                </a:solidFill>
              </a:rPr>
              <a:t>given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set </a:t>
            </a:r>
            <a:r>
              <a:rPr lang="en-GB" b="0" dirty="0">
                <a:solidFill>
                  <a:schemeClr val="tx1"/>
                </a:solidFill>
              </a:rPr>
              <a:t>A is said to be the </a:t>
            </a:r>
            <a:r>
              <a:rPr lang="en-GB" dirty="0">
                <a:solidFill>
                  <a:srgbClr val="CC6600"/>
                </a:solidFill>
              </a:rPr>
              <a:t>power set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of A </a:t>
            </a:r>
            <a:r>
              <a:rPr lang="en-GB" b="0" dirty="0">
                <a:solidFill>
                  <a:schemeClr val="tx1"/>
                </a:solidFill>
              </a:rPr>
              <a:t>and is denoted by P(A).</a:t>
            </a:r>
          </a:p>
        </p:txBody>
      </p:sp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1981200" y="2362201"/>
            <a:ext cx="5410200" cy="506413"/>
            <a:chOff x="288" y="1580"/>
            <a:chExt cx="3408" cy="319"/>
          </a:xfrm>
        </p:grpSpPr>
        <p:sp>
          <p:nvSpPr>
            <p:cNvPr id="12318" name="Rectangle 1037"/>
            <p:cNvSpPr>
              <a:spLocks noChangeArrowheads="1"/>
            </p:cNvSpPr>
            <p:nvPr/>
          </p:nvSpPr>
          <p:spPr bwMode="auto">
            <a:xfrm>
              <a:off x="288" y="1580"/>
              <a:ext cx="45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i.e. </a:t>
              </a:r>
            </a:p>
          </p:txBody>
        </p:sp>
        <p:graphicFrame>
          <p:nvGraphicFramePr>
            <p:cNvPr id="12292" name="Object 1038"/>
            <p:cNvGraphicFramePr>
              <a:graphicFrameLocks noChangeAspect="1"/>
            </p:cNvGraphicFramePr>
            <p:nvPr/>
          </p:nvGraphicFramePr>
          <p:xfrm>
            <a:off x="672" y="1613"/>
            <a:ext cx="3024" cy="286"/>
          </p:xfrm>
          <a:graphic>
            <a:graphicData uri="http://schemas.openxmlformats.org/presentationml/2006/ole">
              <p:oleObj spid="_x0000_s20719" name="Equation" r:id="rId4" imgW="2286000" imgH="215900" progId="">
                <p:embed/>
              </p:oleObj>
            </a:graphicData>
          </a:graphic>
        </p:graphicFrame>
      </p:grp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1966914" y="2971801"/>
            <a:ext cx="5881687" cy="498475"/>
            <a:chOff x="288" y="1968"/>
            <a:chExt cx="3705" cy="314"/>
          </a:xfrm>
        </p:grpSpPr>
        <p:sp>
          <p:nvSpPr>
            <p:cNvPr id="12317" name="Rectangle 1040"/>
            <p:cNvSpPr>
              <a:spLocks noChangeArrowheads="1"/>
            </p:cNvSpPr>
            <p:nvPr/>
          </p:nvSpPr>
          <p:spPr bwMode="auto">
            <a:xfrm>
              <a:off x="288" y="1968"/>
              <a:ext cx="37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chemeClr val="tx1"/>
                  </a:solidFill>
                </a:rPr>
                <a:t>Also,  </a:t>
              </a:r>
              <a:r>
                <a:rPr lang="en-US" b="0">
                  <a:solidFill>
                    <a:schemeClr val="tx1"/>
                  </a:solidFill>
                </a:rPr>
                <a:t>                              </a:t>
              </a:r>
              <a:r>
                <a:rPr lang="en-GB" b="0">
                  <a:solidFill>
                    <a:schemeClr val="tx1"/>
                  </a:solidFill>
                </a:rPr>
                <a:t>for all sets A.</a:t>
              </a:r>
            </a:p>
          </p:txBody>
        </p:sp>
        <p:graphicFrame>
          <p:nvGraphicFramePr>
            <p:cNvPr id="12291" name="Object 1041"/>
            <p:cNvGraphicFramePr>
              <a:graphicFrameLocks noChangeAspect="1"/>
            </p:cNvGraphicFramePr>
            <p:nvPr/>
          </p:nvGraphicFramePr>
          <p:xfrm>
            <a:off x="768" y="1983"/>
            <a:ext cx="1968" cy="299"/>
          </p:xfrm>
          <a:graphic>
            <a:graphicData uri="http://schemas.openxmlformats.org/presentationml/2006/ole">
              <p:oleObj spid="_x0000_s20720" name="Equation" r:id="rId5" imgW="1422400" imgH="215900" progId="">
                <p:embed/>
              </p:oleObj>
            </a:graphicData>
          </a:graphic>
        </p:graphicFrame>
      </p:grpSp>
      <p:grpSp>
        <p:nvGrpSpPr>
          <p:cNvPr id="4" name="Group 1045"/>
          <p:cNvGrpSpPr>
            <a:grpSpLocks/>
          </p:cNvGrpSpPr>
          <p:nvPr/>
        </p:nvGrpSpPr>
        <p:grpSpPr bwMode="auto">
          <a:xfrm>
            <a:off x="1954214" y="3581400"/>
            <a:ext cx="7113587" cy="1017588"/>
            <a:chOff x="271" y="2304"/>
            <a:chExt cx="4481" cy="641"/>
          </a:xfrm>
        </p:grpSpPr>
        <p:sp>
          <p:nvSpPr>
            <p:cNvPr id="12316" name="Rectangle 1043"/>
            <p:cNvSpPr>
              <a:spLocks noChangeArrowheads="1"/>
            </p:cNvSpPr>
            <p:nvPr/>
          </p:nvSpPr>
          <p:spPr bwMode="auto">
            <a:xfrm>
              <a:off x="271" y="2304"/>
              <a:ext cx="332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chemeClr val="tx1"/>
                  </a:solidFill>
                </a:rPr>
                <a:t>For example,</a:t>
              </a:r>
              <a:r>
                <a:rPr lang="en-GB" b="0">
                  <a:solidFill>
                    <a:schemeClr val="tx1"/>
                  </a:solidFill>
                </a:rPr>
                <a:t> if A = {a, b, c}, then</a:t>
              </a:r>
            </a:p>
          </p:txBody>
        </p:sp>
        <p:graphicFrame>
          <p:nvGraphicFramePr>
            <p:cNvPr id="12290" name="Object 1044"/>
            <p:cNvGraphicFramePr>
              <a:graphicFrameLocks noChangeAspect="1"/>
            </p:cNvGraphicFramePr>
            <p:nvPr/>
          </p:nvGraphicFramePr>
          <p:xfrm>
            <a:off x="288" y="2592"/>
            <a:ext cx="4464" cy="353"/>
          </p:xfrm>
          <a:graphic>
            <a:graphicData uri="http://schemas.openxmlformats.org/presentationml/2006/ole">
              <p:oleObj spid="_x0000_s20721" name="Equation" r:id="rId6" imgW="3048000" imgH="241300" progId="">
                <p:embed/>
              </p:oleObj>
            </a:graphicData>
          </a:graphic>
        </p:graphicFrame>
      </p:grpSp>
      <p:grpSp>
        <p:nvGrpSpPr>
          <p:cNvPr id="5" name="Group 1064"/>
          <p:cNvGrpSpPr>
            <a:grpSpLocks/>
          </p:cNvGrpSpPr>
          <p:nvPr/>
        </p:nvGrpSpPr>
        <p:grpSpPr bwMode="auto">
          <a:xfrm>
            <a:off x="4533900" y="4826000"/>
            <a:ext cx="2705100" cy="1651000"/>
            <a:chOff x="1896" y="3040"/>
            <a:chExt cx="1704" cy="1040"/>
          </a:xfrm>
        </p:grpSpPr>
        <p:grpSp>
          <p:nvGrpSpPr>
            <p:cNvPr id="12304" name="Group 1047"/>
            <p:cNvGrpSpPr>
              <a:grpSpLocks/>
            </p:cNvGrpSpPr>
            <p:nvPr/>
          </p:nvGrpSpPr>
          <p:grpSpPr bwMode="auto">
            <a:xfrm>
              <a:off x="1896" y="3040"/>
              <a:ext cx="1281" cy="1040"/>
              <a:chOff x="1213" y="2025"/>
              <a:chExt cx="2353" cy="1888"/>
            </a:xfrm>
          </p:grpSpPr>
          <p:grpSp>
            <p:nvGrpSpPr>
              <p:cNvPr id="12306" name="Group 1048"/>
              <p:cNvGrpSpPr>
                <a:grpSpLocks/>
              </p:cNvGrpSpPr>
              <p:nvPr/>
            </p:nvGrpSpPr>
            <p:grpSpPr bwMode="auto">
              <a:xfrm>
                <a:off x="1618" y="2269"/>
                <a:ext cx="1526" cy="1422"/>
                <a:chOff x="1828" y="1333"/>
                <a:chExt cx="1526" cy="1422"/>
              </a:xfrm>
            </p:grpSpPr>
            <p:sp>
              <p:nvSpPr>
                <p:cNvPr id="12308" name="Oval 1049"/>
                <p:cNvSpPr>
                  <a:spLocks noChangeArrowheads="1"/>
                </p:cNvSpPr>
                <p:nvPr/>
              </p:nvSpPr>
              <p:spPr bwMode="auto">
                <a:xfrm>
                  <a:off x="1828" y="1336"/>
                  <a:ext cx="686" cy="62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09" name="Oval 1050"/>
                <p:cNvSpPr>
                  <a:spLocks noChangeArrowheads="1"/>
                </p:cNvSpPr>
                <p:nvPr/>
              </p:nvSpPr>
              <p:spPr bwMode="auto">
                <a:xfrm>
                  <a:off x="2036" y="1681"/>
                  <a:ext cx="159" cy="1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0" name="Oval 1051"/>
                <p:cNvSpPr>
                  <a:spLocks noChangeArrowheads="1"/>
                </p:cNvSpPr>
                <p:nvPr/>
              </p:nvSpPr>
              <p:spPr bwMode="auto">
                <a:xfrm>
                  <a:off x="2643" y="1333"/>
                  <a:ext cx="686" cy="62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1" name="Oval 1052"/>
                <p:cNvSpPr>
                  <a:spLocks noChangeArrowheads="1"/>
                </p:cNvSpPr>
                <p:nvPr/>
              </p:nvSpPr>
              <p:spPr bwMode="auto">
                <a:xfrm>
                  <a:off x="3041" y="1466"/>
                  <a:ext cx="159" cy="18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2" name="Oval 1053"/>
                <p:cNvSpPr>
                  <a:spLocks noChangeArrowheads="1"/>
                </p:cNvSpPr>
                <p:nvPr/>
              </p:nvSpPr>
              <p:spPr bwMode="auto">
                <a:xfrm>
                  <a:off x="1847" y="2130"/>
                  <a:ext cx="686" cy="62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3" name="Oval 1054"/>
                <p:cNvSpPr>
                  <a:spLocks noChangeArrowheads="1"/>
                </p:cNvSpPr>
                <p:nvPr/>
              </p:nvSpPr>
              <p:spPr bwMode="auto">
                <a:xfrm>
                  <a:off x="2030" y="2487"/>
                  <a:ext cx="159" cy="184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4" name="Oval 1055"/>
                <p:cNvSpPr>
                  <a:spLocks noChangeArrowheads="1"/>
                </p:cNvSpPr>
                <p:nvPr/>
              </p:nvSpPr>
              <p:spPr bwMode="auto">
                <a:xfrm>
                  <a:off x="2232" y="2238"/>
                  <a:ext cx="159" cy="184"/>
                </a:xfrm>
                <a:prstGeom prst="ellipse">
                  <a:avLst/>
                </a:prstGeom>
                <a:solidFill>
                  <a:srgbClr val="000000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12315" name="Oval 1056"/>
                <p:cNvSpPr>
                  <a:spLocks noChangeArrowheads="1"/>
                </p:cNvSpPr>
                <p:nvPr/>
              </p:nvSpPr>
              <p:spPr bwMode="auto">
                <a:xfrm>
                  <a:off x="2668" y="2130"/>
                  <a:ext cx="686" cy="62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1pPr>
                  <a:lvl2pPr marL="742950" indent="-28575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2pPr>
                  <a:lvl3pPr marL="11430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3pPr>
                  <a:lvl4pPr marL="16002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4pPr>
                  <a:lvl5pPr marL="2057400" indent="-228600" eaLnBrk="0" hangingPunct="0"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200" b="1">
                      <a:solidFill>
                        <a:srgbClr val="7E0000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12307" name="Oval 1057"/>
              <p:cNvSpPr>
                <a:spLocks noChangeArrowheads="1"/>
              </p:cNvSpPr>
              <p:nvPr/>
            </p:nvSpPr>
            <p:spPr bwMode="auto">
              <a:xfrm>
                <a:off x="1213" y="2025"/>
                <a:ext cx="2353" cy="18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12305" name="Text Box 1058"/>
            <p:cNvSpPr txBox="1">
              <a:spLocks noChangeArrowheads="1"/>
            </p:cNvSpPr>
            <p:nvPr/>
          </p:nvSpPr>
          <p:spPr bwMode="auto">
            <a:xfrm>
              <a:off x="3150" y="3214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P(A)</a:t>
              </a:r>
            </a:p>
          </p:txBody>
        </p:sp>
      </p:grpSp>
      <p:grpSp>
        <p:nvGrpSpPr>
          <p:cNvPr id="8" name="Group 1059"/>
          <p:cNvGrpSpPr>
            <a:grpSpLocks/>
          </p:cNvGrpSpPr>
          <p:nvPr/>
        </p:nvGrpSpPr>
        <p:grpSpPr bwMode="auto">
          <a:xfrm>
            <a:off x="2120901" y="4789488"/>
            <a:ext cx="1089025" cy="1458912"/>
            <a:chOff x="623" y="1103"/>
            <a:chExt cx="686" cy="919"/>
          </a:xfrm>
        </p:grpSpPr>
        <p:sp>
          <p:nvSpPr>
            <p:cNvPr id="12300" name="Oval 1060"/>
            <p:cNvSpPr>
              <a:spLocks noChangeArrowheads="1"/>
            </p:cNvSpPr>
            <p:nvPr/>
          </p:nvSpPr>
          <p:spPr bwMode="auto">
            <a:xfrm>
              <a:off x="623" y="1397"/>
              <a:ext cx="686" cy="6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01" name="Oval 1061"/>
            <p:cNvSpPr>
              <a:spLocks noChangeArrowheads="1"/>
            </p:cNvSpPr>
            <p:nvPr/>
          </p:nvSpPr>
          <p:spPr bwMode="auto">
            <a:xfrm>
              <a:off x="807" y="1753"/>
              <a:ext cx="159" cy="1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02" name="Oval 1062"/>
            <p:cNvSpPr>
              <a:spLocks noChangeArrowheads="1"/>
            </p:cNvSpPr>
            <p:nvPr/>
          </p:nvSpPr>
          <p:spPr bwMode="auto">
            <a:xfrm>
              <a:off x="1021" y="1530"/>
              <a:ext cx="159" cy="184"/>
            </a:xfrm>
            <a:prstGeom prst="ellipse">
              <a:avLst/>
            </a:prstGeom>
            <a:solidFill>
              <a:srgbClr val="0000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303" name="Text Box 1063"/>
            <p:cNvSpPr txBox="1">
              <a:spLocks noChangeArrowheads="1"/>
            </p:cNvSpPr>
            <p:nvPr/>
          </p:nvSpPr>
          <p:spPr bwMode="auto">
            <a:xfrm>
              <a:off x="733" y="1103"/>
              <a:ext cx="2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7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8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Universal Set</a:t>
            </a:r>
            <a:endParaRPr lang="en-GB" smtClean="0">
              <a:solidFill>
                <a:srgbClr val="2C2CB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320" name="Rectangle 2079"/>
              <p:cNvSpPr>
                <a:spLocks noChangeArrowheads="1"/>
              </p:cNvSpPr>
              <p:nvPr/>
            </p:nvSpPr>
            <p:spPr bwMode="auto">
              <a:xfrm>
                <a:off x="1981200" y="1008064"/>
                <a:ext cx="9334500" cy="1108075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b="0" dirty="0">
                    <a:solidFill>
                      <a:srgbClr val="000000"/>
                    </a:solidFill>
                  </a:rPr>
                  <a:t>Any set which is super set of all </a:t>
                </a:r>
                <a:r>
                  <a:rPr lang="en-GB" b="0" dirty="0" smtClean="0">
                    <a:solidFill>
                      <a:srgbClr val="000000"/>
                    </a:solidFill>
                  </a:rPr>
                  <a:t>the sets </a:t>
                </a:r>
                <a:r>
                  <a:rPr lang="en-GB" b="0" dirty="0">
                    <a:solidFill>
                      <a:srgbClr val="000000"/>
                    </a:solidFill>
                  </a:rPr>
                  <a:t>under consideration is called </a:t>
                </a:r>
                <a:r>
                  <a:rPr lang="en-GB" b="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GB" dirty="0" smtClean="0">
                    <a:solidFill>
                      <a:srgbClr val="CC6600"/>
                    </a:solidFill>
                  </a:rPr>
                  <a:t>universal </a:t>
                </a:r>
                <a:r>
                  <a:rPr lang="en-GB" dirty="0">
                    <a:solidFill>
                      <a:srgbClr val="CC6600"/>
                    </a:solidFill>
                  </a:rPr>
                  <a:t>set</a:t>
                </a:r>
                <a:r>
                  <a:rPr lang="en-GB" b="0" dirty="0">
                    <a:solidFill>
                      <a:srgbClr val="000000"/>
                    </a:solidFill>
                  </a:rPr>
                  <a:t> and is denoted </a:t>
                </a:r>
                <a:r>
                  <a:rPr lang="en-GB" b="0" dirty="0" smtClean="0">
                    <a:solidFill>
                      <a:srgbClr val="000000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𝕌</m:t>
                    </m:r>
                  </m:oMath>
                </a14:m>
                <a:r>
                  <a:rPr lang="en-US" b="0" dirty="0">
                    <a:solidFill>
                      <a:srgbClr val="000000"/>
                    </a:solidFill>
                  </a:rPr>
                  <a:t/>
                </a:r>
                <a:br>
                  <a:rPr lang="en-US" b="0" dirty="0">
                    <a:solidFill>
                      <a:srgbClr val="000000"/>
                    </a:solidFill>
                  </a:rPr>
                </a:br>
                <a:r>
                  <a:rPr lang="en-GB" b="0" dirty="0">
                    <a:solidFill>
                      <a:srgbClr val="000000"/>
                    </a:solidFill>
                  </a:rPr>
                  <a:t/>
                </a:r>
              </a:p>
            </p:txBody>
          </p:sp>
        </mc:Choice>
        <mc:Fallback>
          <p:sp>
            <p:nvSpPr>
              <p:cNvPr id="13320" name="Rectangle 20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008064"/>
                <a:ext cx="9334500" cy="1108075"/>
              </a:xfrm>
              <a:prstGeom prst="rect">
                <a:avLst/>
              </a:prstGeom>
              <a:blipFill rotWithShape="0">
                <a:blip r:embed="rId3"/>
                <a:stretch>
                  <a:fillRect l="-651" t="-1064"/>
                </a:stretch>
              </a:blip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0850" name="Rectangle 2082"/>
          <p:cNvSpPr>
            <a:spLocks noChangeArrowheads="1"/>
          </p:cNvSpPr>
          <p:nvPr/>
        </p:nvSpPr>
        <p:spPr bwMode="auto">
          <a:xfrm>
            <a:off x="1981200" y="2620964"/>
            <a:ext cx="93345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For example: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0" dirty="0">
                <a:solidFill>
                  <a:schemeClr val="tx1"/>
                </a:solidFill>
              </a:rPr>
              <a:t>(</a:t>
            </a:r>
            <a:r>
              <a:rPr lang="en-GB" sz="2000" b="0" dirty="0" err="1">
                <a:solidFill>
                  <a:schemeClr val="tx1"/>
                </a:solidFill>
              </a:rPr>
              <a:t>i</a:t>
            </a:r>
            <a:r>
              <a:rPr lang="en-GB" sz="2000" b="0" dirty="0">
                <a:solidFill>
                  <a:schemeClr val="tx1"/>
                </a:solidFill>
              </a:rPr>
              <a:t>)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When we are using sets containing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GB" sz="2000" b="0" dirty="0" smtClean="0">
                <a:solidFill>
                  <a:schemeClr val="tx1"/>
                </a:solidFill>
              </a:rPr>
              <a:t>natural numbers </a:t>
            </a:r>
            <a:r>
              <a:rPr lang="en-GB" sz="2000" b="0" dirty="0">
                <a:solidFill>
                  <a:schemeClr val="tx1"/>
                </a:solidFill>
              </a:rPr>
              <a:t>then N is the universal set.</a:t>
            </a:r>
          </a:p>
        </p:txBody>
      </p:sp>
      <p:sp>
        <p:nvSpPr>
          <p:cNvPr id="290851" name="Rectangle 2083"/>
          <p:cNvSpPr>
            <a:spLocks noChangeArrowheads="1"/>
          </p:cNvSpPr>
          <p:nvPr/>
        </p:nvSpPr>
        <p:spPr bwMode="auto">
          <a:xfrm>
            <a:off x="1905000" y="3962400"/>
            <a:ext cx="3346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Euler-Venn Diagram</a:t>
            </a:r>
          </a:p>
        </p:txBody>
      </p:sp>
      <p:pic>
        <p:nvPicPr>
          <p:cNvPr id="290852" name="Picture 20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65638"/>
            <a:ext cx="29210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3131" y="4189413"/>
            <a:ext cx="4334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Euler-Venn </a:t>
            </a:r>
            <a:r>
              <a:rPr lang="en-US" sz="2800" dirty="0"/>
              <a:t>diagram is a pictorial representation of sets, which is used to show representations/operations between sets.</a:t>
            </a:r>
          </a:p>
        </p:txBody>
      </p:sp>
    </p:spTree>
    <p:extLst>
      <p:ext uri="{BB962C8B-B14F-4D97-AF65-F5344CB8AC3E}">
        <p14:creationId xmlns:p14="http://schemas.microsoft.com/office/powerpoint/2010/main" xmlns="" val="26289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 build="p" autoUpdateAnimBg="0"/>
      <p:bldP spid="290851" grpId="0" autoUpdateAnimBg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Euler - Venn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To draw </a:t>
            </a:r>
            <a:r>
              <a:rPr lang="en-US" dirty="0" err="1" smtClean="0"/>
              <a:t>venn</a:t>
            </a:r>
            <a:r>
              <a:rPr lang="en-US" dirty="0" smtClean="0"/>
              <a:t> diagrams following points are to be taken in to consideration.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universal set is represented by a rectangle.</a:t>
            </a:r>
          </a:p>
          <a:p>
            <a:r>
              <a:rPr lang="en-US" dirty="0" smtClean="0"/>
              <a:t>All the sets under consideration are usually represented by circles.</a:t>
            </a:r>
          </a:p>
          <a:p>
            <a:r>
              <a:rPr lang="en-US" dirty="0" smtClean="0"/>
              <a:t>The complement of the set is represented by the portion of the universal set which is not in the set.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7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graphicFrame>
        <p:nvGraphicFramePr>
          <p:cNvPr id="292874" name="Object 1034"/>
          <p:cNvGraphicFramePr>
            <a:graphicFrameLocks noChangeAspect="1"/>
          </p:cNvGraphicFramePr>
          <p:nvPr/>
        </p:nvGraphicFramePr>
        <p:xfrm>
          <a:off x="1981200" y="1447800"/>
          <a:ext cx="3581400" cy="450850"/>
        </p:xfrm>
        <a:graphic>
          <a:graphicData uri="http://schemas.openxmlformats.org/presentationml/2006/ole">
            <p:oleObj spid="_x0000_s22920" name="Equation" r:id="rId4" imgW="1713756" imgH="215806" progId="">
              <p:embed/>
            </p:oleObj>
          </a:graphicData>
        </a:graphic>
      </p:graphicFrame>
      <p:sp>
        <p:nvSpPr>
          <p:cNvPr id="292875" name="Rectangle 1035"/>
          <p:cNvSpPr>
            <a:spLocks noChangeArrowheads="1"/>
          </p:cNvSpPr>
          <p:nvPr/>
        </p:nvSpPr>
        <p:spPr bwMode="auto">
          <a:xfrm>
            <a:off x="1916114" y="914400"/>
            <a:ext cx="2351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Union of sets:</a:t>
            </a:r>
          </a:p>
        </p:txBody>
      </p:sp>
      <p:grpSp>
        <p:nvGrpSpPr>
          <p:cNvPr id="2" name="Group 1039"/>
          <p:cNvGrpSpPr>
            <a:grpSpLocks/>
          </p:cNvGrpSpPr>
          <p:nvPr/>
        </p:nvGrpSpPr>
        <p:grpSpPr bwMode="auto">
          <a:xfrm>
            <a:off x="1905000" y="1905001"/>
            <a:ext cx="4876800" cy="930275"/>
            <a:chOff x="288" y="1344"/>
            <a:chExt cx="3243" cy="619"/>
          </a:xfrm>
        </p:grpSpPr>
        <p:sp>
          <p:nvSpPr>
            <p:cNvPr id="14352" name="Rectangle 1036"/>
            <p:cNvSpPr>
              <a:spLocks noChangeArrowheads="1"/>
            </p:cNvSpPr>
            <p:nvPr/>
          </p:nvSpPr>
          <p:spPr bwMode="auto">
            <a:xfrm>
              <a:off x="288" y="1344"/>
              <a:ext cx="2880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Clearly, if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and </a:t>
              </a:r>
            </a:p>
          </p:txBody>
        </p:sp>
        <p:graphicFrame>
          <p:nvGraphicFramePr>
            <p:cNvPr id="14341" name="Object 1037"/>
            <p:cNvGraphicFramePr>
              <a:graphicFrameLocks noChangeAspect="1"/>
            </p:cNvGraphicFramePr>
            <p:nvPr/>
          </p:nvGraphicFramePr>
          <p:xfrm>
            <a:off x="1239" y="1371"/>
            <a:ext cx="2292" cy="266"/>
          </p:xfrm>
          <a:graphic>
            <a:graphicData uri="http://schemas.openxmlformats.org/presentationml/2006/ole">
              <p:oleObj spid="_x0000_s22921" name="Equation" r:id="rId5" imgW="1638300" imgH="190500" progId="">
                <p:embed/>
              </p:oleObj>
            </a:graphicData>
          </a:graphic>
        </p:graphicFrame>
        <p:graphicFrame>
          <p:nvGraphicFramePr>
            <p:cNvPr id="14342" name="Object 1038"/>
            <p:cNvGraphicFramePr>
              <a:graphicFrameLocks noChangeAspect="1"/>
            </p:cNvGraphicFramePr>
            <p:nvPr/>
          </p:nvGraphicFramePr>
          <p:xfrm>
            <a:off x="699" y="1689"/>
            <a:ext cx="2584" cy="273"/>
          </p:xfrm>
          <a:graphic>
            <a:graphicData uri="http://schemas.openxmlformats.org/presentationml/2006/ole">
              <p:oleObj spid="_x0000_s22922" name="Equation" r:id="rId6" imgW="1803400" imgH="190500" progId="">
                <p:embed/>
              </p:oleObj>
            </a:graphicData>
          </a:graphic>
        </p:graphicFrame>
      </p:grpSp>
      <p:pic>
        <p:nvPicPr>
          <p:cNvPr id="292880" name="Picture 10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8151"/>
            <a:ext cx="2387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81" name="Picture 10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8150"/>
            <a:ext cx="2895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82" name="Picture 10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2819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47"/>
          <p:cNvGrpSpPr>
            <a:grpSpLocks/>
          </p:cNvGrpSpPr>
          <p:nvPr/>
        </p:nvGrpSpPr>
        <p:grpSpPr bwMode="auto">
          <a:xfrm>
            <a:off x="1905001" y="5181601"/>
            <a:ext cx="7015163" cy="1389063"/>
            <a:chOff x="240" y="3360"/>
            <a:chExt cx="4419" cy="875"/>
          </a:xfrm>
        </p:grpSpPr>
        <p:sp>
          <p:nvSpPr>
            <p:cNvPr id="14350" name="Rectangle 1043"/>
            <p:cNvSpPr>
              <a:spLocks noChangeArrowheads="1"/>
            </p:cNvSpPr>
            <p:nvPr/>
          </p:nvSpPr>
          <p:spPr bwMode="auto">
            <a:xfrm>
              <a:off x="240" y="3360"/>
              <a:ext cx="20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CC6600"/>
                  </a:solidFill>
                </a:rPr>
                <a:t>Generalised definition</a:t>
              </a:r>
            </a:p>
          </p:txBody>
        </p:sp>
        <p:sp>
          <p:nvSpPr>
            <p:cNvPr id="14351" name="Rectangle 1044"/>
            <p:cNvSpPr>
              <a:spLocks noChangeArrowheads="1"/>
            </p:cNvSpPr>
            <p:nvPr/>
          </p:nvSpPr>
          <p:spPr bwMode="auto">
            <a:xfrm>
              <a:off x="286" y="3600"/>
              <a:ext cx="4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sz="1800" b="0">
                  <a:solidFill>
                    <a:schemeClr val="tx1"/>
                  </a:solidFill>
                </a:rPr>
                <a:t>If </a:t>
              </a:r>
              <a:r>
                <a:rPr lang="en-US" sz="1800" b="0">
                  <a:solidFill>
                    <a:schemeClr val="tx1"/>
                  </a:solidFill>
                </a:rPr>
                <a:t>                  </a:t>
              </a:r>
              <a:r>
                <a:rPr lang="en-GB" sz="1800" b="0">
                  <a:solidFill>
                    <a:schemeClr val="tx1"/>
                  </a:solidFill>
                </a:rPr>
                <a:t>is a finite family of sets, then their union is </a:t>
              </a:r>
            </a:p>
          </p:txBody>
        </p:sp>
        <p:graphicFrame>
          <p:nvGraphicFramePr>
            <p:cNvPr id="14339" name="Object 1045"/>
            <p:cNvGraphicFramePr>
              <a:graphicFrameLocks noChangeAspect="1"/>
            </p:cNvGraphicFramePr>
            <p:nvPr/>
          </p:nvGraphicFramePr>
          <p:xfrm>
            <a:off x="471" y="3630"/>
            <a:ext cx="912" cy="230"/>
          </p:xfrm>
          <a:graphic>
            <a:graphicData uri="http://schemas.openxmlformats.org/presentationml/2006/ole">
              <p:oleObj spid="_x0000_s22923" name="Equation" r:id="rId10" imgW="749300" imgH="190500" progId="">
                <p:embed/>
              </p:oleObj>
            </a:graphicData>
          </a:graphic>
        </p:graphicFrame>
        <p:graphicFrame>
          <p:nvGraphicFramePr>
            <p:cNvPr id="14340" name="Object 1046"/>
            <p:cNvGraphicFramePr>
              <a:graphicFrameLocks noChangeAspect="1"/>
            </p:cNvGraphicFramePr>
            <p:nvPr/>
          </p:nvGraphicFramePr>
          <p:xfrm>
            <a:off x="336" y="3792"/>
            <a:ext cx="1872" cy="443"/>
          </p:xfrm>
          <a:graphic>
            <a:graphicData uri="http://schemas.openxmlformats.org/presentationml/2006/ole">
              <p:oleObj spid="_x0000_s22924" name="Equation" r:id="rId11" imgW="1879600" imgH="444500" progId="">
                <p:embed/>
              </p:oleObj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94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3" y="2943355"/>
            <a:ext cx="8787439" cy="2847845"/>
          </a:xfrm>
        </p:spPr>
        <p:txBody>
          <a:bodyPr/>
          <a:lstStyle/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Definition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Types </a:t>
            </a:r>
            <a:r>
              <a:rPr lang="en-US" dirty="0"/>
              <a:t>of sets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/>
              <a:t>Venn Diagram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Operation on sets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en-US" dirty="0" smtClean="0"/>
              <a:t>Algebra </a:t>
            </a:r>
            <a:r>
              <a:rPr lang="en-US" dirty="0"/>
              <a:t>of Sets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Inclusion and Exclusion </a:t>
            </a:r>
            <a:r>
              <a:rPr lang="en-US" dirty="0" smtClean="0"/>
              <a:t>Principle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2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294929" name="Rectangle 1041"/>
          <p:cNvSpPr>
            <a:spLocks noChangeArrowheads="1"/>
          </p:cNvSpPr>
          <p:nvPr/>
        </p:nvSpPr>
        <p:spPr bwMode="auto">
          <a:xfrm>
            <a:off x="1905000" y="914400"/>
            <a:ext cx="3257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Intersection of sets</a:t>
            </a:r>
          </a:p>
        </p:txBody>
      </p:sp>
      <p:graphicFrame>
        <p:nvGraphicFramePr>
          <p:cNvPr id="294930" name="Object 1042"/>
          <p:cNvGraphicFramePr>
            <a:graphicFrameLocks noChangeAspect="1"/>
          </p:cNvGraphicFramePr>
          <p:nvPr/>
        </p:nvGraphicFramePr>
        <p:xfrm>
          <a:off x="1981200" y="1428750"/>
          <a:ext cx="3657600" cy="450850"/>
        </p:xfrm>
        <a:graphic>
          <a:graphicData uri="http://schemas.openxmlformats.org/presentationml/2006/ole">
            <p:oleObj spid="_x0000_s24022" name="Equation" r:id="rId4" imgW="1752600" imgH="215900" progId="">
              <p:embed/>
            </p:oleObj>
          </a:graphicData>
        </a:graphic>
      </p:graphicFrame>
      <p:grpSp>
        <p:nvGrpSpPr>
          <p:cNvPr id="2" name="Group 1047"/>
          <p:cNvGrpSpPr>
            <a:grpSpLocks/>
          </p:cNvGrpSpPr>
          <p:nvPr/>
        </p:nvGrpSpPr>
        <p:grpSpPr bwMode="auto">
          <a:xfrm>
            <a:off x="1905000" y="1924051"/>
            <a:ext cx="5029200" cy="930275"/>
            <a:chOff x="240" y="1200"/>
            <a:chExt cx="3234" cy="598"/>
          </a:xfrm>
        </p:grpSpPr>
        <p:sp>
          <p:nvSpPr>
            <p:cNvPr id="15376" name="Rectangle 1044"/>
            <p:cNvSpPr>
              <a:spLocks noChangeArrowheads="1"/>
            </p:cNvSpPr>
            <p:nvPr/>
          </p:nvSpPr>
          <p:spPr bwMode="auto">
            <a:xfrm>
              <a:off x="240" y="1200"/>
              <a:ext cx="2728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Clearly, if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and </a:t>
              </a:r>
            </a:p>
          </p:txBody>
        </p:sp>
        <p:graphicFrame>
          <p:nvGraphicFramePr>
            <p:cNvPr id="15366" name="Object 1045"/>
            <p:cNvGraphicFramePr>
              <a:graphicFrameLocks noChangeAspect="1"/>
            </p:cNvGraphicFramePr>
            <p:nvPr/>
          </p:nvGraphicFramePr>
          <p:xfrm>
            <a:off x="1170" y="1235"/>
            <a:ext cx="2304" cy="253"/>
          </p:xfrm>
          <a:graphic>
            <a:graphicData uri="http://schemas.openxmlformats.org/presentationml/2006/ole">
              <p:oleObj spid="_x0000_s24023" name="Equation" r:id="rId5" imgW="1727200" imgH="190500" progId="">
                <p:embed/>
              </p:oleObj>
            </a:graphicData>
          </a:graphic>
        </p:graphicFrame>
        <p:graphicFrame>
          <p:nvGraphicFramePr>
            <p:cNvPr id="15367" name="Object 1046"/>
            <p:cNvGraphicFramePr>
              <a:graphicFrameLocks noChangeAspect="1"/>
            </p:cNvGraphicFramePr>
            <p:nvPr/>
          </p:nvGraphicFramePr>
          <p:xfrm>
            <a:off x="666" y="1536"/>
            <a:ext cx="2259" cy="258"/>
          </p:xfrm>
          <a:graphic>
            <a:graphicData uri="http://schemas.openxmlformats.org/presentationml/2006/ole">
              <p:oleObj spid="_x0000_s24024" name="Equation" r:id="rId6" imgW="1663700" imgH="190500" progId="">
                <p:embed/>
              </p:oleObj>
            </a:graphicData>
          </a:graphic>
        </p:graphicFrame>
      </p:grpSp>
      <p:pic>
        <p:nvPicPr>
          <p:cNvPr id="294936" name="Picture 1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11488"/>
            <a:ext cx="22098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37" name="Picture 10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1488"/>
            <a:ext cx="22098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56"/>
          <p:cNvGrpSpPr>
            <a:grpSpLocks/>
          </p:cNvGrpSpPr>
          <p:nvPr/>
        </p:nvGrpSpPr>
        <p:grpSpPr bwMode="auto">
          <a:xfrm>
            <a:off x="1905000" y="4724401"/>
            <a:ext cx="7704138" cy="1922463"/>
            <a:chOff x="240" y="2976"/>
            <a:chExt cx="4853" cy="1211"/>
          </a:xfrm>
        </p:grpSpPr>
        <p:sp>
          <p:nvSpPr>
            <p:cNvPr id="15374" name="Rectangle 1051"/>
            <p:cNvSpPr>
              <a:spLocks noChangeArrowheads="1"/>
            </p:cNvSpPr>
            <p:nvPr/>
          </p:nvSpPr>
          <p:spPr bwMode="auto">
            <a:xfrm>
              <a:off x="240" y="2976"/>
              <a:ext cx="20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sz="2000">
                  <a:solidFill>
                    <a:srgbClr val="CC6600"/>
                  </a:solidFill>
                </a:rPr>
                <a:t>Generalised definition</a:t>
              </a:r>
            </a:p>
          </p:txBody>
        </p:sp>
        <p:sp>
          <p:nvSpPr>
            <p:cNvPr id="15375" name="Rectangle 1052"/>
            <p:cNvSpPr>
              <a:spLocks noChangeArrowheads="1"/>
            </p:cNvSpPr>
            <p:nvPr/>
          </p:nvSpPr>
          <p:spPr bwMode="auto">
            <a:xfrm>
              <a:off x="240" y="3216"/>
              <a:ext cx="485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sz="1800" b="0">
                  <a:solidFill>
                    <a:srgbClr val="000000"/>
                  </a:solidFill>
                </a:rPr>
                <a:t>The intersection of sets </a:t>
              </a:r>
              <a:r>
                <a:rPr lang="en-GB" sz="1800" b="0">
                  <a:solidFill>
                    <a:schemeClr val="tx1"/>
                  </a:solidFill>
                </a:rPr>
                <a:t> </a:t>
              </a:r>
              <a:r>
                <a:rPr lang="en-US" sz="1800" b="0">
                  <a:solidFill>
                    <a:schemeClr val="tx1"/>
                  </a:solidFill>
                </a:rPr>
                <a:t>                 </a:t>
              </a:r>
              <a:r>
                <a:rPr lang="en-GB" sz="1800" b="0">
                  <a:solidFill>
                    <a:schemeClr val="tx1"/>
                  </a:solidFill>
                </a:rPr>
                <a:t>is the set of all the elements</a:t>
              </a:r>
              <a:r>
                <a:rPr lang="en-US" sz="1800" b="0">
                  <a:solidFill>
                    <a:schemeClr val="tx1"/>
                  </a:solidFill>
                </a:rPr>
                <a:t/>
              </a:r>
              <a:br>
                <a:rPr lang="en-US" sz="1800" b="0">
                  <a:solidFill>
                    <a:schemeClr val="tx1"/>
                  </a:solidFill>
                </a:rPr>
              </a:br>
              <a:r>
                <a:rPr lang="en-US" sz="1800" b="0">
                  <a:solidFill>
                    <a:schemeClr val="tx1"/>
                  </a:solidFill>
                </a:rPr>
                <a:t/>
              </a:r>
              <a:br>
                <a:rPr lang="en-US" sz="1800" b="0">
                  <a:solidFill>
                    <a:schemeClr val="tx1"/>
                  </a:solidFill>
                </a:rPr>
              </a:br>
              <a:r>
                <a:rPr lang="en-GB" sz="1800" b="0">
                  <a:solidFill>
                    <a:schemeClr val="tx1"/>
                  </a:solidFill>
                </a:rPr>
                <a:t>which are common to all the sets  </a:t>
              </a:r>
              <a:r>
                <a:rPr lang="en-US" sz="1800" b="0">
                  <a:solidFill>
                    <a:schemeClr val="tx1"/>
                  </a:solidFill>
                </a:rPr>
                <a:t>                 </a:t>
              </a:r>
              <a:r>
                <a:rPr lang="en-GB" sz="1800" b="0">
                  <a:solidFill>
                    <a:schemeClr val="tx1"/>
                  </a:solidFill>
                </a:rPr>
                <a:t>It is denoted by </a:t>
              </a:r>
            </a:p>
          </p:txBody>
        </p:sp>
        <p:graphicFrame>
          <p:nvGraphicFramePr>
            <p:cNvPr id="15363" name="Object 1053"/>
            <p:cNvGraphicFramePr>
              <a:graphicFrameLocks noChangeAspect="1"/>
            </p:cNvGraphicFramePr>
            <p:nvPr/>
          </p:nvGraphicFramePr>
          <p:xfrm>
            <a:off x="2073" y="3246"/>
            <a:ext cx="912" cy="230"/>
          </p:xfrm>
          <a:graphic>
            <a:graphicData uri="http://schemas.openxmlformats.org/presentationml/2006/ole">
              <p:oleObj spid="_x0000_s24025" name="Equation" r:id="rId9" imgW="749300" imgH="190500" progId="">
                <p:embed/>
              </p:oleObj>
            </a:graphicData>
          </a:graphic>
        </p:graphicFrame>
        <p:graphicFrame>
          <p:nvGraphicFramePr>
            <p:cNvPr id="15364" name="Object 1054"/>
            <p:cNvGraphicFramePr>
              <a:graphicFrameLocks noChangeAspect="1"/>
            </p:cNvGraphicFramePr>
            <p:nvPr/>
          </p:nvGraphicFramePr>
          <p:xfrm>
            <a:off x="326" y="3744"/>
            <a:ext cx="1796" cy="443"/>
          </p:xfrm>
          <a:graphic>
            <a:graphicData uri="http://schemas.openxmlformats.org/presentationml/2006/ole">
              <p:oleObj spid="_x0000_s24026" name="Equation" r:id="rId10" imgW="1803400" imgH="444500" progId="">
                <p:embed/>
              </p:oleObj>
            </a:graphicData>
          </a:graphic>
        </p:graphicFrame>
        <p:graphicFrame>
          <p:nvGraphicFramePr>
            <p:cNvPr id="15365" name="Object 1055"/>
            <p:cNvGraphicFramePr>
              <a:graphicFrameLocks noChangeAspect="1"/>
            </p:cNvGraphicFramePr>
            <p:nvPr/>
          </p:nvGraphicFramePr>
          <p:xfrm>
            <a:off x="2745" y="3605"/>
            <a:ext cx="912" cy="217"/>
          </p:xfrm>
          <a:graphic>
            <a:graphicData uri="http://schemas.openxmlformats.org/presentationml/2006/ole">
              <p:oleObj spid="_x0000_s24027" name="Equation" r:id="rId11" imgW="799753" imgH="190417" progId="">
                <p:embed/>
              </p:oleObj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502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9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29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296977" name="Rectangle 1041"/>
          <p:cNvSpPr>
            <a:spLocks noChangeArrowheads="1"/>
          </p:cNvSpPr>
          <p:nvPr/>
        </p:nvSpPr>
        <p:spPr bwMode="auto">
          <a:xfrm>
            <a:off x="1905000" y="938214"/>
            <a:ext cx="2139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Disjoint sets</a:t>
            </a:r>
          </a:p>
        </p:txBody>
      </p:sp>
      <p:pic>
        <p:nvPicPr>
          <p:cNvPr id="296978" name="Picture 1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1"/>
            <a:ext cx="22860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9" name="Rectangle 1043"/>
          <p:cNvSpPr>
            <a:spLocks noChangeArrowheads="1"/>
          </p:cNvSpPr>
          <p:nvPr/>
        </p:nvSpPr>
        <p:spPr bwMode="auto">
          <a:xfrm>
            <a:off x="1905000" y="3581400"/>
            <a:ext cx="2947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Difference of sets</a:t>
            </a:r>
          </a:p>
        </p:txBody>
      </p:sp>
      <p:graphicFrame>
        <p:nvGraphicFramePr>
          <p:cNvPr id="296980" name="Object 1044"/>
          <p:cNvGraphicFramePr>
            <a:graphicFrameLocks noChangeAspect="1"/>
          </p:cNvGraphicFramePr>
          <p:nvPr/>
        </p:nvGraphicFramePr>
        <p:xfrm>
          <a:off x="1981200" y="4256089"/>
          <a:ext cx="3581400" cy="465137"/>
        </p:xfrm>
        <a:graphic>
          <a:graphicData uri="http://schemas.openxmlformats.org/presentationml/2006/ole">
            <p:oleObj spid="_x0000_s24890" name="Equation" r:id="rId5" imgW="1663700" imgH="215900" progId="">
              <p:embed/>
            </p:oleObj>
          </a:graphicData>
        </a:graphic>
      </p:graphicFrame>
      <p:graphicFrame>
        <p:nvGraphicFramePr>
          <p:cNvPr id="296981" name="Object 1045"/>
          <p:cNvGraphicFramePr>
            <a:graphicFrameLocks noChangeAspect="1"/>
          </p:cNvGraphicFramePr>
          <p:nvPr/>
        </p:nvGraphicFramePr>
        <p:xfrm>
          <a:off x="1981200" y="4914900"/>
          <a:ext cx="3848100" cy="419100"/>
        </p:xfrm>
        <a:graphic>
          <a:graphicData uri="http://schemas.openxmlformats.org/presentationml/2006/ole">
            <p:oleObj spid="_x0000_s24891" name="Equation" r:id="rId6" imgW="1752600" imgH="190500" progId="">
              <p:embed/>
            </p:oleObj>
          </a:graphicData>
        </a:graphic>
      </p:graphicFrame>
      <p:graphicFrame>
        <p:nvGraphicFramePr>
          <p:cNvPr id="296982" name="Object 1046"/>
          <p:cNvGraphicFramePr>
            <a:graphicFrameLocks noChangeAspect="1"/>
          </p:cNvGraphicFramePr>
          <p:nvPr/>
        </p:nvGraphicFramePr>
        <p:xfrm>
          <a:off x="1981200" y="1768476"/>
          <a:ext cx="1295400" cy="441325"/>
        </p:xfrm>
        <a:graphic>
          <a:graphicData uri="http://schemas.openxmlformats.org/presentationml/2006/ole">
            <p:oleObj spid="_x0000_s24892" name="Equation" r:id="rId7" imgW="558800" imgH="190500" progId="">
              <p:embed/>
            </p:oleObj>
          </a:graphicData>
        </a:graphic>
      </p:graphicFrame>
      <p:graphicFrame>
        <p:nvGraphicFramePr>
          <p:cNvPr id="296984" name="Object 1048"/>
          <p:cNvGraphicFramePr>
            <a:graphicFrameLocks noChangeAspect="1"/>
          </p:cNvGraphicFramePr>
          <p:nvPr/>
        </p:nvGraphicFramePr>
        <p:xfrm>
          <a:off x="1981200" y="5468938"/>
          <a:ext cx="4127500" cy="474662"/>
        </p:xfrm>
        <a:graphic>
          <a:graphicData uri="http://schemas.openxmlformats.org/presentationml/2006/ole">
            <p:oleObj spid="_x0000_s24893" name="Equation" r:id="rId8" imgW="1879600" imgH="215900" progId="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7243763" y="4357688"/>
                <a:ext cx="32702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763" y="4357688"/>
                <a:ext cx="327024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8626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29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7" grpId="0" autoUpdateAnimBg="0"/>
      <p:bldP spid="296979" grpId="0" autoUpdateAnimBg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pic>
        <p:nvPicPr>
          <p:cNvPr id="299020" name="Picture 1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95439"/>
            <a:ext cx="20828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21" name="Picture 1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1"/>
            <a:ext cx="215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22" name="Rectangle 1038"/>
          <p:cNvSpPr>
            <a:spLocks noChangeArrowheads="1"/>
          </p:cNvSpPr>
          <p:nvPr/>
        </p:nvSpPr>
        <p:spPr bwMode="auto">
          <a:xfrm>
            <a:off x="1905000" y="990600"/>
            <a:ext cx="2947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Difference of sets</a:t>
            </a:r>
          </a:p>
        </p:txBody>
      </p:sp>
      <p:pic>
        <p:nvPicPr>
          <p:cNvPr id="299023" name="Picture 1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57638"/>
            <a:ext cx="22860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024" name="Picture 1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0014"/>
            <a:ext cx="23622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5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9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9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2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01061" name="Rectangle 1029"/>
          <p:cNvSpPr>
            <a:spLocks noChangeArrowheads="1"/>
          </p:cNvSpPr>
          <p:nvPr/>
        </p:nvSpPr>
        <p:spPr bwMode="auto">
          <a:xfrm>
            <a:off x="1905000" y="944564"/>
            <a:ext cx="4891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CC6600"/>
                </a:solidFill>
              </a:rPr>
              <a:t>Symmetric Differences </a:t>
            </a:r>
            <a:r>
              <a:rPr lang="en-GB">
                <a:solidFill>
                  <a:srgbClr val="CC6600"/>
                </a:solidFill>
              </a:rPr>
              <a:t>of sets</a:t>
            </a:r>
          </a:p>
        </p:txBody>
      </p:sp>
      <p:graphicFrame>
        <p:nvGraphicFramePr>
          <p:cNvPr id="301064" name="Object 1032"/>
          <p:cNvGraphicFramePr>
            <a:graphicFrameLocks noChangeAspect="1"/>
          </p:cNvGraphicFramePr>
          <p:nvPr/>
        </p:nvGraphicFramePr>
        <p:xfrm>
          <a:off x="1981200" y="1447801"/>
          <a:ext cx="3086100" cy="460375"/>
        </p:xfrm>
        <a:graphic>
          <a:graphicData uri="http://schemas.openxmlformats.org/presentationml/2006/ole">
            <p:oleObj spid="_x0000_s25760" name="Equation" r:id="rId4" imgW="1447172" imgH="215806" progId="">
              <p:embed/>
            </p:oleObj>
          </a:graphicData>
        </a:graphic>
      </p:graphicFrame>
      <p:graphicFrame>
        <p:nvGraphicFramePr>
          <p:cNvPr id="301065" name="Object 1033"/>
          <p:cNvGraphicFramePr>
            <a:graphicFrameLocks noChangeAspect="1"/>
          </p:cNvGraphicFramePr>
          <p:nvPr/>
        </p:nvGraphicFramePr>
        <p:xfrm>
          <a:off x="1981200" y="1981200"/>
          <a:ext cx="3048000" cy="452438"/>
        </p:xfrm>
        <a:graphic>
          <a:graphicData uri="http://schemas.openxmlformats.org/presentationml/2006/ole">
            <p:oleObj spid="_x0000_s25761" name="Equation" r:id="rId5" imgW="1282700" imgH="190500" progId="">
              <p:embed/>
            </p:oleObj>
          </a:graphicData>
        </a:graphic>
      </p:graphicFrame>
      <p:pic>
        <p:nvPicPr>
          <p:cNvPr id="301066" name="Picture 1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451100"/>
            <a:ext cx="21812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7" name="Picture 10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438401"/>
            <a:ext cx="2387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068" name="Picture 10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600" y="4340226"/>
            <a:ext cx="2235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641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5029200" y="1475343"/>
                <a:ext cx="253723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1475343"/>
                <a:ext cx="2537233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423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0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0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30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1" grpId="0" autoUpdateAnimBg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03107" name="Rectangle 1027"/>
          <p:cNvSpPr>
            <a:spLocks noChangeArrowheads="1"/>
          </p:cNvSpPr>
          <p:nvPr/>
        </p:nvSpPr>
        <p:spPr bwMode="auto">
          <a:xfrm>
            <a:off x="1905001" y="944564"/>
            <a:ext cx="3133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Complement of set</a:t>
            </a:r>
          </a:p>
        </p:txBody>
      </p:sp>
      <p:graphicFrame>
        <p:nvGraphicFramePr>
          <p:cNvPr id="303108" name="Object 1028"/>
          <p:cNvGraphicFramePr>
            <a:graphicFrameLocks noChangeAspect="1"/>
          </p:cNvGraphicFramePr>
          <p:nvPr/>
        </p:nvGraphicFramePr>
        <p:xfrm>
          <a:off x="1981200" y="1408114"/>
          <a:ext cx="1371600" cy="496887"/>
        </p:xfrm>
        <a:graphic>
          <a:graphicData uri="http://schemas.openxmlformats.org/presentationml/2006/ole">
            <p:oleObj spid="_x0000_s26938" name="Equation" r:id="rId4" imgW="596641" imgH="215806" progId="">
              <p:embed/>
            </p:oleObj>
          </a:graphicData>
        </a:graphic>
      </p:graphicFrame>
      <p:grpSp>
        <p:nvGrpSpPr>
          <p:cNvPr id="2" name="Group 1035"/>
          <p:cNvGrpSpPr>
            <a:grpSpLocks/>
          </p:cNvGrpSpPr>
          <p:nvPr/>
        </p:nvGrpSpPr>
        <p:grpSpPr bwMode="auto">
          <a:xfrm>
            <a:off x="1919288" y="1981200"/>
            <a:ext cx="3352800" cy="471488"/>
            <a:chOff x="240" y="1244"/>
            <a:chExt cx="2112" cy="297"/>
          </a:xfrm>
        </p:grpSpPr>
        <p:sp>
          <p:nvSpPr>
            <p:cNvPr id="18442" name="Rectangle 1033"/>
            <p:cNvSpPr>
              <a:spLocks noChangeArrowheads="1"/>
            </p:cNvSpPr>
            <p:nvPr/>
          </p:nvSpPr>
          <p:spPr bwMode="auto">
            <a:xfrm>
              <a:off x="240" y="1244"/>
              <a:ext cx="85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Clearly, </a:t>
              </a:r>
            </a:p>
          </p:txBody>
        </p:sp>
        <p:graphicFrame>
          <p:nvGraphicFramePr>
            <p:cNvPr id="18437" name="Object 1034"/>
            <p:cNvGraphicFramePr>
              <a:graphicFrameLocks noChangeAspect="1"/>
            </p:cNvGraphicFramePr>
            <p:nvPr/>
          </p:nvGraphicFramePr>
          <p:xfrm>
            <a:off x="960" y="1248"/>
            <a:ext cx="1392" cy="293"/>
          </p:xfrm>
          <a:graphic>
            <a:graphicData uri="http://schemas.openxmlformats.org/presentationml/2006/ole">
              <p:oleObj spid="_x0000_s26939" name="Equation" r:id="rId5" imgW="1028254" imgH="215806" progId="">
                <p:embed/>
              </p:oleObj>
            </a:graphicData>
          </a:graphic>
        </p:graphicFrame>
      </p:grpSp>
      <p:graphicFrame>
        <p:nvGraphicFramePr>
          <p:cNvPr id="303116" name="Object 1036"/>
          <p:cNvGraphicFramePr>
            <a:graphicFrameLocks noChangeAspect="1"/>
          </p:cNvGraphicFramePr>
          <p:nvPr/>
        </p:nvGraphicFramePr>
        <p:xfrm>
          <a:off x="1966913" y="2617788"/>
          <a:ext cx="4495800" cy="506412"/>
        </p:xfrm>
        <a:graphic>
          <a:graphicData uri="http://schemas.openxmlformats.org/presentationml/2006/ole">
            <p:oleObj spid="_x0000_s26940" name="Equation" r:id="rId6" imgW="2032000" imgH="228600" progId="">
              <p:embed/>
            </p:oleObj>
          </a:graphicData>
        </a:graphic>
      </p:graphicFrame>
      <p:graphicFrame>
        <p:nvGraphicFramePr>
          <p:cNvPr id="303117" name="Object 1037"/>
          <p:cNvGraphicFramePr>
            <a:graphicFrameLocks noChangeAspect="1"/>
          </p:cNvGraphicFramePr>
          <p:nvPr/>
        </p:nvGraphicFramePr>
        <p:xfrm>
          <a:off x="2260600" y="3216276"/>
          <a:ext cx="2235200" cy="441325"/>
        </p:xfrm>
        <a:graphic>
          <a:graphicData uri="http://schemas.openxmlformats.org/presentationml/2006/ole">
            <p:oleObj spid="_x0000_s26941" name="Equation" r:id="rId7" imgW="965200" imgH="190500" progId="">
              <p:embed/>
            </p:oleObj>
          </a:graphicData>
        </a:graphic>
      </p:graphicFrame>
      <p:pic>
        <p:nvPicPr>
          <p:cNvPr id="303118" name="Picture 10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302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0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Do You Know</a:t>
            </a:r>
            <a:endParaRPr lang="en-GB" smtClean="0">
              <a:solidFill>
                <a:srgbClr val="2C2CB0"/>
              </a:solidFill>
            </a:endParaRPr>
          </a:p>
        </p:txBody>
      </p:sp>
      <p:graphicFrame>
        <p:nvGraphicFramePr>
          <p:cNvPr id="305163" name="Object 11"/>
          <p:cNvGraphicFramePr>
            <a:graphicFrameLocks noChangeAspect="1"/>
          </p:cNvGraphicFramePr>
          <p:nvPr/>
        </p:nvGraphicFramePr>
        <p:xfrm>
          <a:off x="1978025" y="990601"/>
          <a:ext cx="4408488" cy="523875"/>
        </p:xfrm>
        <a:graphic>
          <a:graphicData uri="http://schemas.openxmlformats.org/presentationml/2006/ole">
            <p:oleObj spid="_x0000_s28118" name="Equation" r:id="rId4" imgW="1828800" imgH="215900" progId="">
              <p:embed/>
            </p:oleObj>
          </a:graphicData>
        </a:graphic>
      </p:graphicFrame>
      <p:graphicFrame>
        <p:nvGraphicFramePr>
          <p:cNvPr id="305164" name="Object 12"/>
          <p:cNvGraphicFramePr>
            <a:graphicFrameLocks noChangeAspect="1"/>
          </p:cNvGraphicFramePr>
          <p:nvPr/>
        </p:nvGraphicFramePr>
        <p:xfrm>
          <a:off x="1939926" y="1854200"/>
          <a:ext cx="4460875" cy="508000"/>
        </p:xfrm>
        <a:graphic>
          <a:graphicData uri="http://schemas.openxmlformats.org/presentationml/2006/ole">
            <p:oleObj spid="_x0000_s28119" name="Equation" r:id="rId5" imgW="1892300" imgH="215900" progId="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905000" y="2643188"/>
            <a:ext cx="5334000" cy="1166812"/>
            <a:chOff x="240" y="1344"/>
            <a:chExt cx="2976" cy="687"/>
          </a:xfrm>
        </p:grpSpPr>
        <p:graphicFrame>
          <p:nvGraphicFramePr>
            <p:cNvPr id="19462" name="Object 13"/>
            <p:cNvGraphicFramePr>
              <a:graphicFrameLocks noChangeAspect="1"/>
            </p:cNvGraphicFramePr>
            <p:nvPr/>
          </p:nvGraphicFramePr>
          <p:xfrm>
            <a:off x="240" y="1344"/>
            <a:ext cx="2640" cy="374"/>
          </p:xfrm>
          <a:graphic>
            <a:graphicData uri="http://schemas.openxmlformats.org/presentationml/2006/ole">
              <p:oleObj spid="_x0000_s28120" name="Equation" r:id="rId6" imgW="1879600" imgH="266700" progId="">
                <p:embed/>
              </p:oleObj>
            </a:graphicData>
          </a:graphic>
        </p:graphicFrame>
        <p:graphicFrame>
          <p:nvGraphicFramePr>
            <p:cNvPr id="19463" name="Object 14"/>
            <p:cNvGraphicFramePr>
              <a:graphicFrameLocks noChangeAspect="1"/>
            </p:cNvGraphicFramePr>
            <p:nvPr/>
          </p:nvGraphicFramePr>
          <p:xfrm>
            <a:off x="1008" y="1728"/>
            <a:ext cx="2208" cy="303"/>
          </p:xfrm>
          <a:graphic>
            <a:graphicData uri="http://schemas.openxmlformats.org/presentationml/2006/ole">
              <p:oleObj spid="_x0000_s28121" name="Equation" r:id="rId7" imgW="1574117" imgH="215806" progId="">
                <p:embed/>
              </p:oleObj>
            </a:graphicData>
          </a:graphic>
        </p:graphicFrame>
      </p:grpSp>
      <p:graphicFrame>
        <p:nvGraphicFramePr>
          <p:cNvPr id="305168" name="Object 16"/>
          <p:cNvGraphicFramePr>
            <a:graphicFrameLocks noChangeAspect="1"/>
          </p:cNvGraphicFramePr>
          <p:nvPr/>
        </p:nvGraphicFramePr>
        <p:xfrm>
          <a:off x="1890713" y="4064000"/>
          <a:ext cx="8153400" cy="508000"/>
        </p:xfrm>
        <a:graphic>
          <a:graphicData uri="http://schemas.openxmlformats.org/presentationml/2006/ole">
            <p:oleObj spid="_x0000_s28122" name="Equation" r:id="rId8" imgW="3467100" imgH="215900" progId="">
              <p:embed/>
            </p:oleObj>
          </a:graphicData>
        </a:graphic>
      </p:graphicFrame>
      <p:graphicFrame>
        <p:nvGraphicFramePr>
          <p:cNvPr id="305169" name="Object 17"/>
          <p:cNvGraphicFramePr>
            <a:graphicFrameLocks noChangeAspect="1"/>
          </p:cNvGraphicFramePr>
          <p:nvPr/>
        </p:nvGraphicFramePr>
        <p:xfrm>
          <a:off x="1905000" y="4976814"/>
          <a:ext cx="8153400" cy="509587"/>
        </p:xfrm>
        <a:graphic>
          <a:graphicData uri="http://schemas.openxmlformats.org/presentationml/2006/ole">
            <p:oleObj spid="_x0000_s28123" name="Equation" r:id="rId9" imgW="3467100" imgH="215900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86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Law of 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1905001" y="990600"/>
            <a:ext cx="3052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Indempotent laws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981200" y="1524001"/>
            <a:ext cx="4572000" cy="1438275"/>
            <a:chOff x="288" y="960"/>
            <a:chExt cx="2880" cy="906"/>
          </a:xfrm>
        </p:grpSpPr>
        <p:sp>
          <p:nvSpPr>
            <p:cNvPr id="20495" name="Rectangle 11"/>
            <p:cNvSpPr>
              <a:spLocks noChangeArrowheads="1"/>
            </p:cNvSpPr>
            <p:nvPr/>
          </p:nvSpPr>
          <p:spPr bwMode="auto">
            <a:xfrm>
              <a:off x="288" y="960"/>
              <a:ext cx="288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For any set A, we have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(i)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(ii) </a:t>
              </a:r>
            </a:p>
          </p:txBody>
        </p:sp>
        <p:graphicFrame>
          <p:nvGraphicFramePr>
            <p:cNvPr id="20485" name="Object 12"/>
            <p:cNvGraphicFramePr>
              <a:graphicFrameLocks noChangeAspect="1"/>
            </p:cNvGraphicFramePr>
            <p:nvPr/>
          </p:nvGraphicFramePr>
          <p:xfrm>
            <a:off x="594" y="1314"/>
            <a:ext cx="816" cy="238"/>
          </p:xfrm>
          <a:graphic>
            <a:graphicData uri="http://schemas.openxmlformats.org/presentationml/2006/ole">
              <p:oleObj spid="_x0000_s29064" name="Equation" r:id="rId4" imgW="609336" imgH="177723" progId="">
                <p:embed/>
              </p:oleObj>
            </a:graphicData>
          </a:graphic>
        </p:graphicFrame>
        <p:graphicFrame>
          <p:nvGraphicFramePr>
            <p:cNvPr id="20486" name="Object 13"/>
            <p:cNvGraphicFramePr>
              <a:graphicFrameLocks noChangeAspect="1"/>
            </p:cNvGraphicFramePr>
            <p:nvPr/>
          </p:nvGraphicFramePr>
          <p:xfrm>
            <a:off x="606" y="1614"/>
            <a:ext cx="864" cy="252"/>
          </p:xfrm>
          <a:graphic>
            <a:graphicData uri="http://schemas.openxmlformats.org/presentationml/2006/ole">
              <p:oleObj spid="_x0000_s29065" name="Equation" r:id="rId5" imgW="609336" imgH="177723" progId="">
                <p:embed/>
              </p:oleObj>
            </a:graphicData>
          </a:graphic>
        </p:graphicFrame>
      </p:grpSp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1905001" y="3276600"/>
            <a:ext cx="226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I</a:t>
            </a:r>
            <a:r>
              <a:rPr lang="en-US">
                <a:solidFill>
                  <a:srgbClr val="CC6600"/>
                </a:solidFill>
              </a:rPr>
              <a:t>dentity</a:t>
            </a:r>
            <a:r>
              <a:rPr lang="en-GB">
                <a:solidFill>
                  <a:srgbClr val="CC6600"/>
                </a:solidFill>
              </a:rPr>
              <a:t> laws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05000" y="3794126"/>
            <a:ext cx="4572000" cy="1433513"/>
            <a:chOff x="240" y="2352"/>
            <a:chExt cx="2880" cy="903"/>
          </a:xfrm>
        </p:grpSpPr>
        <p:sp>
          <p:nvSpPr>
            <p:cNvPr id="20494" name="Rectangle 16"/>
            <p:cNvSpPr>
              <a:spLocks noChangeArrowheads="1"/>
            </p:cNvSpPr>
            <p:nvPr/>
          </p:nvSpPr>
          <p:spPr bwMode="auto">
            <a:xfrm>
              <a:off x="240" y="2352"/>
              <a:ext cx="2880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For any set A, we have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(i)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(ii) </a:t>
              </a:r>
            </a:p>
          </p:txBody>
        </p:sp>
        <p:graphicFrame>
          <p:nvGraphicFramePr>
            <p:cNvPr id="20483" name="Object 17"/>
            <p:cNvGraphicFramePr>
              <a:graphicFrameLocks noChangeAspect="1"/>
            </p:cNvGraphicFramePr>
            <p:nvPr/>
          </p:nvGraphicFramePr>
          <p:xfrm>
            <a:off x="528" y="2688"/>
            <a:ext cx="816" cy="272"/>
          </p:xfrm>
          <a:graphic>
            <a:graphicData uri="http://schemas.openxmlformats.org/presentationml/2006/ole">
              <p:oleObj spid="_x0000_s29066" name="Equation" r:id="rId6" imgW="571252" imgH="190417" progId="">
                <p:embed/>
              </p:oleObj>
            </a:graphicData>
          </a:graphic>
        </p:graphicFrame>
        <p:graphicFrame>
          <p:nvGraphicFramePr>
            <p:cNvPr id="20484" name="Object 18"/>
            <p:cNvGraphicFramePr>
              <a:graphicFrameLocks noChangeAspect="1"/>
            </p:cNvGraphicFramePr>
            <p:nvPr/>
          </p:nvGraphicFramePr>
          <p:xfrm>
            <a:off x="576" y="3009"/>
            <a:ext cx="808" cy="246"/>
          </p:xfrm>
          <a:graphic>
            <a:graphicData uri="http://schemas.openxmlformats.org/presentationml/2006/ole">
              <p:oleObj spid="_x0000_s29067" name="Equation" r:id="rId7" imgW="583693" imgH="177646" progId="">
                <p:embed/>
              </p:oleObj>
            </a:graphicData>
          </a:graphic>
        </p:graphicFrame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981200" y="5434013"/>
            <a:ext cx="7543800" cy="762000"/>
            <a:chOff x="288" y="3423"/>
            <a:chExt cx="4752" cy="480"/>
          </a:xfrm>
        </p:grpSpPr>
        <p:sp>
          <p:nvSpPr>
            <p:cNvPr id="20493" name="Rectangle 20"/>
            <p:cNvSpPr>
              <a:spLocks noChangeArrowheads="1"/>
            </p:cNvSpPr>
            <p:nvPr/>
          </p:nvSpPr>
          <p:spPr bwMode="auto">
            <a:xfrm>
              <a:off x="288" y="3423"/>
              <a:ext cx="47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 dirty="0">
                  <a:solidFill>
                    <a:schemeClr val="tx1"/>
                  </a:solidFill>
                </a:rPr>
                <a:t>i.e.  </a:t>
              </a:r>
              <a:r>
                <a:rPr lang="en-US" b="0" dirty="0">
                  <a:solidFill>
                    <a:schemeClr val="tx1"/>
                  </a:solidFill>
                </a:rPr>
                <a:t>           </a:t>
              </a:r>
              <a:r>
                <a:rPr lang="en-GB" b="0" dirty="0">
                  <a:solidFill>
                    <a:schemeClr val="tx1"/>
                  </a:solidFill>
                </a:rPr>
                <a:t>are identity elements for union and intersection respectively.</a:t>
              </a:r>
            </a:p>
          </p:txBody>
        </p:sp>
        <p:graphicFrame>
          <p:nvGraphicFramePr>
            <p:cNvPr id="20482" name="Object 21"/>
            <p:cNvGraphicFramePr>
              <a:graphicFrameLocks noChangeAspect="1"/>
            </p:cNvGraphicFramePr>
            <p:nvPr/>
          </p:nvGraphicFramePr>
          <p:xfrm>
            <a:off x="651" y="3456"/>
            <a:ext cx="740" cy="271"/>
          </p:xfrm>
          <a:graphic>
            <a:graphicData uri="http://schemas.openxmlformats.org/presentationml/2006/ole">
              <p:oleObj spid="_x0000_s29068" name="Equation" r:id="rId8" imgW="520474" imgH="190417" progId="">
                <p:embed/>
              </p:oleObj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47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0" grpId="0" autoUpdateAnimBg="0"/>
      <p:bldP spid="3072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Law of 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1905000" y="984250"/>
            <a:ext cx="3086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Commutative laws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05000" y="1462088"/>
            <a:ext cx="6516688" cy="2012950"/>
            <a:chOff x="240" y="921"/>
            <a:chExt cx="4105" cy="1268"/>
          </a:xfrm>
        </p:grpSpPr>
        <p:grpSp>
          <p:nvGrpSpPr>
            <p:cNvPr id="21519" name="Group 21"/>
            <p:cNvGrpSpPr>
              <a:grpSpLocks/>
            </p:cNvGrpSpPr>
            <p:nvPr/>
          </p:nvGrpSpPr>
          <p:grpSpPr bwMode="auto">
            <a:xfrm>
              <a:off x="240" y="921"/>
              <a:ext cx="3263" cy="999"/>
              <a:chOff x="240" y="908"/>
              <a:chExt cx="3263" cy="999"/>
            </a:xfrm>
          </p:grpSpPr>
          <p:sp>
            <p:nvSpPr>
              <p:cNvPr id="21521" name="Rectangle 17"/>
              <p:cNvSpPr>
                <a:spLocks noChangeArrowheads="1"/>
              </p:cNvSpPr>
              <p:nvPr/>
            </p:nvSpPr>
            <p:spPr bwMode="auto">
              <a:xfrm>
                <a:off x="240" y="908"/>
                <a:ext cx="326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b="0">
                    <a:solidFill>
                      <a:srgbClr val="000000"/>
                    </a:solidFill>
                  </a:rPr>
                  <a:t>For any two sets A and B, we have </a:t>
                </a:r>
              </a:p>
            </p:txBody>
          </p:sp>
          <p:sp>
            <p:nvSpPr>
              <p:cNvPr id="21522" name="Rectangle 18"/>
              <p:cNvSpPr>
                <a:spLocks noChangeArrowheads="1"/>
              </p:cNvSpPr>
              <p:nvPr/>
            </p:nvSpPr>
            <p:spPr bwMode="auto">
              <a:xfrm>
                <a:off x="286" y="1200"/>
                <a:ext cx="437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b="0">
                    <a:solidFill>
                      <a:schemeClr val="tx1"/>
                    </a:solidFill>
                  </a:rPr>
                  <a:t>(i)</a:t>
                </a:r>
                <a:endParaRPr lang="en-US" b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b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GB" b="0">
                    <a:solidFill>
                      <a:schemeClr val="tx1"/>
                    </a:solidFill>
                  </a:rPr>
                  <a:t>(ii) </a:t>
                </a:r>
              </a:p>
            </p:txBody>
          </p:sp>
          <p:graphicFrame>
            <p:nvGraphicFramePr>
              <p:cNvPr id="21510" name="Object 19"/>
              <p:cNvGraphicFramePr>
                <a:graphicFrameLocks noChangeAspect="1"/>
              </p:cNvGraphicFramePr>
              <p:nvPr/>
            </p:nvGraphicFramePr>
            <p:xfrm>
              <a:off x="576" y="1239"/>
              <a:ext cx="1068" cy="237"/>
            </p:xfrm>
            <a:graphic>
              <a:graphicData uri="http://schemas.openxmlformats.org/presentationml/2006/ole">
                <p:oleObj spid="_x0000_s30030" name="Equation" r:id="rId4" imgW="799753" imgH="177723" progId="">
                  <p:embed/>
                </p:oleObj>
              </a:graphicData>
            </a:graphic>
          </p:graphicFrame>
          <p:graphicFrame>
            <p:nvGraphicFramePr>
              <p:cNvPr id="21511" name="Object 20"/>
              <p:cNvGraphicFramePr>
                <a:graphicFrameLocks noChangeAspect="1"/>
              </p:cNvGraphicFramePr>
              <p:nvPr/>
            </p:nvGraphicFramePr>
            <p:xfrm>
              <a:off x="624" y="1661"/>
              <a:ext cx="1104" cy="246"/>
            </p:xfrm>
            <a:graphic>
              <a:graphicData uri="http://schemas.openxmlformats.org/presentationml/2006/ole">
                <p:oleObj spid="_x0000_s30031" name="Equation" r:id="rId5" imgW="799753" imgH="177723" progId="">
                  <p:embed/>
                </p:oleObj>
              </a:graphicData>
            </a:graphic>
          </p:graphicFrame>
        </p:grpSp>
        <p:sp>
          <p:nvSpPr>
            <p:cNvPr id="21520" name="Rectangle 22"/>
            <p:cNvSpPr>
              <a:spLocks noChangeArrowheads="1"/>
            </p:cNvSpPr>
            <p:nvPr/>
          </p:nvSpPr>
          <p:spPr bwMode="auto">
            <a:xfrm>
              <a:off x="288" y="1920"/>
              <a:ext cx="405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i.e. union and intersection are commutative.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0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Law of 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1905000" y="984250"/>
            <a:ext cx="27765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CC6600"/>
                </a:solidFill>
              </a:rPr>
              <a:t>Associative laws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1447800"/>
            <a:ext cx="6477000" cy="1936750"/>
            <a:chOff x="288" y="912"/>
            <a:chExt cx="4080" cy="1220"/>
          </a:xfrm>
        </p:grpSpPr>
        <p:sp>
          <p:nvSpPr>
            <p:cNvPr id="23568" name="Rectangle 17"/>
            <p:cNvSpPr>
              <a:spLocks noChangeArrowheads="1"/>
            </p:cNvSpPr>
            <p:nvPr/>
          </p:nvSpPr>
          <p:spPr bwMode="auto">
            <a:xfrm>
              <a:off x="288" y="912"/>
              <a:ext cx="4080" cy="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If A, B and C are any three sets, then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(i)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(ii)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i.e. union and intersection are associative.</a:t>
              </a:r>
            </a:p>
          </p:txBody>
        </p:sp>
        <p:graphicFrame>
          <p:nvGraphicFramePr>
            <p:cNvPr id="23561" name="Object 18"/>
            <p:cNvGraphicFramePr>
              <a:graphicFrameLocks noChangeAspect="1"/>
            </p:cNvGraphicFramePr>
            <p:nvPr/>
          </p:nvGraphicFramePr>
          <p:xfrm>
            <a:off x="576" y="1248"/>
            <a:ext cx="1824" cy="274"/>
          </p:xfrm>
          <a:graphic>
            <a:graphicData uri="http://schemas.openxmlformats.org/presentationml/2006/ole">
              <p:oleObj spid="_x0000_s32210" name="Equation" r:id="rId4" imgW="1434477" imgH="215806" progId="">
                <p:embed/>
              </p:oleObj>
            </a:graphicData>
          </a:graphic>
        </p:graphicFrame>
        <p:graphicFrame>
          <p:nvGraphicFramePr>
            <p:cNvPr id="23562" name="Object 19"/>
            <p:cNvGraphicFramePr>
              <a:graphicFrameLocks noChangeAspect="1"/>
            </p:cNvGraphicFramePr>
            <p:nvPr/>
          </p:nvGraphicFramePr>
          <p:xfrm>
            <a:off x="624" y="1584"/>
            <a:ext cx="1824" cy="275"/>
          </p:xfrm>
          <a:graphic>
            <a:graphicData uri="http://schemas.openxmlformats.org/presentationml/2006/ole">
              <p:oleObj spid="_x0000_s32211" name="Equation" r:id="rId5" imgW="1434477" imgH="215806" progId="">
                <p:embed/>
              </p:oleObj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0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Law of Algebra of Sets</a:t>
            </a:r>
            <a:endParaRPr lang="en-GB" smtClean="0">
              <a:solidFill>
                <a:srgbClr val="2C2CB0"/>
              </a:solidFill>
            </a:endParaRPr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1905001" y="914400"/>
            <a:ext cx="2835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>
                <a:solidFill>
                  <a:srgbClr val="CC6600"/>
                </a:solidFill>
              </a:rPr>
              <a:t>Distributive laws</a:t>
            </a:r>
          </a:p>
        </p:txBody>
      </p:sp>
      <p:sp>
        <p:nvSpPr>
          <p:cNvPr id="317459" name="Rectangle 19"/>
          <p:cNvSpPr>
            <a:spLocks noChangeArrowheads="1"/>
          </p:cNvSpPr>
          <p:nvPr/>
        </p:nvSpPr>
        <p:spPr bwMode="auto">
          <a:xfrm>
            <a:off x="1905001" y="2971800"/>
            <a:ext cx="7578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</a:rPr>
              <a:t>In other words, union and intersection are</a:t>
            </a:r>
            <a:r>
              <a:rPr lang="en-US" b="0">
                <a:solidFill>
                  <a:schemeClr val="tx1"/>
                </a:solidFill>
              </a:rPr>
              <a:t/>
            </a:r>
            <a:br>
              <a:rPr lang="en-US" b="0">
                <a:solidFill>
                  <a:schemeClr val="tx1"/>
                </a:solidFill>
              </a:rPr>
            </a:br>
            <a:r>
              <a:rPr lang="en-GB" b="0">
                <a:solidFill>
                  <a:schemeClr val="tx1"/>
                </a:solidFill>
              </a:rPr>
              <a:t>distributive over intersection and union respectively.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5000" y="1414464"/>
            <a:ext cx="6172200" cy="1481137"/>
            <a:chOff x="240" y="864"/>
            <a:chExt cx="3888" cy="933"/>
          </a:xfrm>
        </p:grpSpPr>
        <p:sp>
          <p:nvSpPr>
            <p:cNvPr id="25614" name="Rectangle 18"/>
            <p:cNvSpPr>
              <a:spLocks noChangeArrowheads="1"/>
            </p:cNvSpPr>
            <p:nvPr/>
          </p:nvSpPr>
          <p:spPr bwMode="auto">
            <a:xfrm>
              <a:off x="240" y="864"/>
              <a:ext cx="38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If A, B and C are any three sets, then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(i)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(ii)</a:t>
              </a:r>
            </a:p>
          </p:txBody>
        </p:sp>
        <p:graphicFrame>
          <p:nvGraphicFramePr>
            <p:cNvPr id="25606" name="Object 4"/>
            <p:cNvGraphicFramePr>
              <a:graphicFrameLocks noChangeAspect="1"/>
            </p:cNvGraphicFramePr>
            <p:nvPr/>
          </p:nvGraphicFramePr>
          <p:xfrm>
            <a:off x="576" y="1200"/>
            <a:ext cx="2352" cy="287"/>
          </p:xfrm>
          <a:graphic>
            <a:graphicData uri="http://schemas.openxmlformats.org/presentationml/2006/ole">
              <p:oleObj spid="_x0000_s34126" name="Equation" r:id="rId4" imgW="1764534" imgH="215806" progId="">
                <p:embed/>
              </p:oleObj>
            </a:graphicData>
          </a:graphic>
        </p:graphicFrame>
        <p:graphicFrame>
          <p:nvGraphicFramePr>
            <p:cNvPr id="25607" name="Object 5"/>
            <p:cNvGraphicFramePr>
              <a:graphicFrameLocks noChangeAspect="1"/>
            </p:cNvGraphicFramePr>
            <p:nvPr/>
          </p:nvGraphicFramePr>
          <p:xfrm>
            <a:off x="576" y="1503"/>
            <a:ext cx="2400" cy="294"/>
          </p:xfrm>
          <a:graphic>
            <a:graphicData uri="http://schemas.openxmlformats.org/presentationml/2006/ole">
              <p:oleObj spid="_x0000_s34127" name="Equation" r:id="rId5" imgW="1764534" imgH="215806" progId="">
                <p:embed/>
              </p:oleObj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17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7" grpId="0" autoUpdateAnimBg="0"/>
      <p:bldP spid="31745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96354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2C2CB0"/>
                </a:solidFill>
              </a:rPr>
              <a:t>Session Objectives -1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006600"/>
                </a:solidFill>
              </a:rPr>
              <a:t>I</a:t>
            </a:r>
            <a:r>
              <a:rPr lang="en-GB" dirty="0"/>
              <a:t>ntroduction of sets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660066"/>
                </a:solidFill>
              </a:rPr>
              <a:t>R</a:t>
            </a:r>
            <a:r>
              <a:rPr lang="en-GB" dirty="0"/>
              <a:t>epresentation of sets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CC3300"/>
                </a:solidFill>
              </a:rPr>
              <a:t>T</a:t>
            </a:r>
            <a:r>
              <a:rPr lang="en-GB" dirty="0"/>
              <a:t>ypes of sets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rgbClr val="003399"/>
                </a:solidFill>
              </a:rPr>
              <a:t>S</a:t>
            </a:r>
            <a:r>
              <a:rPr lang="en-GB" dirty="0"/>
              <a:t>ubsets and proper subsets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GB" dirty="0">
                <a:solidFill>
                  <a:schemeClr val="bg2"/>
                </a:solidFill>
              </a:rPr>
              <a:t>U</a:t>
            </a:r>
            <a:r>
              <a:rPr lang="en-GB" dirty="0"/>
              <a:t>niversal </a:t>
            </a:r>
            <a:r>
              <a:rPr lang="en-GB" dirty="0" smtClean="0"/>
              <a:t>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996633"/>
                </a:solidFill>
              </a:rPr>
              <a:t>7. E</a:t>
            </a:r>
            <a:r>
              <a:rPr lang="en-GB" dirty="0" smtClean="0"/>
              <a:t>uler-Venn </a:t>
            </a:r>
            <a:r>
              <a:rPr lang="en-GB" dirty="0"/>
              <a:t>diagram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003399"/>
                </a:solidFill>
              </a:rPr>
              <a:t>8. A</a:t>
            </a:r>
            <a:r>
              <a:rPr lang="en-GB" dirty="0" smtClean="0"/>
              <a:t>lgebra </a:t>
            </a:r>
            <a:r>
              <a:rPr lang="en-GB" dirty="0"/>
              <a:t>of sets (i.e. union, intersection, difference etc.)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CC6600"/>
                </a:solidFill>
              </a:rPr>
              <a:t>9. C</a:t>
            </a:r>
            <a:r>
              <a:rPr lang="en-GB" dirty="0" smtClean="0"/>
              <a:t>omplement </a:t>
            </a:r>
            <a:r>
              <a:rPr lang="en-GB" dirty="0"/>
              <a:t>of set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FF3300"/>
                </a:solidFill>
              </a:rPr>
              <a:t>10. L</a:t>
            </a:r>
            <a:r>
              <a:rPr lang="en-GB" dirty="0" smtClean="0"/>
              <a:t>aws </a:t>
            </a:r>
            <a:r>
              <a:rPr lang="en-GB" dirty="0"/>
              <a:t>of algebra of sets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0000CC"/>
                </a:solidFill>
              </a:rPr>
              <a:t>11. D</a:t>
            </a:r>
            <a:r>
              <a:rPr lang="en-GB" dirty="0" smtClean="0"/>
              <a:t>e </a:t>
            </a:r>
            <a:r>
              <a:rPr lang="en-GB" dirty="0"/>
              <a:t>Morgan’s laws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>
                <a:solidFill>
                  <a:srgbClr val="336600"/>
                </a:solidFill>
              </a:rPr>
              <a:t>12. C</a:t>
            </a:r>
            <a:r>
              <a:rPr lang="en-GB" dirty="0" smtClean="0"/>
              <a:t>ardinal </a:t>
            </a:r>
            <a:r>
              <a:rPr lang="en-GB" dirty="0"/>
              <a:t>number of union, intersection, difference and symmetric difference of</a:t>
            </a:r>
            <a:r>
              <a:rPr lang="en-US" dirty="0"/>
              <a:t> s</a:t>
            </a:r>
            <a:r>
              <a:rPr lang="en-GB" dirty="0" err="1"/>
              <a:t>ets</a:t>
            </a:r>
            <a:endParaRPr lang="en-GB" dirty="0"/>
          </a:p>
          <a:p>
            <a:endParaRPr lang="en-US" dirty="0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1981200" y="914401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5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2C2CB0"/>
                </a:solidFill>
              </a:rPr>
              <a:t>De Morgan’s Law</a:t>
            </a:r>
            <a:endParaRPr lang="en-GB" smtClean="0">
              <a:solidFill>
                <a:srgbClr val="2C2CB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05000" y="990601"/>
            <a:ext cx="5105400" cy="1476375"/>
            <a:chOff x="240" y="624"/>
            <a:chExt cx="3216" cy="930"/>
          </a:xfrm>
        </p:grpSpPr>
        <p:sp>
          <p:nvSpPr>
            <p:cNvPr id="28692" name="Rectangle 9"/>
            <p:cNvSpPr>
              <a:spLocks noChangeArrowheads="1"/>
            </p:cNvSpPr>
            <p:nvPr/>
          </p:nvSpPr>
          <p:spPr bwMode="auto">
            <a:xfrm>
              <a:off x="240" y="624"/>
              <a:ext cx="3216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If A and B are any two sets, then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(i)</a:t>
              </a:r>
              <a:endParaRPr lang="en-US" b="0">
                <a:solidFill>
                  <a:schemeClr val="tx1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b="0">
                  <a:solidFill>
                    <a:schemeClr val="tx1"/>
                  </a:solidFill>
                </a:rPr>
                <a:t>(ii) </a:t>
              </a:r>
            </a:p>
          </p:txBody>
        </p:sp>
        <p:graphicFrame>
          <p:nvGraphicFramePr>
            <p:cNvPr id="28684" name="Object 10"/>
            <p:cNvGraphicFramePr>
              <a:graphicFrameLocks noChangeAspect="1"/>
            </p:cNvGraphicFramePr>
            <p:nvPr/>
          </p:nvGraphicFramePr>
          <p:xfrm>
            <a:off x="540" y="894"/>
            <a:ext cx="1296" cy="345"/>
          </p:xfrm>
          <a:graphic>
            <a:graphicData uri="http://schemas.openxmlformats.org/presentationml/2006/ole">
              <p:oleObj spid="_x0000_s37462" name="Equation" r:id="rId4" imgW="1002865" imgH="266584" progId="">
                <p:embed/>
              </p:oleObj>
            </a:graphicData>
          </a:graphic>
        </p:graphicFrame>
        <p:graphicFrame>
          <p:nvGraphicFramePr>
            <p:cNvPr id="28685" name="Object 11"/>
            <p:cNvGraphicFramePr>
              <a:graphicFrameLocks noChangeAspect="1"/>
            </p:cNvGraphicFramePr>
            <p:nvPr/>
          </p:nvGraphicFramePr>
          <p:xfrm>
            <a:off x="576" y="1203"/>
            <a:ext cx="1324" cy="351"/>
          </p:xfrm>
          <a:graphic>
            <a:graphicData uri="http://schemas.openxmlformats.org/presentationml/2006/ole">
              <p:oleObj spid="_x0000_s37463" name="Equation" r:id="rId5" imgW="1002865" imgH="266584" progId="">
                <p:embed/>
              </p:oleObj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8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5875" y="762000"/>
            <a:ext cx="10229849" cy="8073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2C2CB0"/>
                </a:solidFill>
              </a:rPr>
              <a:t>Some Important Results on Cardinal Number of Union, Intersection, Difference,</a:t>
            </a:r>
            <a:r>
              <a:rPr lang="en-US" dirty="0" smtClean="0">
                <a:solidFill>
                  <a:srgbClr val="2C2CB0"/>
                </a:solidFill>
              </a:rPr>
              <a:t> </a:t>
            </a:r>
            <a:r>
              <a:rPr lang="en-GB" dirty="0" smtClean="0">
                <a:solidFill>
                  <a:srgbClr val="2C2CB0"/>
                </a:solidFill>
              </a:rPr>
              <a:t>and Symmetric Difference of Sets</a:t>
            </a:r>
          </a:p>
        </p:txBody>
      </p:sp>
      <p:sp>
        <p:nvSpPr>
          <p:cNvPr id="327690" name="Rectangle 1034"/>
          <p:cNvSpPr>
            <a:spLocks noChangeArrowheads="1"/>
          </p:cNvSpPr>
          <p:nvPr/>
        </p:nvSpPr>
        <p:spPr bwMode="auto">
          <a:xfrm>
            <a:off x="1285875" y="2040852"/>
            <a:ext cx="97012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b="0" dirty="0">
                <a:solidFill>
                  <a:srgbClr val="000000"/>
                </a:solidFill>
              </a:rPr>
              <a:t>If A, B and C are finite sets and U be </a:t>
            </a:r>
            <a:r>
              <a:rPr lang="en-GB" b="0" dirty="0" smtClean="0">
                <a:solidFill>
                  <a:srgbClr val="000000"/>
                </a:solidFill>
              </a:rPr>
              <a:t>the finite </a:t>
            </a:r>
            <a:r>
              <a:rPr lang="en-GB" b="0" dirty="0">
                <a:solidFill>
                  <a:srgbClr val="000000"/>
                </a:solidFill>
              </a:rPr>
              <a:t>universal set, then</a:t>
            </a:r>
          </a:p>
        </p:txBody>
      </p:sp>
      <p:graphicFrame>
        <p:nvGraphicFramePr>
          <p:cNvPr id="33792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6942926"/>
              </p:ext>
            </p:extLst>
          </p:nvPr>
        </p:nvGraphicFramePr>
        <p:xfrm>
          <a:off x="1981200" y="2743201"/>
          <a:ext cx="4572000" cy="468313"/>
        </p:xfrm>
        <a:graphic>
          <a:graphicData uri="http://schemas.openxmlformats.org/presentationml/2006/ole">
            <p:oleObj spid="_x0000_s39394" name="Equation" r:id="rId4" imgW="2108200" imgH="215900" progId="">
              <p:embed/>
            </p:oleObj>
          </a:graphicData>
        </a:graphic>
      </p:graphicFrame>
      <p:grpSp>
        <p:nvGrpSpPr>
          <p:cNvPr id="2" name="Group 1038"/>
          <p:cNvGrpSpPr>
            <a:grpSpLocks/>
          </p:cNvGrpSpPr>
          <p:nvPr/>
        </p:nvGrpSpPr>
        <p:grpSpPr bwMode="auto">
          <a:xfrm>
            <a:off x="1905001" y="3352800"/>
            <a:ext cx="6396037" cy="762000"/>
            <a:chOff x="240" y="2108"/>
            <a:chExt cx="4218" cy="480"/>
          </a:xfrm>
        </p:grpSpPr>
        <p:sp>
          <p:nvSpPr>
            <p:cNvPr id="30736" name="Rectangle 1036"/>
            <p:cNvSpPr>
              <a:spLocks noChangeArrowheads="1"/>
            </p:cNvSpPr>
            <p:nvPr/>
          </p:nvSpPr>
          <p:spPr bwMode="auto">
            <a:xfrm>
              <a:off x="240" y="2108"/>
              <a:ext cx="421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 dirty="0">
                  <a:solidFill>
                    <a:schemeClr val="tx1"/>
                  </a:solidFill>
                </a:rPr>
                <a:t>(ii)</a:t>
              </a: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GB" b="0" dirty="0">
                  <a:solidFill>
                    <a:schemeClr val="tx1"/>
                  </a:solidFill>
                </a:rPr>
                <a:t> </a:t>
              </a:r>
              <a:r>
                <a:rPr lang="en-US" b="0" dirty="0">
                  <a:solidFill>
                    <a:schemeClr val="tx1"/>
                  </a:solidFill>
                </a:rPr>
                <a:t>                                            </a:t>
              </a:r>
              <a:r>
                <a:rPr lang="en-GB" b="0" dirty="0">
                  <a:solidFill>
                    <a:schemeClr val="tx1"/>
                  </a:solidFill>
                </a:rPr>
                <a:t>are disjoint</a:t>
              </a:r>
              <a:r>
                <a:rPr lang="en-US" b="0" dirty="0">
                  <a:solidFill>
                    <a:schemeClr val="tx1"/>
                  </a:solidFill>
                </a:rPr>
                <a:t/>
              </a:r>
              <a:br>
                <a:rPr lang="en-US" b="0" dirty="0">
                  <a:solidFill>
                    <a:schemeClr val="tx1"/>
                  </a:solidFill>
                </a:rPr>
              </a:br>
              <a:r>
                <a:rPr lang="en-US" b="0" dirty="0">
                  <a:solidFill>
                    <a:schemeClr val="tx1"/>
                  </a:solidFill>
                </a:rPr>
                <a:t>     </a:t>
              </a:r>
              <a:r>
                <a:rPr lang="en-GB" b="0" dirty="0">
                  <a:solidFill>
                    <a:schemeClr val="tx1"/>
                  </a:solidFill>
                </a:rPr>
                <a:t>non-void sets.</a:t>
              </a:r>
            </a:p>
          </p:txBody>
        </p:sp>
        <p:graphicFrame>
          <p:nvGraphicFramePr>
            <p:cNvPr id="30727" name="Object 2053"/>
            <p:cNvGraphicFramePr>
              <a:graphicFrameLocks noChangeAspect="1"/>
            </p:cNvGraphicFramePr>
            <p:nvPr/>
          </p:nvGraphicFramePr>
          <p:xfrm>
            <a:off x="576" y="2112"/>
            <a:ext cx="2832" cy="305"/>
          </p:xfrm>
          <a:graphic>
            <a:graphicData uri="http://schemas.openxmlformats.org/presentationml/2006/ole">
              <p:oleObj spid="_x0000_s39395" name="Equation" r:id="rId5" imgW="2005729" imgH="215806" progId="">
                <p:embed/>
              </p:oleObj>
            </a:graphicData>
          </a:graphic>
        </p:graphicFrame>
      </p:grp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1905000" y="4267200"/>
            <a:ext cx="4876800" cy="928688"/>
            <a:chOff x="240" y="2655"/>
            <a:chExt cx="3072" cy="585"/>
          </a:xfrm>
        </p:grpSpPr>
        <p:sp>
          <p:nvSpPr>
            <p:cNvPr id="30735" name="Rectangle 1039"/>
            <p:cNvSpPr>
              <a:spLocks noChangeArrowheads="1"/>
            </p:cNvSpPr>
            <p:nvPr/>
          </p:nvSpPr>
          <p:spPr bwMode="auto">
            <a:xfrm>
              <a:off x="240" y="2655"/>
              <a:ext cx="21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(iii)</a:t>
              </a:r>
              <a:r>
                <a:rPr lang="en-US" b="0">
                  <a:solidFill>
                    <a:srgbClr val="000000"/>
                  </a:solidFill>
                </a:rPr>
                <a:t> </a:t>
              </a:r>
              <a:r>
                <a:rPr lang="en-GB" b="0">
                  <a:solidFill>
                    <a:srgbClr val="000000"/>
                  </a:solidFill>
                </a:rPr>
                <a:t>n (A – B) = n(A) – </a:t>
              </a:r>
            </a:p>
          </p:txBody>
        </p:sp>
        <p:graphicFrame>
          <p:nvGraphicFramePr>
            <p:cNvPr id="30725" name="Object 2051"/>
            <p:cNvGraphicFramePr>
              <a:graphicFrameLocks noChangeAspect="1"/>
            </p:cNvGraphicFramePr>
            <p:nvPr/>
          </p:nvGraphicFramePr>
          <p:xfrm>
            <a:off x="2352" y="2661"/>
            <a:ext cx="696" cy="282"/>
          </p:xfrm>
          <a:graphic>
            <a:graphicData uri="http://schemas.openxmlformats.org/presentationml/2006/ole">
              <p:oleObj spid="_x0000_s39396" name="Equation" r:id="rId6" imgW="532937" imgH="215713" progId="">
                <p:embed/>
              </p:oleObj>
            </a:graphicData>
          </a:graphic>
        </p:graphicFrame>
        <p:graphicFrame>
          <p:nvGraphicFramePr>
            <p:cNvPr id="30726" name="Object 2052"/>
            <p:cNvGraphicFramePr>
              <a:graphicFrameLocks noChangeAspect="1"/>
            </p:cNvGraphicFramePr>
            <p:nvPr/>
          </p:nvGraphicFramePr>
          <p:xfrm>
            <a:off x="672" y="2928"/>
            <a:ext cx="2640" cy="312"/>
          </p:xfrm>
          <a:graphic>
            <a:graphicData uri="http://schemas.openxmlformats.org/presentationml/2006/ole">
              <p:oleObj spid="_x0000_s39397" name="Equation" r:id="rId7" imgW="1828800" imgH="215900" progId="">
                <p:embed/>
              </p:oleObj>
            </a:graphicData>
          </a:graphic>
        </p:graphicFrame>
      </p:grp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1905000" y="5326065"/>
            <a:ext cx="8212138" cy="822325"/>
            <a:chOff x="240" y="1296"/>
            <a:chExt cx="5173" cy="518"/>
          </a:xfrm>
        </p:grpSpPr>
        <p:grpSp>
          <p:nvGrpSpPr>
            <p:cNvPr id="30733" name="Group 1044"/>
            <p:cNvGrpSpPr>
              <a:grpSpLocks/>
            </p:cNvGrpSpPr>
            <p:nvPr/>
          </p:nvGrpSpPr>
          <p:grpSpPr bwMode="auto">
            <a:xfrm>
              <a:off x="240" y="1296"/>
              <a:ext cx="3792" cy="480"/>
              <a:chOff x="240" y="1296"/>
              <a:chExt cx="3792" cy="480"/>
            </a:xfrm>
          </p:grpSpPr>
          <p:graphicFrame>
            <p:nvGraphicFramePr>
              <p:cNvPr id="30724" name="Object 2050"/>
              <p:cNvGraphicFramePr>
                <a:graphicFrameLocks noChangeAspect="1"/>
              </p:cNvGraphicFramePr>
              <p:nvPr/>
            </p:nvGraphicFramePr>
            <p:xfrm>
              <a:off x="621" y="1308"/>
              <a:ext cx="816" cy="289"/>
            </p:xfrm>
            <a:graphic>
              <a:graphicData uri="http://schemas.openxmlformats.org/presentationml/2006/ole">
                <p:oleObj spid="_x0000_s39398" name="Equation" r:id="rId8" imgW="609336" imgH="215806" progId="">
                  <p:embed/>
                </p:oleObj>
              </a:graphicData>
            </a:graphic>
          </p:graphicFrame>
          <p:sp>
            <p:nvSpPr>
              <p:cNvPr id="30734" name="Rectangle 1046"/>
              <p:cNvSpPr>
                <a:spLocks noChangeArrowheads="1"/>
              </p:cNvSpPr>
              <p:nvPr/>
            </p:nvSpPr>
            <p:spPr bwMode="auto">
              <a:xfrm>
                <a:off x="240" y="1296"/>
                <a:ext cx="379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>
                    <a:solidFill>
                      <a:srgbClr val="000000"/>
                    </a:solidFill>
                  </a:rPr>
                  <a:t>(iv)              </a:t>
                </a:r>
                <a:r>
                  <a:rPr lang="en-GB" b="0">
                    <a:solidFill>
                      <a:srgbClr val="000000"/>
                    </a:solidFill>
                  </a:rPr>
                  <a:t>Number of elements which </a:t>
                </a:r>
                <a:r>
                  <a:rPr lang="en-US" b="0">
                    <a:solidFill>
                      <a:srgbClr val="000000"/>
                    </a:solidFill>
                  </a:rPr>
                  <a:t/>
                </a:r>
                <a:br>
                  <a:rPr lang="en-US" b="0">
                    <a:solidFill>
                      <a:srgbClr val="000000"/>
                    </a:solidFill>
                  </a:rPr>
                </a:br>
                <a:r>
                  <a:rPr lang="en-US" b="0">
                    <a:solidFill>
                      <a:srgbClr val="000000"/>
                    </a:solidFill>
                  </a:rPr>
                  <a:t>     </a:t>
                </a:r>
                <a:r>
                  <a:rPr lang="en-GB" b="0">
                    <a:solidFill>
                      <a:srgbClr val="000000"/>
                    </a:solidFill>
                  </a:rPr>
                  <a:t>belong to exactly one of A or B.</a:t>
                </a:r>
                <a:endParaRPr lang="en-GB" b="0"/>
              </a:p>
            </p:txBody>
          </p:sp>
        </p:grpSp>
        <p:graphicFrame>
          <p:nvGraphicFramePr>
            <p:cNvPr id="30723" name="Object 20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759670"/>
                </p:ext>
              </p:extLst>
            </p:nvPr>
          </p:nvGraphicFramePr>
          <p:xfrm>
            <a:off x="3413" y="1521"/>
            <a:ext cx="2000" cy="293"/>
          </p:xfrm>
          <a:graphic>
            <a:graphicData uri="http://schemas.openxmlformats.org/presentationml/2006/ole">
              <p:oleObj spid="_x0000_s39399" name="Equation" r:id="rId9" imgW="1473200" imgH="215900" progId="">
                <p:embed/>
              </p:oleObj>
            </a:graphicData>
          </a:graphic>
        </p:graphicFrame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81800" y="2743201"/>
            <a:ext cx="436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</a:rPr>
              <a:t>(Inclusion and Exclusion Principle)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9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0" grpId="0" autoUpdateAnimBg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14475" y="762000"/>
            <a:ext cx="10015537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2C2CB0"/>
                </a:solidFill>
              </a:rPr>
              <a:t>Some Important Results on Cardinal Number of Union, Intersection, Difference,</a:t>
            </a:r>
            <a:r>
              <a:rPr lang="en-US" dirty="0" smtClean="0">
                <a:solidFill>
                  <a:srgbClr val="2C2CB0"/>
                </a:solidFill>
              </a:rPr>
              <a:t> </a:t>
            </a:r>
            <a:r>
              <a:rPr lang="en-GB" dirty="0" smtClean="0">
                <a:solidFill>
                  <a:srgbClr val="2C2CB0"/>
                </a:solidFill>
              </a:rPr>
              <a:t>and Symmetric Difference of Sets</a:t>
            </a:r>
          </a:p>
        </p:txBody>
      </p:sp>
      <p:graphicFrame>
        <p:nvGraphicFramePr>
          <p:cNvPr id="338944" name="Object 0"/>
          <p:cNvGraphicFramePr>
            <a:graphicFrameLocks noChangeAspect="1"/>
          </p:cNvGraphicFramePr>
          <p:nvPr/>
        </p:nvGraphicFramePr>
        <p:xfrm>
          <a:off x="1905001" y="1981201"/>
          <a:ext cx="6696075" cy="938213"/>
        </p:xfrm>
        <a:graphic>
          <a:graphicData uri="http://schemas.openxmlformats.org/presentationml/2006/ole">
            <p:oleObj spid="_x0000_s40175" name="Equation" r:id="rId4" imgW="3175000" imgH="444500" progId="">
              <p:embed/>
            </p:oleObj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16114" y="3236914"/>
            <a:ext cx="8370887" cy="801687"/>
            <a:chOff x="247" y="2684"/>
            <a:chExt cx="5273" cy="505"/>
          </a:xfrm>
        </p:grpSpPr>
        <p:sp>
          <p:nvSpPr>
            <p:cNvPr id="31753" name="Rectangle 18"/>
            <p:cNvSpPr>
              <a:spLocks noChangeArrowheads="1"/>
            </p:cNvSpPr>
            <p:nvPr/>
          </p:nvSpPr>
          <p:spPr bwMode="auto">
            <a:xfrm>
              <a:off x="247" y="2684"/>
              <a:ext cx="416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rgbClr val="000000"/>
                  </a:solidFill>
                </a:rPr>
                <a:t>(vi)</a:t>
              </a:r>
              <a:r>
                <a:rPr lang="en-US" b="0">
                  <a:solidFill>
                    <a:srgbClr val="000000"/>
                  </a:solidFill>
                </a:rPr>
                <a:t> </a:t>
              </a:r>
              <a:r>
                <a:rPr lang="en-GB" b="0">
                  <a:solidFill>
                    <a:srgbClr val="000000"/>
                  </a:solidFill>
                </a:rPr>
                <a:t>Number of elements in exactly two of the</a:t>
              </a:r>
              <a:r>
                <a:rPr lang="en-US" b="0">
                  <a:solidFill>
                    <a:srgbClr val="000000"/>
                  </a:solidFill>
                </a:rPr>
                <a:t/>
              </a:r>
              <a:br>
                <a:rPr lang="en-US" b="0">
                  <a:solidFill>
                    <a:srgbClr val="000000"/>
                  </a:solidFill>
                </a:rPr>
              </a:br>
              <a:r>
                <a:rPr lang="en-US" b="0">
                  <a:solidFill>
                    <a:srgbClr val="000000"/>
                  </a:solidFill>
                </a:rPr>
                <a:t>      </a:t>
              </a:r>
              <a:r>
                <a:rPr lang="en-GB" b="0">
                  <a:solidFill>
                    <a:srgbClr val="000000"/>
                  </a:solidFill>
                </a:rPr>
                <a:t>sets A, B and C </a:t>
              </a:r>
            </a:p>
          </p:txBody>
        </p:sp>
        <p:graphicFrame>
          <p:nvGraphicFramePr>
            <p:cNvPr id="31748" name="Object 2"/>
            <p:cNvGraphicFramePr>
              <a:graphicFrameLocks noChangeAspect="1"/>
            </p:cNvGraphicFramePr>
            <p:nvPr/>
          </p:nvGraphicFramePr>
          <p:xfrm>
            <a:off x="2064" y="2916"/>
            <a:ext cx="3456" cy="273"/>
          </p:xfrm>
          <a:graphic>
            <a:graphicData uri="http://schemas.openxmlformats.org/presentationml/2006/ole">
              <p:oleObj spid="_x0000_s40176" name="Equation" r:id="rId5" imgW="2743200" imgH="215900" progId="">
                <p:embed/>
              </p:oleObj>
            </a:graphicData>
          </a:graphic>
        </p:graphicFrame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05001" y="4529138"/>
            <a:ext cx="9335696" cy="1719262"/>
            <a:chOff x="240" y="2661"/>
            <a:chExt cx="4259" cy="1083"/>
          </a:xfrm>
        </p:grpSpPr>
        <p:sp>
          <p:nvSpPr>
            <p:cNvPr id="31752" name="Rectangle 21"/>
            <p:cNvSpPr>
              <a:spLocks noChangeArrowheads="1"/>
            </p:cNvSpPr>
            <p:nvPr/>
          </p:nvSpPr>
          <p:spPr bwMode="auto">
            <a:xfrm>
              <a:off x="240" y="2661"/>
              <a:ext cx="42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 dirty="0">
                  <a:solidFill>
                    <a:srgbClr val="000000"/>
                  </a:solidFill>
                </a:rPr>
                <a:t>(vii)</a:t>
              </a:r>
              <a:r>
                <a:rPr lang="en-US" b="0" dirty="0">
                  <a:solidFill>
                    <a:srgbClr val="000000"/>
                  </a:solidFill>
                </a:rPr>
                <a:t> </a:t>
              </a:r>
              <a:r>
                <a:rPr lang="en-GB" b="0" dirty="0">
                  <a:solidFill>
                    <a:srgbClr val="000000"/>
                  </a:solidFill>
                </a:rPr>
                <a:t>Number of elements in exactly one of </a:t>
              </a:r>
              <a:r>
                <a:rPr lang="en-GB" b="0" dirty="0" smtClean="0">
                  <a:solidFill>
                    <a:srgbClr val="000000"/>
                  </a:solidFill>
                </a:rPr>
                <a:t>the sets </a:t>
              </a:r>
              <a:r>
                <a:rPr lang="en-GB" b="0" dirty="0">
                  <a:solidFill>
                    <a:srgbClr val="000000"/>
                  </a:solidFill>
                </a:rPr>
                <a:t>A, B and C</a:t>
              </a:r>
            </a:p>
          </p:txBody>
        </p:sp>
        <p:graphicFrame>
          <p:nvGraphicFramePr>
            <p:cNvPr id="31747" name="Object 1"/>
            <p:cNvGraphicFramePr>
              <a:graphicFrameLocks noChangeAspect="1"/>
            </p:cNvGraphicFramePr>
            <p:nvPr/>
          </p:nvGraphicFramePr>
          <p:xfrm>
            <a:off x="720" y="3145"/>
            <a:ext cx="3408" cy="599"/>
          </p:xfrm>
          <a:graphic>
            <a:graphicData uri="http://schemas.openxmlformats.org/presentationml/2006/ole">
              <p:oleObj spid="_x0000_s40177" name="Equation" r:id="rId6" imgW="2527300" imgH="444500" progId="">
                <p:embed/>
              </p:oleObj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9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2C2CB0"/>
                </a:solidFill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GB" dirty="0"/>
                  <a:t>Following are the some examples of sets:</a:t>
                </a:r>
                <a:endParaRPr lang="en-US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GB" dirty="0"/>
                  <a:t>The collection of vowels in English alphabets, i.e.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GB" dirty="0"/>
                  <a:t>A =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US" dirty="0"/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n-GB" dirty="0"/>
                  <a:t>The collection of all states in the Indian Union.</a:t>
                </a:r>
                <a:endParaRPr lang="en-US" dirty="0"/>
              </a:p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GB" dirty="0"/>
                  <a:t>The collection of all </a:t>
                </a:r>
                <a:r>
                  <a:rPr lang="en-GB" dirty="0" smtClean="0"/>
                  <a:t>good cricket players of Jaipur is not a set.</a:t>
                </a:r>
                <a:endParaRPr lang="en-GB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0">
                <a:blip r:embed="rId2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69" name="Rectangle 17"/>
          <p:cNvSpPr>
            <a:spLocks noChangeArrowheads="1"/>
          </p:cNvSpPr>
          <p:nvPr/>
        </p:nvSpPr>
        <p:spPr bwMode="auto">
          <a:xfrm>
            <a:off x="875987" y="3448108"/>
            <a:ext cx="5181600" cy="1107996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6600"/>
                </a:solidFill>
              </a:rPr>
              <a:t>‘S</a:t>
            </a:r>
            <a:r>
              <a:rPr lang="en-GB" dirty="0">
                <a:solidFill>
                  <a:srgbClr val="CC6600"/>
                </a:solidFill>
              </a:rPr>
              <a:t>et</a:t>
            </a:r>
            <a:r>
              <a:rPr lang="en-GB" b="0" dirty="0">
                <a:solidFill>
                  <a:srgbClr val="CC6600"/>
                </a:solidFill>
              </a:rPr>
              <a:t> is any collection of distinct and distinguishable </a:t>
            </a:r>
            <a:r>
              <a:rPr lang="en-GB" b="0" dirty="0" smtClean="0">
                <a:solidFill>
                  <a:srgbClr val="CC6600"/>
                </a:solidFill>
              </a:rPr>
              <a:t>or well defined objects </a:t>
            </a:r>
            <a:r>
              <a:rPr lang="en-GB" b="0" dirty="0">
                <a:solidFill>
                  <a:srgbClr val="CC6600"/>
                </a:solidFill>
              </a:rPr>
              <a:t>of our intuition or thought’.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981200" y="2895600"/>
            <a:ext cx="777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3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9" grpId="0" animBg="1" autoUpdateAnimBg="0"/>
      <p:bldP spid="10037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3775" y="618518"/>
            <a:ext cx="10364451" cy="665902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2C2CB0"/>
                </a:solidFill>
              </a:rPr>
              <a:t>Introduction</a:t>
            </a:r>
          </a:p>
        </p:txBody>
      </p:sp>
      <p:sp>
        <p:nvSpPr>
          <p:cNvPr id="269317" name="Rectangle 1029"/>
          <p:cNvSpPr>
            <a:spLocks noChangeArrowheads="1"/>
          </p:cNvSpPr>
          <p:nvPr/>
        </p:nvSpPr>
        <p:spPr bwMode="auto">
          <a:xfrm>
            <a:off x="1306286" y="1284419"/>
            <a:ext cx="99719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0" dirty="0">
                <a:solidFill>
                  <a:schemeClr val="tx1"/>
                </a:solidFill>
              </a:rPr>
              <a:t>The following sets, we </a:t>
            </a:r>
            <a:r>
              <a:rPr lang="en-GB" b="0" dirty="0" smtClean="0">
                <a:solidFill>
                  <a:schemeClr val="tx1"/>
                </a:solidFill>
              </a:rPr>
              <a:t>are using frequently in </a:t>
            </a:r>
            <a:r>
              <a:rPr lang="en-US" b="0" dirty="0" smtClean="0">
                <a:solidFill>
                  <a:schemeClr val="tx1"/>
                </a:solidFill>
              </a:rPr>
              <a:t>set theory</a:t>
            </a:r>
            <a:r>
              <a:rPr lang="en-GB" b="0" dirty="0" smtClean="0">
                <a:solidFill>
                  <a:schemeClr val="tx1"/>
                </a:solidFill>
              </a:rPr>
              <a:t>: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9318" name="Rectangle 1030"/>
              <p:cNvSpPr>
                <a:spLocks noChangeArrowheads="1"/>
              </p:cNvSpPr>
              <p:nvPr/>
            </p:nvSpPr>
            <p:spPr bwMode="auto">
              <a:xfrm>
                <a:off x="913774" y="2057401"/>
                <a:ext cx="10244764" cy="4532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7E00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 smtClean="0">
                    <a:solidFill>
                      <a:schemeClr val="tx1"/>
                    </a:solidFill>
                  </a:rPr>
                  <a:t>N :	For the set of natural 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1,2,3…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Z or I: For the set of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±1,±2,…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Z</a:t>
                </a:r>
                <a:r>
                  <a:rPr lang="en-GB" sz="2000" b="0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 or I</a:t>
                </a:r>
                <a:r>
                  <a:rPr lang="en-GB" sz="2000" b="0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: For the set of all positive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integers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1,2,3…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Q :	For the set of all rational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Q</a:t>
                </a:r>
                <a:r>
                  <a:rPr lang="en-GB" sz="2000" b="0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 : For the set of all positive rational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2,3…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R :	For the set of all real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R</a:t>
                </a:r>
                <a:r>
                  <a:rPr lang="en-GB" sz="2000" b="0" baseline="30000" dirty="0">
                    <a:solidFill>
                      <a:schemeClr val="tx1"/>
                    </a:solidFill>
                  </a:rPr>
                  <a:t>+</a:t>
                </a:r>
                <a:r>
                  <a:rPr lang="en-GB" sz="2000" b="0" dirty="0">
                    <a:solidFill>
                      <a:schemeClr val="tx1"/>
                    </a:solidFill>
                  </a:rPr>
                  <a:t> : For the set of all positive real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GB" sz="2000" b="0" dirty="0">
                    <a:solidFill>
                      <a:schemeClr val="tx1"/>
                    </a:solidFill>
                  </a:rPr>
                  <a:t>C :	For the set of all complex </a:t>
                </a:r>
                <a:r>
                  <a:rPr lang="en-GB" sz="2000" b="0" dirty="0" smtClean="0">
                    <a:solidFill>
                      <a:schemeClr val="tx1"/>
                    </a:solidFill>
                  </a:rPr>
                  <a:t>numbers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𝑖𝑦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GB" sz="2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9318" name="Rectangle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774" y="2057401"/>
                <a:ext cx="10244764" cy="4532523"/>
              </a:xfrm>
              <a:prstGeom prst="rect">
                <a:avLst/>
              </a:prstGeom>
              <a:blipFill rotWithShape="0">
                <a:blip r:embed="rId2"/>
                <a:stretch>
                  <a:fillRect l="-655" t="-942" b="-14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3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9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9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9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9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9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9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9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9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7" grpId="0" autoUpdateAnimBg="0"/>
      <p:bldP spid="26931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49451"/>
          </a:xfrm>
        </p:spPr>
        <p:txBody>
          <a:bodyPr/>
          <a:lstStyle/>
          <a:p>
            <a:r>
              <a:rPr lang="en-US" dirty="0">
                <a:solidFill>
                  <a:srgbClr val="2C2CB0"/>
                </a:solidFill>
              </a:rPr>
              <a:t>Representation of a Set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3774" y="1509650"/>
            <a:ext cx="5106028" cy="679994"/>
          </a:xfrm>
        </p:spPr>
        <p:txBody>
          <a:bodyPr/>
          <a:lstStyle/>
          <a:p>
            <a:r>
              <a:rPr lang="en-GB" dirty="0">
                <a:solidFill>
                  <a:srgbClr val="CC6600"/>
                </a:solidFill>
              </a:rPr>
              <a:t>Roster method (Tabular </a:t>
            </a:r>
            <a:r>
              <a:rPr lang="en-GB" dirty="0" smtClean="0">
                <a:solidFill>
                  <a:srgbClr val="CC6600"/>
                </a:solidFill>
              </a:rPr>
              <a:t>form)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4" y="2431326"/>
            <a:ext cx="5106027" cy="394509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dirty="0"/>
              <a:t>In this method a set is described by</a:t>
            </a:r>
            <a:r>
              <a:rPr lang="en-US" dirty="0"/>
              <a:t> </a:t>
            </a:r>
            <a:r>
              <a:rPr lang="en-GB" dirty="0" smtClean="0"/>
              <a:t>listing elements </a:t>
            </a:r>
            <a:r>
              <a:rPr lang="en-GB" dirty="0"/>
              <a:t>separated by commas,</a:t>
            </a:r>
            <a:r>
              <a:rPr lang="en-US" dirty="0"/>
              <a:t> </a:t>
            </a:r>
            <a:r>
              <a:rPr lang="en-GB" dirty="0"/>
              <a:t>within</a:t>
            </a:r>
            <a:r>
              <a:rPr lang="en-US" dirty="0"/>
              <a:t> </a:t>
            </a:r>
            <a:r>
              <a:rPr lang="en-GB" dirty="0"/>
              <a:t>braces { }.</a:t>
            </a:r>
            <a:endParaRPr lang="en-US" dirty="0"/>
          </a:p>
          <a:p>
            <a:pPr marL="0" indent="0">
              <a:spcBef>
                <a:spcPct val="50000"/>
              </a:spcBef>
              <a:buNone/>
            </a:pPr>
            <a:r>
              <a:rPr lang="en-GB" dirty="0" smtClean="0"/>
              <a:t>For </a:t>
            </a:r>
            <a:r>
              <a:rPr lang="en-GB" dirty="0"/>
              <a:t>example, the set of even natural numbers can be described as </a:t>
            </a:r>
            <a:endParaRPr lang="en-GB" dirty="0" smtClean="0"/>
          </a:p>
          <a:p>
            <a:pPr marL="0" indent="0" algn="ctr">
              <a:spcBef>
                <a:spcPct val="50000"/>
              </a:spcBef>
              <a:buNone/>
            </a:pPr>
            <a:r>
              <a:rPr lang="en-GB" dirty="0" smtClean="0"/>
              <a:t>{</a:t>
            </a:r>
            <a:r>
              <a:rPr lang="en-GB" dirty="0"/>
              <a:t>2, 4, 6, 8, ...}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9650"/>
            <a:ext cx="5106028" cy="679994"/>
          </a:xfrm>
        </p:spPr>
        <p:txBody>
          <a:bodyPr/>
          <a:lstStyle/>
          <a:p>
            <a:r>
              <a:rPr lang="en-US" dirty="0">
                <a:solidFill>
                  <a:srgbClr val="CC6600"/>
                </a:solidFill>
              </a:rPr>
              <a:t>Set Builder </a:t>
            </a:r>
            <a:r>
              <a:rPr lang="en-US" dirty="0" smtClean="0">
                <a:solidFill>
                  <a:srgbClr val="CC6600"/>
                </a:solidFill>
              </a:rPr>
              <a:t>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6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172200" y="2431326"/>
                <a:ext cx="5105401" cy="39450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ct val="50000"/>
                  </a:spcBef>
                  <a:buNone/>
                </a:pPr>
                <a:r>
                  <a:rPr lang="en-GB" dirty="0" smtClean="0">
                    <a:solidFill>
                      <a:srgbClr val="000000"/>
                    </a:solidFill>
                  </a:rPr>
                  <a:t>In this method, a set is described by a characterizing property P(x) of its element x. In such a case the set is described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h𝑜𝑙𝑑𝑠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{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h𝑜𝑙𝑑𝑠</m:t>
                    </m:r>
                    <m:r>
                      <a:rPr lang="en-GB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GB" dirty="0">
                    <a:solidFill>
                      <a:srgbClr val="000000"/>
                    </a:solidFill>
                  </a:rPr>
                  <a:t>symbol ‘|’ or ‘:’ is read as ‘such that’.</a:t>
                </a:r>
              </a:p>
              <a:p>
                <a:pPr marL="0" indent="0">
                  <a:buNone/>
                </a:pPr>
                <a:r>
                  <a:rPr lang="en-GB" dirty="0"/>
                  <a:t>In this representation the set of all even natural numbers can be written as : {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/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for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 smtClean="0"/>
                  <a:t>}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172200" y="2431326"/>
                <a:ext cx="5105401" cy="3945090"/>
              </a:xfrm>
              <a:blipFill rotWithShape="0">
                <a:blip r:embed="rId2"/>
                <a:stretch>
                  <a:fillRect l="-1314" t="-618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2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379415"/>
            <a:ext cx="10364451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2C2CB0"/>
                </a:solidFill>
              </a:rPr>
              <a:t>Types of Sets</a:t>
            </a:r>
            <a:endParaRPr lang="en-GB" dirty="0" smtClean="0">
              <a:solidFill>
                <a:srgbClr val="2C2CB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1201" y="1019176"/>
            <a:ext cx="9127583" cy="830263"/>
            <a:chOff x="240" y="605"/>
            <a:chExt cx="3829" cy="523"/>
          </a:xfrm>
        </p:grpSpPr>
        <p:sp>
          <p:nvSpPr>
            <p:cNvPr id="4114" name="Rectangle 10"/>
            <p:cNvSpPr>
              <a:spLocks noChangeArrowheads="1"/>
            </p:cNvSpPr>
            <p:nvPr/>
          </p:nvSpPr>
          <p:spPr bwMode="auto">
            <a:xfrm>
              <a:off x="240" y="605"/>
              <a:ext cx="36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dirty="0">
                  <a:solidFill>
                    <a:srgbClr val="CC6600"/>
                  </a:solidFill>
                </a:rPr>
                <a:t>Empty sets:</a:t>
              </a:r>
              <a:r>
                <a:rPr lang="en-GB" b="0" dirty="0">
                  <a:solidFill>
                    <a:schemeClr val="tx1"/>
                  </a:solidFill>
                </a:rPr>
                <a:t> A set having no element </a:t>
              </a:r>
              <a:r>
                <a:rPr lang="en-GB" b="0" dirty="0" smtClean="0">
                  <a:solidFill>
                    <a:schemeClr val="tx1"/>
                  </a:solidFill>
                </a:rPr>
                <a:t>is called </a:t>
              </a:r>
              <a:r>
                <a:rPr lang="en-GB" b="0" dirty="0">
                  <a:solidFill>
                    <a:schemeClr val="tx1"/>
                  </a:solidFill>
                </a:rPr>
                <a:t>an empty set. It is also known a</a:t>
              </a:r>
              <a:r>
                <a:rPr lang="en-US" b="0" dirty="0" smtClean="0">
                  <a:solidFill>
                    <a:schemeClr val="tx1"/>
                  </a:solidFill>
                </a:rPr>
                <a:t>s </a:t>
              </a:r>
              <a:r>
                <a:rPr lang="en-GB" b="0" dirty="0" smtClean="0">
                  <a:solidFill>
                    <a:srgbClr val="C00000"/>
                  </a:solidFill>
                </a:rPr>
                <a:t>null </a:t>
              </a:r>
              <a:r>
                <a:rPr lang="en-GB" b="0" dirty="0">
                  <a:solidFill>
                    <a:srgbClr val="C00000"/>
                  </a:solidFill>
                </a:rPr>
                <a:t>set or void set</a:t>
              </a:r>
              <a:r>
                <a:rPr lang="en-GB" b="0" dirty="0">
                  <a:solidFill>
                    <a:schemeClr val="tx1"/>
                  </a:solidFill>
                </a:rPr>
                <a:t>. It is denoted by </a:t>
              </a:r>
            </a:p>
          </p:txBody>
        </p:sp>
        <p:graphicFrame>
          <p:nvGraphicFramePr>
            <p:cNvPr id="410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60162153"/>
                </p:ext>
              </p:extLst>
            </p:nvPr>
          </p:nvGraphicFramePr>
          <p:xfrm>
            <a:off x="3799" y="784"/>
            <a:ext cx="270" cy="344"/>
          </p:xfrm>
          <a:graphic>
            <a:graphicData uri="http://schemas.openxmlformats.org/presentationml/2006/ole">
              <p:oleObj spid="_x0000_s12527" name="Equation" r:id="rId3" imgW="139579" imgH="177646" progId="">
                <p:embed/>
              </p:oleObj>
            </a:graphicData>
          </a:graphic>
        </p:graphicFrame>
      </p:grp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1981200" y="2190750"/>
            <a:ext cx="4572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For example:</a:t>
            </a:r>
            <a:endParaRPr lang="en-GB" b="0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81200" y="3228976"/>
            <a:ext cx="4343400" cy="504825"/>
            <a:chOff x="288" y="2208"/>
            <a:chExt cx="2736" cy="318"/>
          </a:xfrm>
        </p:grpSpPr>
        <p:graphicFrame>
          <p:nvGraphicFramePr>
            <p:cNvPr id="4099" name="Object 1"/>
            <p:cNvGraphicFramePr>
              <a:graphicFrameLocks noChangeAspect="1"/>
            </p:cNvGraphicFramePr>
            <p:nvPr/>
          </p:nvGraphicFramePr>
          <p:xfrm>
            <a:off x="624" y="2247"/>
            <a:ext cx="2400" cy="279"/>
          </p:xfrm>
          <a:graphic>
            <a:graphicData uri="http://schemas.openxmlformats.org/presentationml/2006/ole">
              <p:oleObj spid="_x0000_s12528" name="Equation" r:id="rId4" imgW="1638300" imgH="190500" progId="">
                <p:embed/>
              </p:oleObj>
            </a:graphicData>
          </a:graphic>
        </p:graphicFrame>
        <p:sp>
          <p:nvSpPr>
            <p:cNvPr id="4113" name="Rectangle 16"/>
            <p:cNvSpPr>
              <a:spLocks noChangeArrowheads="1"/>
            </p:cNvSpPr>
            <p:nvPr/>
          </p:nvSpPr>
          <p:spPr bwMode="auto">
            <a:xfrm>
              <a:off x="288" y="2208"/>
              <a:ext cx="38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chemeClr val="tx1"/>
                  </a:solidFill>
                </a:rPr>
                <a:t>(</a:t>
              </a:r>
              <a:r>
                <a:rPr lang="en-US" b="0">
                  <a:solidFill>
                    <a:schemeClr val="tx1"/>
                  </a:solidFill>
                </a:rPr>
                <a:t>b</a:t>
              </a:r>
              <a:r>
                <a:rPr lang="en-GB" b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81200" y="2678113"/>
            <a:ext cx="3657600" cy="576262"/>
            <a:chOff x="288" y="1747"/>
            <a:chExt cx="2304" cy="363"/>
          </a:xfrm>
        </p:grpSpPr>
        <p:graphicFrame>
          <p:nvGraphicFramePr>
            <p:cNvPr id="4098" name="Object 0"/>
            <p:cNvGraphicFramePr>
              <a:graphicFrameLocks noChangeAspect="1"/>
            </p:cNvGraphicFramePr>
            <p:nvPr/>
          </p:nvGraphicFramePr>
          <p:xfrm>
            <a:off x="624" y="1757"/>
            <a:ext cx="1968" cy="353"/>
          </p:xfrm>
          <a:graphic>
            <a:graphicData uri="http://schemas.openxmlformats.org/presentationml/2006/ole">
              <p:oleObj spid="_x0000_s12529" name="Equation" r:id="rId5" imgW="1485255" imgH="266584" progId="">
                <p:embed/>
              </p:oleObj>
            </a:graphicData>
          </a:graphic>
        </p:graphicFrame>
        <p:sp>
          <p:nvSpPr>
            <p:cNvPr id="4112" name="Rectangle 18"/>
            <p:cNvSpPr>
              <a:spLocks noChangeArrowheads="1"/>
            </p:cNvSpPr>
            <p:nvPr/>
          </p:nvSpPr>
          <p:spPr bwMode="auto">
            <a:xfrm>
              <a:off x="288" y="1747"/>
              <a:ext cx="38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>
                  <a:solidFill>
                    <a:schemeClr val="tx1"/>
                  </a:solidFill>
                </a:rPr>
                <a:t>(a)</a:t>
              </a:r>
            </a:p>
          </p:txBody>
        </p:sp>
      </p:grp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1981200" y="4084639"/>
            <a:ext cx="510540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</a:rPr>
              <a:t>Singleton set:</a:t>
            </a:r>
            <a:r>
              <a:rPr lang="en-GB" b="0">
                <a:solidFill>
                  <a:schemeClr val="tx1"/>
                </a:solidFill>
              </a:rPr>
              <a:t> A set having single element is called singleton set.</a:t>
            </a:r>
            <a:endParaRPr lang="en-US" b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b="0">
                <a:solidFill>
                  <a:schemeClr val="tx1"/>
                </a:solidFill>
              </a:rPr>
              <a:t>For example, {2}, {0}, {5} are singleton set.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216776" y="4343400"/>
            <a:ext cx="2841625" cy="1295400"/>
            <a:chOff x="3586" y="2256"/>
            <a:chExt cx="1790" cy="816"/>
          </a:xfrm>
        </p:grpSpPr>
        <p:sp>
          <p:nvSpPr>
            <p:cNvPr id="4108" name="Oval 26"/>
            <p:cNvSpPr>
              <a:spLocks noChangeArrowheads="1"/>
            </p:cNvSpPr>
            <p:nvPr/>
          </p:nvSpPr>
          <p:spPr bwMode="auto">
            <a:xfrm>
              <a:off x="3586" y="2256"/>
              <a:ext cx="782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09" name="Text Box 27"/>
            <p:cNvSpPr txBox="1">
              <a:spLocks noChangeArrowheads="1"/>
            </p:cNvSpPr>
            <p:nvPr/>
          </p:nvSpPr>
          <p:spPr bwMode="auto">
            <a:xfrm>
              <a:off x="3888" y="2400"/>
              <a:ext cx="24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/>
                <a:t>2</a:t>
              </a:r>
              <a:endParaRPr lang="en-GB"/>
            </a:p>
          </p:txBody>
        </p:sp>
        <p:sp>
          <p:nvSpPr>
            <p:cNvPr id="4110" name="Oval 28"/>
            <p:cNvSpPr>
              <a:spLocks noChangeArrowheads="1"/>
            </p:cNvSpPr>
            <p:nvPr/>
          </p:nvSpPr>
          <p:spPr bwMode="auto">
            <a:xfrm>
              <a:off x="4594" y="2256"/>
              <a:ext cx="782" cy="81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11" name="Text Box 29"/>
            <p:cNvSpPr txBox="1">
              <a:spLocks noChangeArrowheads="1"/>
            </p:cNvSpPr>
            <p:nvPr/>
          </p:nvSpPr>
          <p:spPr bwMode="auto">
            <a:xfrm>
              <a:off x="4896" y="2659"/>
              <a:ext cx="24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/>
                <a:t>5</a:t>
              </a:r>
              <a:endParaRPr lang="en-GB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2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3" grpId="0" build="p" autoUpdateAnimBg="0"/>
      <p:bldP spid="2713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0176" y="357188"/>
            <a:ext cx="9544050" cy="113150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2C2CB0"/>
                </a:solidFill>
              </a:rPr>
              <a:t>Types of Sets</a:t>
            </a:r>
            <a:endParaRPr lang="en-GB" dirty="0" smtClean="0">
              <a:solidFill>
                <a:srgbClr val="2C2CB0"/>
              </a:solidFill>
            </a:endParaRPr>
          </a:p>
        </p:txBody>
      </p:sp>
      <p:sp>
        <p:nvSpPr>
          <p:cNvPr id="273411" name="Rectangle 1027"/>
          <p:cNvSpPr>
            <a:spLocks noChangeArrowheads="1"/>
          </p:cNvSpPr>
          <p:nvPr/>
        </p:nvSpPr>
        <p:spPr bwMode="auto">
          <a:xfrm>
            <a:off x="1905000" y="1635126"/>
            <a:ext cx="9196388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CC6600"/>
                </a:solidFill>
              </a:rPr>
              <a:t>Finite set: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A set is called a finite set if </a:t>
            </a:r>
            <a:r>
              <a:rPr lang="en-GB" sz="2000" b="0" dirty="0" smtClean="0">
                <a:solidFill>
                  <a:schemeClr val="tx1"/>
                </a:solidFill>
              </a:rPr>
              <a:t>it is </a:t>
            </a:r>
            <a:r>
              <a:rPr lang="en-GB" sz="2000" b="0" dirty="0">
                <a:solidFill>
                  <a:schemeClr val="tx1"/>
                </a:solidFill>
              </a:rPr>
              <a:t>called either void set or its elements </a:t>
            </a:r>
            <a:r>
              <a:rPr lang="en-GB" sz="2000" b="0" dirty="0" smtClean="0">
                <a:solidFill>
                  <a:schemeClr val="tx1"/>
                </a:solidFill>
              </a:rPr>
              <a:t>can be </a:t>
            </a:r>
            <a:r>
              <a:rPr lang="en-GB" sz="2000" b="0" dirty="0">
                <a:solidFill>
                  <a:schemeClr val="tx1"/>
                </a:solidFill>
              </a:rPr>
              <a:t>counted by natural numbers and </a:t>
            </a:r>
            <a:r>
              <a:rPr lang="en-GB" sz="2000" b="0" dirty="0" smtClean="0">
                <a:solidFill>
                  <a:schemeClr val="tx1"/>
                </a:solidFill>
              </a:rPr>
              <a:t>process of </a:t>
            </a:r>
            <a:r>
              <a:rPr lang="en-GB" sz="2000" b="0" dirty="0">
                <a:solidFill>
                  <a:schemeClr val="tx1"/>
                </a:solidFill>
              </a:rPr>
              <a:t>listing terminates at a certain </a:t>
            </a:r>
            <a:r>
              <a:rPr lang="en-GB" sz="2000" b="0" dirty="0" smtClean="0">
                <a:solidFill>
                  <a:schemeClr val="tx1"/>
                </a:solidFill>
              </a:rPr>
              <a:t>natural numbers</a:t>
            </a:r>
            <a:r>
              <a:rPr lang="en-GB" sz="2000" b="0" dirty="0">
                <a:solidFill>
                  <a:schemeClr val="tx1"/>
                </a:solidFill>
              </a:rPr>
              <a:t>.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b="0" dirty="0">
                <a:solidFill>
                  <a:schemeClr val="tx1"/>
                </a:solidFill>
              </a:rPr>
              <a:t>For example, {1, 2, 4, 6} is a finite set because it has four elements.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CC6600"/>
                </a:solidFill>
              </a:rPr>
              <a:t>Infinite set: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sz="2000" b="0" dirty="0">
                <a:solidFill>
                  <a:schemeClr val="tx1"/>
                </a:solidFill>
              </a:rPr>
              <a:t>A set which is not a finite set, i.e. the counting up of whose elements is impossible, is called an infinite set.</a:t>
            </a:r>
          </a:p>
        </p:txBody>
      </p:sp>
      <p:sp>
        <p:nvSpPr>
          <p:cNvPr id="273412" name="Rectangle 1028"/>
          <p:cNvSpPr>
            <a:spLocks noChangeArrowheads="1"/>
          </p:cNvSpPr>
          <p:nvPr/>
        </p:nvSpPr>
        <p:spPr bwMode="auto">
          <a:xfrm>
            <a:off x="1905000" y="4105275"/>
            <a:ext cx="63230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tx1"/>
                </a:solidFill>
              </a:rPr>
              <a:t>For example: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Tx/>
              <a:buAutoNum type="romanLcParenBoth"/>
            </a:pPr>
            <a:r>
              <a:rPr lang="en-GB" sz="2000" b="0" dirty="0">
                <a:solidFill>
                  <a:schemeClr val="tx1"/>
                </a:solidFill>
              </a:rPr>
              <a:t>The set of all straight line in a given plane.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buFontTx/>
              <a:buAutoNum type="romanLcParenBoth"/>
            </a:pPr>
            <a:r>
              <a:rPr lang="en-GB" sz="2000" b="0" dirty="0">
                <a:solidFill>
                  <a:schemeClr val="tx1"/>
                </a:solidFill>
              </a:rPr>
              <a:t>The set of all natural numbers.</a:t>
            </a:r>
            <a:endParaRPr lang="en-US" sz="2000" b="0" dirty="0">
              <a:solidFill>
                <a:schemeClr val="tx1"/>
              </a:solidFill>
            </a:endParaRPr>
          </a:p>
          <a:p>
            <a:pPr eaLnBrk="1" hangingPunct="1">
              <a:buFontTx/>
              <a:buAutoNum type="romanLcParenBoth"/>
            </a:pPr>
            <a:r>
              <a:rPr lang="en-GB" sz="2000" b="0" dirty="0">
                <a:solidFill>
                  <a:schemeClr val="tx1"/>
                </a:solidFill>
              </a:rPr>
              <a:t>The set of real numbers between ‘1’ and ‘2’.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01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 autoUpdateAnimBg="0"/>
      <p:bldP spid="27341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9067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2C2CB0"/>
                </a:solidFill>
              </a:rPr>
              <a:t>Cardinal number or order of a finite set</a:t>
            </a:r>
          </a:p>
        </p:txBody>
      </p:sp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951038" y="914401"/>
            <a:ext cx="9121678" cy="1903413"/>
            <a:chOff x="269" y="576"/>
            <a:chExt cx="3743" cy="1199"/>
          </a:xfrm>
        </p:grpSpPr>
        <p:sp>
          <p:nvSpPr>
            <p:cNvPr id="5130" name="Rectangle 1029"/>
            <p:cNvSpPr>
              <a:spLocks noChangeArrowheads="1"/>
            </p:cNvSpPr>
            <p:nvPr/>
          </p:nvSpPr>
          <p:spPr bwMode="auto">
            <a:xfrm>
              <a:off x="269" y="576"/>
              <a:ext cx="374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GB" b="0" dirty="0">
                  <a:solidFill>
                    <a:srgbClr val="000000"/>
                  </a:solidFill>
                </a:rPr>
                <a:t>The total number of elements in a </a:t>
              </a:r>
              <a:r>
                <a:rPr lang="en-GB" b="0" dirty="0" smtClean="0">
                  <a:solidFill>
                    <a:srgbClr val="000000"/>
                  </a:solidFill>
                </a:rPr>
                <a:t>finite set </a:t>
              </a:r>
              <a:r>
                <a:rPr lang="en-GB" b="0" dirty="0">
                  <a:solidFill>
                    <a:srgbClr val="000000"/>
                  </a:solidFill>
                </a:rPr>
                <a:t>is called cardinal number or order </a:t>
              </a:r>
              <a:r>
                <a:rPr lang="en-GB" b="0" dirty="0" smtClean="0">
                  <a:solidFill>
                    <a:srgbClr val="000000"/>
                  </a:solidFill>
                </a:rPr>
                <a:t>of a </a:t>
              </a:r>
              <a:r>
                <a:rPr lang="en-GB" b="0" dirty="0">
                  <a:solidFill>
                    <a:srgbClr val="000000"/>
                  </a:solidFill>
                </a:rPr>
                <a:t>finite set. It is denoted by n(A).</a:t>
              </a:r>
              <a:r>
                <a:rPr lang="en-US" b="0" dirty="0">
                  <a:solidFill>
                    <a:srgbClr val="000000"/>
                  </a:solidFill>
                </a:rPr>
                <a:t/>
              </a:r>
              <a:br>
                <a:rPr lang="en-US" b="0" dirty="0">
                  <a:solidFill>
                    <a:srgbClr val="000000"/>
                  </a:solidFill>
                </a:rPr>
              </a:br>
              <a:r>
                <a:rPr lang="en-GB" b="0" dirty="0">
                  <a:solidFill>
                    <a:srgbClr val="000000"/>
                  </a:solidFill>
                </a:rPr>
                <a:t>For example, if </a:t>
              </a:r>
            </a:p>
          </p:txBody>
        </p:sp>
        <p:graphicFrame>
          <p:nvGraphicFramePr>
            <p:cNvPr id="5123" name="Object 1030"/>
            <p:cNvGraphicFramePr>
              <a:graphicFrameLocks noChangeAspect="1"/>
            </p:cNvGraphicFramePr>
            <p:nvPr/>
          </p:nvGraphicFramePr>
          <p:xfrm>
            <a:off x="322" y="1488"/>
            <a:ext cx="3212" cy="287"/>
          </p:xfrm>
          <a:graphic>
            <a:graphicData uri="http://schemas.openxmlformats.org/presentationml/2006/ole">
              <p:oleObj spid="_x0000_s13472" name="Equation" r:id="rId3" imgW="2425700" imgH="215900" progId="">
                <p:embed/>
              </p:oleObj>
            </a:graphicData>
          </a:graphic>
        </p:graphicFrame>
      </p:grpSp>
      <p:sp>
        <p:nvSpPr>
          <p:cNvPr id="274440" name="Rectangle 1032"/>
          <p:cNvSpPr>
            <a:spLocks noChangeArrowheads="1"/>
          </p:cNvSpPr>
          <p:nvPr/>
        </p:nvSpPr>
        <p:spPr bwMode="auto">
          <a:xfrm>
            <a:off x="1981200" y="4251326"/>
            <a:ext cx="7696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For example: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b="0" dirty="0">
                <a:solidFill>
                  <a:schemeClr val="tx1"/>
                </a:solidFill>
              </a:rPr>
              <a:t>S = { {1, 2}, {2, 4}, {3, 5, 7} </a:t>
            </a:r>
            <a:r>
              <a:rPr lang="en-GB" b="0" dirty="0" smtClean="0">
                <a:solidFill>
                  <a:schemeClr val="tx1"/>
                </a:solidFill>
              </a:rPr>
              <a:t>}is a set of sets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74441" name="Rectangle 1033"/>
          <p:cNvSpPr>
            <a:spLocks noChangeArrowheads="1"/>
          </p:cNvSpPr>
          <p:nvPr/>
        </p:nvSpPr>
        <p:spPr bwMode="auto">
          <a:xfrm>
            <a:off x="2057400" y="3009900"/>
            <a:ext cx="6705600" cy="800100"/>
          </a:xfrm>
          <a:prstGeom prst="rect">
            <a:avLst/>
          </a:prstGeom>
          <a:solidFill>
            <a:srgbClr val="EAEAEA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7E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CC6600"/>
                </a:solidFill>
              </a:rPr>
              <a:t>Set of sets:</a:t>
            </a:r>
            <a:r>
              <a:rPr lang="en-GB" b="0">
                <a:solidFill>
                  <a:schemeClr val="tx1"/>
                </a:solidFill>
              </a:rPr>
              <a:t> A set S having all its elements as sets is called set of sets.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1981201" y="5334001"/>
            <a:ext cx="7815263" cy="771525"/>
            <a:chOff x="288" y="3360"/>
            <a:chExt cx="4923" cy="486"/>
          </a:xfrm>
        </p:grpSpPr>
        <p:graphicFrame>
          <p:nvGraphicFramePr>
            <p:cNvPr id="5122" name="Object 1034"/>
            <p:cNvGraphicFramePr>
              <a:graphicFrameLocks noChangeAspect="1"/>
            </p:cNvGraphicFramePr>
            <p:nvPr/>
          </p:nvGraphicFramePr>
          <p:xfrm>
            <a:off x="336" y="3630"/>
            <a:ext cx="432" cy="216"/>
          </p:xfrm>
          <a:graphic>
            <a:graphicData uri="http://schemas.openxmlformats.org/presentationml/2006/ole">
              <p:oleObj spid="_x0000_s13473" name="Equation" r:id="rId4" imgW="330057" imgH="165028" progId="">
                <p:embed/>
              </p:oleObj>
            </a:graphicData>
          </a:graphic>
        </p:graphicFrame>
        <p:sp>
          <p:nvSpPr>
            <p:cNvPr id="5129" name="Rectangle 1035"/>
            <p:cNvSpPr>
              <a:spLocks noChangeArrowheads="1"/>
            </p:cNvSpPr>
            <p:nvPr/>
          </p:nvSpPr>
          <p:spPr bwMode="auto">
            <a:xfrm>
              <a:off x="288" y="3360"/>
              <a:ext cx="4923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7E00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0" dirty="0">
                  <a:solidFill>
                    <a:schemeClr val="tx1"/>
                  </a:solidFill>
                </a:rPr>
                <a:t>But S = { {1, 2}, </a:t>
              </a:r>
              <a:r>
                <a:rPr lang="en-GB" b="0" dirty="0" smtClean="0">
                  <a:solidFill>
                    <a:schemeClr val="tx1"/>
                  </a:solidFill>
                </a:rPr>
                <a:t>3, </a:t>
              </a:r>
              <a:r>
                <a:rPr lang="en-GB" b="0" dirty="0">
                  <a:solidFill>
                    <a:schemeClr val="tx1"/>
                  </a:solidFill>
                </a:rPr>
                <a:t>{3, 5, 7} } is not a set of sets as</a:t>
              </a:r>
              <a:r>
                <a:rPr lang="en-US" b="0" dirty="0">
                  <a:solidFill>
                    <a:schemeClr val="tx1"/>
                  </a:solidFill>
                </a:rPr>
                <a:t/>
              </a:r>
              <a:br>
                <a:rPr lang="en-US" b="0" dirty="0">
                  <a:solidFill>
                    <a:schemeClr val="tx1"/>
                  </a:solidFill>
                </a:rPr>
              </a:br>
              <a:r>
                <a:rPr lang="en-US" b="0" dirty="0">
                  <a:solidFill>
                    <a:schemeClr val="tx1"/>
                  </a:solidFill>
                </a:rPr>
                <a:t> </a:t>
              </a:r>
              <a:r>
                <a:rPr lang="en-US" b="0" dirty="0" smtClean="0">
                  <a:solidFill>
                    <a:schemeClr val="tx1"/>
                  </a:solidFill>
                </a:rPr>
                <a:t>      </a:t>
              </a:r>
              <a:r>
                <a:rPr lang="en-GB" b="0" dirty="0">
                  <a:solidFill>
                    <a:schemeClr val="tx1"/>
                  </a:solidFill>
                </a:rPr>
                <a:t>is not a set.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9A57E-D715-46E0-8338-5311EAA2F6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4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 build="p" autoUpdateAnimBg="0"/>
      <p:bldP spid="274441" grpId="0" animBg="1" autoUpdateAnimBg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16324</TotalTime>
  <Words>1371</Words>
  <Application>Microsoft Office PowerPoint</Application>
  <PresentationFormat>Custom</PresentationFormat>
  <Paragraphs>231</Paragraphs>
  <Slides>32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Droplet</vt:lpstr>
      <vt:lpstr>Equation</vt:lpstr>
      <vt:lpstr>Sets</vt:lpstr>
      <vt:lpstr>Contents</vt:lpstr>
      <vt:lpstr>Session Objectives -1</vt:lpstr>
      <vt:lpstr>Introduction</vt:lpstr>
      <vt:lpstr>Introduction</vt:lpstr>
      <vt:lpstr>Representation of a Set</vt:lpstr>
      <vt:lpstr>Types of Sets</vt:lpstr>
      <vt:lpstr>Types of Sets</vt:lpstr>
      <vt:lpstr>Cardinal number or order of a finite set</vt:lpstr>
      <vt:lpstr>Equivalent and Equal Sets</vt:lpstr>
      <vt:lpstr>Equivalent and Equal Sets</vt:lpstr>
      <vt:lpstr>Subsets, superset and Proper Subsets</vt:lpstr>
      <vt:lpstr>Subsets and Proper Subsets</vt:lpstr>
      <vt:lpstr>Procedure for Proving Equality of Sets</vt:lpstr>
      <vt:lpstr>Some Results on Subsets</vt:lpstr>
      <vt:lpstr>Power Set</vt:lpstr>
      <vt:lpstr>Universal Set</vt:lpstr>
      <vt:lpstr>Euler - Venn diagram</vt:lpstr>
      <vt:lpstr>Algebra of Sets</vt:lpstr>
      <vt:lpstr>Algebra of Sets</vt:lpstr>
      <vt:lpstr>Algebra of Sets</vt:lpstr>
      <vt:lpstr>Algebra of Sets</vt:lpstr>
      <vt:lpstr>Algebra of Sets</vt:lpstr>
      <vt:lpstr>Algebra of Sets</vt:lpstr>
      <vt:lpstr>Do You Know</vt:lpstr>
      <vt:lpstr>Law of Algebra of Sets</vt:lpstr>
      <vt:lpstr>Law of Algebra of Sets</vt:lpstr>
      <vt:lpstr>Law of Algebra of Sets</vt:lpstr>
      <vt:lpstr>Law of Algebra of Sets</vt:lpstr>
      <vt:lpstr>De Morgan’s Law</vt:lpstr>
      <vt:lpstr>Some Important Results on Cardinal Number of Union, Intersection, Difference, and Symmetric Difference of Sets</vt:lpstr>
      <vt:lpstr>Some Important Results on Cardinal Number of Union, Intersection, Difference, and Symmetric Difference of Sets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Sets, Functions and Relations</dc:title>
  <dc:creator>Alok Bhargava</dc:creator>
  <cp:lastModifiedBy>c</cp:lastModifiedBy>
  <cp:revision>156</cp:revision>
  <dcterms:created xsi:type="dcterms:W3CDTF">2016-03-15T02:17:03Z</dcterms:created>
  <dcterms:modified xsi:type="dcterms:W3CDTF">2021-07-12T05:54:49Z</dcterms:modified>
</cp:coreProperties>
</file>