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491" r:id="rId3"/>
    <p:sldId id="492" r:id="rId4"/>
    <p:sldId id="474" r:id="rId5"/>
    <p:sldId id="475" r:id="rId6"/>
    <p:sldId id="476" r:id="rId7"/>
    <p:sldId id="484" r:id="rId8"/>
    <p:sldId id="485" r:id="rId9"/>
    <p:sldId id="48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7" r:id="rId18"/>
    <p:sldId id="488" r:id="rId19"/>
    <p:sldId id="489" r:id="rId20"/>
    <p:sldId id="4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3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09D2E-7E21-472D-B913-D1DD73B09AAB}" type="datetimeFigureOut">
              <a:rPr lang="en-US" smtClean="0"/>
              <a:pPr/>
              <a:t>12-Jul-21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ADFBE-1023-4A25-A48C-E1F61962A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858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A422AC7-3CC7-4EF5-B6D7-6048DB10427F}" type="slidenum">
              <a:rPr lang="en-US">
                <a:latin typeface="Arial" panose="020B0604020202020204" pitchFamily="34" charset="0"/>
              </a:rPr>
              <a:pPr/>
              <a:t>8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96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5A30D43C-D10D-4542-A9E7-3D950594FD39}" type="slidenum">
              <a:rPr lang="en-US">
                <a:latin typeface="Arial" panose="020B0604020202020204" pitchFamily="34" charset="0"/>
              </a:rPr>
              <a:pPr/>
              <a:t>9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84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79D0-00C9-4A0E-9AC8-39BC0F2519AA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000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5964-C651-4F49-8905-F89F24481756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69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0C3F-D691-4B7B-A11B-5C7E4E4FBB2A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3185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1A8D-C828-401D-80DC-E382A4253A6E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42404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F7D2-EB97-4430-B5DA-29019D292BA0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2636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A14F-AC0D-412C-9048-7A5FD76D2DFC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3021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FF6E-39D6-48EA-BECE-6B19BDB49F7F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229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1A9C-571C-40ED-8CB8-64919E568193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5315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C1C9-195C-4E0E-928F-6B3A9A8E64D7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515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966-7A65-405C-BF1F-89FD9ED387BE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201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C495-57E5-4AD9-8CFA-56FB8F1248F7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621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D89B-51DA-41FA-A3F3-39C7A35FC9F1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559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8DFD-C8CA-412E-8439-20A8286D2C50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162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CAF2-056C-42FB-AB1D-1E63C9520722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098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951B-A71F-42EE-8F53-79F308196644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29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174-A3CF-477A-8042-088B3810D55E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75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5A3D-D18A-4B19-A921-FBEC67058E68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117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CF9F559-AD79-442F-909B-06672E5FFE53}" type="datetime1">
              <a:rPr lang="en-US" smtClean="0"/>
              <a:pPr/>
              <a:t>12-Jul-21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649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gi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425" y="3086101"/>
            <a:ext cx="8689976" cy="8286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Relations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8805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62201" y="381001"/>
            <a:ext cx="7694613" cy="519113"/>
          </a:xfrm>
          <a:prstGeom prst="rect">
            <a:avLst/>
          </a:prstGeom>
          <a:solidFill>
            <a:srgbClr val="CC33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0">
                <a:solidFill>
                  <a:srgbClr val="FFCCFF"/>
                </a:solidFill>
                <a:latin typeface="Arial Black" panose="020B0A04020102020204" pitchFamily="34" charset="0"/>
              </a:rPr>
              <a:t>A </a:t>
            </a:r>
            <a:r>
              <a:rPr lang="en-US" sz="2800" i="0">
                <a:solidFill>
                  <a:srgbClr val="FFFF66"/>
                </a:solidFill>
                <a:latin typeface="Arial Black" panose="020B0A04020102020204" pitchFamily="34" charset="0"/>
              </a:rPr>
              <a:t>relation</a:t>
            </a:r>
            <a:r>
              <a:rPr lang="en-US" sz="2800" i="0">
                <a:solidFill>
                  <a:srgbClr val="FFCCFF"/>
                </a:solidFill>
                <a:latin typeface="Arial Black" panose="020B0A04020102020204" pitchFamily="34" charset="0"/>
              </a:rPr>
              <a:t> is a set of ordered pairs.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00400" y="3048001"/>
            <a:ext cx="502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0"/>
              <a:t>{(2,3), (-1,5), (4,-2), (9,9), (0,-6)}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00400" y="3048000"/>
            <a:ext cx="4953000" cy="609600"/>
          </a:xfrm>
          <a:prstGeom prst="rect">
            <a:avLst/>
          </a:prstGeom>
          <a:noFill/>
          <a:ln w="76200" cap="rnd">
            <a:solidFill>
              <a:srgbClr val="CC3399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296400" y="2819401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CC3399"/>
                </a:solidFill>
              </a:rPr>
              <a:t>This is a relation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8305800" y="3200400"/>
            <a:ext cx="838200" cy="7620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819400" y="1066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The </a:t>
            </a:r>
            <a:r>
              <a:rPr lang="en-US" b="1" i="0" u="sng">
                <a:solidFill>
                  <a:srgbClr val="00CC00"/>
                </a:solidFill>
              </a:rPr>
              <a:t>domain</a:t>
            </a:r>
            <a:r>
              <a:rPr lang="en-US" i="0"/>
              <a:t> is the set of all x values in the relation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200400" y="3048001"/>
            <a:ext cx="502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0"/>
              <a:t>{(</a:t>
            </a:r>
            <a:r>
              <a:rPr lang="en-US" sz="2800" i="0">
                <a:solidFill>
                  <a:srgbClr val="00CC00"/>
                </a:solidFill>
              </a:rPr>
              <a:t>2</a:t>
            </a:r>
            <a:r>
              <a:rPr lang="en-US" sz="2800" i="0"/>
              <a:t>,3), (</a:t>
            </a:r>
            <a:r>
              <a:rPr lang="en-US" sz="2800" i="0">
                <a:solidFill>
                  <a:srgbClr val="00CC00"/>
                </a:solidFill>
              </a:rPr>
              <a:t>-1</a:t>
            </a:r>
            <a:r>
              <a:rPr lang="en-US" sz="2800" i="0"/>
              <a:t>,5), (</a:t>
            </a:r>
            <a:r>
              <a:rPr lang="en-US" sz="2800" i="0">
                <a:solidFill>
                  <a:srgbClr val="00CC00"/>
                </a:solidFill>
              </a:rPr>
              <a:t>4</a:t>
            </a:r>
            <a:r>
              <a:rPr lang="en-US" sz="2800" i="0"/>
              <a:t>,-2), (</a:t>
            </a:r>
            <a:r>
              <a:rPr lang="en-US" sz="2800" i="0">
                <a:solidFill>
                  <a:srgbClr val="00CC00"/>
                </a:solidFill>
              </a:rPr>
              <a:t>9</a:t>
            </a:r>
            <a:r>
              <a:rPr lang="en-US" sz="2800" i="0"/>
              <a:t>,9), (</a:t>
            </a:r>
            <a:r>
              <a:rPr lang="en-US" sz="2800" i="0">
                <a:solidFill>
                  <a:srgbClr val="00CC00"/>
                </a:solidFill>
              </a:rPr>
              <a:t>0</a:t>
            </a:r>
            <a:r>
              <a:rPr lang="en-US" sz="2800" i="0"/>
              <a:t>,-6)}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895600" y="55626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The </a:t>
            </a:r>
            <a:r>
              <a:rPr lang="en-US" b="1" i="0" u="sng">
                <a:solidFill>
                  <a:srgbClr val="66CCFF"/>
                </a:solidFill>
              </a:rPr>
              <a:t>range</a:t>
            </a:r>
            <a:r>
              <a:rPr lang="en-US" i="0"/>
              <a:t> is the set of all y values in the relation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200400" y="3048001"/>
            <a:ext cx="502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0"/>
              <a:t>{(2,</a:t>
            </a:r>
            <a:r>
              <a:rPr lang="en-US" sz="2800" i="0">
                <a:solidFill>
                  <a:srgbClr val="66CCFF"/>
                </a:solidFill>
              </a:rPr>
              <a:t>3</a:t>
            </a:r>
            <a:r>
              <a:rPr lang="en-US" sz="2800" i="0"/>
              <a:t>), (-1,</a:t>
            </a:r>
            <a:r>
              <a:rPr lang="en-US" sz="2800" i="0">
                <a:solidFill>
                  <a:srgbClr val="66CCFF"/>
                </a:solidFill>
              </a:rPr>
              <a:t>5</a:t>
            </a:r>
            <a:r>
              <a:rPr lang="en-US" sz="2800" i="0"/>
              <a:t>), (4,</a:t>
            </a:r>
            <a:r>
              <a:rPr lang="en-US" sz="2800" i="0">
                <a:solidFill>
                  <a:srgbClr val="66CCFF"/>
                </a:solidFill>
              </a:rPr>
              <a:t>-2</a:t>
            </a:r>
            <a:r>
              <a:rPr lang="en-US" sz="2800" i="0"/>
              <a:t>), (9,</a:t>
            </a:r>
            <a:r>
              <a:rPr lang="en-US" sz="2800" i="0">
                <a:solidFill>
                  <a:srgbClr val="66CCFF"/>
                </a:solidFill>
              </a:rPr>
              <a:t>9</a:t>
            </a:r>
            <a:r>
              <a:rPr lang="en-US" sz="2800" i="0"/>
              <a:t>), (0,</a:t>
            </a:r>
            <a:r>
              <a:rPr lang="en-US" sz="2800" i="0">
                <a:solidFill>
                  <a:srgbClr val="66CCFF"/>
                </a:solidFill>
              </a:rPr>
              <a:t>-6</a:t>
            </a:r>
            <a:r>
              <a:rPr lang="en-US" sz="2800" i="0"/>
              <a:t>)}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038600" y="167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0">
                <a:solidFill>
                  <a:srgbClr val="00CC00"/>
                </a:solidFill>
              </a:rPr>
              <a:t>domain</a:t>
            </a:r>
            <a:r>
              <a:rPr lang="en-US" i="0">
                <a:solidFill>
                  <a:srgbClr val="00CC00"/>
                </a:solidFill>
              </a:rPr>
              <a:t> = {-1,0,2,4,9}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514600" y="2209801"/>
            <a:ext cx="670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>
                <a:solidFill>
                  <a:srgbClr val="CC3399"/>
                </a:solidFill>
              </a:rPr>
              <a:t>These are the x values written in a set from smallest to largest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343400" y="480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0">
                <a:solidFill>
                  <a:srgbClr val="66CCFF"/>
                </a:solidFill>
              </a:rPr>
              <a:t>range</a:t>
            </a:r>
            <a:r>
              <a:rPr lang="en-US" i="0">
                <a:solidFill>
                  <a:srgbClr val="66CCFF"/>
                </a:solidFill>
              </a:rPr>
              <a:t> = {-6,-2,3,5,9}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590800" y="4191001"/>
            <a:ext cx="670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>
                <a:solidFill>
                  <a:srgbClr val="CC3399"/>
                </a:solidFill>
              </a:rPr>
              <a:t>These are the y values written in a set from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4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nimBg="1"/>
      <p:bldP spid="3077" grpId="0" autoUpdateAnimBg="0"/>
      <p:bldP spid="3078" grpId="0" animBg="1"/>
      <p:bldP spid="3079" grpId="0" autoUpdateAnimBg="0"/>
      <p:bldP spid="3080" grpId="0" autoUpdateAnimBg="0"/>
      <p:bldP spid="3081" grpId="0" autoUpdateAnimBg="0"/>
      <p:bldP spid="3082" grpId="0" autoUpdateAnimBg="0"/>
      <p:bldP spid="3083" grpId="0" autoUpdateAnimBg="0"/>
      <p:bldP spid="3084" grpId="0" autoUpdateAnimBg="0"/>
      <p:bldP spid="3085" grpId="0" autoUpdateAnimBg="0"/>
      <p:bldP spid="308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2743200" y="1371600"/>
            <a:ext cx="2133600" cy="3505200"/>
          </a:xfrm>
          <a:prstGeom prst="ellipse">
            <a:avLst/>
          </a:prstGeom>
          <a:solidFill>
            <a:srgbClr val="00FF00"/>
          </a:solidFill>
          <a:ln w="57150">
            <a:solidFill>
              <a:srgbClr val="CC33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7010400" y="1371600"/>
            <a:ext cx="2133600" cy="3505200"/>
          </a:xfrm>
          <a:prstGeom prst="ellipse">
            <a:avLst/>
          </a:prstGeom>
          <a:solidFill>
            <a:srgbClr val="66CCFF"/>
          </a:solidFill>
          <a:ln w="57150">
            <a:solidFill>
              <a:srgbClr val="CC33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6000" y="5181600"/>
            <a:ext cx="31242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00FF00"/>
                </a:solidFill>
              </a:rPr>
              <a:t>Domain (set of all x’s)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629400" y="5257800"/>
            <a:ext cx="31242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66CCFF"/>
                </a:solidFill>
              </a:rPr>
              <a:t>Range (set of all y’s)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3581400" y="175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1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3581400" y="2286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2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3581400" y="2819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3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3581400" y="3429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4</a:t>
            </a: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3581400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5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7848600" y="1981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2</a:t>
            </a:r>
          </a:p>
        </p:txBody>
      </p:sp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7772400" y="3962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10</a:t>
            </a:r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7848600" y="3505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8</a:t>
            </a: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7848600" y="3048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6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7848600" y="251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4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429000" y="3048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CC3399"/>
                </a:solidFill>
                <a:latin typeface="Arial Black" panose="020B0A04020102020204" pitchFamily="34" charset="0"/>
              </a:rPr>
              <a:t>A relation assigns the x’s with y’s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3962400" y="1981200"/>
            <a:ext cx="3810000" cy="121920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3886200" y="2743200"/>
            <a:ext cx="3886200" cy="30480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V="1">
            <a:off x="3962400" y="2286000"/>
            <a:ext cx="3810000" cy="30480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3886200" y="3657600"/>
            <a:ext cx="3962400" cy="7620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3962400" y="4191000"/>
            <a:ext cx="3733800" cy="7620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2209800" y="59436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This relation can be written {(1,6), (2,2), (3,4), (4,8), (5,10)}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68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utoUpdateAnimBg="0"/>
      <p:bldP spid="4115" grpId="0" animBg="1"/>
      <p:bldP spid="4116" grpId="0" animBg="1"/>
      <p:bldP spid="4117" grpId="0" animBg="1"/>
      <p:bldP spid="4118" grpId="0" animBg="1"/>
      <p:bldP spid="4119" grpId="0" animBg="1"/>
      <p:bldP spid="412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number of distinct relations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the cardinalities of sets a and b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respectively, then the total number of distinct relations from</a:t>
                </a:r>
              </a:p>
              <a:p>
                <a:r>
                  <a:rPr lang="en-US" dirty="0" smtClean="0"/>
                  <a:t>A to b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A to a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53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relations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accent5"/>
                    </a:solidFill>
                  </a:rPr>
                  <a:t>Inverse relation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a and b are two sets and r is a relation defined from a to b, then the inverse relation of r is a relation from b to a,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and defined as –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𝐷𝑜𝑚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1235" t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806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0221"/>
          </a:xfrm>
        </p:spPr>
        <p:txBody>
          <a:bodyPr/>
          <a:lstStyle/>
          <a:p>
            <a:r>
              <a:rPr lang="en-US" dirty="0" smtClean="0"/>
              <a:t>Different relations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13774" y="1690317"/>
            <a:ext cx="5106028" cy="679994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Identity relation</a:t>
            </a:r>
            <a:endParaRPr lang="en-US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Content Placeholder 10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2462388"/>
                <a:ext cx="5106027" cy="33288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relation r in a set ‘a’ is said to be identity relation if every element of ‘a’ is related with itself only.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𝑎𝑅𝑎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Ex. For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r>
                  <a:rPr lang="en-US" dirty="0" smtClean="0"/>
                  <a:t> relations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3,3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3,3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is an identity relation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 not.</a:t>
                </a:r>
                <a:endParaRPr lang="en-US" dirty="0"/>
              </a:p>
            </p:txBody>
          </p:sp>
        </mc:Choice>
        <mc:Fallback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2462388"/>
                <a:ext cx="5106027" cy="3328812"/>
              </a:xfrm>
              <a:blipFill rotWithShape="0">
                <a:blip r:embed="rId2"/>
                <a:stretch>
                  <a:fillRect l="-1193" t="-1099" r="-1432" b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72200" y="1703190"/>
            <a:ext cx="5106027" cy="679994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Reflexive relation</a:t>
            </a:r>
            <a:endParaRPr lang="en-US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Content Placeholder 11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172200" y="2475260"/>
                <a:ext cx="5105401" cy="33159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relation r in a set ‘a’ is said to be reflexive </a:t>
                </a:r>
                <a:r>
                  <a:rPr lang="en-US" dirty="0"/>
                  <a:t>relation if every element of ‘a’ is related with itself </a:t>
                </a:r>
                <a:r>
                  <a:rPr lang="en-US" dirty="0" smtClean="0"/>
                  <a:t>atleast.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Thus R is reflexive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. But if 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then r will not be reflexive.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both are reflexive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not.</a:t>
                </a:r>
                <a:endParaRPr lang="en-US" dirty="0"/>
              </a:p>
            </p:txBody>
          </p:sp>
        </mc:Choice>
        <mc:Fallback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172200" y="2475260"/>
                <a:ext cx="5105401" cy="3315940"/>
              </a:xfrm>
              <a:blipFill rotWithShape="0">
                <a:blip r:embed="rId3"/>
                <a:stretch>
                  <a:fillRect l="-1314" r="-2151" b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89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Identity and reflexive relations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basic difference between identity relation and reflexive relation is that in identity relation every element is related to itself only but in reflexive relation other elements can be included.</a:t>
            </a:r>
          </a:p>
          <a:p>
            <a:r>
              <a:rPr lang="en-US" dirty="0" smtClean="0"/>
              <a:t>Every identity relation is a reflexive relation but the converse is not true.</a:t>
            </a:r>
          </a:p>
          <a:p>
            <a:pPr marL="0" indent="0">
              <a:buNone/>
            </a:pPr>
            <a:r>
              <a:rPr lang="en-US" dirty="0" smtClean="0"/>
              <a:t>Ex. The set of straight lines in same plane, the relation “parallel” is a reflexive relation, as every line is parallel to itself. But the relation “perpendicular” is not reflexive.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70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53083"/>
          </a:xfrm>
        </p:spPr>
        <p:txBody>
          <a:bodyPr/>
          <a:lstStyle/>
          <a:p>
            <a:r>
              <a:rPr lang="en-US" dirty="0" smtClean="0"/>
              <a:t>Different relations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13774" y="1463676"/>
            <a:ext cx="5106028" cy="679994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5"/>
                </a:solidFill>
              </a:rPr>
              <a:t>Ir</a:t>
            </a:r>
            <a:r>
              <a:rPr lang="en-US" b="1" dirty="0" smtClean="0">
                <a:solidFill>
                  <a:schemeClr val="accent5"/>
                </a:solidFill>
              </a:rPr>
              <a:t>-reflexive relation</a:t>
            </a:r>
            <a:endParaRPr lang="en-US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Content Placeholder 8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2343150"/>
                <a:ext cx="5106027" cy="34480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relation r on a set ‘a’ is said to be </a:t>
                </a:r>
                <a:r>
                  <a:rPr lang="en-US" dirty="0" err="1" smtClean="0"/>
                  <a:t>ir</a:t>
                </a:r>
                <a:r>
                  <a:rPr lang="en-US" dirty="0" smtClean="0"/>
                  <a:t>-reflexive if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Ex. For </a:t>
                </a:r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r>
                  <a:rPr lang="en-US" dirty="0"/>
                  <a:t/>
                </a:r>
                <a:r>
                  <a:rPr lang="en-US" dirty="0" smtClean="0"/>
                  <a:t>relations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3,3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3,3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is an </a:t>
                </a:r>
                <a:r>
                  <a:rPr lang="en-US" dirty="0" err="1" smtClean="0"/>
                  <a:t>ir</a:t>
                </a:r>
                <a:r>
                  <a:rPr lang="en-US" dirty="0" smtClean="0"/>
                  <a:t>-reflexive </a:t>
                </a:r>
                <a:r>
                  <a:rPr lang="en-US" dirty="0"/>
                  <a:t>relation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 not.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2343150"/>
                <a:ext cx="5106027" cy="3448049"/>
              </a:xfrm>
              <a:blipFill rotWithShape="0">
                <a:blip r:embed="rId2"/>
                <a:stretch>
                  <a:fillRect l="-1313" b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1463676"/>
            <a:ext cx="5106028" cy="679994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Non reflexive relation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72200" y="2343150"/>
            <a:ext cx="5105401" cy="34480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relation r on a set ‘a’ is said to be </a:t>
            </a:r>
            <a:r>
              <a:rPr lang="en-US" dirty="0" smtClean="0"/>
              <a:t>non reflexive if r is neither reflexive nor </a:t>
            </a:r>
            <a:r>
              <a:rPr lang="en-US" dirty="0" err="1" smtClean="0"/>
              <a:t>ir</a:t>
            </a:r>
            <a:r>
              <a:rPr lang="en-US" dirty="0" smtClean="0"/>
              <a:t>-reflexive.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804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10233"/>
          </a:xfrm>
        </p:spPr>
        <p:txBody>
          <a:bodyPr/>
          <a:lstStyle/>
          <a:p>
            <a:r>
              <a:rPr lang="en-US" dirty="0" smtClean="0"/>
              <a:t>Different relations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3" y="1520826"/>
            <a:ext cx="5106028" cy="67999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Symmetric relation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2292896"/>
                <a:ext cx="5106027" cy="349830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relation ‘r’ on a set a is symmetric if whenever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𝑎𝑅𝑏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𝑏𝑅𝑎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Ex. Let ‘a’ is a set of lines of a plane and ‘r’ is a relation defined on ‘a’ as –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‘r’ is a symmetric relation.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2292896"/>
                <a:ext cx="5106027" cy="3498303"/>
              </a:xfrm>
              <a:blipFill rotWithShape="0">
                <a:blip r:embed="rId2"/>
                <a:stretch>
                  <a:fillRect l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0826"/>
            <a:ext cx="5106028" cy="67999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Asymmetric relation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172200" y="2292896"/>
                <a:ext cx="5105401" cy="349830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relation ‘r’ on a set a is asymmetric if whenever</a:t>
                </a:r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Ex. The relation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Is an asymmetric relation on the set</a:t>
                </a:r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172200" y="2292896"/>
                <a:ext cx="5105401" cy="3498303"/>
              </a:xfrm>
              <a:blipFill rotWithShape="0">
                <a:blip r:embed="rId3"/>
                <a:stretch>
                  <a:fillRect l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6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24508"/>
          </a:xfrm>
        </p:spPr>
        <p:txBody>
          <a:bodyPr/>
          <a:lstStyle/>
          <a:p>
            <a:r>
              <a:rPr lang="en-US" dirty="0" smtClean="0"/>
              <a:t>Different relations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1435102"/>
            <a:ext cx="5106028" cy="679994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Antisymmetric</a:t>
            </a:r>
            <a:r>
              <a:rPr lang="en-US" dirty="0" smtClean="0">
                <a:solidFill>
                  <a:srgbClr val="FF0000"/>
                </a:solidFill>
              </a:rPr>
              <a:t> relation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2207172"/>
                <a:ext cx="5106027" cy="358402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relation ‘r’ on a set a is asymmetric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 relation may be symmetric as well as </a:t>
                </a:r>
                <a:r>
                  <a:rPr lang="en-US" dirty="0" err="1" smtClean="0"/>
                  <a:t>antisymmetric</a:t>
                </a:r>
                <a:r>
                  <a:rPr lang="en-US" dirty="0" smtClean="0"/>
                  <a:t> at the same time.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Ex. </a:t>
                </a:r>
                <a:r>
                  <a:rPr lang="en-US" dirty="0"/>
                  <a:t>The relation</a:t>
                </a:r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Is </a:t>
                </a:r>
                <a:r>
                  <a:rPr lang="en-US" dirty="0" smtClean="0"/>
                  <a:t>a symmetric as well as </a:t>
                </a:r>
                <a:r>
                  <a:rPr lang="en-US" dirty="0" err="1" smtClean="0"/>
                  <a:t>antisymmetric</a:t>
                </a:r>
                <a:r>
                  <a:rPr lang="en-US" dirty="0" smtClean="0"/>
                  <a:t> relation </a:t>
                </a:r>
                <a:r>
                  <a:rPr lang="en-US" dirty="0"/>
                  <a:t>on the set</a:t>
                </a:r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1,2,3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2207172"/>
                <a:ext cx="5106027" cy="3584027"/>
              </a:xfrm>
              <a:blipFill rotWithShape="0">
                <a:blip r:embed="rId2"/>
                <a:stretch>
                  <a:fillRect l="-1193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35102"/>
            <a:ext cx="5106028" cy="679994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172200" y="2207172"/>
                <a:ext cx="5105401" cy="358402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Ex. </a:t>
                </a:r>
                <a:r>
                  <a:rPr lang="en-US" dirty="0"/>
                  <a:t>The relation</a:t>
                </a:r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,4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Is </a:t>
                </a:r>
                <a:r>
                  <a:rPr lang="en-US" dirty="0" smtClean="0"/>
                  <a:t>an </a:t>
                </a:r>
                <a:r>
                  <a:rPr lang="en-US" dirty="0" err="1"/>
                  <a:t>antisymmetric</a:t>
                </a:r>
                <a:r>
                  <a:rPr lang="en-US" dirty="0"/>
                  <a:t> relation on the set</a:t>
                </a:r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1,2,3,4</m:t>
                        </m:r>
                      </m:e>
                    </m:d>
                  </m:oMath>
                </a14:m>
                <a:r>
                  <a:rPr lang="en-US" dirty="0" smtClean="0"/>
                  <a:t> but not symmetric.</a:t>
                </a:r>
              </a:p>
              <a:p>
                <a:pPr marL="0" indent="0">
                  <a:buNone/>
                </a:pPr>
                <a:r>
                  <a:rPr lang="en-US" dirty="0" smtClean="0"/>
                  <a:t>Ex.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𝑥𝑅𝑦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is an </a:t>
                </a:r>
                <a:r>
                  <a:rPr lang="en-US" dirty="0" err="1" smtClean="0"/>
                  <a:t>antisymmetric</a:t>
                </a:r>
                <a:r>
                  <a:rPr lang="en-US" dirty="0" smtClean="0"/>
                  <a:t> relation on the set of all real numbers.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172200" y="2207172"/>
                <a:ext cx="5105401" cy="3584027"/>
              </a:xfrm>
              <a:blipFill rotWithShape="0">
                <a:blip r:embed="rId3"/>
                <a:stretch>
                  <a:fillRect l="-1314" r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030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53071"/>
          </a:xfrm>
        </p:spPr>
        <p:txBody>
          <a:bodyPr/>
          <a:lstStyle/>
          <a:p>
            <a:r>
              <a:rPr lang="en-US" dirty="0" smtClean="0"/>
              <a:t>Different relations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1363664"/>
            <a:ext cx="5106028" cy="67999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Transitive relation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2135734"/>
                <a:ext cx="5106027" cy="36554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relation ‘r’ on a set a is transitive </a:t>
                </a:r>
                <a:r>
                  <a:rPr lang="en-US" dirty="0"/>
                  <a:t>if whenever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𝑎𝑅𝑏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𝑏𝑅𝑐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Ex. The relation “less than” is a transitive relation on the set of real numbers.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2135734"/>
                <a:ext cx="5106027" cy="3655465"/>
              </a:xfrm>
              <a:blipFill rotWithShape="0">
                <a:blip r:embed="rId2"/>
                <a:stretch>
                  <a:fillRect l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573" y="1363664"/>
            <a:ext cx="5106028" cy="679994"/>
          </a:xfrm>
        </p:spPr>
        <p:txBody>
          <a:bodyPr/>
          <a:lstStyle/>
          <a:p>
            <a:r>
              <a:rPr lang="en-US" dirty="0" smtClean="0"/>
              <a:t>Important results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172200" y="2135734"/>
                <a:ext cx="5105401" cy="36554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a set ‘a’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number of elements then total distinct</a:t>
                </a:r>
              </a:p>
              <a:p>
                <a:r>
                  <a:rPr lang="en-US" dirty="0" smtClean="0"/>
                  <a:t>Relations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Reflexive relations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Symmetric relations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172200" y="2135734"/>
                <a:ext cx="5105401" cy="3655465"/>
              </a:xfrm>
              <a:blipFill rotWithShape="0">
                <a:blip r:embed="rId3"/>
                <a:stretch>
                  <a:fillRect l="-1314" r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245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342900" lvl="0" indent="-342900" algn="l">
              <a:buFont typeface="+mj-lt"/>
              <a:buAutoNum type="arabicPeriod"/>
            </a:pPr>
            <a:r>
              <a:rPr lang="en-US" dirty="0" smtClean="0"/>
              <a:t>Ordered pair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dirty="0" smtClean="0"/>
              <a:t>Cartesian </a:t>
            </a:r>
            <a:r>
              <a:rPr lang="en-US" dirty="0"/>
              <a:t>Product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dirty="0"/>
              <a:t>Relations on Sets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dirty="0"/>
              <a:t>Domain and Range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Different Relations</a:t>
            </a:r>
            <a:endParaRPr lang="en-US" dirty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32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38783"/>
          </a:xfrm>
        </p:spPr>
        <p:txBody>
          <a:bodyPr/>
          <a:lstStyle/>
          <a:p>
            <a:r>
              <a:rPr lang="en-US" dirty="0" smtClean="0"/>
              <a:t>Different relations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1349376"/>
            <a:ext cx="5106028" cy="67999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Equivalence relation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2243138"/>
            <a:ext cx="5106027" cy="3548061"/>
          </a:xfrm>
        </p:spPr>
        <p:txBody>
          <a:bodyPr/>
          <a:lstStyle/>
          <a:p>
            <a:r>
              <a:rPr lang="en-US" dirty="0" smtClean="0"/>
              <a:t>A relation ‘r’ on a set ‘a’ is called equivalence relation if it is reflexive, symmetric and transitive.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49376"/>
            <a:ext cx="5106028" cy="67999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Partial order relation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243138"/>
            <a:ext cx="5105401" cy="3548061"/>
          </a:xfrm>
        </p:spPr>
        <p:txBody>
          <a:bodyPr/>
          <a:lstStyle/>
          <a:p>
            <a:r>
              <a:rPr lang="en-US" dirty="0"/>
              <a:t>A relation ‘r’ on a set ‘a’ is called </a:t>
            </a:r>
            <a:r>
              <a:rPr lang="en-US" dirty="0" smtClean="0"/>
              <a:t>partial order </a:t>
            </a:r>
            <a:r>
              <a:rPr lang="en-US" dirty="0"/>
              <a:t>relation if it is reflexive, </a:t>
            </a:r>
            <a:r>
              <a:rPr lang="en-US" dirty="0" err="1" smtClean="0"/>
              <a:t>antisymmetric</a:t>
            </a:r>
            <a:r>
              <a:rPr lang="en-US" dirty="0" smtClean="0"/>
              <a:t> </a:t>
            </a:r>
            <a:r>
              <a:rPr lang="en-US" dirty="0"/>
              <a:t>and transitive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Session objectives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86150" y="2367092"/>
            <a:ext cx="4929188" cy="3424107"/>
          </a:xfrm>
        </p:spPr>
        <p:txBody>
          <a:bodyPr/>
          <a:lstStyle/>
          <a:p>
            <a:r>
              <a:rPr lang="en-US" dirty="0" smtClean="0"/>
              <a:t>Ordered pair</a:t>
            </a:r>
          </a:p>
          <a:p>
            <a:r>
              <a:rPr lang="en-US" dirty="0" smtClean="0"/>
              <a:t>Cartesian product</a:t>
            </a:r>
          </a:p>
          <a:p>
            <a:r>
              <a:rPr lang="en-US" dirty="0" smtClean="0"/>
              <a:t>Relation</a:t>
            </a:r>
          </a:p>
          <a:p>
            <a:r>
              <a:rPr lang="en-US" dirty="0" smtClean="0"/>
              <a:t>Domain and range of a relation</a:t>
            </a:r>
          </a:p>
          <a:p>
            <a:r>
              <a:rPr lang="en-US" dirty="0"/>
              <a:t>Total number of relations</a:t>
            </a:r>
          </a:p>
          <a:p>
            <a:r>
              <a:rPr lang="en-US" dirty="0"/>
              <a:t>Different </a:t>
            </a:r>
            <a:r>
              <a:rPr lang="en-US" dirty="0" smtClean="0"/>
              <a:t>relations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80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53071"/>
          </a:xfrm>
        </p:spPr>
        <p:txBody>
          <a:bodyPr/>
          <a:lstStyle/>
          <a:p>
            <a:r>
              <a:rPr lang="en-US" dirty="0" smtClean="0"/>
              <a:t>Ordered pairs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000374" y="2414588"/>
                <a:ext cx="5829301" cy="218598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2400" dirty="0" smtClean="0"/>
                  <a:t>Let a and b be two sets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denotes an ordered pair,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/>
                  <a:t> is called first element or first coordinate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/>
                  <a:t> is called second coordinate.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000374" y="2414588"/>
                <a:ext cx="5829301" cy="2185987"/>
              </a:xfrm>
              <a:blipFill rotWithShape="0">
                <a:blip r:embed="rId2"/>
                <a:stretch>
                  <a:fillRect l="-1569" t="-279" r="-1674" b="-9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51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504218"/>
            <a:ext cx="10364451" cy="910246"/>
          </a:xfrm>
        </p:spPr>
        <p:txBody>
          <a:bodyPr/>
          <a:lstStyle/>
          <a:p>
            <a:r>
              <a:rPr lang="en-US" dirty="0" smtClean="0"/>
              <a:t>Cartesian product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585914"/>
                <a:ext cx="10363826" cy="4205286"/>
              </a:xfrm>
            </p:spPr>
            <p:txBody>
              <a:bodyPr/>
              <a:lstStyle/>
              <a:p>
                <a:r>
                  <a:rPr lang="en-US" dirty="0" smtClean="0"/>
                  <a:t>Let a and b are two non empty sets. The set of all distinct ordered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is called the Cartesian product of a and b (in that order) and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Ex.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r>
                  <a:rPr lang="en-US" dirty="0" smtClean="0"/>
                  <a:t> then-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3,1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3,2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3,3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Obviously 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585914"/>
                <a:ext cx="10363826" cy="4205286"/>
              </a:xfrm>
              <a:blipFill rotWithShape="0">
                <a:blip r:embed="rId2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25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 set a and b are of cardinalities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respectively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𝑚𝑛</m:t>
                    </m:r>
                  </m:oMath>
                </a14:m>
                <a:r>
                  <a:rPr lang="en-US" dirty="0" smtClean="0"/>
                  <a:t> number of elements.</a:t>
                </a:r>
              </a:p>
              <a:p>
                <a:r>
                  <a:rPr lang="en-US" dirty="0" smtClean="0"/>
                  <a:t>If either of a or b is void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either of a or b is infinite and other one is non void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are infinite.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81671"/>
          </a:xfrm>
        </p:spPr>
        <p:txBody>
          <a:bodyPr/>
          <a:lstStyle/>
          <a:p>
            <a:r>
              <a:rPr lang="en-US" dirty="0" smtClean="0"/>
              <a:t>Relations on sets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a and b be two non void sets, then a relation r fro a to b is a subset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and are related with a relation ‘r’ then we will denote it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𝑥𝑅𝑦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𝑥𝑅𝑦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𝑥𝑅𝑦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Ex.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2,3,5,6</m:t>
                        </m:r>
                      </m:e>
                    </m:d>
                  </m:oMath>
                </a14:m>
                <a:r>
                  <a:rPr lang="en-US" dirty="0" smtClean="0"/>
                  <a:t> and Relation ‘R’ means divide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2,6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3,3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3,6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5,5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6,6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647" r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559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F7E6141D-929C-4511-8A0C-EA82312285F0}" type="slidenum">
              <a:rPr lang="en-US">
                <a:latin typeface="Tahoma" panose="020B0604030504040204" pitchFamily="34" charset="0"/>
              </a:rPr>
              <a:pPr/>
              <a:t>8</a:t>
            </a:fld>
            <a:endParaRPr lang="en-US">
              <a:latin typeface="Tahoma" panose="020B060403050404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6514"/>
            <a:ext cx="7793038" cy="776287"/>
          </a:xfrm>
        </p:spPr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838200"/>
            <a:ext cx="77724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A </a:t>
            </a:r>
            <a:r>
              <a:rPr lang="en-US" sz="2800" b="1"/>
              <a:t>relation</a:t>
            </a:r>
            <a:r>
              <a:rPr lang="en-US" sz="2800"/>
              <a:t> between two variables </a:t>
            </a:r>
            <a:r>
              <a:rPr lang="en-US" sz="2800" i="1"/>
              <a:t>x</a:t>
            </a:r>
            <a:r>
              <a:rPr lang="en-US" sz="2800"/>
              <a:t> and </a:t>
            </a:r>
            <a:r>
              <a:rPr lang="en-US" sz="2800" i="1"/>
              <a:t>y</a:t>
            </a:r>
            <a:r>
              <a:rPr lang="en-US" sz="2800"/>
              <a:t> is a set of ordered pairs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An </a:t>
            </a:r>
            <a:r>
              <a:rPr lang="en-US" sz="2800" b="1"/>
              <a:t>ordered pair</a:t>
            </a:r>
            <a:r>
              <a:rPr lang="en-US" sz="2800"/>
              <a:t> consist of a </a:t>
            </a:r>
            <a:r>
              <a:rPr lang="en-US" sz="2800" i="1"/>
              <a:t>x</a:t>
            </a:r>
            <a:r>
              <a:rPr lang="en-US" sz="2800"/>
              <a:t> and </a:t>
            </a:r>
            <a:r>
              <a:rPr lang="en-US" sz="2800" i="1"/>
              <a:t>y-</a:t>
            </a:r>
            <a:r>
              <a:rPr lang="en-US" sz="2800"/>
              <a:t>coordinate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>
                <a:solidFill>
                  <a:srgbClr val="FF33CC"/>
                </a:solidFill>
              </a:rPr>
              <a:t>A relation</a:t>
            </a:r>
            <a:r>
              <a:rPr lang="en-US" sz="2400"/>
              <a:t> may be viewed as </a:t>
            </a:r>
            <a:r>
              <a:rPr lang="en-US" sz="2400" i="1" u="sng">
                <a:solidFill>
                  <a:srgbClr val="7030A0"/>
                </a:solidFill>
              </a:rPr>
              <a:t>ordered pairs</a:t>
            </a:r>
            <a:r>
              <a:rPr lang="en-US" sz="2400" i="1">
                <a:solidFill>
                  <a:srgbClr val="7030A0"/>
                </a:solidFill>
              </a:rPr>
              <a:t>, </a:t>
            </a:r>
            <a:r>
              <a:rPr lang="en-US" sz="2400" i="1" u="sng">
                <a:solidFill>
                  <a:srgbClr val="7030A0"/>
                </a:solidFill>
              </a:rPr>
              <a:t>mapping design</a:t>
            </a:r>
            <a:r>
              <a:rPr lang="en-US" sz="2400" i="1">
                <a:solidFill>
                  <a:srgbClr val="7030A0"/>
                </a:solidFill>
              </a:rPr>
              <a:t>, </a:t>
            </a:r>
            <a:r>
              <a:rPr lang="en-US" sz="2400" i="1" u="sng">
                <a:solidFill>
                  <a:srgbClr val="7030A0"/>
                </a:solidFill>
              </a:rPr>
              <a:t>table</a:t>
            </a:r>
            <a:r>
              <a:rPr lang="en-US" sz="2400" i="1">
                <a:solidFill>
                  <a:srgbClr val="7030A0"/>
                </a:solidFill>
              </a:rPr>
              <a:t>, </a:t>
            </a:r>
            <a:r>
              <a:rPr lang="en-US" sz="2400" i="1" u="sng">
                <a:solidFill>
                  <a:srgbClr val="7030A0"/>
                </a:solidFill>
              </a:rPr>
              <a:t>equation</a:t>
            </a:r>
            <a:r>
              <a:rPr lang="en-US" sz="2400" i="1">
                <a:solidFill>
                  <a:srgbClr val="7030A0"/>
                </a:solidFill>
              </a:rPr>
              <a:t>, or </a:t>
            </a:r>
            <a:r>
              <a:rPr lang="en-US" sz="2400" i="1" u="sng">
                <a:solidFill>
                  <a:srgbClr val="7030A0"/>
                </a:solidFill>
              </a:rPr>
              <a:t>written in sentences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/>
              <a:t>x</a:t>
            </a:r>
            <a:r>
              <a:rPr lang="en-US" sz="2800"/>
              <a:t>-values are </a:t>
            </a:r>
            <a:r>
              <a:rPr lang="en-US" sz="2800" b="1"/>
              <a:t>inputs, domain, independent variable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/>
              <a:t>y</a:t>
            </a:r>
            <a:r>
              <a:rPr lang="en-US" sz="2800"/>
              <a:t>-values are </a:t>
            </a:r>
            <a:r>
              <a:rPr lang="en-US" sz="2800" b="1"/>
              <a:t>outputs</a:t>
            </a:r>
            <a:r>
              <a:rPr lang="en-US" sz="2800"/>
              <a:t>, </a:t>
            </a:r>
            <a:r>
              <a:rPr lang="en-US" sz="2800" b="1"/>
              <a:t>range, dependent variable</a:t>
            </a:r>
            <a:endParaRPr lang="en-US" sz="2800"/>
          </a:p>
          <a:p>
            <a:pPr eaLnBrk="1" hangingPunct="1">
              <a:lnSpc>
                <a:spcPct val="80000"/>
              </a:lnSpc>
            </a:pPr>
            <a:endParaRPr lang="en-US" sz="2800" b="1" i="1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5659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4736886-348C-4066-8A4E-FA395E97216E}" type="slidenum">
              <a:rPr lang="en-US">
                <a:latin typeface="Tahoma" panose="020B0604030504040204" pitchFamily="34" charset="0"/>
              </a:rPr>
              <a:pPr/>
              <a:t>9</a:t>
            </a:fld>
            <a:endParaRPr lang="en-US">
              <a:latin typeface="Tahoma" panose="020B0604030504040204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8664" y="304800"/>
            <a:ext cx="7793037" cy="685800"/>
          </a:xfrm>
        </p:spPr>
        <p:txBody>
          <a:bodyPr/>
          <a:lstStyle/>
          <a:p>
            <a:pPr eaLnBrk="1" hangingPunct="1"/>
            <a:r>
              <a:rPr lang="en-US" smtClean="0"/>
              <a:t>Example 1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15367" name="Object 4"/>
          <p:cNvGraphicFramePr>
            <a:graphicFrameLocks noChangeAspect="1"/>
          </p:cNvGraphicFramePr>
          <p:nvPr/>
        </p:nvGraphicFramePr>
        <p:xfrm>
          <a:off x="1876425" y="2819400"/>
          <a:ext cx="8324850" cy="615950"/>
        </p:xfrm>
        <a:graphic>
          <a:graphicData uri="http://schemas.openxmlformats.org/presentationml/2006/ole">
            <p:oleObj spid="_x0000_s87055" name="Equation" r:id="rId5" imgW="2705100" imgH="203200" progId="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09800" y="1943100"/>
            <a:ext cx="7239000" cy="952500"/>
            <a:chOff x="432" y="1392"/>
            <a:chExt cx="4560" cy="600"/>
          </a:xfrm>
        </p:grpSpPr>
        <p:pic>
          <p:nvPicPr>
            <p:cNvPr id="15377" name="Picture 10" descr="Up-01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2" y="1392"/>
              <a:ext cx="24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11" descr="Up-01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96" y="1392"/>
              <a:ext cx="24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2" descr="Up-01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0" y="1392"/>
              <a:ext cx="24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13" descr="Up-01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24" y="1392"/>
              <a:ext cx="24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14" descr="Up-01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888" y="1392"/>
              <a:ext cx="24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15" descr="Up-01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752" y="1392"/>
              <a:ext cx="24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6"/>
          <p:cNvGrpSpPr>
            <a:grpSpLocks/>
          </p:cNvGrpSpPr>
          <p:nvPr/>
        </p:nvGrpSpPr>
        <p:grpSpPr bwMode="auto">
          <a:xfrm rot="10800000">
            <a:off x="2743200" y="3276600"/>
            <a:ext cx="7239000" cy="952500"/>
            <a:chOff x="432" y="1392"/>
            <a:chExt cx="4560" cy="600"/>
          </a:xfrm>
        </p:grpSpPr>
        <p:pic>
          <p:nvPicPr>
            <p:cNvPr id="15371" name="Picture 27" descr="Up-01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2" y="1392"/>
              <a:ext cx="24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28" descr="Up-01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96" y="1392"/>
              <a:ext cx="24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9" descr="Up-01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0" y="1392"/>
              <a:ext cx="24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30" descr="Up-01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24" y="1392"/>
              <a:ext cx="24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31" descr="Up-01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888" y="1392"/>
              <a:ext cx="24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32" descr="Up-01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752" y="1392"/>
              <a:ext cx="24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3767625" y="4270376"/>
            <a:ext cx="46265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FontTx/>
              <a:buChar char="•"/>
            </a:pPr>
            <a:r>
              <a:rPr lang="en-US" sz="3200"/>
              <a:t>What is the </a:t>
            </a:r>
            <a:r>
              <a:rPr lang="en-US" sz="3200" b="1"/>
              <a:t>domain</a:t>
            </a:r>
            <a:r>
              <a:rPr lang="en-US" sz="3200"/>
              <a:t>? </a:t>
            </a:r>
          </a:p>
          <a:p>
            <a:pPr algn="ctr"/>
            <a:r>
              <a:rPr lang="en-US" sz="3200" b="1">
                <a:solidFill>
                  <a:srgbClr val="FF33CC"/>
                </a:solidFill>
              </a:rPr>
              <a:t>{0, 1, 2, 3, 4, 5}</a:t>
            </a:r>
          </a:p>
          <a:p>
            <a:pPr algn="ctr"/>
            <a:r>
              <a:rPr lang="en-US" sz="3200"/>
              <a:t>What is the </a:t>
            </a:r>
            <a:r>
              <a:rPr lang="en-US" sz="3200" b="1"/>
              <a:t>range</a:t>
            </a:r>
            <a:r>
              <a:rPr lang="en-US" sz="3200"/>
              <a:t>?</a:t>
            </a:r>
          </a:p>
          <a:p>
            <a:pPr algn="ctr"/>
            <a:r>
              <a:rPr lang="en-US" sz="3200" b="1">
                <a:solidFill>
                  <a:srgbClr val="FF33CC"/>
                </a:solidFill>
              </a:rPr>
              <a:t>{-5, -4, -3, -2, -1, 0}</a:t>
            </a:r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14371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16326</TotalTime>
  <Words>553</Words>
  <Application>Microsoft Office PowerPoint</Application>
  <PresentationFormat>Custom</PresentationFormat>
  <Paragraphs>118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Droplet</vt:lpstr>
      <vt:lpstr>Equation</vt:lpstr>
      <vt:lpstr>Relations </vt:lpstr>
      <vt:lpstr>Contents</vt:lpstr>
      <vt:lpstr>Session objectives </vt:lpstr>
      <vt:lpstr>Ordered pairs</vt:lpstr>
      <vt:lpstr>Cartesian product</vt:lpstr>
      <vt:lpstr>Cartesian product</vt:lpstr>
      <vt:lpstr>Relations on sets</vt:lpstr>
      <vt:lpstr>Review</vt:lpstr>
      <vt:lpstr>Example 1</vt:lpstr>
      <vt:lpstr>Slide 10</vt:lpstr>
      <vt:lpstr>Slide 11</vt:lpstr>
      <vt:lpstr>Total number of distinct relations</vt:lpstr>
      <vt:lpstr>Different relations</vt:lpstr>
      <vt:lpstr>Different relations</vt:lpstr>
      <vt:lpstr>Identity and reflexive relations</vt:lpstr>
      <vt:lpstr>Different relations</vt:lpstr>
      <vt:lpstr>Different relations</vt:lpstr>
      <vt:lpstr>Different relations</vt:lpstr>
      <vt:lpstr>Different relations</vt:lpstr>
      <vt:lpstr>Different relations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Sets, Functions and Relations</dc:title>
  <dc:creator>Alok Bhargava</dc:creator>
  <cp:lastModifiedBy>c</cp:lastModifiedBy>
  <cp:revision>158</cp:revision>
  <dcterms:created xsi:type="dcterms:W3CDTF">2016-03-15T02:17:03Z</dcterms:created>
  <dcterms:modified xsi:type="dcterms:W3CDTF">2021-07-12T06:02:41Z</dcterms:modified>
</cp:coreProperties>
</file>