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256" r:id="rId2"/>
    <p:sldId id="491" r:id="rId3"/>
    <p:sldId id="371" r:id="rId4"/>
    <p:sldId id="493" r:id="rId5"/>
    <p:sldId id="374" r:id="rId6"/>
    <p:sldId id="465" r:id="rId7"/>
    <p:sldId id="375" r:id="rId8"/>
    <p:sldId id="376" r:id="rId9"/>
    <p:sldId id="377" r:id="rId10"/>
    <p:sldId id="378" r:id="rId11"/>
    <p:sldId id="412" r:id="rId12"/>
    <p:sldId id="413" r:id="rId13"/>
    <p:sldId id="414" r:id="rId14"/>
    <p:sldId id="415" r:id="rId15"/>
    <p:sldId id="417" r:id="rId16"/>
    <p:sldId id="418" r:id="rId17"/>
    <p:sldId id="419" r:id="rId18"/>
    <p:sldId id="420" r:id="rId19"/>
    <p:sldId id="421" r:id="rId20"/>
    <p:sldId id="422" r:id="rId21"/>
    <p:sldId id="423" r:id="rId22"/>
    <p:sldId id="424" r:id="rId23"/>
    <p:sldId id="435" r:id="rId24"/>
    <p:sldId id="437" r:id="rId25"/>
    <p:sldId id="385" r:id="rId26"/>
    <p:sldId id="386" r:id="rId27"/>
    <p:sldId id="387" r:id="rId28"/>
    <p:sldId id="388" r:id="rId29"/>
    <p:sldId id="466" r:id="rId30"/>
    <p:sldId id="467" r:id="rId31"/>
    <p:sldId id="468" r:id="rId32"/>
    <p:sldId id="469" r:id="rId33"/>
    <p:sldId id="470" r:id="rId34"/>
    <p:sldId id="440" r:id="rId35"/>
    <p:sldId id="441" r:id="rId36"/>
    <p:sldId id="442" r:id="rId37"/>
    <p:sldId id="444" r:id="rId38"/>
    <p:sldId id="438" r:id="rId39"/>
    <p:sldId id="439" r:id="rId40"/>
    <p:sldId id="445"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46" r:id="rId56"/>
    <p:sldId id="447" r:id="rId57"/>
    <p:sldId id="471" r:id="rId58"/>
    <p:sldId id="47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snapToGrid="0">
      <p:cViewPr varScale="1">
        <p:scale>
          <a:sx n="67" d="100"/>
          <a:sy n="67" d="100"/>
        </p:scale>
        <p:origin x="-83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09D2E-7E21-472D-B913-D1DD73B09AAB}" type="datetimeFigureOut">
              <a:rPr lang="en-US" smtClean="0"/>
              <a:pPr/>
              <a:t>12-Jul-21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ADFBE-1023-4A25-A48C-E1F61962AE9C}" type="slidenum">
              <a:rPr lang="en-US" smtClean="0"/>
              <a:pPr/>
              <a:t>‹#›</a:t>
            </a:fld>
            <a:endParaRPr lang="en-US"/>
          </a:p>
        </p:txBody>
      </p:sp>
    </p:spTree>
    <p:extLst>
      <p:ext uri="{BB962C8B-B14F-4D97-AF65-F5344CB8AC3E}">
        <p14:creationId xmlns:p14="http://schemas.microsoft.com/office/powerpoint/2010/main" xmlns="" val="215858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BD29350-B489-473A-870E-581258151AD7}" type="slidenum">
              <a:rPr lang="en-US">
                <a:latin typeface="Arial" panose="020B0604020202020204" pitchFamily="34" charset="0"/>
              </a:rPr>
              <a:pPr/>
              <a:t>11</a:t>
            </a:fld>
            <a:endParaRPr 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141833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7190CB8-D400-4793-8D0E-974DE9722F7E}" type="slidenum">
              <a:rPr lang="en-US">
                <a:latin typeface="Arial" panose="020B0604020202020204" pitchFamily="34" charset="0"/>
              </a:rPr>
              <a:pPr/>
              <a:t>12</a:t>
            </a:fld>
            <a:endParaRPr 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160156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40A0AE9-4897-4B75-839B-302C2D286E57}" type="slidenum">
              <a:rPr lang="en-US">
                <a:latin typeface="Arial" panose="020B0604020202020204" pitchFamily="34" charset="0"/>
              </a:rPr>
              <a:pPr/>
              <a:t>13</a:t>
            </a:fld>
            <a:endParaRPr 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44174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B7CD068-01C8-4DF3-BB4A-0A4A71E17945}" type="slidenum">
              <a:rPr lang="en-US">
                <a:latin typeface="Arial" panose="020B0604020202020204" pitchFamily="34" charset="0"/>
              </a:rPr>
              <a:pPr/>
              <a:t>14</a:t>
            </a:fld>
            <a:endParaRPr 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349791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27AE4CC-FC57-4D77-83C4-35AECFFA0E9E}" type="slidenum">
              <a:rPr lang="en-US">
                <a:latin typeface="Arial" panose="020B0604020202020204" pitchFamily="34" charset="0"/>
              </a:rPr>
              <a:pPr/>
              <a:t>15</a:t>
            </a:fld>
            <a:endParaRPr 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132080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9743E1C-BDCE-49D6-A222-9F77F5E843FF}" type="slidenum">
              <a:rPr lang="en-US">
                <a:latin typeface="Arial" panose="020B0604020202020204" pitchFamily="34" charset="0"/>
              </a:rPr>
              <a:pPr/>
              <a:t>16</a:t>
            </a:fld>
            <a:endParaRPr 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227686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D117D1C-6718-45BE-9E2A-62F4C66A82BB}" type="slidenum">
              <a:rPr lang="en-US">
                <a:latin typeface="Arial" panose="020B0604020202020204" pitchFamily="34" charset="0"/>
              </a:rPr>
              <a:pPr/>
              <a:t>17</a:t>
            </a:fld>
            <a:endParaRPr 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306499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D780E07-F254-4D6A-9FDA-01083A304AF4}" type="slidenum">
              <a:rPr lang="en-US">
                <a:latin typeface="Arial" panose="020B0604020202020204" pitchFamily="34" charset="0"/>
              </a:rPr>
              <a:pPr/>
              <a:t>18</a:t>
            </a:fld>
            <a:endParaRPr lang="en-US">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121959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2ADFBE-1023-4A25-A48C-E1F61962AE9C}" type="slidenum">
              <a:rPr lang="en-US" smtClean="0"/>
              <a:pPr/>
              <a:t>26</a:t>
            </a:fld>
            <a:endParaRPr lang="en-US"/>
          </a:p>
        </p:txBody>
      </p:sp>
    </p:spTree>
    <p:extLst>
      <p:ext uri="{BB962C8B-B14F-4D97-AF65-F5344CB8AC3E}">
        <p14:creationId xmlns:p14="http://schemas.microsoft.com/office/powerpoint/2010/main" xmlns="" val="237497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F72228-367B-4FEF-9C45-D42CB32FF968}" type="datetime1">
              <a:rPr lang="en-US" smtClean="0"/>
              <a:t>12-Jul-21</a:t>
            </a:fld>
            <a:endParaRPr lang="en-US"/>
          </a:p>
        </p:txBody>
      </p:sp>
      <p:sp>
        <p:nvSpPr>
          <p:cNvPr id="5" name="Footer Placeholder 4"/>
          <p:cNvSpPr>
            <a:spLocks noGrp="1"/>
          </p:cNvSpPr>
          <p:nvPr>
            <p:ph type="ftr" sz="quarter" idx="11"/>
          </p:nvPr>
        </p:nvSpPr>
        <p:spPr/>
        <p:txBody>
          <a:bodyPr/>
          <a:lstStyle/>
          <a:p>
            <a:r>
              <a:rPr lang="en-US" smtClean="0"/>
              <a:t>Dr. Alok Bhargava</a:t>
            </a:r>
            <a:endParaRPr lang="en-US"/>
          </a:p>
        </p:txBody>
      </p:sp>
      <p:sp>
        <p:nvSpPr>
          <p:cNvPr id="6" name="Slide Number Placeholder 5"/>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235000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EFEA8-A85A-4893-96BE-BA6D2D0459A0}" type="datetime1">
              <a:rPr lang="en-US" smtClean="0"/>
              <a:t>12-Jul-21</a:t>
            </a:fld>
            <a:endParaRPr lang="en-US"/>
          </a:p>
        </p:txBody>
      </p:sp>
      <p:sp>
        <p:nvSpPr>
          <p:cNvPr id="6" name="Footer Placeholder 5"/>
          <p:cNvSpPr>
            <a:spLocks noGrp="1"/>
          </p:cNvSpPr>
          <p:nvPr>
            <p:ph type="ftr" sz="quarter" idx="11"/>
          </p:nvPr>
        </p:nvSpPr>
        <p:spPr/>
        <p:txBody>
          <a:bodyPr/>
          <a:lstStyle/>
          <a:p>
            <a:r>
              <a:rPr lang="en-US" smtClean="0"/>
              <a:t>Dr. Alok Bhargava</a:t>
            </a:r>
            <a:endParaRPr lang="en-US"/>
          </a:p>
        </p:txBody>
      </p:sp>
      <p:sp>
        <p:nvSpPr>
          <p:cNvPr id="7" name="Slide Number Placeholder 6"/>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17369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EB834-AAF7-483C-88D2-DA9CF1D6161D}" type="datetime1">
              <a:rPr lang="en-US" smtClean="0"/>
              <a:t>12-Jul-21</a:t>
            </a:fld>
            <a:endParaRPr lang="en-US"/>
          </a:p>
        </p:txBody>
      </p:sp>
      <p:sp>
        <p:nvSpPr>
          <p:cNvPr id="6" name="Footer Placeholder 5"/>
          <p:cNvSpPr>
            <a:spLocks noGrp="1"/>
          </p:cNvSpPr>
          <p:nvPr>
            <p:ph type="ftr" sz="quarter" idx="11"/>
          </p:nvPr>
        </p:nvSpPr>
        <p:spPr/>
        <p:txBody>
          <a:bodyPr/>
          <a:lstStyle/>
          <a:p>
            <a:r>
              <a:rPr lang="en-US" smtClean="0"/>
              <a:t>Dr. Alok Bhargava</a:t>
            </a:r>
            <a:endParaRPr lang="en-US"/>
          </a:p>
        </p:txBody>
      </p:sp>
      <p:sp>
        <p:nvSpPr>
          <p:cNvPr id="7" name="Slide Number Placeholder 6"/>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426318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2CA67-9DC0-4618-9BB5-0A4037DC70A1}" type="datetime1">
              <a:rPr lang="en-US" smtClean="0"/>
              <a:t>12-Jul-21</a:t>
            </a:fld>
            <a:endParaRPr lang="en-US"/>
          </a:p>
        </p:txBody>
      </p:sp>
      <p:sp>
        <p:nvSpPr>
          <p:cNvPr id="6" name="Footer Placeholder 5"/>
          <p:cNvSpPr>
            <a:spLocks noGrp="1"/>
          </p:cNvSpPr>
          <p:nvPr>
            <p:ph type="ftr" sz="quarter" idx="11"/>
          </p:nvPr>
        </p:nvSpPr>
        <p:spPr/>
        <p:txBody>
          <a:bodyPr/>
          <a:lstStyle/>
          <a:p>
            <a:r>
              <a:rPr lang="en-US" smtClean="0"/>
              <a:t>Dr. Alok Bhargava</a:t>
            </a:r>
            <a:endParaRPr lang="en-US"/>
          </a:p>
        </p:txBody>
      </p:sp>
      <p:sp>
        <p:nvSpPr>
          <p:cNvPr id="7" name="Slide Number Placeholder 6"/>
          <p:cNvSpPr>
            <a:spLocks noGrp="1"/>
          </p:cNvSpPr>
          <p:nvPr>
            <p:ph type="sldNum" sz="quarter" idx="12"/>
          </p:nvPr>
        </p:nvSpPr>
        <p:spPr/>
        <p:txBody>
          <a:bodyPr/>
          <a:lstStyle/>
          <a:p>
            <a:fld id="{3F29A57E-D715-46E0-8338-5311EAA2F641}"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642404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B7610-37D5-4709-91AA-2CB12D666D90}" type="datetime1">
              <a:rPr lang="en-US" smtClean="0"/>
              <a:t>12-Jul-21</a:t>
            </a:fld>
            <a:endParaRPr lang="en-US"/>
          </a:p>
        </p:txBody>
      </p:sp>
      <p:sp>
        <p:nvSpPr>
          <p:cNvPr id="6" name="Footer Placeholder 5"/>
          <p:cNvSpPr>
            <a:spLocks noGrp="1"/>
          </p:cNvSpPr>
          <p:nvPr>
            <p:ph type="ftr" sz="quarter" idx="11"/>
          </p:nvPr>
        </p:nvSpPr>
        <p:spPr/>
        <p:txBody>
          <a:bodyPr/>
          <a:lstStyle/>
          <a:p>
            <a:r>
              <a:rPr lang="en-US" smtClean="0"/>
              <a:t>Dr. Alok Bhargava</a:t>
            </a:r>
            <a:endParaRPr lang="en-US"/>
          </a:p>
        </p:txBody>
      </p:sp>
      <p:sp>
        <p:nvSpPr>
          <p:cNvPr id="7" name="Slide Number Placeholder 6"/>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196263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1F858C0-705B-418C-8414-73A923295CA1}" type="datetime1">
              <a:rPr lang="en-US" smtClean="0"/>
              <a:t>12-Jul-21</a:t>
            </a:fld>
            <a:endParaRPr lang="en-US"/>
          </a:p>
        </p:txBody>
      </p:sp>
      <p:sp>
        <p:nvSpPr>
          <p:cNvPr id="4" name="Footer Placeholder 3"/>
          <p:cNvSpPr>
            <a:spLocks noGrp="1"/>
          </p:cNvSpPr>
          <p:nvPr>
            <p:ph type="ftr" sz="quarter" idx="11"/>
          </p:nvPr>
        </p:nvSpPr>
        <p:spPr/>
        <p:txBody>
          <a:bodyPr/>
          <a:lstStyle/>
          <a:p>
            <a:r>
              <a:rPr lang="en-US" smtClean="0"/>
              <a:t>Dr. Alok Bhargava</a:t>
            </a:r>
            <a:endParaRPr lang="en-US"/>
          </a:p>
        </p:txBody>
      </p:sp>
      <p:sp>
        <p:nvSpPr>
          <p:cNvPr id="5" name="Slide Number Placeholder 4"/>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177302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E218E2E-95C7-43DE-88A2-E6E3E5529B14}" type="datetime1">
              <a:rPr lang="en-US" smtClean="0"/>
              <a:t>12-Jul-21</a:t>
            </a:fld>
            <a:endParaRPr lang="en-US"/>
          </a:p>
        </p:txBody>
      </p:sp>
      <p:sp>
        <p:nvSpPr>
          <p:cNvPr id="4" name="Footer Placeholder 3"/>
          <p:cNvSpPr>
            <a:spLocks noGrp="1"/>
          </p:cNvSpPr>
          <p:nvPr>
            <p:ph type="ftr" sz="quarter" idx="11"/>
          </p:nvPr>
        </p:nvSpPr>
        <p:spPr/>
        <p:txBody>
          <a:bodyPr/>
          <a:lstStyle/>
          <a:p>
            <a:r>
              <a:rPr lang="en-US" smtClean="0"/>
              <a:t>Dr. Alok Bhargava</a:t>
            </a:r>
            <a:endParaRPr lang="en-US"/>
          </a:p>
        </p:txBody>
      </p:sp>
      <p:sp>
        <p:nvSpPr>
          <p:cNvPr id="5" name="Slide Number Placeholder 4"/>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24922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5B199E-9EF8-4E01-88A8-033C7A38C57E}" type="datetime1">
              <a:rPr lang="en-US" smtClean="0"/>
              <a:t>12-Jul-21</a:t>
            </a:fld>
            <a:endParaRPr lang="en-US"/>
          </a:p>
        </p:txBody>
      </p:sp>
      <p:sp>
        <p:nvSpPr>
          <p:cNvPr id="5" name="Footer Placeholder 4"/>
          <p:cNvSpPr>
            <a:spLocks noGrp="1"/>
          </p:cNvSpPr>
          <p:nvPr>
            <p:ph type="ftr" sz="quarter" idx="11"/>
          </p:nvPr>
        </p:nvSpPr>
        <p:spPr/>
        <p:txBody>
          <a:bodyPr/>
          <a:lstStyle/>
          <a:p>
            <a:r>
              <a:rPr lang="en-US" smtClean="0"/>
              <a:t>Dr. Alok Bhargava</a:t>
            </a:r>
            <a:endParaRPr lang="en-US"/>
          </a:p>
        </p:txBody>
      </p:sp>
      <p:sp>
        <p:nvSpPr>
          <p:cNvPr id="6" name="Slide Number Placeholder 5"/>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4275315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00640-B853-4D80-9427-AF34A8C50E4A}" type="datetime1">
              <a:rPr lang="en-US" smtClean="0"/>
              <a:t>12-Jul-21</a:t>
            </a:fld>
            <a:endParaRPr lang="en-US"/>
          </a:p>
        </p:txBody>
      </p:sp>
      <p:sp>
        <p:nvSpPr>
          <p:cNvPr id="5" name="Footer Placeholder 4"/>
          <p:cNvSpPr>
            <a:spLocks noGrp="1"/>
          </p:cNvSpPr>
          <p:nvPr>
            <p:ph type="ftr" sz="quarter" idx="11"/>
          </p:nvPr>
        </p:nvSpPr>
        <p:spPr/>
        <p:txBody>
          <a:bodyPr/>
          <a:lstStyle/>
          <a:p>
            <a:r>
              <a:rPr lang="en-US" smtClean="0"/>
              <a:t>Dr. Alok Bhargava</a:t>
            </a:r>
            <a:endParaRPr lang="en-US"/>
          </a:p>
        </p:txBody>
      </p:sp>
      <p:sp>
        <p:nvSpPr>
          <p:cNvPr id="6" name="Slide Number Placeholder 5"/>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91515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83C0B-2024-454C-8D7A-73D8368CB818}" type="datetime1">
              <a:rPr lang="en-US" smtClean="0"/>
              <a:t>12-Jul-21</a:t>
            </a:fld>
            <a:endParaRPr lang="en-US"/>
          </a:p>
        </p:txBody>
      </p:sp>
      <p:sp>
        <p:nvSpPr>
          <p:cNvPr id="5" name="Footer Placeholder 4"/>
          <p:cNvSpPr>
            <a:spLocks noGrp="1"/>
          </p:cNvSpPr>
          <p:nvPr>
            <p:ph type="ftr" sz="quarter" idx="11"/>
          </p:nvPr>
        </p:nvSpPr>
        <p:spPr/>
        <p:txBody>
          <a:bodyPr/>
          <a:lstStyle/>
          <a:p>
            <a:r>
              <a:rPr lang="en-US" smtClean="0"/>
              <a:t>Dr. Alok Bhargava</a:t>
            </a:r>
            <a:endParaRPr lang="en-US"/>
          </a:p>
        </p:txBody>
      </p:sp>
      <p:sp>
        <p:nvSpPr>
          <p:cNvPr id="6" name="Slide Number Placeholder 5"/>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162201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39103-44D3-4D44-97E9-1EA6CD451580}" type="datetime1">
              <a:rPr lang="en-US" smtClean="0"/>
              <a:t>12-Jul-21</a:t>
            </a:fld>
            <a:endParaRPr lang="en-US"/>
          </a:p>
        </p:txBody>
      </p:sp>
      <p:sp>
        <p:nvSpPr>
          <p:cNvPr id="5" name="Footer Placeholder 4"/>
          <p:cNvSpPr>
            <a:spLocks noGrp="1"/>
          </p:cNvSpPr>
          <p:nvPr>
            <p:ph type="ftr" sz="quarter" idx="11"/>
          </p:nvPr>
        </p:nvSpPr>
        <p:spPr/>
        <p:txBody>
          <a:bodyPr/>
          <a:lstStyle/>
          <a:p>
            <a:r>
              <a:rPr lang="en-US" smtClean="0"/>
              <a:t>Dr. Alok Bhargava</a:t>
            </a:r>
            <a:endParaRPr lang="en-US"/>
          </a:p>
        </p:txBody>
      </p:sp>
      <p:sp>
        <p:nvSpPr>
          <p:cNvPr id="6" name="Slide Number Placeholder 5"/>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369621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F3C1DF-9DF4-4020-950C-7BD07650335B}" type="datetime1">
              <a:rPr lang="en-US" smtClean="0"/>
              <a:t>12-Jul-21</a:t>
            </a:fld>
            <a:endParaRPr lang="en-US"/>
          </a:p>
        </p:txBody>
      </p:sp>
      <p:sp>
        <p:nvSpPr>
          <p:cNvPr id="6" name="Footer Placeholder 5"/>
          <p:cNvSpPr>
            <a:spLocks noGrp="1"/>
          </p:cNvSpPr>
          <p:nvPr>
            <p:ph type="ftr" sz="quarter" idx="11"/>
          </p:nvPr>
        </p:nvSpPr>
        <p:spPr/>
        <p:txBody>
          <a:bodyPr/>
          <a:lstStyle/>
          <a:p>
            <a:r>
              <a:rPr lang="en-US" smtClean="0"/>
              <a:t>Dr. Alok Bhargava</a:t>
            </a:r>
            <a:endParaRPr lang="en-US"/>
          </a:p>
        </p:txBody>
      </p:sp>
      <p:sp>
        <p:nvSpPr>
          <p:cNvPr id="7" name="Slide Number Placeholder 6"/>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361559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AB1E80-EA02-4001-9AD4-18C4793C489D}" type="datetime1">
              <a:rPr lang="en-US" smtClean="0"/>
              <a:t>12-Jul-21</a:t>
            </a:fld>
            <a:endParaRPr lang="en-US"/>
          </a:p>
        </p:txBody>
      </p:sp>
      <p:sp>
        <p:nvSpPr>
          <p:cNvPr id="8" name="Footer Placeholder 7"/>
          <p:cNvSpPr>
            <a:spLocks noGrp="1"/>
          </p:cNvSpPr>
          <p:nvPr>
            <p:ph type="ftr" sz="quarter" idx="11"/>
          </p:nvPr>
        </p:nvSpPr>
        <p:spPr/>
        <p:txBody>
          <a:bodyPr/>
          <a:lstStyle/>
          <a:p>
            <a:r>
              <a:rPr lang="en-US" smtClean="0"/>
              <a:t>Dr. Alok Bhargava</a:t>
            </a:r>
            <a:endParaRPr lang="en-US"/>
          </a:p>
        </p:txBody>
      </p:sp>
      <p:sp>
        <p:nvSpPr>
          <p:cNvPr id="9" name="Slide Number Placeholder 8"/>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69162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0B4A2-9284-447E-85C1-990AFB622009}" type="datetime1">
              <a:rPr lang="en-US" smtClean="0"/>
              <a:t>12-Jul-21</a:t>
            </a:fld>
            <a:endParaRPr lang="en-US"/>
          </a:p>
        </p:txBody>
      </p:sp>
      <p:sp>
        <p:nvSpPr>
          <p:cNvPr id="4" name="Footer Placeholder 3"/>
          <p:cNvSpPr>
            <a:spLocks noGrp="1"/>
          </p:cNvSpPr>
          <p:nvPr>
            <p:ph type="ftr" sz="quarter" idx="11"/>
          </p:nvPr>
        </p:nvSpPr>
        <p:spPr/>
        <p:txBody>
          <a:bodyPr/>
          <a:lstStyle/>
          <a:p>
            <a:r>
              <a:rPr lang="en-US" smtClean="0"/>
              <a:t>Dr. Alok Bhargava</a:t>
            </a:r>
            <a:endParaRPr lang="en-US"/>
          </a:p>
        </p:txBody>
      </p:sp>
      <p:sp>
        <p:nvSpPr>
          <p:cNvPr id="5" name="Slide Number Placeholder 4"/>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237098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4332AD9-FD1A-4453-9C45-CF4DC30B80E0}" type="datetime1">
              <a:rPr lang="en-US" smtClean="0"/>
              <a:t>12-Jul-21</a:t>
            </a:fld>
            <a:endParaRPr lang="en-US"/>
          </a:p>
        </p:txBody>
      </p:sp>
      <p:sp>
        <p:nvSpPr>
          <p:cNvPr id="3" name="Footer Placeholder 2"/>
          <p:cNvSpPr>
            <a:spLocks noGrp="1"/>
          </p:cNvSpPr>
          <p:nvPr>
            <p:ph type="ftr" sz="quarter" idx="11"/>
          </p:nvPr>
        </p:nvSpPr>
        <p:spPr/>
        <p:txBody>
          <a:bodyPr/>
          <a:lstStyle/>
          <a:p>
            <a:r>
              <a:rPr lang="en-US" smtClean="0"/>
              <a:t>Dr. Alok Bhargava</a:t>
            </a:r>
            <a:endParaRPr lang="en-US"/>
          </a:p>
        </p:txBody>
      </p:sp>
      <p:sp>
        <p:nvSpPr>
          <p:cNvPr id="4" name="Slide Number Placeholder 3"/>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14729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4DD2D-93E8-4068-B88D-20E2B2F3AB64}" type="datetime1">
              <a:rPr lang="en-US" smtClean="0"/>
              <a:t>12-Jul-21</a:t>
            </a:fld>
            <a:endParaRPr lang="en-US"/>
          </a:p>
        </p:txBody>
      </p:sp>
      <p:sp>
        <p:nvSpPr>
          <p:cNvPr id="6" name="Footer Placeholder 5"/>
          <p:cNvSpPr>
            <a:spLocks noGrp="1"/>
          </p:cNvSpPr>
          <p:nvPr>
            <p:ph type="ftr" sz="quarter" idx="11"/>
          </p:nvPr>
        </p:nvSpPr>
        <p:spPr/>
        <p:txBody>
          <a:bodyPr/>
          <a:lstStyle/>
          <a:p>
            <a:r>
              <a:rPr lang="en-US" smtClean="0"/>
              <a:t>Dr. Alok Bhargava</a:t>
            </a:r>
            <a:endParaRPr lang="en-US"/>
          </a:p>
        </p:txBody>
      </p:sp>
      <p:sp>
        <p:nvSpPr>
          <p:cNvPr id="7" name="Slide Number Placeholder 6"/>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91775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A200A-3F02-4AC9-A1E9-5F13D0AE8426}" type="datetime1">
              <a:rPr lang="en-US" smtClean="0"/>
              <a:t>12-Jul-21</a:t>
            </a:fld>
            <a:endParaRPr lang="en-US"/>
          </a:p>
        </p:txBody>
      </p:sp>
      <p:sp>
        <p:nvSpPr>
          <p:cNvPr id="6" name="Footer Placeholder 5"/>
          <p:cNvSpPr>
            <a:spLocks noGrp="1"/>
          </p:cNvSpPr>
          <p:nvPr>
            <p:ph type="ftr" sz="quarter" idx="11"/>
          </p:nvPr>
        </p:nvSpPr>
        <p:spPr/>
        <p:txBody>
          <a:bodyPr/>
          <a:lstStyle/>
          <a:p>
            <a:r>
              <a:rPr lang="en-US" smtClean="0"/>
              <a:t>Dr. Alok Bhargava</a:t>
            </a:r>
            <a:endParaRPr lang="en-US"/>
          </a:p>
        </p:txBody>
      </p:sp>
      <p:sp>
        <p:nvSpPr>
          <p:cNvPr id="7" name="Slide Number Placeholder 6"/>
          <p:cNvSpPr>
            <a:spLocks noGrp="1"/>
          </p:cNvSpPr>
          <p:nvPr>
            <p:ph type="sldNum" sz="quarter" idx="12"/>
          </p:nvPr>
        </p:nvSpPr>
        <p:spPr/>
        <p:txBody>
          <a:body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281117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BC8D492-D1EA-436A-9DE4-26E30E68D1EF}" type="datetime1">
              <a:rPr lang="en-US" smtClean="0"/>
              <a:t>12-Jul-21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Dr. Alok Bhargava</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F29A57E-D715-46E0-8338-5311EAA2F641}" type="slidenum">
              <a:rPr lang="en-US" smtClean="0"/>
              <a:pPr/>
              <a:t>‹#›</a:t>
            </a:fld>
            <a:endParaRPr lang="en-US"/>
          </a:p>
        </p:txBody>
      </p:sp>
    </p:spTree>
    <p:extLst>
      <p:ext uri="{BB962C8B-B14F-4D97-AF65-F5344CB8AC3E}">
        <p14:creationId xmlns:p14="http://schemas.microsoft.com/office/powerpoint/2010/main" xmlns="" val="946491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425" y="3086101"/>
            <a:ext cx="8689976" cy="828674"/>
          </a:xfrm>
        </p:spPr>
        <p:txBody>
          <a:bodyPr>
            <a:normAutofit/>
          </a:bodyPr>
          <a:lstStyle/>
          <a:p>
            <a:r>
              <a:rPr lang="en-US" sz="3600" dirty="0" smtClean="0"/>
              <a:t>Functions </a:t>
            </a:r>
            <a:endParaRPr lang="en-US" sz="3600" dirty="0"/>
          </a:p>
        </p:txBody>
      </p:sp>
    </p:spTree>
    <p:extLst>
      <p:ext uri="{BB962C8B-B14F-4D97-AF65-F5344CB8AC3E}">
        <p14:creationId xmlns:p14="http://schemas.microsoft.com/office/powerpoint/2010/main" xmlns="" val="388058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3048000" y="1600200"/>
            <a:ext cx="2590800" cy="3201988"/>
            <a:chOff x="960" y="1008"/>
            <a:chExt cx="1632" cy="2017"/>
          </a:xfrm>
        </p:grpSpPr>
        <p:sp>
          <p:nvSpPr>
            <p:cNvPr id="9237" name="Oval 3"/>
            <p:cNvSpPr>
              <a:spLocks noChangeArrowheads="1"/>
            </p:cNvSpPr>
            <p:nvPr/>
          </p:nvSpPr>
          <p:spPr bwMode="auto">
            <a:xfrm>
              <a:off x="1190" y="1008"/>
              <a:ext cx="1097" cy="1605"/>
            </a:xfrm>
            <a:prstGeom prst="ellipse">
              <a:avLst/>
            </a:prstGeom>
            <a:solidFill>
              <a:srgbClr val="00FF00"/>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9238" name="Text Box 4"/>
            <p:cNvSpPr txBox="1">
              <a:spLocks noChangeArrowheads="1"/>
            </p:cNvSpPr>
            <p:nvPr/>
          </p:nvSpPr>
          <p:spPr bwMode="auto">
            <a:xfrm>
              <a:off x="960" y="2737"/>
              <a:ext cx="1632"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00FF00"/>
                  </a:solidFill>
                </a:rPr>
                <a:t>Set A is the domain</a:t>
              </a:r>
            </a:p>
          </p:txBody>
        </p:sp>
        <p:sp>
          <p:nvSpPr>
            <p:cNvPr id="9239" name="Text Box 5"/>
            <p:cNvSpPr txBox="1">
              <a:spLocks noChangeArrowheads="1"/>
            </p:cNvSpPr>
            <p:nvPr/>
          </p:nvSpPr>
          <p:spPr bwMode="auto">
            <a:xfrm>
              <a:off x="1622" y="1182"/>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a:t>
              </a:r>
            </a:p>
          </p:txBody>
        </p:sp>
        <p:sp>
          <p:nvSpPr>
            <p:cNvPr id="9240" name="Text Box 6"/>
            <p:cNvSpPr txBox="1">
              <a:spLocks noChangeArrowheads="1"/>
            </p:cNvSpPr>
            <p:nvPr/>
          </p:nvSpPr>
          <p:spPr bwMode="auto">
            <a:xfrm>
              <a:off x="1622" y="1427"/>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9241" name="Text Box 7"/>
            <p:cNvSpPr txBox="1">
              <a:spLocks noChangeArrowheads="1"/>
            </p:cNvSpPr>
            <p:nvPr/>
          </p:nvSpPr>
          <p:spPr bwMode="auto">
            <a:xfrm>
              <a:off x="1622" y="167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3</a:t>
              </a:r>
            </a:p>
          </p:txBody>
        </p:sp>
        <p:sp>
          <p:nvSpPr>
            <p:cNvPr id="9242" name="Text Box 8"/>
            <p:cNvSpPr txBox="1">
              <a:spLocks noChangeArrowheads="1"/>
            </p:cNvSpPr>
            <p:nvPr/>
          </p:nvSpPr>
          <p:spPr bwMode="auto">
            <a:xfrm>
              <a:off x="1622" y="195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sp>
          <p:nvSpPr>
            <p:cNvPr id="9243" name="Text Box 9"/>
            <p:cNvSpPr txBox="1">
              <a:spLocks noChangeArrowheads="1"/>
            </p:cNvSpPr>
            <p:nvPr/>
          </p:nvSpPr>
          <p:spPr bwMode="auto">
            <a:xfrm>
              <a:off x="1622" y="2229"/>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5</a:t>
              </a:r>
            </a:p>
          </p:txBody>
        </p:sp>
      </p:grpSp>
      <p:grpSp>
        <p:nvGrpSpPr>
          <p:cNvPr id="9219" name="Group 10"/>
          <p:cNvGrpSpPr>
            <a:grpSpLocks/>
          </p:cNvGrpSpPr>
          <p:nvPr/>
        </p:nvGrpSpPr>
        <p:grpSpPr bwMode="auto">
          <a:xfrm>
            <a:off x="6848476" y="1600201"/>
            <a:ext cx="2371725" cy="3267075"/>
            <a:chOff x="3354" y="1008"/>
            <a:chExt cx="1494" cy="2058"/>
          </a:xfrm>
        </p:grpSpPr>
        <p:sp>
          <p:nvSpPr>
            <p:cNvPr id="9230" name="Oval 11"/>
            <p:cNvSpPr>
              <a:spLocks noChangeArrowheads="1"/>
            </p:cNvSpPr>
            <p:nvPr/>
          </p:nvSpPr>
          <p:spPr bwMode="auto">
            <a:xfrm>
              <a:off x="3385" y="1008"/>
              <a:ext cx="1096" cy="1605"/>
            </a:xfrm>
            <a:prstGeom prst="ellipse">
              <a:avLst/>
            </a:prstGeom>
            <a:solidFill>
              <a:srgbClr val="66CCFF"/>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9231" name="Text Box 12"/>
            <p:cNvSpPr txBox="1">
              <a:spLocks noChangeArrowheads="1"/>
            </p:cNvSpPr>
            <p:nvPr/>
          </p:nvSpPr>
          <p:spPr bwMode="auto">
            <a:xfrm>
              <a:off x="3354" y="2778"/>
              <a:ext cx="1494"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66CCFF"/>
                  </a:solidFill>
                </a:rPr>
                <a:t>Set B is the range</a:t>
              </a:r>
            </a:p>
          </p:txBody>
        </p:sp>
        <p:sp>
          <p:nvSpPr>
            <p:cNvPr id="9232" name="Text Box 13"/>
            <p:cNvSpPr txBox="1">
              <a:spLocks noChangeArrowheads="1"/>
            </p:cNvSpPr>
            <p:nvPr/>
          </p:nvSpPr>
          <p:spPr bwMode="auto">
            <a:xfrm>
              <a:off x="3815" y="1288"/>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9233" name="Text Box 14"/>
            <p:cNvSpPr txBox="1">
              <a:spLocks noChangeArrowheads="1"/>
            </p:cNvSpPr>
            <p:nvPr/>
          </p:nvSpPr>
          <p:spPr bwMode="auto">
            <a:xfrm>
              <a:off x="3776" y="2194"/>
              <a:ext cx="3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10</a:t>
              </a:r>
            </a:p>
          </p:txBody>
        </p:sp>
        <p:sp>
          <p:nvSpPr>
            <p:cNvPr id="9234" name="Text Box 15"/>
            <p:cNvSpPr txBox="1">
              <a:spLocks noChangeArrowheads="1"/>
            </p:cNvSpPr>
            <p:nvPr/>
          </p:nvSpPr>
          <p:spPr bwMode="auto">
            <a:xfrm>
              <a:off x="3815" y="198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8</a:t>
              </a:r>
            </a:p>
          </p:txBody>
        </p:sp>
        <p:sp>
          <p:nvSpPr>
            <p:cNvPr id="9235" name="Text Box 16"/>
            <p:cNvSpPr txBox="1">
              <a:spLocks noChangeArrowheads="1"/>
            </p:cNvSpPr>
            <p:nvPr/>
          </p:nvSpPr>
          <p:spPr bwMode="auto">
            <a:xfrm>
              <a:off x="3815" y="177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6</a:t>
              </a:r>
            </a:p>
          </p:txBody>
        </p:sp>
        <p:sp>
          <p:nvSpPr>
            <p:cNvPr id="9236" name="Text Box 17"/>
            <p:cNvSpPr txBox="1">
              <a:spLocks noChangeArrowheads="1"/>
            </p:cNvSpPr>
            <p:nvPr/>
          </p:nvSpPr>
          <p:spPr bwMode="auto">
            <a:xfrm>
              <a:off x="3815" y="153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grpSp>
      <p:sp>
        <p:nvSpPr>
          <p:cNvPr id="9220" name="Text Box 18"/>
          <p:cNvSpPr txBox="1">
            <a:spLocks noChangeArrowheads="1"/>
          </p:cNvSpPr>
          <p:nvPr/>
        </p:nvSpPr>
        <p:spPr bwMode="auto">
          <a:xfrm>
            <a:off x="6019800" y="518160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Must use all the x’s</a:t>
            </a:r>
          </a:p>
        </p:txBody>
      </p:sp>
      <p:sp>
        <p:nvSpPr>
          <p:cNvPr id="9221" name="Text Box 19"/>
          <p:cNvSpPr txBox="1">
            <a:spLocks noChangeArrowheads="1"/>
          </p:cNvSpPr>
          <p:nvPr/>
        </p:nvSpPr>
        <p:spPr bwMode="auto">
          <a:xfrm>
            <a:off x="4572000" y="6019800"/>
            <a:ext cx="525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The x value can only be assigned to </a:t>
            </a:r>
            <a:r>
              <a:rPr lang="en-US" u="sng"/>
              <a:t>one y</a:t>
            </a:r>
          </a:p>
        </p:txBody>
      </p:sp>
      <p:sp>
        <p:nvSpPr>
          <p:cNvPr id="10260" name="Line 20"/>
          <p:cNvSpPr>
            <a:spLocks noChangeShapeType="1"/>
          </p:cNvSpPr>
          <p:nvPr/>
        </p:nvSpPr>
        <p:spPr bwMode="auto">
          <a:xfrm>
            <a:off x="4495800" y="2133600"/>
            <a:ext cx="3124200" cy="914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61" name="Line 21"/>
          <p:cNvSpPr>
            <a:spLocks noChangeShapeType="1"/>
          </p:cNvSpPr>
          <p:nvPr/>
        </p:nvSpPr>
        <p:spPr bwMode="auto">
          <a:xfrm flipV="1">
            <a:off x="4495800" y="2667000"/>
            <a:ext cx="2971800" cy="6858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62" name="Line 22"/>
          <p:cNvSpPr>
            <a:spLocks noChangeShapeType="1"/>
          </p:cNvSpPr>
          <p:nvPr/>
        </p:nvSpPr>
        <p:spPr bwMode="auto">
          <a:xfrm flipV="1">
            <a:off x="4495800" y="2362200"/>
            <a:ext cx="3048000" cy="152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63" name="Line 23"/>
          <p:cNvSpPr>
            <a:spLocks noChangeShapeType="1"/>
          </p:cNvSpPr>
          <p:nvPr/>
        </p:nvSpPr>
        <p:spPr bwMode="auto">
          <a:xfrm flipV="1">
            <a:off x="4419600" y="3733800"/>
            <a:ext cx="3124200" cy="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64" name="Text Box 24"/>
          <p:cNvSpPr txBox="1">
            <a:spLocks noChangeArrowheads="1"/>
          </p:cNvSpPr>
          <p:nvPr/>
        </p:nvSpPr>
        <p:spPr bwMode="auto">
          <a:xfrm>
            <a:off x="1828800" y="5257800"/>
            <a:ext cx="3124200" cy="457200"/>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solidFill>
                  <a:srgbClr val="FFCCFF"/>
                </a:solidFill>
                <a:latin typeface="Arial Black" panose="020B0A04020102020204" pitchFamily="34" charset="0"/>
              </a:rPr>
              <a:t>This is a function</a:t>
            </a:r>
          </a:p>
        </p:txBody>
      </p:sp>
      <p:sp>
        <p:nvSpPr>
          <p:cNvPr id="9227" name="Text Box 25"/>
          <p:cNvSpPr txBox="1">
            <a:spLocks noChangeArrowheads="1"/>
          </p:cNvSpPr>
          <p:nvPr/>
        </p:nvSpPr>
        <p:spPr bwMode="auto">
          <a:xfrm>
            <a:off x="2133600" y="228600"/>
            <a:ext cx="769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CC3399"/>
                </a:solidFill>
                <a:latin typeface="Arial" panose="020B0604020202020204" pitchFamily="34" charset="0"/>
              </a:rPr>
              <a:t>Check this relation out to determine if it is a function.</a:t>
            </a:r>
          </a:p>
        </p:txBody>
      </p:sp>
      <p:sp>
        <p:nvSpPr>
          <p:cNvPr id="10266" name="Text Box 26"/>
          <p:cNvSpPr txBox="1">
            <a:spLocks noChangeArrowheads="1"/>
          </p:cNvSpPr>
          <p:nvPr/>
        </p:nvSpPr>
        <p:spPr bwMode="auto">
          <a:xfrm>
            <a:off x="1828800" y="609601"/>
            <a:ext cx="8610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This is fine—each student gets only one grade.  More than one can get an A and I don’t have to give any D’s (so all y’s don’t need to be used).</a:t>
            </a:r>
          </a:p>
        </p:txBody>
      </p:sp>
      <p:sp>
        <p:nvSpPr>
          <p:cNvPr id="9229" name="Line 27"/>
          <p:cNvSpPr>
            <a:spLocks noChangeShapeType="1"/>
          </p:cNvSpPr>
          <p:nvPr/>
        </p:nvSpPr>
        <p:spPr bwMode="auto">
          <a:xfrm flipV="1">
            <a:off x="4495800" y="2362200"/>
            <a:ext cx="3048000" cy="533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 name="Slide Number Placeholder 3"/>
          <p:cNvSpPr>
            <a:spLocks noGrp="1"/>
          </p:cNvSpPr>
          <p:nvPr>
            <p:ph type="sldNum" sz="quarter" idx="12"/>
          </p:nvPr>
        </p:nvSpPr>
        <p:spPr/>
        <p:txBody>
          <a:bodyPr/>
          <a:lstStyle/>
          <a:p>
            <a:fld id="{3F29A57E-D715-46E0-8338-5311EAA2F641}" type="slidenum">
              <a:rPr lang="en-US" smtClean="0"/>
              <a:pPr/>
              <a:t>10</a:t>
            </a:fld>
            <a:endParaRPr lang="en-US"/>
          </a:p>
        </p:txBody>
      </p:sp>
    </p:spTree>
    <p:extLst>
      <p:ext uri="{BB962C8B-B14F-4D97-AF65-F5344CB8AC3E}">
        <p14:creationId xmlns:p14="http://schemas.microsoft.com/office/powerpoint/2010/main" xmlns="" val="11097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wipe(left)">
                                      <p:cBhvr>
                                        <p:cTn id="7" dur="500"/>
                                        <p:tgtEl>
                                          <p:spTgt spid="10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61"/>
                                        </p:tgtEl>
                                        <p:attrNameLst>
                                          <p:attrName>style.visibility</p:attrName>
                                        </p:attrNameLst>
                                      </p:cBhvr>
                                      <p:to>
                                        <p:strVal val="visible"/>
                                      </p:to>
                                    </p:set>
                                    <p:animEffect transition="in" filter="wipe(left)">
                                      <p:cBhvr>
                                        <p:cTn id="12" dur="500"/>
                                        <p:tgtEl>
                                          <p:spTgt spid="102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62"/>
                                        </p:tgtEl>
                                        <p:attrNameLst>
                                          <p:attrName>style.visibility</p:attrName>
                                        </p:attrNameLst>
                                      </p:cBhvr>
                                      <p:to>
                                        <p:strVal val="visible"/>
                                      </p:to>
                                    </p:set>
                                    <p:animEffect transition="in" filter="wipe(left)">
                                      <p:cBhvr>
                                        <p:cTn id="17" dur="500"/>
                                        <p:tgtEl>
                                          <p:spTgt spid="102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63"/>
                                        </p:tgtEl>
                                        <p:attrNameLst>
                                          <p:attrName>style.visibility</p:attrName>
                                        </p:attrNameLst>
                                      </p:cBhvr>
                                      <p:to>
                                        <p:strVal val="visible"/>
                                      </p:to>
                                    </p:set>
                                    <p:animEffect transition="in" filter="wipe(left)">
                                      <p:cBhvr>
                                        <p:cTn id="22" dur="500"/>
                                        <p:tgtEl>
                                          <p:spTgt spid="102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66"/>
                                        </p:tgtEl>
                                        <p:attrNameLst>
                                          <p:attrName>style.visibility</p:attrName>
                                        </p:attrNameLst>
                                      </p:cBhvr>
                                      <p:to>
                                        <p:strVal val="visible"/>
                                      </p:to>
                                    </p:set>
                                    <p:anim calcmode="lin" valueType="num">
                                      <p:cBhvr additive="base">
                                        <p:cTn id="27" dur="500" fill="hold"/>
                                        <p:tgtEl>
                                          <p:spTgt spid="10266"/>
                                        </p:tgtEl>
                                        <p:attrNameLst>
                                          <p:attrName>ppt_x</p:attrName>
                                        </p:attrNameLst>
                                      </p:cBhvr>
                                      <p:tavLst>
                                        <p:tav tm="0">
                                          <p:val>
                                            <p:strVal val="#ppt_x"/>
                                          </p:val>
                                        </p:tav>
                                        <p:tav tm="100000">
                                          <p:val>
                                            <p:strVal val="#ppt_x"/>
                                          </p:val>
                                        </p:tav>
                                      </p:tavLst>
                                    </p:anim>
                                    <p:anim calcmode="lin" valueType="num">
                                      <p:cBhvr additive="base">
                                        <p:cTn id="28" dur="500" fill="hold"/>
                                        <p:tgtEl>
                                          <p:spTgt spid="1026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0264"/>
                                        </p:tgtEl>
                                        <p:attrNameLst>
                                          <p:attrName>style.visibility</p:attrName>
                                        </p:attrNameLst>
                                      </p:cBhvr>
                                      <p:to>
                                        <p:strVal val="visible"/>
                                      </p:to>
                                    </p:set>
                                    <p:animEffect transition="in" filter="barn(outVertical)">
                                      <p:cBhvr>
                                        <p:cTn id="33"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p:bldP spid="10261" grpId="0" animBg="1"/>
      <p:bldP spid="10262" grpId="0" animBg="1"/>
      <p:bldP spid="10263" grpId="0" animBg="1"/>
      <p:bldP spid="10264" grpId="0" animBg="1" autoUpdateAnimBg="0"/>
      <p:bldP spid="1026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30167F7-A1BE-488B-A1EE-43AFDA3E5457}" type="slidenum">
              <a:rPr lang="en-US">
                <a:latin typeface="Tahoma" panose="020B0604030504040204" pitchFamily="34" charset="0"/>
              </a:rPr>
              <a:pPr/>
              <a:t>11</a:t>
            </a:fld>
            <a:endParaRPr lang="en-US">
              <a:latin typeface="Tahoma" panose="020B0604030504040204" pitchFamily="34" charset="0"/>
            </a:endParaRPr>
          </a:p>
        </p:txBody>
      </p:sp>
      <p:sp>
        <p:nvSpPr>
          <p:cNvPr id="18437" name="Rectangle 2"/>
          <p:cNvSpPr>
            <a:spLocks noGrp="1" noChangeArrowheads="1"/>
          </p:cNvSpPr>
          <p:nvPr>
            <p:ph type="title"/>
          </p:nvPr>
        </p:nvSpPr>
        <p:spPr>
          <a:xfrm>
            <a:off x="2198689" y="228600"/>
            <a:ext cx="7793037" cy="685800"/>
          </a:xfrm>
        </p:spPr>
        <p:txBody>
          <a:bodyPr/>
          <a:lstStyle/>
          <a:p>
            <a:pPr eaLnBrk="1" hangingPunct="1"/>
            <a:r>
              <a:rPr lang="en-US" smtClean="0"/>
              <a:t>Is a relation a function?</a:t>
            </a:r>
          </a:p>
        </p:txBody>
      </p:sp>
      <p:sp>
        <p:nvSpPr>
          <p:cNvPr id="18438"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10259" name="Text Box 19"/>
          <p:cNvSpPr txBox="1">
            <a:spLocks noChangeArrowheads="1"/>
          </p:cNvSpPr>
          <p:nvPr/>
        </p:nvSpPr>
        <p:spPr bwMode="auto">
          <a:xfrm>
            <a:off x="1600200" y="1066801"/>
            <a:ext cx="8991600" cy="430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Tx/>
              <a:buChar char="•"/>
            </a:pPr>
            <a:r>
              <a:rPr lang="en-US" sz="2600"/>
              <a:t>Focus on the </a:t>
            </a:r>
            <a:r>
              <a:rPr lang="en-US" sz="2600" b="1" i="1"/>
              <a:t>x</a:t>
            </a:r>
            <a:r>
              <a:rPr lang="en-US" sz="2600" b="1"/>
              <a:t>-coordinates</a:t>
            </a:r>
            <a:r>
              <a:rPr lang="en-US" sz="2600"/>
              <a:t>, when given a relation</a:t>
            </a:r>
          </a:p>
          <a:p>
            <a:endParaRPr lang="en-US" sz="2600"/>
          </a:p>
          <a:p>
            <a:r>
              <a:rPr lang="en-US" sz="2400"/>
              <a:t>If the set of ordered pairs have </a:t>
            </a:r>
            <a:r>
              <a:rPr lang="en-US" sz="2400" b="1"/>
              <a:t>different </a:t>
            </a:r>
            <a:r>
              <a:rPr lang="en-US" sz="2400" b="1" i="1"/>
              <a:t>x</a:t>
            </a:r>
            <a:r>
              <a:rPr lang="en-US" sz="2400" b="1"/>
              <a:t>-coordinates</a:t>
            </a:r>
            <a:r>
              <a:rPr lang="en-US" sz="2400"/>
              <a:t>, </a:t>
            </a:r>
          </a:p>
          <a:p>
            <a:r>
              <a:rPr lang="en-US" sz="2400">
                <a:solidFill>
                  <a:srgbClr val="FF33CC"/>
                </a:solidFill>
              </a:rPr>
              <a:t>              it </a:t>
            </a:r>
            <a:r>
              <a:rPr lang="en-US" sz="2400" b="1">
                <a:solidFill>
                  <a:srgbClr val="FF33CC"/>
                </a:solidFill>
              </a:rPr>
              <a:t>IS A</a:t>
            </a:r>
            <a:r>
              <a:rPr lang="en-US" sz="2400">
                <a:solidFill>
                  <a:srgbClr val="FF33CC"/>
                </a:solidFill>
              </a:rPr>
              <a:t> function</a:t>
            </a:r>
          </a:p>
          <a:p>
            <a:endParaRPr lang="en-US" sz="2400"/>
          </a:p>
          <a:p>
            <a:r>
              <a:rPr lang="en-US" sz="2400"/>
              <a:t>If the set of ordered pairs have </a:t>
            </a:r>
            <a:r>
              <a:rPr lang="en-US" sz="2400" b="1"/>
              <a:t>same</a:t>
            </a:r>
            <a:r>
              <a:rPr lang="en-US" sz="2400"/>
              <a:t> </a:t>
            </a:r>
            <a:r>
              <a:rPr lang="en-US" sz="2400" b="1" i="1"/>
              <a:t>x</a:t>
            </a:r>
            <a:r>
              <a:rPr lang="en-US" sz="2400" b="1"/>
              <a:t>-coordinates</a:t>
            </a:r>
            <a:r>
              <a:rPr lang="en-US" sz="2400"/>
              <a:t>,</a:t>
            </a:r>
          </a:p>
          <a:p>
            <a:r>
              <a:rPr lang="en-US" sz="2400"/>
              <a:t>              </a:t>
            </a:r>
            <a:r>
              <a:rPr lang="en-US" sz="2400">
                <a:solidFill>
                  <a:srgbClr val="FF33CC"/>
                </a:solidFill>
              </a:rPr>
              <a:t>it is </a:t>
            </a:r>
            <a:r>
              <a:rPr lang="en-US" sz="2400" b="1" u="sng">
                <a:solidFill>
                  <a:srgbClr val="FF33CC"/>
                </a:solidFill>
              </a:rPr>
              <a:t>NOT</a:t>
            </a:r>
            <a:r>
              <a:rPr lang="en-US" sz="2400">
                <a:solidFill>
                  <a:srgbClr val="FF33CC"/>
                </a:solidFill>
              </a:rPr>
              <a:t> a function</a:t>
            </a:r>
          </a:p>
          <a:p>
            <a:endParaRPr lang="en-US" sz="2400"/>
          </a:p>
          <a:p>
            <a:pPr>
              <a:buFontTx/>
              <a:buChar char="•"/>
            </a:pPr>
            <a:r>
              <a:rPr lang="en-US" sz="2600" b="1"/>
              <a:t>Y-coordinates</a:t>
            </a:r>
            <a:r>
              <a:rPr lang="en-US" sz="2600"/>
              <a:t> have no bearing in determining functions</a:t>
            </a:r>
          </a:p>
          <a:p>
            <a:endParaRPr lang="en-US" sz="2600"/>
          </a:p>
        </p:txBody>
      </p:sp>
    </p:spTree>
    <p:custDataLst>
      <p:tags r:id="rId1"/>
    </p:custDataLst>
    <p:extLst>
      <p:ext uri="{BB962C8B-B14F-4D97-AF65-F5344CB8AC3E}">
        <p14:creationId xmlns:p14="http://schemas.microsoft.com/office/powerpoint/2010/main" xmlns="" val="279320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59">
                                            <p:txEl>
                                              <p:pRg st="0" end="0"/>
                                            </p:txEl>
                                          </p:spTgt>
                                        </p:tgtEl>
                                        <p:attrNameLst>
                                          <p:attrName>style.visibility</p:attrName>
                                        </p:attrNameLst>
                                      </p:cBhvr>
                                      <p:to>
                                        <p:strVal val="visible"/>
                                      </p:to>
                                    </p:set>
                                    <p:anim calcmode="lin" valueType="num">
                                      <p:cBhvr additive="base">
                                        <p:cTn id="7" dur="500" fill="hold"/>
                                        <p:tgtEl>
                                          <p:spTgt spid="10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59">
                                            <p:txEl>
                                              <p:pRg st="2" end="2"/>
                                            </p:txEl>
                                          </p:spTgt>
                                        </p:tgtEl>
                                        <p:attrNameLst>
                                          <p:attrName>style.visibility</p:attrName>
                                        </p:attrNameLst>
                                      </p:cBhvr>
                                      <p:to>
                                        <p:strVal val="visible"/>
                                      </p:to>
                                    </p:set>
                                    <p:anim calcmode="lin" valueType="num">
                                      <p:cBhvr additive="base">
                                        <p:cTn id="13" dur="500" fill="hold"/>
                                        <p:tgtEl>
                                          <p:spTgt spid="102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59">
                                            <p:txEl>
                                              <p:pRg st="3" end="3"/>
                                            </p:txEl>
                                          </p:spTgt>
                                        </p:tgtEl>
                                        <p:attrNameLst>
                                          <p:attrName>style.visibility</p:attrName>
                                        </p:attrNameLst>
                                      </p:cBhvr>
                                      <p:to>
                                        <p:strVal val="visible"/>
                                      </p:to>
                                    </p:set>
                                    <p:anim calcmode="lin" valueType="num">
                                      <p:cBhvr additive="base">
                                        <p:cTn id="19" dur="500" fill="hold"/>
                                        <p:tgtEl>
                                          <p:spTgt spid="102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59">
                                            <p:txEl>
                                              <p:pRg st="5" end="5"/>
                                            </p:txEl>
                                          </p:spTgt>
                                        </p:tgtEl>
                                        <p:attrNameLst>
                                          <p:attrName>style.visibility</p:attrName>
                                        </p:attrNameLst>
                                      </p:cBhvr>
                                      <p:to>
                                        <p:strVal val="visible"/>
                                      </p:to>
                                    </p:set>
                                    <p:anim calcmode="lin" valueType="num">
                                      <p:cBhvr additive="base">
                                        <p:cTn id="25" dur="500" fill="hold"/>
                                        <p:tgtEl>
                                          <p:spTgt spid="1025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59">
                                            <p:txEl>
                                              <p:pRg st="6" end="6"/>
                                            </p:txEl>
                                          </p:spTgt>
                                        </p:tgtEl>
                                        <p:attrNameLst>
                                          <p:attrName>style.visibility</p:attrName>
                                        </p:attrNameLst>
                                      </p:cBhvr>
                                      <p:to>
                                        <p:strVal val="visible"/>
                                      </p:to>
                                    </p:set>
                                    <p:anim calcmode="lin" valueType="num">
                                      <p:cBhvr additive="base">
                                        <p:cTn id="31" dur="500" fill="hold"/>
                                        <p:tgtEl>
                                          <p:spTgt spid="1025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59">
                                            <p:txEl>
                                              <p:pRg st="8" end="8"/>
                                            </p:txEl>
                                          </p:spTgt>
                                        </p:tgtEl>
                                        <p:attrNameLst>
                                          <p:attrName>style.visibility</p:attrName>
                                        </p:attrNameLst>
                                      </p:cBhvr>
                                      <p:to>
                                        <p:strVal val="visible"/>
                                      </p:to>
                                    </p:set>
                                    <p:anim calcmode="lin" valueType="num">
                                      <p:cBhvr additive="base">
                                        <p:cTn id="37" dur="500" fill="hold"/>
                                        <p:tgtEl>
                                          <p:spTgt spid="1025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755D7D5-B0AE-49D1-8B1D-2F489740F775}" type="slidenum">
              <a:rPr lang="en-US">
                <a:latin typeface="Tahoma" panose="020B0604030504040204" pitchFamily="34" charset="0"/>
              </a:rPr>
              <a:pPr/>
              <a:t>12</a:t>
            </a:fld>
            <a:endParaRPr lang="en-US">
              <a:latin typeface="Tahoma" panose="020B0604030504040204" pitchFamily="34" charset="0"/>
            </a:endParaRPr>
          </a:p>
        </p:txBody>
      </p:sp>
      <p:sp>
        <p:nvSpPr>
          <p:cNvPr id="19461" name="TPQuestion"/>
          <p:cNvSpPr>
            <a:spLocks noGrp="1" noChangeArrowheads="1"/>
          </p:cNvSpPr>
          <p:nvPr>
            <p:ph type="title"/>
          </p:nvPr>
        </p:nvSpPr>
        <p:spPr>
          <a:xfrm>
            <a:off x="2362200" y="228600"/>
            <a:ext cx="7793038" cy="762000"/>
          </a:xfrm>
        </p:spPr>
        <p:txBody>
          <a:bodyPr/>
          <a:lstStyle/>
          <a:p>
            <a:pPr eaLnBrk="1" hangingPunct="1"/>
            <a:r>
              <a:rPr lang="en-US" smtClean="0"/>
              <a:t>Example 3</a:t>
            </a:r>
          </a:p>
        </p:txBody>
      </p:sp>
      <p:sp>
        <p:nvSpPr>
          <p:cNvPr id="2056" name="TPAnswers"/>
          <p:cNvSpPr>
            <a:spLocks noGrp="1" noChangeArrowheads="1"/>
          </p:cNvSpPr>
          <p:nvPr>
            <p:ph type="body" idx="4294967295"/>
            <p:custDataLst>
              <p:tags r:id="rId3"/>
            </p:custDataLst>
          </p:nvPr>
        </p:nvSpPr>
        <p:spPr>
          <a:xfrm>
            <a:off x="3810000" y="4038600"/>
            <a:ext cx="4114800" cy="1219200"/>
          </a:xfrm>
          <a:prstGeom prst="rect">
            <a:avLst/>
          </a:prstGeom>
        </p:spPr>
        <p:txBody>
          <a:bodyPr/>
          <a:lstStyle/>
          <a:p>
            <a:pPr marL="609600" indent="-609600" algn="ctr">
              <a:buNone/>
            </a:pPr>
            <a:r>
              <a:rPr lang="en-US" sz="5400" b="1">
                <a:solidFill>
                  <a:srgbClr val="FF33CC"/>
                </a:solidFill>
              </a:rPr>
              <a:t>YES</a:t>
            </a:r>
          </a:p>
        </p:txBody>
      </p:sp>
      <p:graphicFrame>
        <p:nvGraphicFramePr>
          <p:cNvPr id="19463" name="Object 5"/>
          <p:cNvGraphicFramePr>
            <a:graphicFrameLocks noChangeAspect="1"/>
          </p:cNvGraphicFramePr>
          <p:nvPr/>
        </p:nvGraphicFramePr>
        <p:xfrm>
          <a:off x="1981200" y="1371600"/>
          <a:ext cx="8324850" cy="615950"/>
        </p:xfrm>
        <a:graphic>
          <a:graphicData uri="http://schemas.openxmlformats.org/presentationml/2006/ole">
            <p:oleObj spid="_x0000_s80958" name="Equation" r:id="rId7" imgW="2705100" imgH="203200" progId="">
              <p:embed/>
            </p:oleObj>
          </a:graphicData>
        </a:graphic>
      </p:graphicFrame>
      <p:sp>
        <p:nvSpPr>
          <p:cNvPr id="50182" name="Text Box 6"/>
          <p:cNvSpPr txBox="1">
            <a:spLocks noChangeArrowheads="1"/>
          </p:cNvSpPr>
          <p:nvPr/>
        </p:nvSpPr>
        <p:spPr bwMode="auto">
          <a:xfrm>
            <a:off x="2057400" y="2667000"/>
            <a:ext cx="75438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Tx/>
              <a:buChar char="•"/>
            </a:pPr>
            <a:r>
              <a:rPr lang="en-US" sz="2800" b="1" i="1">
                <a:solidFill>
                  <a:srgbClr val="009900"/>
                </a:solidFill>
              </a:rPr>
              <a:t>Is this a function?</a:t>
            </a:r>
          </a:p>
          <a:p>
            <a:pPr lvl="1">
              <a:buFontTx/>
              <a:buChar char="•"/>
            </a:pPr>
            <a:r>
              <a:rPr lang="en-US" sz="2800" b="1" i="1"/>
              <a:t>Hint:  </a:t>
            </a:r>
            <a:r>
              <a:rPr lang="en-US" sz="2800" i="1"/>
              <a:t>Look only at the</a:t>
            </a:r>
            <a:r>
              <a:rPr lang="en-US" sz="2800" b="1" i="1"/>
              <a:t> x-coordinates</a:t>
            </a:r>
          </a:p>
        </p:txBody>
      </p:sp>
      <p:grpSp>
        <p:nvGrpSpPr>
          <p:cNvPr id="19465" name="Countdown" hidden="1"/>
          <p:cNvGrpSpPr>
            <a:grpSpLocks/>
          </p:cNvGrpSpPr>
          <p:nvPr>
            <p:custDataLst>
              <p:tags r:id="rId4"/>
            </p:custDataLst>
          </p:nvPr>
        </p:nvGrpSpPr>
        <p:grpSpPr bwMode="auto">
          <a:xfrm>
            <a:off x="9067800" y="228600"/>
            <a:ext cx="1270000" cy="635000"/>
            <a:chOff x="7683500" y="5842000"/>
            <a:chExt cx="1270000" cy="635000"/>
          </a:xfrm>
        </p:grpSpPr>
        <p:sp>
          <p:nvSpPr>
            <p:cNvPr id="19466" name="CDCube" hidden="1"/>
            <p:cNvSpPr>
              <a:spLocks noChangeArrowheads="1"/>
            </p:cNvSpPr>
            <p:nvPr/>
          </p:nvSpPr>
          <p:spPr bwMode="auto">
            <a:xfrm>
              <a:off x="7683500" y="5842000"/>
              <a:ext cx="1270000" cy="635000"/>
            </a:xfrm>
            <a:prstGeom prst="cube">
              <a:avLst>
                <a:gd name="adj" fmla="val 25000"/>
              </a:avLst>
            </a:prstGeom>
            <a:solidFill>
              <a:srgbClr val="333333"/>
            </a:solidFill>
            <a:ln w="9525" algn="ctr">
              <a:solidFill>
                <a:schemeClr val="tx1"/>
              </a:solidFill>
              <a:round/>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19467" name="CDText" hidden="1"/>
            <p:cNvSpPr txBox="1">
              <a:spLocks noChangeArrowheads="1"/>
            </p:cNvSpPr>
            <p:nvPr/>
          </p:nvSpPr>
          <p:spPr bwMode="auto">
            <a:xfrm>
              <a:off x="7785100" y="6045200"/>
              <a:ext cx="889000" cy="381000"/>
            </a:xfrm>
            <a:prstGeom prst="rect">
              <a:avLst/>
            </a:prstGeom>
            <a:solidFill>
              <a:srgbClr val="800000">
                <a:alpha val="50195"/>
              </a:srgbClr>
            </a:solidFill>
            <a:ln w="9525">
              <a:solidFill>
                <a:srgbClr val="000000"/>
              </a:solidFill>
              <a:miter lim="800000"/>
              <a:headEnd/>
              <a:tailEnd/>
            </a:ln>
          </p:spPr>
          <p:txBody>
            <a:bodyPr anchor="ctr" anchorCtr="1"/>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sz="2400" b="1">
                  <a:solidFill>
                    <a:srgbClr val="FF0000"/>
                  </a:solidFill>
                  <a:latin typeface="Tahoma" panose="020B0604030504040204" pitchFamily="34" charset="0"/>
                </a:rPr>
                <a:t>:00</a:t>
              </a:r>
            </a:p>
          </p:txBody>
        </p:sp>
        <p:cxnSp>
          <p:nvCxnSpPr>
            <p:cNvPr id="19468" name="CDLine" hidden="1"/>
            <p:cNvCxnSpPr>
              <a:cxnSpLocks noChangeShapeType="1"/>
            </p:cNvCxnSpPr>
            <p:nvPr/>
          </p:nvCxnSpPr>
          <p:spPr bwMode="auto">
            <a:xfrm>
              <a:off x="8001000" y="5943600"/>
              <a:ext cx="508000" cy="0"/>
            </a:xfrm>
            <a:prstGeom prst="line">
              <a:avLst/>
            </a:prstGeom>
            <a:noFill/>
            <a:ln w="38100" algn="ctr">
              <a:solidFill>
                <a:schemeClr val="tx1"/>
              </a:solidFill>
              <a:round/>
              <a:headEnd/>
              <a:tailEnd/>
            </a:ln>
            <a:extLst>
              <a:ext uri="{909E8E84-426E-40DD-AFC4-6F175D3DCCD1}">
                <a14:hiddenFill xmlns:a14="http://schemas.microsoft.com/office/drawing/2010/main" xmlns="">
                  <a:noFill/>
                </a14:hiddenFill>
              </a:ext>
            </a:extLst>
          </p:spPr>
        </p:cxnSp>
      </p:grpSp>
    </p:spTree>
    <p:custDataLst>
      <p:tags r:id="rId2"/>
    </p:custDataLst>
    <p:extLst>
      <p:ext uri="{BB962C8B-B14F-4D97-AF65-F5344CB8AC3E}">
        <p14:creationId xmlns:p14="http://schemas.microsoft.com/office/powerpoint/2010/main" xmlns="" val="553169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additive="base">
                                        <p:cTn id="7" dur="500" fill="hold"/>
                                        <p:tgtEl>
                                          <p:spTgt spid="50182"/>
                                        </p:tgtEl>
                                        <p:attrNameLst>
                                          <p:attrName>ppt_x</p:attrName>
                                        </p:attrNameLst>
                                      </p:cBhvr>
                                      <p:tavLst>
                                        <p:tav tm="0">
                                          <p:val>
                                            <p:strVal val="#ppt_x"/>
                                          </p:val>
                                        </p:tav>
                                        <p:tav tm="100000">
                                          <p:val>
                                            <p:strVal val="#ppt_x"/>
                                          </p:val>
                                        </p:tav>
                                      </p:tavLst>
                                    </p:anim>
                                    <p:anim calcmode="lin" valueType="num">
                                      <p:cBhvr additive="base">
                                        <p:cTn id="8"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6">
                                            <p:txEl>
                                              <p:pRg st="0" end="0"/>
                                            </p:txEl>
                                          </p:spTgt>
                                        </p:tgtEl>
                                        <p:attrNameLst>
                                          <p:attrName>style.visibility</p:attrName>
                                        </p:attrNameLst>
                                      </p:cBhvr>
                                      <p:to>
                                        <p:strVal val="visible"/>
                                      </p:to>
                                    </p:set>
                                    <p:anim calcmode="lin" valueType="num">
                                      <p:cBhvr>
                                        <p:cTn id="13" dur="500" fill="hold"/>
                                        <p:tgtEl>
                                          <p:spTgt spid="205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P spid="501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66D9246-0A6D-4791-9F45-5F3C8E3F6473}" type="slidenum">
              <a:rPr lang="en-US">
                <a:latin typeface="Tahoma" panose="020B0604030504040204" pitchFamily="34" charset="0"/>
              </a:rPr>
              <a:pPr/>
              <a:t>13</a:t>
            </a:fld>
            <a:endParaRPr lang="en-US">
              <a:latin typeface="Tahoma" panose="020B0604030504040204" pitchFamily="34" charset="0"/>
            </a:endParaRPr>
          </a:p>
        </p:txBody>
      </p:sp>
      <p:sp>
        <p:nvSpPr>
          <p:cNvPr id="20485" name="TPQuestion"/>
          <p:cNvSpPr>
            <a:spLocks noGrp="1" noChangeArrowheads="1"/>
          </p:cNvSpPr>
          <p:nvPr>
            <p:ph type="title"/>
          </p:nvPr>
        </p:nvSpPr>
        <p:spPr>
          <a:xfrm>
            <a:off x="2286000" y="381000"/>
            <a:ext cx="7793038" cy="762000"/>
          </a:xfrm>
        </p:spPr>
        <p:txBody>
          <a:bodyPr/>
          <a:lstStyle/>
          <a:p>
            <a:pPr eaLnBrk="1" hangingPunct="1"/>
            <a:r>
              <a:rPr lang="en-US" smtClean="0"/>
              <a:t>Example 4</a:t>
            </a:r>
          </a:p>
        </p:txBody>
      </p:sp>
      <p:graphicFrame>
        <p:nvGraphicFramePr>
          <p:cNvPr id="20486" name="Object 5"/>
          <p:cNvGraphicFramePr>
            <a:graphicFrameLocks noChangeAspect="1"/>
          </p:cNvGraphicFramePr>
          <p:nvPr/>
        </p:nvGraphicFramePr>
        <p:xfrm>
          <a:off x="1905001" y="1447800"/>
          <a:ext cx="8482013" cy="615950"/>
        </p:xfrm>
        <a:graphic>
          <a:graphicData uri="http://schemas.openxmlformats.org/presentationml/2006/ole">
            <p:oleObj spid="_x0000_s81982" name="Equation" r:id="rId7" imgW="2755900" imgH="203200" progId="">
              <p:embed/>
            </p:oleObj>
          </a:graphicData>
        </a:graphic>
      </p:graphicFrame>
      <p:sp>
        <p:nvSpPr>
          <p:cNvPr id="20487" name="Text Box 6"/>
          <p:cNvSpPr txBox="1">
            <a:spLocks noChangeArrowheads="1"/>
          </p:cNvSpPr>
          <p:nvPr/>
        </p:nvSpPr>
        <p:spPr bwMode="auto">
          <a:xfrm>
            <a:off x="1905000" y="2438400"/>
            <a:ext cx="83058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Tx/>
              <a:buChar char="•"/>
            </a:pPr>
            <a:r>
              <a:rPr lang="en-US" sz="2800" b="1" i="1">
                <a:solidFill>
                  <a:srgbClr val="009900"/>
                </a:solidFill>
              </a:rPr>
              <a:t>Is this a function?</a:t>
            </a:r>
          </a:p>
          <a:p>
            <a:pPr lvl="1">
              <a:buFontTx/>
              <a:buChar char="•"/>
            </a:pPr>
            <a:r>
              <a:rPr lang="en-US" sz="2800" b="1" i="1"/>
              <a:t>Hint:  </a:t>
            </a:r>
            <a:r>
              <a:rPr lang="en-US" sz="2800" i="1"/>
              <a:t>Look only at the</a:t>
            </a:r>
            <a:r>
              <a:rPr lang="en-US" sz="2800" b="1" i="1"/>
              <a:t> x-coordinates</a:t>
            </a:r>
          </a:p>
        </p:txBody>
      </p:sp>
      <p:grpSp>
        <p:nvGrpSpPr>
          <p:cNvPr id="2" name="Countdown" hidden="1"/>
          <p:cNvGrpSpPr>
            <a:grpSpLocks/>
          </p:cNvGrpSpPr>
          <p:nvPr>
            <p:custDataLst>
              <p:tags r:id="rId3"/>
            </p:custDataLst>
          </p:nvPr>
        </p:nvGrpSpPr>
        <p:grpSpPr bwMode="auto">
          <a:xfrm>
            <a:off x="9067800" y="228600"/>
            <a:ext cx="1270000" cy="635000"/>
            <a:chOff x="7683500" y="5842000"/>
            <a:chExt cx="1270000" cy="635000"/>
          </a:xfrm>
        </p:grpSpPr>
        <p:sp>
          <p:nvSpPr>
            <p:cNvPr id="20490" name="CDCube" hidden="1"/>
            <p:cNvSpPr>
              <a:spLocks noChangeArrowheads="1"/>
            </p:cNvSpPr>
            <p:nvPr/>
          </p:nvSpPr>
          <p:spPr bwMode="auto">
            <a:xfrm>
              <a:off x="7683500" y="5842000"/>
              <a:ext cx="1270000" cy="635000"/>
            </a:xfrm>
            <a:prstGeom prst="cube">
              <a:avLst>
                <a:gd name="adj" fmla="val 25000"/>
              </a:avLst>
            </a:prstGeom>
            <a:solidFill>
              <a:srgbClr val="333333"/>
            </a:solidFill>
            <a:ln w="9525" algn="ctr">
              <a:solidFill>
                <a:schemeClr val="tx1"/>
              </a:solidFill>
              <a:round/>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20491" name="CDText" hidden="1"/>
            <p:cNvSpPr txBox="1">
              <a:spLocks noChangeArrowheads="1"/>
            </p:cNvSpPr>
            <p:nvPr/>
          </p:nvSpPr>
          <p:spPr bwMode="auto">
            <a:xfrm>
              <a:off x="7785100" y="6045200"/>
              <a:ext cx="889000" cy="381000"/>
            </a:xfrm>
            <a:prstGeom prst="rect">
              <a:avLst/>
            </a:prstGeom>
            <a:solidFill>
              <a:srgbClr val="800000">
                <a:alpha val="50195"/>
              </a:srgbClr>
            </a:solidFill>
            <a:ln w="9525">
              <a:solidFill>
                <a:srgbClr val="000000"/>
              </a:solidFill>
              <a:miter lim="800000"/>
              <a:headEnd/>
              <a:tailEnd/>
            </a:ln>
          </p:spPr>
          <p:txBody>
            <a:bodyPr anchor="ctr" anchorCtr="1"/>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sz="2400" b="1">
                  <a:solidFill>
                    <a:srgbClr val="FF0000"/>
                  </a:solidFill>
                  <a:latin typeface="Tahoma" panose="020B0604030504040204" pitchFamily="34" charset="0"/>
                </a:rPr>
                <a:t>:40</a:t>
              </a:r>
            </a:p>
          </p:txBody>
        </p:sp>
        <p:cxnSp>
          <p:nvCxnSpPr>
            <p:cNvPr id="20492" name="CDLine" hidden="1"/>
            <p:cNvCxnSpPr>
              <a:cxnSpLocks noChangeShapeType="1"/>
            </p:cNvCxnSpPr>
            <p:nvPr/>
          </p:nvCxnSpPr>
          <p:spPr bwMode="auto">
            <a:xfrm>
              <a:off x="8001000" y="5943600"/>
              <a:ext cx="508000" cy="0"/>
            </a:xfrm>
            <a:prstGeom prst="line">
              <a:avLst/>
            </a:prstGeom>
            <a:noFill/>
            <a:ln w="38100" algn="ctr">
              <a:solidFill>
                <a:schemeClr val="tx1"/>
              </a:solidFill>
              <a:round/>
              <a:headEnd/>
              <a:tailEnd/>
            </a:ln>
            <a:extLst>
              <a:ext uri="{909E8E84-426E-40DD-AFC4-6F175D3DCCD1}">
                <a14:hiddenFill xmlns:a14="http://schemas.microsoft.com/office/drawing/2010/main" xmlns="">
                  <a:noFill/>
                </a14:hiddenFill>
              </a:ext>
            </a:extLst>
          </p:spPr>
        </p:cxnSp>
      </p:grpSp>
      <p:sp>
        <p:nvSpPr>
          <p:cNvPr id="17" name="TPAnswers"/>
          <p:cNvSpPr txBox="1">
            <a:spLocks noChangeArrowheads="1"/>
          </p:cNvSpPr>
          <p:nvPr>
            <p:custDataLst>
              <p:tags r:id="rId4"/>
            </p:custDataLst>
          </p:nvPr>
        </p:nvSpPr>
        <p:spPr bwMode="auto">
          <a:xfrm>
            <a:off x="4114800" y="3886200"/>
            <a:ext cx="4114800" cy="1219200"/>
          </a:xfrm>
          <a:prstGeom prst="rect">
            <a:avLst/>
          </a:prstGeom>
          <a:noFill/>
          <a:ln w="9525">
            <a:noFill/>
            <a:miter lim="800000"/>
            <a:headEnd/>
            <a:tailEnd/>
          </a:ln>
        </p:spPr>
        <p:txBody>
          <a:bodyPr/>
          <a:lstStyle>
            <a:lvl1pPr marL="609600" indent="-6096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en-US" sz="5400" b="1">
                <a:solidFill>
                  <a:srgbClr val="FF33CC"/>
                </a:solidFill>
              </a:rPr>
              <a:t>NO</a:t>
            </a:r>
          </a:p>
        </p:txBody>
      </p:sp>
    </p:spTree>
    <p:custDataLst>
      <p:tags r:id="rId2"/>
    </p:custDataLst>
    <p:extLst>
      <p:ext uri="{BB962C8B-B14F-4D97-AF65-F5344CB8AC3E}">
        <p14:creationId xmlns:p14="http://schemas.microsoft.com/office/powerpoint/2010/main" xmlns="" val="1859214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p:cTn id="1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3228500-CDC4-4E4D-9D6D-CDC05AE9CAD2}" type="slidenum">
              <a:rPr lang="en-US">
                <a:latin typeface="Tahoma" panose="020B0604030504040204" pitchFamily="34" charset="0"/>
              </a:rPr>
              <a:pPr/>
              <a:t>14</a:t>
            </a:fld>
            <a:endParaRPr lang="en-US">
              <a:latin typeface="Tahoma" panose="020B0604030504040204" pitchFamily="34" charset="0"/>
            </a:endParaRPr>
          </a:p>
        </p:txBody>
      </p:sp>
      <p:sp>
        <p:nvSpPr>
          <p:cNvPr id="21509" name="TPAnswers"/>
          <p:cNvSpPr>
            <a:spLocks noGrp="1" noChangeArrowheads="1"/>
          </p:cNvSpPr>
          <p:nvPr>
            <p:ph type="body" idx="4294967295"/>
            <p:custDataLst>
              <p:tags r:id="rId2"/>
            </p:custDataLst>
          </p:nvPr>
        </p:nvSpPr>
        <p:spPr>
          <a:xfrm>
            <a:off x="1981200" y="2057400"/>
            <a:ext cx="8534400" cy="3657600"/>
          </a:xfrm>
          <a:prstGeom prst="rect">
            <a:avLst/>
          </a:prstGeom>
        </p:spPr>
        <p:txBody>
          <a:bodyPr/>
          <a:lstStyle/>
          <a:p>
            <a:pPr marL="609600" indent="-609600">
              <a:buNone/>
            </a:pPr>
            <a:r>
              <a:rPr lang="en-US" smtClean="0"/>
              <a:t>	Choice One		    Choice Two</a:t>
            </a:r>
          </a:p>
        </p:txBody>
      </p:sp>
      <p:sp>
        <p:nvSpPr>
          <p:cNvPr id="21510" name="TPQuestion"/>
          <p:cNvSpPr>
            <a:spLocks noGrp="1" noChangeArrowheads="1"/>
          </p:cNvSpPr>
          <p:nvPr>
            <p:ph type="title"/>
          </p:nvPr>
        </p:nvSpPr>
        <p:spPr>
          <a:xfrm>
            <a:off x="1905000" y="381000"/>
            <a:ext cx="7793038" cy="762000"/>
          </a:xfrm>
        </p:spPr>
        <p:txBody>
          <a:bodyPr/>
          <a:lstStyle/>
          <a:p>
            <a:pPr eaLnBrk="1" hangingPunct="1"/>
            <a:r>
              <a:rPr lang="en-US" smtClean="0"/>
              <a:t>Example 5</a:t>
            </a:r>
          </a:p>
        </p:txBody>
      </p:sp>
      <p:grpSp>
        <p:nvGrpSpPr>
          <p:cNvPr id="21511" name="Group 27"/>
          <p:cNvGrpSpPr>
            <a:grpSpLocks/>
          </p:cNvGrpSpPr>
          <p:nvPr/>
        </p:nvGrpSpPr>
        <p:grpSpPr bwMode="auto">
          <a:xfrm>
            <a:off x="2590800" y="2590800"/>
            <a:ext cx="2667000" cy="1531938"/>
            <a:chOff x="672" y="1632"/>
            <a:chExt cx="1680" cy="965"/>
          </a:xfrm>
        </p:grpSpPr>
        <p:sp>
          <p:nvSpPr>
            <p:cNvPr id="21528" name="Oval 7"/>
            <p:cNvSpPr>
              <a:spLocks noChangeArrowheads="1"/>
            </p:cNvSpPr>
            <p:nvPr/>
          </p:nvSpPr>
          <p:spPr bwMode="auto">
            <a:xfrm>
              <a:off x="672" y="1632"/>
              <a:ext cx="564" cy="934"/>
            </a:xfrm>
            <a:prstGeom prst="ellipse">
              <a:avLst/>
            </a:prstGeom>
            <a:solidFill>
              <a:schemeClr val="bg1"/>
            </a:solidFill>
            <a:ln w="12700">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21529" name="Oval 8"/>
            <p:cNvSpPr>
              <a:spLocks noChangeArrowheads="1"/>
            </p:cNvSpPr>
            <p:nvPr/>
          </p:nvSpPr>
          <p:spPr bwMode="auto">
            <a:xfrm>
              <a:off x="1774" y="1632"/>
              <a:ext cx="578" cy="965"/>
            </a:xfrm>
            <a:prstGeom prst="ellipse">
              <a:avLst/>
            </a:prstGeom>
            <a:solidFill>
              <a:schemeClr val="bg1"/>
            </a:solidFill>
            <a:ln w="12700">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21530" name="Line 9"/>
            <p:cNvSpPr>
              <a:spLocks noChangeShapeType="1"/>
            </p:cNvSpPr>
            <p:nvPr/>
          </p:nvSpPr>
          <p:spPr bwMode="auto">
            <a:xfrm>
              <a:off x="1104" y="1872"/>
              <a:ext cx="80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31" name="Line 10"/>
            <p:cNvSpPr>
              <a:spLocks noChangeShapeType="1"/>
            </p:cNvSpPr>
            <p:nvPr/>
          </p:nvSpPr>
          <p:spPr bwMode="auto">
            <a:xfrm>
              <a:off x="1086" y="2059"/>
              <a:ext cx="84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32" name="Line 11"/>
            <p:cNvSpPr>
              <a:spLocks noChangeShapeType="1"/>
            </p:cNvSpPr>
            <p:nvPr/>
          </p:nvSpPr>
          <p:spPr bwMode="auto">
            <a:xfrm flipV="1">
              <a:off x="1086" y="2095"/>
              <a:ext cx="845" cy="251"/>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33" name="Text Box 12"/>
            <p:cNvSpPr txBox="1">
              <a:spLocks noChangeArrowheads="1"/>
            </p:cNvSpPr>
            <p:nvPr/>
          </p:nvSpPr>
          <p:spPr bwMode="auto">
            <a:xfrm>
              <a:off x="837" y="1746"/>
              <a:ext cx="225"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400" b="1"/>
                <a:t>3</a:t>
              </a:r>
            </a:p>
            <a:p>
              <a:r>
                <a:rPr lang="en-US" sz="2400" b="1"/>
                <a:t>1</a:t>
              </a:r>
            </a:p>
            <a:p>
              <a:r>
                <a:rPr lang="en-US" sz="2400" b="1"/>
                <a:t>0</a:t>
              </a:r>
            </a:p>
          </p:txBody>
        </p:sp>
        <p:sp>
          <p:nvSpPr>
            <p:cNvPr id="21534" name="Text Box 13"/>
            <p:cNvSpPr txBox="1">
              <a:spLocks noChangeArrowheads="1"/>
            </p:cNvSpPr>
            <p:nvPr/>
          </p:nvSpPr>
          <p:spPr bwMode="auto">
            <a:xfrm>
              <a:off x="1908" y="1700"/>
              <a:ext cx="322"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400" b="1"/>
                <a:t>–1</a:t>
              </a:r>
            </a:p>
            <a:p>
              <a:r>
                <a:rPr lang="en-US" sz="2400" b="1"/>
                <a:t>2</a:t>
              </a:r>
            </a:p>
            <a:p>
              <a:r>
                <a:rPr lang="en-US" sz="2400" b="1"/>
                <a:t>3</a:t>
              </a:r>
            </a:p>
          </p:txBody>
        </p:sp>
      </p:grpSp>
      <p:grpSp>
        <p:nvGrpSpPr>
          <p:cNvPr id="21512" name="Group 24"/>
          <p:cNvGrpSpPr>
            <a:grpSpLocks/>
          </p:cNvGrpSpPr>
          <p:nvPr/>
        </p:nvGrpSpPr>
        <p:grpSpPr bwMode="auto">
          <a:xfrm>
            <a:off x="6934200" y="2628900"/>
            <a:ext cx="2590800" cy="1600200"/>
            <a:chOff x="720" y="2976"/>
            <a:chExt cx="1632" cy="1008"/>
          </a:xfrm>
        </p:grpSpPr>
        <p:grpSp>
          <p:nvGrpSpPr>
            <p:cNvPr id="21519" name="Group 15"/>
            <p:cNvGrpSpPr>
              <a:grpSpLocks/>
            </p:cNvGrpSpPr>
            <p:nvPr/>
          </p:nvGrpSpPr>
          <p:grpSpPr bwMode="auto">
            <a:xfrm>
              <a:off x="720" y="2976"/>
              <a:ext cx="1632" cy="1008"/>
              <a:chOff x="2880" y="2116"/>
              <a:chExt cx="2160" cy="1480"/>
            </a:xfrm>
          </p:grpSpPr>
          <p:sp>
            <p:nvSpPr>
              <p:cNvPr id="21522" name="Oval 16"/>
              <p:cNvSpPr>
                <a:spLocks noChangeArrowheads="1"/>
              </p:cNvSpPr>
              <p:nvPr/>
            </p:nvSpPr>
            <p:spPr bwMode="auto">
              <a:xfrm>
                <a:off x="2880" y="2116"/>
                <a:ext cx="1000" cy="1432"/>
              </a:xfrm>
              <a:prstGeom prst="ellipse">
                <a:avLst/>
              </a:prstGeom>
              <a:solidFill>
                <a:schemeClr val="bg1"/>
              </a:solidFill>
              <a:ln w="12700">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21523" name="Oval 17"/>
              <p:cNvSpPr>
                <a:spLocks noChangeArrowheads="1"/>
              </p:cNvSpPr>
              <p:nvPr/>
            </p:nvSpPr>
            <p:spPr bwMode="auto">
              <a:xfrm>
                <a:off x="4272" y="2116"/>
                <a:ext cx="768" cy="1480"/>
              </a:xfrm>
              <a:prstGeom prst="ellipse">
                <a:avLst/>
              </a:prstGeom>
              <a:solidFill>
                <a:schemeClr val="bg1"/>
              </a:solidFill>
              <a:ln w="12700">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21524" name="Line 18"/>
              <p:cNvSpPr>
                <a:spLocks noChangeShapeType="1"/>
              </p:cNvSpPr>
              <p:nvPr/>
            </p:nvSpPr>
            <p:spPr bwMode="auto">
              <a:xfrm>
                <a:off x="3504" y="2304"/>
                <a:ext cx="10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25" name="Line 19"/>
              <p:cNvSpPr>
                <a:spLocks noChangeShapeType="1"/>
              </p:cNvSpPr>
              <p:nvPr/>
            </p:nvSpPr>
            <p:spPr bwMode="auto">
              <a:xfrm>
                <a:off x="3552" y="2688"/>
                <a:ext cx="952"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26" name="Line 20"/>
              <p:cNvSpPr>
                <a:spLocks noChangeShapeType="1"/>
              </p:cNvSpPr>
              <p:nvPr/>
            </p:nvSpPr>
            <p:spPr bwMode="auto">
              <a:xfrm>
                <a:off x="3552" y="2692"/>
                <a:ext cx="904" cy="32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27" name="Line 21"/>
              <p:cNvSpPr>
                <a:spLocks noChangeShapeType="1"/>
              </p:cNvSpPr>
              <p:nvPr/>
            </p:nvSpPr>
            <p:spPr bwMode="auto">
              <a:xfrm>
                <a:off x="3456" y="3076"/>
                <a:ext cx="1096" cy="28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520" name="Text Box 22"/>
            <p:cNvSpPr txBox="1">
              <a:spLocks noChangeArrowheads="1"/>
            </p:cNvSpPr>
            <p:nvPr/>
          </p:nvSpPr>
          <p:spPr bwMode="auto">
            <a:xfrm>
              <a:off x="910" y="2996"/>
              <a:ext cx="322"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400" b="1"/>
                <a:t>2</a:t>
              </a:r>
            </a:p>
            <a:p>
              <a:r>
                <a:rPr lang="en-US" sz="2400" b="1"/>
                <a:t>–1</a:t>
              </a:r>
            </a:p>
            <a:p>
              <a:r>
                <a:rPr lang="en-US" sz="2400" b="1"/>
                <a:t>3</a:t>
              </a:r>
            </a:p>
          </p:txBody>
        </p:sp>
        <p:sp>
          <p:nvSpPr>
            <p:cNvPr id="21521" name="Text Box 23"/>
            <p:cNvSpPr txBox="1">
              <a:spLocks noChangeArrowheads="1"/>
            </p:cNvSpPr>
            <p:nvPr/>
          </p:nvSpPr>
          <p:spPr bwMode="auto">
            <a:xfrm>
              <a:off x="1936" y="2976"/>
              <a:ext cx="322" cy="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400" b="1"/>
                <a:t>2</a:t>
              </a:r>
            </a:p>
            <a:p>
              <a:r>
                <a:rPr lang="en-US" sz="2400" b="1"/>
                <a:t>3</a:t>
              </a:r>
            </a:p>
            <a:p>
              <a:r>
                <a:rPr lang="en-US" sz="2400" b="1"/>
                <a:t>–2</a:t>
              </a:r>
            </a:p>
            <a:p>
              <a:r>
                <a:rPr lang="en-US" sz="2400" b="1"/>
                <a:t>0</a:t>
              </a:r>
            </a:p>
          </p:txBody>
        </p:sp>
      </p:grpSp>
      <p:sp>
        <p:nvSpPr>
          <p:cNvPr id="21513" name="Rectangle 25"/>
          <p:cNvSpPr>
            <a:spLocks noChangeArrowheads="1"/>
          </p:cNvSpPr>
          <p:nvPr/>
        </p:nvSpPr>
        <p:spPr bwMode="auto">
          <a:xfrm>
            <a:off x="2971801" y="1219201"/>
            <a:ext cx="68119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800" b="1" i="1">
                <a:solidFill>
                  <a:srgbClr val="FF33CC"/>
                </a:solidFill>
              </a:rPr>
              <a:t>Which mapping represents a function?</a:t>
            </a:r>
            <a:endParaRPr lang="en-US" sz="2800" b="1"/>
          </a:p>
        </p:txBody>
      </p:sp>
      <p:grpSp>
        <p:nvGrpSpPr>
          <p:cNvPr id="5" name="Countdown" hidden="1"/>
          <p:cNvGrpSpPr>
            <a:grpSpLocks/>
          </p:cNvGrpSpPr>
          <p:nvPr>
            <p:custDataLst>
              <p:tags r:id="rId3"/>
            </p:custDataLst>
          </p:nvPr>
        </p:nvGrpSpPr>
        <p:grpSpPr bwMode="auto">
          <a:xfrm>
            <a:off x="9220200" y="228600"/>
            <a:ext cx="1270000" cy="635000"/>
            <a:chOff x="7683500" y="5842000"/>
            <a:chExt cx="1270000" cy="635000"/>
          </a:xfrm>
        </p:grpSpPr>
        <p:sp>
          <p:nvSpPr>
            <p:cNvPr id="21516" name="CDCube" hidden="1"/>
            <p:cNvSpPr>
              <a:spLocks noChangeArrowheads="1"/>
            </p:cNvSpPr>
            <p:nvPr/>
          </p:nvSpPr>
          <p:spPr bwMode="auto">
            <a:xfrm>
              <a:off x="7683500" y="5842000"/>
              <a:ext cx="1270000" cy="635000"/>
            </a:xfrm>
            <a:prstGeom prst="cube">
              <a:avLst>
                <a:gd name="adj" fmla="val 25000"/>
              </a:avLst>
            </a:prstGeom>
            <a:solidFill>
              <a:srgbClr val="333333"/>
            </a:solidFill>
            <a:ln w="9525" algn="ctr">
              <a:solidFill>
                <a:schemeClr val="tx1"/>
              </a:solidFill>
              <a:round/>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21517" name="CDText" hidden="1"/>
            <p:cNvSpPr txBox="1">
              <a:spLocks noChangeArrowheads="1"/>
            </p:cNvSpPr>
            <p:nvPr/>
          </p:nvSpPr>
          <p:spPr bwMode="auto">
            <a:xfrm>
              <a:off x="7785100" y="6045200"/>
              <a:ext cx="889000" cy="381000"/>
            </a:xfrm>
            <a:prstGeom prst="rect">
              <a:avLst/>
            </a:prstGeom>
            <a:solidFill>
              <a:srgbClr val="800000">
                <a:alpha val="50195"/>
              </a:srgbClr>
            </a:solidFill>
            <a:ln w="9525">
              <a:solidFill>
                <a:srgbClr val="000000"/>
              </a:solidFill>
              <a:miter lim="800000"/>
              <a:headEnd/>
              <a:tailEnd/>
            </a:ln>
          </p:spPr>
          <p:txBody>
            <a:bodyPr anchor="ctr" anchorCtr="1"/>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sz="2400" b="1">
                  <a:solidFill>
                    <a:srgbClr val="FF0000"/>
                  </a:solidFill>
                  <a:latin typeface="Tahoma" panose="020B0604030504040204" pitchFamily="34" charset="0"/>
                </a:rPr>
                <a:t>:40</a:t>
              </a:r>
            </a:p>
          </p:txBody>
        </p:sp>
        <p:cxnSp>
          <p:nvCxnSpPr>
            <p:cNvPr id="21518" name="CDLine" hidden="1"/>
            <p:cNvCxnSpPr>
              <a:cxnSpLocks noChangeShapeType="1"/>
            </p:cNvCxnSpPr>
            <p:nvPr/>
          </p:nvCxnSpPr>
          <p:spPr bwMode="auto">
            <a:xfrm>
              <a:off x="8001000" y="5943600"/>
              <a:ext cx="508000" cy="0"/>
            </a:xfrm>
            <a:prstGeom prst="line">
              <a:avLst/>
            </a:prstGeom>
            <a:noFill/>
            <a:ln w="38100" algn="ctr">
              <a:solidFill>
                <a:schemeClr val="tx1"/>
              </a:solidFill>
              <a:round/>
              <a:headEnd/>
              <a:tailEnd/>
            </a:ln>
            <a:extLst>
              <a:ext uri="{909E8E84-426E-40DD-AFC4-6F175D3DCCD1}">
                <a14:hiddenFill xmlns:a14="http://schemas.microsoft.com/office/drawing/2010/main" xmlns="">
                  <a:noFill/>
                </a14:hiddenFill>
              </a:ext>
            </a:extLst>
          </p:spPr>
        </p:cxnSp>
      </p:grpSp>
      <p:sp>
        <p:nvSpPr>
          <p:cNvPr id="33" name="TPAnswers"/>
          <p:cNvSpPr txBox="1">
            <a:spLocks noChangeArrowheads="1"/>
          </p:cNvSpPr>
          <p:nvPr>
            <p:custDataLst>
              <p:tags r:id="rId4"/>
            </p:custDataLst>
          </p:nvPr>
        </p:nvSpPr>
        <p:spPr bwMode="auto">
          <a:xfrm>
            <a:off x="3886200" y="4800600"/>
            <a:ext cx="4114800" cy="1219200"/>
          </a:xfrm>
          <a:prstGeom prst="rect">
            <a:avLst/>
          </a:prstGeom>
          <a:noFill/>
          <a:ln w="9525">
            <a:noFill/>
            <a:miter lim="800000"/>
            <a:headEnd/>
            <a:tailEnd/>
          </a:ln>
        </p:spPr>
        <p:txBody>
          <a:bodyPr/>
          <a:lstStyle>
            <a:lvl1pPr marL="609600" indent="-6096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en-US" sz="5400" b="1">
                <a:solidFill>
                  <a:srgbClr val="009900"/>
                </a:solidFill>
              </a:rPr>
              <a:t>Choice 1</a:t>
            </a:r>
          </a:p>
        </p:txBody>
      </p:sp>
    </p:spTree>
    <p:custDataLst>
      <p:tags r:id="rId1"/>
    </p:custDataLst>
    <p:extLst>
      <p:ext uri="{BB962C8B-B14F-4D97-AF65-F5344CB8AC3E}">
        <p14:creationId xmlns:p14="http://schemas.microsoft.com/office/powerpoint/2010/main" xmlns="" val="3588849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p:cTn id="11"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591E080-2160-4BD5-80A7-FB960EEFB68F}" type="slidenum">
              <a:rPr lang="en-US">
                <a:latin typeface="Tahoma" panose="020B0604030504040204" pitchFamily="34" charset="0"/>
              </a:rPr>
              <a:pPr/>
              <a:t>15</a:t>
            </a:fld>
            <a:endParaRPr lang="en-US">
              <a:latin typeface="Tahoma" panose="020B0604030504040204" pitchFamily="34" charset="0"/>
            </a:endParaRPr>
          </a:p>
        </p:txBody>
      </p:sp>
      <p:sp>
        <p:nvSpPr>
          <p:cNvPr id="23557" name="TPQuestion"/>
          <p:cNvSpPr>
            <a:spLocks noGrp="1" noChangeArrowheads="1"/>
          </p:cNvSpPr>
          <p:nvPr>
            <p:ph type="title"/>
          </p:nvPr>
        </p:nvSpPr>
        <p:spPr>
          <a:xfrm>
            <a:off x="2209800" y="304800"/>
            <a:ext cx="7793038" cy="685800"/>
          </a:xfrm>
        </p:spPr>
        <p:txBody>
          <a:bodyPr/>
          <a:lstStyle/>
          <a:p>
            <a:pPr eaLnBrk="1" hangingPunct="1"/>
            <a:r>
              <a:rPr lang="en-US" dirty="0"/>
              <a:t>Example </a:t>
            </a:r>
            <a:r>
              <a:rPr lang="en-US" dirty="0" smtClean="0"/>
              <a:t>6</a:t>
            </a:r>
            <a:endParaRPr lang="en-US" dirty="0"/>
          </a:p>
        </p:txBody>
      </p:sp>
      <p:sp>
        <p:nvSpPr>
          <p:cNvPr id="23558" name="Rectangle 3"/>
          <p:cNvSpPr>
            <a:spLocks noChangeArrowheads="1"/>
          </p:cNvSpPr>
          <p:nvPr/>
        </p:nvSpPr>
        <p:spPr bwMode="auto">
          <a:xfrm>
            <a:off x="2971800" y="1066801"/>
            <a:ext cx="66675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800" b="1" i="1">
                <a:solidFill>
                  <a:srgbClr val="FF33CC"/>
                </a:solidFill>
              </a:rPr>
              <a:t>Which situation represents a function?</a:t>
            </a:r>
            <a:endParaRPr lang="en-US" sz="2800" b="1">
              <a:solidFill>
                <a:srgbClr val="FF33CC"/>
              </a:solidFill>
            </a:endParaRPr>
          </a:p>
        </p:txBody>
      </p:sp>
      <p:sp>
        <p:nvSpPr>
          <p:cNvPr id="52234" name="Text Box 10"/>
          <p:cNvSpPr txBox="1">
            <a:spLocks noChangeArrowheads="1"/>
          </p:cNvSpPr>
          <p:nvPr/>
        </p:nvSpPr>
        <p:spPr bwMode="auto">
          <a:xfrm>
            <a:off x="1905000" y="3810001"/>
            <a:ext cx="39624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sz="1600" b="1" i="1">
                <a:solidFill>
                  <a:schemeClr val="accent1"/>
                </a:solidFill>
              </a:rPr>
              <a:t>There is only one price for each different item on a certain date. The relation from items to price makes it a function.</a:t>
            </a:r>
          </a:p>
        </p:txBody>
      </p:sp>
      <p:sp>
        <p:nvSpPr>
          <p:cNvPr id="52235" name="Text Box 11"/>
          <p:cNvSpPr txBox="1">
            <a:spLocks noChangeArrowheads="1"/>
          </p:cNvSpPr>
          <p:nvPr/>
        </p:nvSpPr>
        <p:spPr bwMode="auto">
          <a:xfrm>
            <a:off x="6400800" y="3714750"/>
            <a:ext cx="39624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sz="1600" b="1" i="1">
                <a:solidFill>
                  <a:schemeClr val="tx2"/>
                </a:solidFill>
              </a:rPr>
              <a:t>A fruit, such as an apple, from the domain would be associated with more than one color, such as red and green. The relation from types of fruits to their colors is not a function.</a:t>
            </a:r>
          </a:p>
        </p:txBody>
      </p:sp>
      <p:sp>
        <p:nvSpPr>
          <p:cNvPr id="23561" name="TPAnswers"/>
          <p:cNvSpPr>
            <a:spLocks noGrp="1" noChangeArrowheads="1"/>
          </p:cNvSpPr>
          <p:nvPr>
            <p:ph type="body" idx="4294967295"/>
            <p:custDataLst>
              <p:tags r:id="rId2"/>
            </p:custDataLst>
          </p:nvPr>
        </p:nvSpPr>
        <p:spPr>
          <a:xfrm>
            <a:off x="1981200" y="2057400"/>
            <a:ext cx="8458200" cy="3657600"/>
          </a:xfrm>
          <a:prstGeom prst="rect">
            <a:avLst/>
          </a:prstGeom>
        </p:spPr>
        <p:txBody>
          <a:bodyPr/>
          <a:lstStyle/>
          <a:p>
            <a:pPr marL="609600" indent="-609600">
              <a:buNone/>
            </a:pPr>
            <a:r>
              <a:rPr lang="en-US" sz="2800" b="1"/>
              <a:t>a.   The items in a store to their prices on a certain date</a:t>
            </a:r>
            <a:endParaRPr lang="en-US" sz="2800"/>
          </a:p>
          <a:p>
            <a:pPr marL="609600" indent="-609600">
              <a:buNone/>
            </a:pPr>
            <a:r>
              <a:rPr lang="en-US" sz="2800" b="1"/>
              <a:t>b.  Types of fruits to their colors</a:t>
            </a:r>
            <a:endParaRPr lang="en-US" sz="2800"/>
          </a:p>
        </p:txBody>
      </p:sp>
      <p:sp>
        <p:nvSpPr>
          <p:cNvPr id="18" name="CorShape1"/>
          <p:cNvSpPr>
            <a:spLocks noChangeArrowheads="1"/>
          </p:cNvSpPr>
          <p:nvPr>
            <p:custDataLst>
              <p:tags r:id="rId3"/>
            </p:custDataLst>
          </p:nvPr>
        </p:nvSpPr>
        <p:spPr bwMode="auto">
          <a:xfrm>
            <a:off x="2657476" y="2103438"/>
            <a:ext cx="7907361" cy="1075860"/>
          </a:xfrm>
          <a:prstGeom prst="roundRect">
            <a:avLst>
              <a:gd name="adj" fmla="val 16667"/>
            </a:avLst>
          </a:prstGeom>
          <a:noFill/>
          <a:ln w="25400" algn="ctr">
            <a:solidFill>
              <a:srgbClr val="00C800"/>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Tree>
    <p:custDataLst>
      <p:tags r:id="rId1"/>
    </p:custDataLst>
    <p:extLst>
      <p:ext uri="{BB962C8B-B14F-4D97-AF65-F5344CB8AC3E}">
        <p14:creationId xmlns:p14="http://schemas.microsoft.com/office/powerpoint/2010/main" xmlns="" val="1156267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2234"/>
                                        </p:tgtEl>
                                        <p:attrNameLst>
                                          <p:attrName>style.visibility</p:attrName>
                                        </p:attrNameLst>
                                      </p:cBhvr>
                                      <p:to>
                                        <p:strVal val="visible"/>
                                      </p:to>
                                    </p:set>
                                    <p:anim calcmode="lin" valueType="num">
                                      <p:cBhvr>
                                        <p:cTn id="11" dur="500" fill="hold"/>
                                        <p:tgtEl>
                                          <p:spTgt spid="52234"/>
                                        </p:tgtEl>
                                        <p:attrNameLst>
                                          <p:attrName>ppt_w</p:attrName>
                                        </p:attrNameLst>
                                      </p:cBhvr>
                                      <p:tavLst>
                                        <p:tav tm="0">
                                          <p:val>
                                            <p:fltVal val="0"/>
                                          </p:val>
                                        </p:tav>
                                        <p:tav tm="100000">
                                          <p:val>
                                            <p:strVal val="#ppt_w"/>
                                          </p:val>
                                        </p:tav>
                                      </p:tavLst>
                                    </p:anim>
                                    <p:anim calcmode="lin" valueType="num">
                                      <p:cBhvr>
                                        <p:cTn id="12" dur="500" fill="hold"/>
                                        <p:tgtEl>
                                          <p:spTgt spid="5223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2235"/>
                                        </p:tgtEl>
                                        <p:attrNameLst>
                                          <p:attrName>style.visibility</p:attrName>
                                        </p:attrNameLst>
                                      </p:cBhvr>
                                      <p:to>
                                        <p:strVal val="visible"/>
                                      </p:to>
                                    </p:set>
                                    <p:anim calcmode="lin" valueType="num">
                                      <p:cBhvr>
                                        <p:cTn id="15" dur="500" fill="hold"/>
                                        <p:tgtEl>
                                          <p:spTgt spid="52235"/>
                                        </p:tgtEl>
                                        <p:attrNameLst>
                                          <p:attrName>ppt_w</p:attrName>
                                        </p:attrNameLst>
                                      </p:cBhvr>
                                      <p:tavLst>
                                        <p:tav tm="0">
                                          <p:val>
                                            <p:fltVal val="0"/>
                                          </p:val>
                                        </p:tav>
                                        <p:tav tm="100000">
                                          <p:val>
                                            <p:strVal val="#ppt_w"/>
                                          </p:val>
                                        </p:tav>
                                      </p:tavLst>
                                    </p:anim>
                                    <p:anim calcmode="lin" valueType="num">
                                      <p:cBhvr>
                                        <p:cTn id="16" dur="500" fill="hold"/>
                                        <p:tgtEl>
                                          <p:spTgt spid="52235"/>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26" presetClass="emph" presetSubtype="0" repeatCount="10000" fill="hold" grpId="1" nodeType="afterEffect">
                                  <p:stCondLst>
                                    <p:cond delay="0"/>
                                  </p:stCondLst>
                                  <p:childTnLst>
                                    <p:animEffect transition="out" filter="fade">
                                      <p:cBhvr>
                                        <p:cTn id="19" dur="500" tmFilter="0, 0; .2, .5; .8, .5; 1, 0"/>
                                        <p:tgtEl>
                                          <p:spTgt spid="18"/>
                                        </p:tgtEl>
                                      </p:cBhvr>
                                    </p:animEffect>
                                    <p:animScale>
                                      <p:cBhvr>
                                        <p:cTn id="2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P spid="52235" grpId="0"/>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58EA154-CE3B-4B3A-AD12-8F62E7A368E6}" type="slidenum">
              <a:rPr lang="en-US">
                <a:latin typeface="Tahoma" panose="020B0604030504040204" pitchFamily="34" charset="0"/>
              </a:rPr>
              <a:pPr/>
              <a:t>16</a:t>
            </a:fld>
            <a:endParaRPr lang="en-US">
              <a:latin typeface="Tahoma" panose="020B0604030504040204" pitchFamily="34" charset="0"/>
            </a:endParaRPr>
          </a:p>
        </p:txBody>
      </p:sp>
      <p:sp>
        <p:nvSpPr>
          <p:cNvPr id="2" name="Rectangle 3"/>
          <p:cNvSpPr>
            <a:spLocks noGrp="1" noChangeArrowheads="1"/>
          </p:cNvSpPr>
          <p:nvPr>
            <p:ph type="title"/>
          </p:nvPr>
        </p:nvSpPr>
        <p:spPr>
          <a:xfrm>
            <a:off x="2438400" y="304800"/>
            <a:ext cx="7793038" cy="762000"/>
          </a:xfrm>
        </p:spPr>
        <p:txBody>
          <a:bodyPr/>
          <a:lstStyle/>
          <a:p>
            <a:pPr eaLnBrk="1" hangingPunct="1"/>
            <a:r>
              <a:rPr lang="en-US" smtClean="0"/>
              <a:t>Vertical Line Test</a:t>
            </a:r>
          </a:p>
        </p:txBody>
      </p:sp>
      <p:sp>
        <p:nvSpPr>
          <p:cNvPr id="24582"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14341" name="Rectangle 5"/>
          <p:cNvSpPr>
            <a:spLocks noChangeArrowheads="1"/>
          </p:cNvSpPr>
          <p:nvPr/>
        </p:nvSpPr>
        <p:spPr bwMode="auto">
          <a:xfrm>
            <a:off x="1790700" y="1371600"/>
            <a:ext cx="86106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Tx/>
              <a:buChar char="•"/>
            </a:pPr>
            <a:r>
              <a:rPr lang="en-US" sz="3200" b="1" u="sng">
                <a:solidFill>
                  <a:srgbClr val="B50069"/>
                </a:solidFill>
              </a:rPr>
              <a:t>Vertical Line Test:</a:t>
            </a:r>
            <a:r>
              <a:rPr lang="en-US" sz="3200">
                <a:solidFill>
                  <a:srgbClr val="B50069"/>
                </a:solidFill>
              </a:rPr>
              <a:t>  </a:t>
            </a:r>
            <a:r>
              <a:rPr lang="en-US" sz="3200" i="1"/>
              <a:t>a relation is a </a:t>
            </a:r>
            <a:r>
              <a:rPr lang="en-US" sz="3200" i="1">
                <a:solidFill>
                  <a:srgbClr val="063DE8"/>
                </a:solidFill>
              </a:rPr>
              <a:t>function</a:t>
            </a:r>
            <a:r>
              <a:rPr lang="en-US" sz="3200" i="1"/>
              <a:t> if a vertical line drawn through its graph, passes through only one point.</a:t>
            </a:r>
            <a:br>
              <a:rPr lang="en-US" sz="3200" i="1"/>
            </a:br>
            <a:r>
              <a:rPr lang="en-US" sz="3200" i="1"/>
              <a:t/>
            </a:r>
            <a:br>
              <a:rPr lang="en-US" sz="3200" i="1"/>
            </a:br>
            <a:r>
              <a:rPr lang="en-US" sz="3200" i="1"/>
              <a:t>AKA: </a:t>
            </a:r>
            <a:r>
              <a:rPr lang="en-US" sz="3200" b="1" i="1"/>
              <a:t>“The Pencil Test”</a:t>
            </a:r>
            <a:br>
              <a:rPr lang="en-US" sz="3200" b="1" i="1"/>
            </a:br>
            <a:r>
              <a:rPr lang="en-US" sz="3200" i="1"/>
              <a:t>Take a pencil and move it from </a:t>
            </a:r>
            <a:r>
              <a:rPr lang="en-US" sz="3200" b="1" i="1"/>
              <a:t>left to right (</a:t>
            </a:r>
            <a:r>
              <a:rPr lang="en-US" sz="3200" b="1"/>
              <a:t>–x</a:t>
            </a:r>
            <a:r>
              <a:rPr lang="en-US" sz="3200" b="1" i="1"/>
              <a:t> to </a:t>
            </a:r>
            <a:r>
              <a:rPr lang="en-US" sz="3200" b="1"/>
              <a:t>x</a:t>
            </a:r>
            <a:r>
              <a:rPr lang="en-US" sz="3200" b="1" i="1"/>
              <a:t>)</a:t>
            </a:r>
            <a:r>
              <a:rPr lang="en-US" sz="3200" i="1"/>
              <a:t>; if it crosses more than one point, it is not a function</a:t>
            </a:r>
          </a:p>
        </p:txBody>
      </p:sp>
    </p:spTree>
    <p:custDataLst>
      <p:tags r:id="rId1"/>
    </p:custDataLst>
    <p:extLst>
      <p:ext uri="{BB962C8B-B14F-4D97-AF65-F5344CB8AC3E}">
        <p14:creationId xmlns:p14="http://schemas.microsoft.com/office/powerpoint/2010/main" xmlns="" val="4038740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341">
                                            <p:txEl>
                                              <p:charRg st="0" end="121"/>
                                            </p:txEl>
                                          </p:spTgt>
                                        </p:tgtEl>
                                        <p:attrNameLst>
                                          <p:attrName>style.visibility</p:attrName>
                                        </p:attrNameLst>
                                      </p:cBhvr>
                                      <p:to>
                                        <p:strVal val="visible"/>
                                      </p:to>
                                    </p:set>
                                    <p:anim calcmode="lin" valueType="num">
                                      <p:cBhvr additive="base">
                                        <p:cTn id="14" dur="500" fill="hold"/>
                                        <p:tgtEl>
                                          <p:spTgt spid="14341">
                                            <p:txEl>
                                              <p:charRg st="0" end="12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341">
                                            <p:txEl>
                                              <p:charRg st="0" end="12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4341">
                                            <p:txEl>
                                              <p:charRg st="122" end="145"/>
                                            </p:txEl>
                                          </p:spTgt>
                                        </p:tgtEl>
                                        <p:attrNameLst>
                                          <p:attrName>style.visibility</p:attrName>
                                        </p:attrNameLst>
                                      </p:cBhvr>
                                      <p:to>
                                        <p:strVal val="visible"/>
                                      </p:to>
                                    </p:set>
                                    <p:anim calcmode="lin" valueType="num">
                                      <p:cBhvr additive="base">
                                        <p:cTn id="20" dur="500" fill="hold"/>
                                        <p:tgtEl>
                                          <p:spTgt spid="14341">
                                            <p:txEl>
                                              <p:charRg st="122" end="14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341">
                                            <p:txEl>
                                              <p:charRg st="122" end="145"/>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341">
                                            <p:txEl>
                                              <p:charRg st="145" end="257"/>
                                            </p:txEl>
                                          </p:spTgt>
                                        </p:tgtEl>
                                        <p:attrNameLst>
                                          <p:attrName>style.visibility</p:attrName>
                                        </p:attrNameLst>
                                      </p:cBhvr>
                                      <p:to>
                                        <p:strVal val="visible"/>
                                      </p:to>
                                    </p:set>
                                    <p:anim calcmode="lin" valueType="num">
                                      <p:cBhvr additive="base">
                                        <p:cTn id="24" dur="500" fill="hold"/>
                                        <p:tgtEl>
                                          <p:spTgt spid="14341">
                                            <p:txEl>
                                              <p:charRg st="145" end="25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341">
                                            <p:txEl>
                                              <p:charRg st="145" end="25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0C830FE-7676-4EC2-98A6-98FC14ED127B}" type="slidenum">
              <a:rPr lang="en-US">
                <a:latin typeface="Tahoma" panose="020B0604030504040204" pitchFamily="34" charset="0"/>
              </a:rPr>
              <a:pPr/>
              <a:t>17</a:t>
            </a:fld>
            <a:endParaRPr lang="en-US">
              <a:latin typeface="Tahoma" panose="020B0604030504040204" pitchFamily="34" charset="0"/>
            </a:endParaRPr>
          </a:p>
        </p:txBody>
      </p:sp>
      <p:sp>
        <p:nvSpPr>
          <p:cNvPr id="25605" name="Rectangle 2"/>
          <p:cNvSpPr>
            <a:spLocks noGrp="1" noChangeArrowheads="1"/>
          </p:cNvSpPr>
          <p:nvPr>
            <p:ph type="title"/>
          </p:nvPr>
        </p:nvSpPr>
        <p:spPr>
          <a:xfrm>
            <a:off x="2057400" y="381000"/>
            <a:ext cx="7793038" cy="609600"/>
          </a:xfrm>
        </p:spPr>
        <p:txBody>
          <a:bodyPr/>
          <a:lstStyle/>
          <a:p>
            <a:pPr eaLnBrk="1" hangingPunct="1"/>
            <a:r>
              <a:rPr lang="en-US"/>
              <a:t>Vertical Line Test</a:t>
            </a:r>
          </a:p>
        </p:txBody>
      </p:sp>
      <p:pic>
        <p:nvPicPr>
          <p:cNvPr id="2"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7401" y="2438400"/>
            <a:ext cx="4232275"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 name="Text Box 5"/>
          <p:cNvSpPr txBox="1">
            <a:spLocks noChangeArrowheads="1"/>
          </p:cNvSpPr>
          <p:nvPr/>
        </p:nvSpPr>
        <p:spPr bwMode="auto">
          <a:xfrm>
            <a:off x="6400800" y="2055814"/>
            <a:ext cx="37338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4800" b="1"/>
              <a:t>Would this graph be a function?</a:t>
            </a:r>
          </a:p>
        </p:txBody>
      </p:sp>
      <p:pic>
        <p:nvPicPr>
          <p:cNvPr id="15366" name="Picture 6"/>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2763838" y="2438400"/>
            <a:ext cx="131762"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7" name="Text Box 7"/>
          <p:cNvSpPr txBox="1">
            <a:spLocks noChangeArrowheads="1"/>
          </p:cNvSpPr>
          <p:nvPr/>
        </p:nvSpPr>
        <p:spPr bwMode="auto">
          <a:xfrm>
            <a:off x="7135814" y="4648200"/>
            <a:ext cx="1703387"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sz="7200" b="1">
                <a:solidFill>
                  <a:srgbClr val="FF33CC"/>
                </a:solidFill>
              </a:rPr>
              <a:t>YES</a:t>
            </a:r>
          </a:p>
        </p:txBody>
      </p:sp>
      <p:sp>
        <p:nvSpPr>
          <p:cNvPr id="15368" name="Oval 8"/>
          <p:cNvSpPr>
            <a:spLocks noChangeArrowheads="1"/>
          </p:cNvSpPr>
          <p:nvPr/>
        </p:nvSpPr>
        <p:spPr bwMode="auto">
          <a:xfrm>
            <a:off x="3124200" y="51054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15369" name="Oval 9"/>
          <p:cNvSpPr>
            <a:spLocks noChangeArrowheads="1"/>
          </p:cNvSpPr>
          <p:nvPr/>
        </p:nvSpPr>
        <p:spPr bwMode="auto">
          <a:xfrm>
            <a:off x="4724400" y="28194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Tree>
    <p:custDataLst>
      <p:tags r:id="rId1"/>
    </p:custDataLst>
    <p:extLst>
      <p:ext uri="{BB962C8B-B14F-4D97-AF65-F5344CB8AC3E}">
        <p14:creationId xmlns:p14="http://schemas.microsoft.com/office/powerpoint/2010/main" xmlns="" val="105294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p:cTn id="13" dur="500" fill="hold"/>
                                        <p:tgtEl>
                                          <p:spTgt spid="15366"/>
                                        </p:tgtEl>
                                        <p:attrNameLst>
                                          <p:attrName>ppt_w</p:attrName>
                                        </p:attrNameLst>
                                      </p:cBhvr>
                                      <p:tavLst>
                                        <p:tav tm="0">
                                          <p:val>
                                            <p:fltVal val="0"/>
                                          </p:val>
                                        </p:tav>
                                        <p:tav tm="100000">
                                          <p:val>
                                            <p:strVal val="#ppt_w"/>
                                          </p:val>
                                        </p:tav>
                                      </p:tavLst>
                                    </p:anim>
                                    <p:anim calcmode="lin" valueType="num">
                                      <p:cBhvr>
                                        <p:cTn id="14" dur="500" fill="hold"/>
                                        <p:tgtEl>
                                          <p:spTgt spid="15366"/>
                                        </p:tgtEl>
                                        <p:attrNameLst>
                                          <p:attrName>ppt_h</p:attrName>
                                        </p:attrNameLst>
                                      </p:cBhvr>
                                      <p:tavLst>
                                        <p:tav tm="0">
                                          <p:val>
                                            <p:fltVal val="0"/>
                                          </p:val>
                                        </p:tav>
                                        <p:tav tm="100000">
                                          <p:val>
                                            <p:strVal val="#ppt_h"/>
                                          </p:val>
                                        </p:tav>
                                      </p:tavLst>
                                    </p:anim>
                                    <p:animEffect transition="in" filter="fade">
                                      <p:cBhvr>
                                        <p:cTn id="15" dur="500"/>
                                        <p:tgtEl>
                                          <p:spTgt spid="153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fill="hold" nodeType="clickEffect">
                                  <p:stCondLst>
                                    <p:cond delay="0"/>
                                  </p:stCondLst>
                                  <p:childTnLst>
                                    <p:animMotion origin="layout" path="M 1.66667E-6 7.04356E-7 L 0.05 7.04356E-7 " pathEditMode="fixed" ptsTypes="AA">
                                      <p:cBhvr>
                                        <p:cTn id="19" dur="1000" fill="hold"/>
                                        <p:tgtEl>
                                          <p:spTgt spid="15366"/>
                                        </p:tgtEl>
                                        <p:attrNameLst>
                                          <p:attrName>ppt_x</p:attrName>
                                          <p:attrName>ppt_y</p:attrName>
                                        </p:attrNameLst>
                                      </p:cBhvr>
                                    </p:animMotion>
                                  </p:childTnLst>
                                </p:cTn>
                              </p:par>
                            </p:childTnLst>
                          </p:cTn>
                        </p:par>
                        <p:par>
                          <p:cTn id="20" fill="hold" nodeType="afterGroup">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5368"/>
                                        </p:tgtEl>
                                        <p:attrNameLst>
                                          <p:attrName>style.visibility</p:attrName>
                                        </p:attrNameLst>
                                      </p:cBhvr>
                                      <p:to>
                                        <p:strVal val="visible"/>
                                      </p:to>
                                    </p:set>
                                    <p:anim calcmode="lin" valueType="num">
                                      <p:cBhvr>
                                        <p:cTn id="23" dur="500" fill="hold"/>
                                        <p:tgtEl>
                                          <p:spTgt spid="15368"/>
                                        </p:tgtEl>
                                        <p:attrNameLst>
                                          <p:attrName>ppt_w</p:attrName>
                                        </p:attrNameLst>
                                      </p:cBhvr>
                                      <p:tavLst>
                                        <p:tav tm="0">
                                          <p:val>
                                            <p:fltVal val="0"/>
                                          </p:val>
                                        </p:tav>
                                        <p:tav tm="100000">
                                          <p:val>
                                            <p:strVal val="#ppt_w"/>
                                          </p:val>
                                        </p:tav>
                                      </p:tavLst>
                                    </p:anim>
                                    <p:anim calcmode="lin" valueType="num">
                                      <p:cBhvr>
                                        <p:cTn id="24" dur="500" fill="hold"/>
                                        <p:tgtEl>
                                          <p:spTgt spid="1536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fill="hold" nodeType="clickEffect">
                                  <p:stCondLst>
                                    <p:cond delay="0"/>
                                  </p:stCondLst>
                                  <p:childTnLst>
                                    <p:animMotion origin="layout" path="M 0.05 -7.04356E-7 L 0.225 -7.04356E-7 " pathEditMode="fixed" ptsTypes="AA">
                                      <p:cBhvr>
                                        <p:cTn id="28" dur="1000" fill="hold"/>
                                        <p:tgtEl>
                                          <p:spTgt spid="15366"/>
                                        </p:tgtEl>
                                        <p:attrNameLst>
                                          <p:attrName>ppt_x</p:attrName>
                                          <p:attrName>ppt_y</p:attrName>
                                        </p:attrNameLst>
                                      </p:cBhvr>
                                    </p:animMotion>
                                  </p:childTnLst>
                                </p:cTn>
                              </p:par>
                            </p:childTnLst>
                          </p:cTn>
                        </p:par>
                        <p:par>
                          <p:cTn id="29" fill="hold" nodeType="afterGroup">
                            <p:stCondLst>
                              <p:cond delay="1000"/>
                            </p:stCondLst>
                            <p:childTnLst>
                              <p:par>
                                <p:cTn id="30" presetID="23" presetClass="entr" presetSubtype="16" fill="hold" grpId="0" nodeType="afterEffect">
                                  <p:stCondLst>
                                    <p:cond delay="0"/>
                                  </p:stCondLst>
                                  <p:childTnLst>
                                    <p:set>
                                      <p:cBhvr>
                                        <p:cTn id="31" dur="1" fill="hold">
                                          <p:stCondLst>
                                            <p:cond delay="0"/>
                                          </p:stCondLst>
                                        </p:cTn>
                                        <p:tgtEl>
                                          <p:spTgt spid="15369"/>
                                        </p:tgtEl>
                                        <p:attrNameLst>
                                          <p:attrName>style.visibility</p:attrName>
                                        </p:attrNameLst>
                                      </p:cBhvr>
                                      <p:to>
                                        <p:strVal val="visible"/>
                                      </p:to>
                                    </p:set>
                                    <p:anim calcmode="lin" valueType="num">
                                      <p:cBhvr>
                                        <p:cTn id="32" dur="500" fill="hold"/>
                                        <p:tgtEl>
                                          <p:spTgt spid="15369"/>
                                        </p:tgtEl>
                                        <p:attrNameLst>
                                          <p:attrName>ppt_w</p:attrName>
                                        </p:attrNameLst>
                                      </p:cBhvr>
                                      <p:tavLst>
                                        <p:tav tm="0">
                                          <p:val>
                                            <p:fltVal val="0"/>
                                          </p:val>
                                        </p:tav>
                                        <p:tav tm="100000">
                                          <p:val>
                                            <p:strVal val="#ppt_w"/>
                                          </p:val>
                                        </p:tav>
                                      </p:tavLst>
                                    </p:anim>
                                    <p:anim calcmode="lin" valueType="num">
                                      <p:cBhvr>
                                        <p:cTn id="33" dur="500" fill="hold"/>
                                        <p:tgtEl>
                                          <p:spTgt spid="15369"/>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mph" presetSubtype="0" fill="hold" grpId="0" nodeType="clickEffect">
                                  <p:stCondLst>
                                    <p:cond delay="0"/>
                                  </p:stCondLst>
                                  <p:childTnLst>
                                    <p:animClr clrSpc="rgb" dir="cw">
                                      <p:cBhvr override="childStyle">
                                        <p:cTn id="37" dur="250" autoRev="1" fill="hold"/>
                                        <p:tgtEl>
                                          <p:spTgt spid="3"/>
                                        </p:tgtEl>
                                        <p:attrNameLst>
                                          <p:attrName>style.color</p:attrName>
                                        </p:attrNameLst>
                                      </p:cBhvr>
                                      <p:to>
                                        <a:schemeClr val="bg1"/>
                                      </p:to>
                                    </p:animClr>
                                    <p:animClr clrSpc="rgb" dir="cw">
                                      <p:cBhvr>
                                        <p:cTn id="38" dur="250" autoRev="1" fill="hold"/>
                                        <p:tgtEl>
                                          <p:spTgt spid="3"/>
                                        </p:tgtEl>
                                        <p:attrNameLst>
                                          <p:attrName>fillcolor</p:attrName>
                                        </p:attrNameLst>
                                      </p:cBhvr>
                                      <p:to>
                                        <a:schemeClr val="bg1"/>
                                      </p:to>
                                    </p:animClr>
                                    <p:set>
                                      <p:cBhvr>
                                        <p:cTn id="39" dur="250" autoRev="1" fill="hold"/>
                                        <p:tgtEl>
                                          <p:spTgt spid="3"/>
                                        </p:tgtEl>
                                        <p:attrNameLst>
                                          <p:attrName>fill.type</p:attrName>
                                        </p:attrNameLst>
                                      </p:cBhvr>
                                      <p:to>
                                        <p:strVal val="solid"/>
                                      </p:to>
                                    </p:set>
                                    <p:set>
                                      <p:cBhvr>
                                        <p:cTn id="40" dur="250" autoRev="1" fill="hold"/>
                                        <p:tgtEl>
                                          <p:spTgt spid="3"/>
                                        </p:tgtEl>
                                        <p:attrNameLst>
                                          <p:attrName>fill.on</p:attrName>
                                        </p:attrNameLst>
                                      </p:cBhvr>
                                      <p:to>
                                        <p:strVal val="tru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15367"/>
                                        </p:tgtEl>
                                        <p:attrNameLst>
                                          <p:attrName>style.visibility</p:attrName>
                                        </p:attrNameLst>
                                      </p:cBhvr>
                                      <p:to>
                                        <p:strVal val="visible"/>
                                      </p:to>
                                    </p:set>
                                    <p:anim calcmode="lin" valueType="num">
                                      <p:cBhvr>
                                        <p:cTn id="45" dur="1000" fill="hold"/>
                                        <p:tgtEl>
                                          <p:spTgt spid="15367"/>
                                        </p:tgtEl>
                                        <p:attrNameLst>
                                          <p:attrName>ppt_w</p:attrName>
                                        </p:attrNameLst>
                                      </p:cBhvr>
                                      <p:tavLst>
                                        <p:tav tm="0">
                                          <p:val>
                                            <p:fltVal val="0"/>
                                          </p:val>
                                        </p:tav>
                                        <p:tav tm="100000">
                                          <p:val>
                                            <p:strVal val="#ppt_w"/>
                                          </p:val>
                                        </p:tav>
                                      </p:tavLst>
                                    </p:anim>
                                    <p:anim calcmode="lin" valueType="num">
                                      <p:cBhvr>
                                        <p:cTn id="46" dur="1000" fill="hold"/>
                                        <p:tgtEl>
                                          <p:spTgt spid="15367"/>
                                        </p:tgtEl>
                                        <p:attrNameLst>
                                          <p:attrName>ppt_h</p:attrName>
                                        </p:attrNameLst>
                                      </p:cBhvr>
                                      <p:tavLst>
                                        <p:tav tm="0">
                                          <p:val>
                                            <p:fltVal val="0"/>
                                          </p:val>
                                        </p:tav>
                                        <p:tav tm="100000">
                                          <p:val>
                                            <p:strVal val="#ppt_h"/>
                                          </p:val>
                                        </p:tav>
                                      </p:tavLst>
                                    </p:anim>
                                    <p:anim calcmode="lin" valueType="num">
                                      <p:cBhvr>
                                        <p:cTn id="47" dur="1000" fill="hold"/>
                                        <p:tgtEl>
                                          <p:spTgt spid="15367"/>
                                        </p:tgtEl>
                                        <p:attrNameLst>
                                          <p:attrName>style.rotation</p:attrName>
                                        </p:attrNameLst>
                                      </p:cBhvr>
                                      <p:tavLst>
                                        <p:tav tm="0">
                                          <p:val>
                                            <p:fltVal val="90"/>
                                          </p:val>
                                        </p:tav>
                                        <p:tav tm="100000">
                                          <p:val>
                                            <p:fltVal val="0"/>
                                          </p:val>
                                        </p:tav>
                                      </p:tavLst>
                                    </p:anim>
                                    <p:animEffect transition="in" filter="fade">
                                      <p:cBhvr>
                                        <p:cTn id="48" dur="1000"/>
                                        <p:tgtEl>
                                          <p:spTgt spid="15367"/>
                                        </p:tgtEl>
                                      </p:cBhvr>
                                    </p:animEffect>
                                  </p:childTnLst>
                                </p:cTn>
                              </p:par>
                              <p:par>
                                <p:cTn id="49" presetID="10" presetClass="exit" presetSubtype="0" fill="hold" nodeType="withEffect">
                                  <p:stCondLst>
                                    <p:cond delay="0"/>
                                  </p:stCondLst>
                                  <p:childTnLst>
                                    <p:animEffect transition="out" filter="fade">
                                      <p:cBhvr>
                                        <p:cTn id="50" dur="500"/>
                                        <p:tgtEl>
                                          <p:spTgt spid="15366"/>
                                        </p:tgtEl>
                                      </p:cBhvr>
                                    </p:animEffect>
                                    <p:set>
                                      <p:cBhvr>
                                        <p:cTn id="51" dur="1" fill="hold">
                                          <p:stCondLst>
                                            <p:cond delay="499"/>
                                          </p:stCondLst>
                                        </p:cTn>
                                        <p:tgtEl>
                                          <p:spTgt spid="1536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5368"/>
                                        </p:tgtEl>
                                      </p:cBhvr>
                                    </p:animEffect>
                                    <p:set>
                                      <p:cBhvr>
                                        <p:cTn id="54" dur="1" fill="hold">
                                          <p:stCondLst>
                                            <p:cond delay="499"/>
                                          </p:stCondLst>
                                        </p:cTn>
                                        <p:tgtEl>
                                          <p:spTgt spid="15368"/>
                                        </p:tgtEl>
                                        <p:attrNameLst>
                                          <p:attrName>style.visibility</p:attrName>
                                        </p:attrNameLst>
                                      </p:cBhvr>
                                      <p:to>
                                        <p:strVal val="hidden"/>
                                      </p:to>
                                    </p:set>
                                  </p:childTnLst>
                                </p:cTn>
                              </p:par>
                            </p:childTnLst>
                          </p:cTn>
                        </p:par>
                        <p:par>
                          <p:cTn id="55" fill="hold" nodeType="afterGroup">
                            <p:stCondLst>
                              <p:cond delay="1100"/>
                            </p:stCondLst>
                            <p:childTnLst>
                              <p:par>
                                <p:cTn id="56" presetID="10" presetClass="exit" presetSubtype="0" fill="hold" grpId="1" nodeType="afterEffect">
                                  <p:stCondLst>
                                    <p:cond delay="0"/>
                                  </p:stCondLst>
                                  <p:childTnLst>
                                    <p:animEffect transition="out" filter="fade">
                                      <p:cBhvr>
                                        <p:cTn id="57" dur="500"/>
                                        <p:tgtEl>
                                          <p:spTgt spid="15369"/>
                                        </p:tgtEl>
                                      </p:cBhvr>
                                    </p:animEffect>
                                    <p:set>
                                      <p:cBhvr>
                                        <p:cTn id="58" dur="1" fill="hold">
                                          <p:stCondLst>
                                            <p:cond delay="499"/>
                                          </p:stCondLst>
                                        </p:cTn>
                                        <p:tgtEl>
                                          <p:spTgt spid="15369"/>
                                        </p:tgtEl>
                                        <p:attrNameLst>
                                          <p:attrName>style.visibility</p:attrName>
                                        </p:attrNameLst>
                                      </p:cBhvr>
                                      <p:to>
                                        <p:strVal val="hidden"/>
                                      </p:to>
                                    </p:set>
                                  </p:childTnLst>
                                </p:cTn>
                              </p:par>
                            </p:childTnLst>
                          </p:cTn>
                        </p:par>
                        <p:par>
                          <p:cTn id="59" fill="hold" nodeType="afterGroup">
                            <p:stCondLst>
                              <p:cond delay="1600"/>
                            </p:stCondLst>
                            <p:childTnLst>
                              <p:par>
                                <p:cTn id="60" presetID="27" presetClass="emph" presetSubtype="0" fill="hold" grpId="1" nodeType="afterEffect">
                                  <p:stCondLst>
                                    <p:cond delay="0"/>
                                  </p:stCondLst>
                                  <p:iterate type="lt">
                                    <p:tmPct val="0"/>
                                  </p:iterate>
                                  <p:childTnLst>
                                    <p:animClr clrSpc="rgb" dir="cw">
                                      <p:cBhvr override="childStyle">
                                        <p:cTn id="61" dur="250" autoRev="1" fill="hold"/>
                                        <p:tgtEl>
                                          <p:spTgt spid="15367"/>
                                        </p:tgtEl>
                                        <p:attrNameLst>
                                          <p:attrName>style.color</p:attrName>
                                        </p:attrNameLst>
                                      </p:cBhvr>
                                      <p:to>
                                        <a:schemeClr val="bg1"/>
                                      </p:to>
                                    </p:animClr>
                                    <p:animClr clrSpc="rgb" dir="cw">
                                      <p:cBhvr>
                                        <p:cTn id="62" dur="250" autoRev="1" fill="hold"/>
                                        <p:tgtEl>
                                          <p:spTgt spid="15367"/>
                                        </p:tgtEl>
                                        <p:attrNameLst>
                                          <p:attrName>fillcolor</p:attrName>
                                        </p:attrNameLst>
                                      </p:cBhvr>
                                      <p:to>
                                        <a:schemeClr val="bg1"/>
                                      </p:to>
                                    </p:animClr>
                                    <p:set>
                                      <p:cBhvr>
                                        <p:cTn id="63" dur="250" autoRev="1" fill="hold"/>
                                        <p:tgtEl>
                                          <p:spTgt spid="15367"/>
                                        </p:tgtEl>
                                        <p:attrNameLst>
                                          <p:attrName>fill.type</p:attrName>
                                        </p:attrNameLst>
                                      </p:cBhvr>
                                      <p:to>
                                        <p:strVal val="solid"/>
                                      </p:to>
                                    </p:set>
                                    <p:set>
                                      <p:cBhvr>
                                        <p:cTn id="64" dur="250" autoRev="1" fill="hold"/>
                                        <p:tgtEl>
                                          <p:spTgt spid="15367"/>
                                        </p:tgtEl>
                                        <p:attrNameLst>
                                          <p:attrName>fill.on</p:attrName>
                                        </p:attrNameLst>
                                      </p:cBhvr>
                                      <p:to>
                                        <p:strVal val="true"/>
                                      </p:to>
                                    </p:set>
                                  </p:childTnLst>
                                </p:cTn>
                              </p:par>
                            </p:childTnLst>
                          </p:cTn>
                        </p:par>
                        <p:par>
                          <p:cTn id="65" fill="hold" nodeType="afterGroup">
                            <p:stCondLst>
                              <p:cond delay="2100"/>
                            </p:stCondLst>
                            <p:childTnLst>
                              <p:par>
                                <p:cTn id="66" presetID="28" presetClass="emph" presetSubtype="0" fill="hold" grpId="2" nodeType="afterEffect">
                                  <p:stCondLst>
                                    <p:cond delay="0"/>
                                  </p:stCondLst>
                                  <p:iterate type="lt">
                                    <p:tmPct val="10000"/>
                                  </p:iterate>
                                  <p:childTnLst>
                                    <p:animClr clrSpc="rgb" dir="cw">
                                      <p:cBhvr override="childStyle">
                                        <p:cTn id="67" dur="500" fill="hold"/>
                                        <p:tgtEl>
                                          <p:spTgt spid="15367"/>
                                        </p:tgtEl>
                                        <p:attrNameLst>
                                          <p:attrName>style.color</p:attrName>
                                        </p:attrNameLst>
                                      </p:cBhvr>
                                      <p:to>
                                        <a:schemeClr val="folHlink"/>
                                      </p:to>
                                    </p:animClr>
                                    <p:animClr clrSpc="rgb" dir="cw">
                                      <p:cBhvr>
                                        <p:cTn id="68" dur="500" fill="hold"/>
                                        <p:tgtEl>
                                          <p:spTgt spid="15367"/>
                                        </p:tgtEl>
                                        <p:attrNameLst>
                                          <p:attrName>fillcolor</p:attrName>
                                        </p:attrNameLst>
                                      </p:cBhvr>
                                      <p:to>
                                        <a:schemeClr val="folHlink"/>
                                      </p:to>
                                    </p:animClr>
                                    <p:set>
                                      <p:cBhvr>
                                        <p:cTn id="69" dur="500" fill="hold"/>
                                        <p:tgtEl>
                                          <p:spTgt spid="15367"/>
                                        </p:tgtEl>
                                        <p:attrNameLst>
                                          <p:attrName>fill.type</p:attrName>
                                        </p:attrNameLst>
                                      </p:cBhvr>
                                      <p:to>
                                        <p:strVal val="solid"/>
                                      </p:to>
                                    </p:set>
                                    <p:anim to="1.5" calcmode="lin" valueType="num">
                                      <p:cBhvr override="childStyle">
                                        <p:cTn id="70" dur="500" fill="hold"/>
                                        <p:tgtEl>
                                          <p:spTgt spid="1536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367" grpId="0"/>
      <p:bldP spid="15367" grpId="1"/>
      <p:bldP spid="15367" grpId="2"/>
      <p:bldP spid="15368" grpId="0" animBg="1"/>
      <p:bldP spid="15368" grpId="1" animBg="1"/>
      <p:bldP spid="15369" grpId="0" animBg="1"/>
      <p:bldP spid="1536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6BE50F2-5563-454F-9273-9F62602E0A6C}" type="slidenum">
              <a:rPr lang="en-US">
                <a:latin typeface="Tahoma" panose="020B0604030504040204" pitchFamily="34" charset="0"/>
              </a:rPr>
              <a:pPr/>
              <a:t>18</a:t>
            </a:fld>
            <a:endParaRPr lang="en-US">
              <a:latin typeface="Tahoma" panose="020B0604030504040204" pitchFamily="34" charset="0"/>
            </a:endParaRPr>
          </a:p>
        </p:txBody>
      </p:sp>
      <p:pic>
        <p:nvPicPr>
          <p:cNvPr id="16393" name="Picture 9"/>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33600" y="2590800"/>
            <a:ext cx="360838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6394" name="Oval 10"/>
          <p:cNvSpPr>
            <a:spLocks noChangeArrowheads="1"/>
          </p:cNvSpPr>
          <p:nvPr/>
        </p:nvSpPr>
        <p:spPr bwMode="auto">
          <a:xfrm>
            <a:off x="2901950" y="3587750"/>
            <a:ext cx="1968500" cy="1130300"/>
          </a:xfrm>
          <a:prstGeom prst="ellipse">
            <a:avLst/>
          </a:prstGeom>
          <a:noFill/>
          <a:ln w="12700">
            <a:solidFill>
              <a:srgbClr val="DC008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26631" name="Rectangle 2"/>
          <p:cNvSpPr>
            <a:spLocks noGrp="1" noChangeArrowheads="1"/>
          </p:cNvSpPr>
          <p:nvPr>
            <p:ph type="title"/>
          </p:nvPr>
        </p:nvSpPr>
        <p:spPr>
          <a:xfrm>
            <a:off x="2057400" y="304800"/>
            <a:ext cx="7793038" cy="685800"/>
          </a:xfrm>
        </p:spPr>
        <p:txBody>
          <a:bodyPr/>
          <a:lstStyle/>
          <a:p>
            <a:pPr eaLnBrk="1" hangingPunct="1"/>
            <a:r>
              <a:rPr lang="en-US"/>
              <a:t>Vertical Line Test</a:t>
            </a:r>
          </a:p>
        </p:txBody>
      </p:sp>
      <p:sp>
        <p:nvSpPr>
          <p:cNvPr id="2" name="Text Box 4"/>
          <p:cNvSpPr txBox="1">
            <a:spLocks noChangeArrowheads="1"/>
          </p:cNvSpPr>
          <p:nvPr/>
        </p:nvSpPr>
        <p:spPr bwMode="auto">
          <a:xfrm>
            <a:off x="6400800" y="2055814"/>
            <a:ext cx="37338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4800" b="1"/>
              <a:t>Would this graph be a function?</a:t>
            </a:r>
          </a:p>
        </p:txBody>
      </p:sp>
      <p:pic>
        <p:nvPicPr>
          <p:cNvPr id="16389" name="Picture 5"/>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2590801" y="2438400"/>
            <a:ext cx="131763"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Text Box 6"/>
          <p:cNvSpPr txBox="1">
            <a:spLocks noChangeArrowheads="1"/>
          </p:cNvSpPr>
          <p:nvPr/>
        </p:nvSpPr>
        <p:spPr bwMode="auto">
          <a:xfrm>
            <a:off x="7172326" y="4648200"/>
            <a:ext cx="16287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sz="7200" b="1">
                <a:solidFill>
                  <a:srgbClr val="FF33CC"/>
                </a:solidFill>
              </a:rPr>
              <a:t>NO</a:t>
            </a:r>
          </a:p>
        </p:txBody>
      </p:sp>
      <p:sp>
        <p:nvSpPr>
          <p:cNvPr id="3" name="Oval 7"/>
          <p:cNvSpPr>
            <a:spLocks noChangeArrowheads="1"/>
          </p:cNvSpPr>
          <p:nvPr/>
        </p:nvSpPr>
        <p:spPr bwMode="auto">
          <a:xfrm>
            <a:off x="2819400" y="38862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16392" name="Oval 8"/>
          <p:cNvSpPr>
            <a:spLocks noChangeArrowheads="1"/>
          </p:cNvSpPr>
          <p:nvPr/>
        </p:nvSpPr>
        <p:spPr bwMode="auto">
          <a:xfrm>
            <a:off x="3733800" y="34290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
        <p:nvSpPr>
          <p:cNvPr id="16395" name="Oval 11"/>
          <p:cNvSpPr>
            <a:spLocks noChangeArrowheads="1"/>
          </p:cNvSpPr>
          <p:nvPr/>
        </p:nvSpPr>
        <p:spPr bwMode="auto">
          <a:xfrm>
            <a:off x="3733800" y="45720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p>
        </p:txBody>
      </p:sp>
    </p:spTree>
    <p:custDataLst>
      <p:tags r:id="rId1"/>
    </p:custDataLst>
    <p:extLst>
      <p:ext uri="{BB962C8B-B14F-4D97-AF65-F5344CB8AC3E}">
        <p14:creationId xmlns:p14="http://schemas.microsoft.com/office/powerpoint/2010/main" xmlns="" val="207846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500" fill="hold"/>
                                        <p:tgtEl>
                                          <p:spTgt spid="16393"/>
                                        </p:tgtEl>
                                        <p:attrNameLst>
                                          <p:attrName>ppt_x</p:attrName>
                                        </p:attrNameLst>
                                      </p:cBhvr>
                                      <p:tavLst>
                                        <p:tav tm="0">
                                          <p:val>
                                            <p:strVal val="#ppt_x"/>
                                          </p:val>
                                        </p:tav>
                                        <p:tav tm="100000">
                                          <p:val>
                                            <p:strVal val="#ppt_x"/>
                                          </p:val>
                                        </p:tav>
                                      </p:tavLst>
                                    </p:anim>
                                    <p:anim calcmode="lin" valueType="num">
                                      <p:cBhvr additive="base">
                                        <p:cTn id="8" dur="500" fill="hold"/>
                                        <p:tgtEl>
                                          <p:spTgt spid="1639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394"/>
                                        </p:tgtEl>
                                        <p:attrNameLst>
                                          <p:attrName>style.visibility</p:attrName>
                                        </p:attrNameLst>
                                      </p:cBhvr>
                                      <p:to>
                                        <p:strVal val="visible"/>
                                      </p:to>
                                    </p:set>
                                    <p:anim calcmode="lin" valueType="num">
                                      <p:cBhvr>
                                        <p:cTn id="12" dur="500" fill="hold"/>
                                        <p:tgtEl>
                                          <p:spTgt spid="16394"/>
                                        </p:tgtEl>
                                        <p:attrNameLst>
                                          <p:attrName>ppt_w</p:attrName>
                                        </p:attrNameLst>
                                      </p:cBhvr>
                                      <p:tavLst>
                                        <p:tav tm="0">
                                          <p:val>
                                            <p:fltVal val="0"/>
                                          </p:val>
                                        </p:tav>
                                        <p:tav tm="100000">
                                          <p:val>
                                            <p:strVal val="#ppt_w"/>
                                          </p:val>
                                        </p:tav>
                                      </p:tavLst>
                                    </p:anim>
                                    <p:anim calcmode="lin" valueType="num">
                                      <p:cBhvr>
                                        <p:cTn id="13" dur="500" fill="hold"/>
                                        <p:tgtEl>
                                          <p:spTgt spid="1639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6389"/>
                                        </p:tgtEl>
                                        <p:attrNameLst>
                                          <p:attrName>style.visibility</p:attrName>
                                        </p:attrNameLst>
                                      </p:cBhvr>
                                      <p:to>
                                        <p:strVal val="visible"/>
                                      </p:to>
                                    </p:set>
                                    <p:anim calcmode="lin" valueType="num">
                                      <p:cBhvr>
                                        <p:cTn id="18" dur="500" fill="hold"/>
                                        <p:tgtEl>
                                          <p:spTgt spid="16389"/>
                                        </p:tgtEl>
                                        <p:attrNameLst>
                                          <p:attrName>ppt_w</p:attrName>
                                        </p:attrNameLst>
                                      </p:cBhvr>
                                      <p:tavLst>
                                        <p:tav tm="0">
                                          <p:val>
                                            <p:fltVal val="0"/>
                                          </p:val>
                                        </p:tav>
                                        <p:tav tm="100000">
                                          <p:val>
                                            <p:strVal val="#ppt_w"/>
                                          </p:val>
                                        </p:tav>
                                      </p:tavLst>
                                    </p:anim>
                                    <p:anim calcmode="lin" valueType="num">
                                      <p:cBhvr>
                                        <p:cTn id="19" dur="500" fill="hold"/>
                                        <p:tgtEl>
                                          <p:spTgt spid="16389"/>
                                        </p:tgtEl>
                                        <p:attrNameLst>
                                          <p:attrName>ppt_h</p:attrName>
                                        </p:attrNameLst>
                                      </p:cBhvr>
                                      <p:tavLst>
                                        <p:tav tm="0">
                                          <p:val>
                                            <p:fltVal val="0"/>
                                          </p:val>
                                        </p:tav>
                                        <p:tav tm="100000">
                                          <p:val>
                                            <p:strVal val="#ppt_h"/>
                                          </p:val>
                                        </p:tav>
                                      </p:tavLst>
                                    </p:anim>
                                    <p:animEffect transition="in" filter="fade">
                                      <p:cBhvr>
                                        <p:cTn id="20" dur="500"/>
                                        <p:tgtEl>
                                          <p:spTgt spid="16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3" presetClass="path" presetSubtype="0" accel="50000" decel="50000" fill="hold" nodeType="clickEffect">
                                  <p:stCondLst>
                                    <p:cond delay="0"/>
                                  </p:stCondLst>
                                  <p:childTnLst>
                                    <p:animMotion origin="layout" path="M 0.00122 4.44444E-6 L 0.02744 4.44444E-6 " pathEditMode="relative" rAng="0" ptsTypes="AA">
                                      <p:cBhvr>
                                        <p:cTn id="24" dur="2000" fill="hold"/>
                                        <p:tgtEl>
                                          <p:spTgt spid="16389"/>
                                        </p:tgtEl>
                                        <p:attrNameLst>
                                          <p:attrName>ppt_x</p:attrName>
                                          <p:attrName>ppt_y</p:attrName>
                                        </p:attrNameLst>
                                      </p:cBhvr>
                                      <p:rCtr x="1302" y="0"/>
                                    </p:animMotion>
                                  </p:childTnLst>
                                </p:cTn>
                              </p:par>
                            </p:childTnLst>
                          </p:cTn>
                        </p:par>
                        <p:par>
                          <p:cTn id="25" fill="hold" nodeType="afterGroup">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0.02744 4.44444E-6 L 0.13455 4.44444E-6 " pathEditMode="relative" rAng="0" ptsTypes="AA">
                                      <p:cBhvr>
                                        <p:cTn id="33" dur="2000" fill="hold"/>
                                        <p:tgtEl>
                                          <p:spTgt spid="16389"/>
                                        </p:tgtEl>
                                        <p:attrNameLst>
                                          <p:attrName>ppt_x</p:attrName>
                                          <p:attrName>ppt_y</p:attrName>
                                        </p:attrNameLst>
                                      </p:cBhvr>
                                      <p:rCtr x="5347" y="0"/>
                                    </p:animMotion>
                                  </p:childTnLst>
                                </p:cTn>
                              </p:par>
                            </p:childTnLst>
                          </p:cTn>
                        </p:par>
                        <p:par>
                          <p:cTn id="34" fill="hold" nodeType="afterGroup">
                            <p:stCondLst>
                              <p:cond delay="2000"/>
                            </p:stCondLst>
                            <p:childTnLst>
                              <p:par>
                                <p:cTn id="35" presetID="23" presetClass="entr" presetSubtype="16" fill="hold" grpId="0" nodeType="afterEffect">
                                  <p:stCondLst>
                                    <p:cond delay="0"/>
                                  </p:stCondLst>
                                  <p:childTnLst>
                                    <p:set>
                                      <p:cBhvr>
                                        <p:cTn id="36" dur="1" fill="hold">
                                          <p:stCondLst>
                                            <p:cond delay="0"/>
                                          </p:stCondLst>
                                        </p:cTn>
                                        <p:tgtEl>
                                          <p:spTgt spid="16392"/>
                                        </p:tgtEl>
                                        <p:attrNameLst>
                                          <p:attrName>style.visibility</p:attrName>
                                        </p:attrNameLst>
                                      </p:cBhvr>
                                      <p:to>
                                        <p:strVal val="visible"/>
                                      </p:to>
                                    </p:set>
                                    <p:anim calcmode="lin" valueType="num">
                                      <p:cBhvr>
                                        <p:cTn id="37" dur="500" fill="hold"/>
                                        <p:tgtEl>
                                          <p:spTgt spid="16392"/>
                                        </p:tgtEl>
                                        <p:attrNameLst>
                                          <p:attrName>ppt_w</p:attrName>
                                        </p:attrNameLst>
                                      </p:cBhvr>
                                      <p:tavLst>
                                        <p:tav tm="0">
                                          <p:val>
                                            <p:fltVal val="0"/>
                                          </p:val>
                                        </p:tav>
                                        <p:tav tm="100000">
                                          <p:val>
                                            <p:strVal val="#ppt_w"/>
                                          </p:val>
                                        </p:tav>
                                      </p:tavLst>
                                    </p:anim>
                                    <p:anim calcmode="lin" valueType="num">
                                      <p:cBhvr>
                                        <p:cTn id="38" dur="500" fill="hold"/>
                                        <p:tgtEl>
                                          <p:spTgt spid="16392"/>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23" presetClass="entr" presetSubtype="16" fill="hold" grpId="0" nodeType="afterEffect">
                                  <p:stCondLst>
                                    <p:cond delay="0"/>
                                  </p:stCondLst>
                                  <p:childTnLst>
                                    <p:set>
                                      <p:cBhvr>
                                        <p:cTn id="41" dur="1" fill="hold">
                                          <p:stCondLst>
                                            <p:cond delay="0"/>
                                          </p:stCondLst>
                                        </p:cTn>
                                        <p:tgtEl>
                                          <p:spTgt spid="16395"/>
                                        </p:tgtEl>
                                        <p:attrNameLst>
                                          <p:attrName>style.visibility</p:attrName>
                                        </p:attrNameLst>
                                      </p:cBhvr>
                                      <p:to>
                                        <p:strVal val="visible"/>
                                      </p:to>
                                    </p:set>
                                    <p:anim calcmode="lin" valueType="num">
                                      <p:cBhvr>
                                        <p:cTn id="42" dur="500" fill="hold"/>
                                        <p:tgtEl>
                                          <p:spTgt spid="16395"/>
                                        </p:tgtEl>
                                        <p:attrNameLst>
                                          <p:attrName>ppt_w</p:attrName>
                                        </p:attrNameLst>
                                      </p:cBhvr>
                                      <p:tavLst>
                                        <p:tav tm="0">
                                          <p:val>
                                            <p:fltVal val="0"/>
                                          </p:val>
                                        </p:tav>
                                        <p:tav tm="100000">
                                          <p:val>
                                            <p:strVal val="#ppt_w"/>
                                          </p:val>
                                        </p:tav>
                                      </p:tavLst>
                                    </p:anim>
                                    <p:anim calcmode="lin" valueType="num">
                                      <p:cBhvr>
                                        <p:cTn id="43" dur="500" fill="hold"/>
                                        <p:tgtEl>
                                          <p:spTgt spid="16395"/>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mph" presetSubtype="0" fill="hold" grpId="0" nodeType="clickEffect">
                                  <p:stCondLst>
                                    <p:cond delay="0"/>
                                  </p:stCondLst>
                                  <p:childTnLst>
                                    <p:animClr clrSpc="rgb" dir="cw">
                                      <p:cBhvr override="childStyle">
                                        <p:cTn id="47" dur="250" autoRev="1" fill="hold"/>
                                        <p:tgtEl>
                                          <p:spTgt spid="2"/>
                                        </p:tgtEl>
                                        <p:attrNameLst>
                                          <p:attrName>style.color</p:attrName>
                                        </p:attrNameLst>
                                      </p:cBhvr>
                                      <p:to>
                                        <a:schemeClr val="bg1"/>
                                      </p:to>
                                    </p:animClr>
                                    <p:animClr clrSpc="rgb" dir="cw">
                                      <p:cBhvr>
                                        <p:cTn id="48" dur="250" autoRev="1" fill="hold"/>
                                        <p:tgtEl>
                                          <p:spTgt spid="2"/>
                                        </p:tgtEl>
                                        <p:attrNameLst>
                                          <p:attrName>fillcolor</p:attrName>
                                        </p:attrNameLst>
                                      </p:cBhvr>
                                      <p:to>
                                        <a:schemeClr val="bg1"/>
                                      </p:to>
                                    </p:animClr>
                                    <p:set>
                                      <p:cBhvr>
                                        <p:cTn id="49" dur="250" autoRev="1" fill="hold"/>
                                        <p:tgtEl>
                                          <p:spTgt spid="2"/>
                                        </p:tgtEl>
                                        <p:attrNameLst>
                                          <p:attrName>fill.type</p:attrName>
                                        </p:attrNameLst>
                                      </p:cBhvr>
                                      <p:to>
                                        <p:strVal val="solid"/>
                                      </p:to>
                                    </p:set>
                                    <p:set>
                                      <p:cBhvr>
                                        <p:cTn id="50" dur="250" autoRev="1" fill="hold"/>
                                        <p:tgtEl>
                                          <p:spTgt spid="2"/>
                                        </p:tgtEl>
                                        <p:attrNameLst>
                                          <p:attrName>fill.on</p:attrName>
                                        </p:attrNameLst>
                                      </p:cBhvr>
                                      <p:to>
                                        <p:strVal val="tru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16390"/>
                                        </p:tgtEl>
                                        <p:attrNameLst>
                                          <p:attrName>style.visibility</p:attrName>
                                        </p:attrNameLst>
                                      </p:cBhvr>
                                      <p:to>
                                        <p:strVal val="visible"/>
                                      </p:to>
                                    </p:set>
                                    <p:anim calcmode="lin" valueType="num">
                                      <p:cBhvr>
                                        <p:cTn id="55" dur="1000" fill="hold"/>
                                        <p:tgtEl>
                                          <p:spTgt spid="16390"/>
                                        </p:tgtEl>
                                        <p:attrNameLst>
                                          <p:attrName>ppt_w</p:attrName>
                                        </p:attrNameLst>
                                      </p:cBhvr>
                                      <p:tavLst>
                                        <p:tav tm="0">
                                          <p:val>
                                            <p:fltVal val="0"/>
                                          </p:val>
                                        </p:tav>
                                        <p:tav tm="100000">
                                          <p:val>
                                            <p:strVal val="#ppt_w"/>
                                          </p:val>
                                        </p:tav>
                                      </p:tavLst>
                                    </p:anim>
                                    <p:anim calcmode="lin" valueType="num">
                                      <p:cBhvr>
                                        <p:cTn id="56" dur="1000" fill="hold"/>
                                        <p:tgtEl>
                                          <p:spTgt spid="16390"/>
                                        </p:tgtEl>
                                        <p:attrNameLst>
                                          <p:attrName>ppt_h</p:attrName>
                                        </p:attrNameLst>
                                      </p:cBhvr>
                                      <p:tavLst>
                                        <p:tav tm="0">
                                          <p:val>
                                            <p:fltVal val="0"/>
                                          </p:val>
                                        </p:tav>
                                        <p:tav tm="100000">
                                          <p:val>
                                            <p:strVal val="#ppt_h"/>
                                          </p:val>
                                        </p:tav>
                                      </p:tavLst>
                                    </p:anim>
                                    <p:anim calcmode="lin" valueType="num">
                                      <p:cBhvr>
                                        <p:cTn id="57" dur="1000" fill="hold"/>
                                        <p:tgtEl>
                                          <p:spTgt spid="16390"/>
                                        </p:tgtEl>
                                        <p:attrNameLst>
                                          <p:attrName>style.rotation</p:attrName>
                                        </p:attrNameLst>
                                      </p:cBhvr>
                                      <p:tavLst>
                                        <p:tav tm="0">
                                          <p:val>
                                            <p:fltVal val="90"/>
                                          </p:val>
                                        </p:tav>
                                        <p:tav tm="100000">
                                          <p:val>
                                            <p:fltVal val="0"/>
                                          </p:val>
                                        </p:tav>
                                      </p:tavLst>
                                    </p:anim>
                                    <p:animEffect transition="in" filter="fade">
                                      <p:cBhvr>
                                        <p:cTn id="58" dur="1000"/>
                                        <p:tgtEl>
                                          <p:spTgt spid="16390"/>
                                        </p:tgtEl>
                                      </p:cBhvr>
                                    </p:animEffect>
                                  </p:childTnLst>
                                </p:cTn>
                              </p:par>
                              <p:par>
                                <p:cTn id="59" presetID="10" presetClass="exit" presetSubtype="0" fill="hold" nodeType="withEffect">
                                  <p:stCondLst>
                                    <p:cond delay="0"/>
                                  </p:stCondLst>
                                  <p:childTnLst>
                                    <p:animEffect transition="out" filter="fade">
                                      <p:cBhvr>
                                        <p:cTn id="60" dur="500"/>
                                        <p:tgtEl>
                                          <p:spTgt spid="16389"/>
                                        </p:tgtEl>
                                      </p:cBhvr>
                                    </p:animEffect>
                                    <p:set>
                                      <p:cBhvr>
                                        <p:cTn id="61" dur="1" fill="hold">
                                          <p:stCondLst>
                                            <p:cond delay="499"/>
                                          </p:stCondLst>
                                        </p:cTn>
                                        <p:tgtEl>
                                          <p:spTgt spid="1638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6392"/>
                                        </p:tgtEl>
                                      </p:cBhvr>
                                    </p:animEffect>
                                    <p:set>
                                      <p:cBhvr>
                                        <p:cTn id="67" dur="1" fill="hold">
                                          <p:stCondLst>
                                            <p:cond delay="499"/>
                                          </p:stCondLst>
                                        </p:cTn>
                                        <p:tgtEl>
                                          <p:spTgt spid="16392"/>
                                        </p:tgtEl>
                                        <p:attrNameLst>
                                          <p:attrName>style.visibility</p:attrName>
                                        </p:attrNameLst>
                                      </p:cBhvr>
                                      <p:to>
                                        <p:strVal val="hidden"/>
                                      </p:to>
                                    </p:set>
                                  </p:childTnLst>
                                </p:cTn>
                              </p:par>
                            </p:childTnLst>
                          </p:cTn>
                        </p:par>
                        <p:par>
                          <p:cTn id="68" fill="hold" nodeType="afterGroup">
                            <p:stCondLst>
                              <p:cond delay="1050"/>
                            </p:stCondLst>
                            <p:childTnLst>
                              <p:par>
                                <p:cTn id="69" presetID="10" presetClass="exit" presetSubtype="0" fill="hold" grpId="1" nodeType="afterEffect">
                                  <p:stCondLst>
                                    <p:cond delay="0"/>
                                  </p:stCondLst>
                                  <p:childTnLst>
                                    <p:animEffect transition="out" filter="fade">
                                      <p:cBhvr>
                                        <p:cTn id="70" dur="500"/>
                                        <p:tgtEl>
                                          <p:spTgt spid="16395"/>
                                        </p:tgtEl>
                                      </p:cBhvr>
                                    </p:animEffect>
                                    <p:set>
                                      <p:cBhvr>
                                        <p:cTn id="71" dur="1" fill="hold">
                                          <p:stCondLst>
                                            <p:cond delay="499"/>
                                          </p:stCondLst>
                                        </p:cTn>
                                        <p:tgtEl>
                                          <p:spTgt spid="16395"/>
                                        </p:tgtEl>
                                        <p:attrNameLst>
                                          <p:attrName>style.visibility</p:attrName>
                                        </p:attrNameLst>
                                      </p:cBhvr>
                                      <p:to>
                                        <p:strVal val="hidden"/>
                                      </p:to>
                                    </p:set>
                                  </p:childTnLst>
                                </p:cTn>
                              </p:par>
                            </p:childTnLst>
                          </p:cTn>
                        </p:par>
                        <p:par>
                          <p:cTn id="72" fill="hold" nodeType="afterGroup">
                            <p:stCondLst>
                              <p:cond delay="1550"/>
                            </p:stCondLst>
                            <p:childTnLst>
                              <p:par>
                                <p:cTn id="73" presetID="27" presetClass="emph" presetSubtype="0" fill="hold" grpId="1" nodeType="afterEffect">
                                  <p:stCondLst>
                                    <p:cond delay="0"/>
                                  </p:stCondLst>
                                  <p:iterate type="lt">
                                    <p:tmPct val="0"/>
                                  </p:iterate>
                                  <p:childTnLst>
                                    <p:animClr clrSpc="rgb" dir="cw">
                                      <p:cBhvr override="childStyle">
                                        <p:cTn id="74" dur="250" autoRev="1" fill="hold"/>
                                        <p:tgtEl>
                                          <p:spTgt spid="16390"/>
                                        </p:tgtEl>
                                        <p:attrNameLst>
                                          <p:attrName>style.color</p:attrName>
                                        </p:attrNameLst>
                                      </p:cBhvr>
                                      <p:to>
                                        <a:schemeClr val="bg1"/>
                                      </p:to>
                                    </p:animClr>
                                    <p:animClr clrSpc="rgb" dir="cw">
                                      <p:cBhvr>
                                        <p:cTn id="75" dur="250" autoRev="1" fill="hold"/>
                                        <p:tgtEl>
                                          <p:spTgt spid="16390"/>
                                        </p:tgtEl>
                                        <p:attrNameLst>
                                          <p:attrName>fillcolor</p:attrName>
                                        </p:attrNameLst>
                                      </p:cBhvr>
                                      <p:to>
                                        <a:schemeClr val="bg1"/>
                                      </p:to>
                                    </p:animClr>
                                    <p:set>
                                      <p:cBhvr>
                                        <p:cTn id="76" dur="250" autoRev="1" fill="hold"/>
                                        <p:tgtEl>
                                          <p:spTgt spid="16390"/>
                                        </p:tgtEl>
                                        <p:attrNameLst>
                                          <p:attrName>fill.type</p:attrName>
                                        </p:attrNameLst>
                                      </p:cBhvr>
                                      <p:to>
                                        <p:strVal val="solid"/>
                                      </p:to>
                                    </p:set>
                                    <p:set>
                                      <p:cBhvr>
                                        <p:cTn id="77" dur="250" autoRev="1" fill="hold"/>
                                        <p:tgtEl>
                                          <p:spTgt spid="16390"/>
                                        </p:tgtEl>
                                        <p:attrNameLst>
                                          <p:attrName>fill.on</p:attrName>
                                        </p:attrNameLst>
                                      </p:cBhvr>
                                      <p:to>
                                        <p:strVal val="true"/>
                                      </p:to>
                                    </p:set>
                                  </p:childTnLst>
                                </p:cTn>
                              </p:par>
                            </p:childTnLst>
                          </p:cTn>
                        </p:par>
                        <p:par>
                          <p:cTn id="78" fill="hold" nodeType="afterGroup">
                            <p:stCondLst>
                              <p:cond delay="2050"/>
                            </p:stCondLst>
                            <p:childTnLst>
                              <p:par>
                                <p:cTn id="79" presetID="28" presetClass="emph" presetSubtype="0" fill="hold" grpId="2" nodeType="afterEffect">
                                  <p:stCondLst>
                                    <p:cond delay="0"/>
                                  </p:stCondLst>
                                  <p:iterate type="lt">
                                    <p:tmPct val="10000"/>
                                  </p:iterate>
                                  <p:childTnLst>
                                    <p:animClr clrSpc="rgb" dir="cw">
                                      <p:cBhvr override="childStyle">
                                        <p:cTn id="80" dur="500" fill="hold"/>
                                        <p:tgtEl>
                                          <p:spTgt spid="16390"/>
                                        </p:tgtEl>
                                        <p:attrNameLst>
                                          <p:attrName>style.color</p:attrName>
                                        </p:attrNameLst>
                                      </p:cBhvr>
                                      <p:to>
                                        <a:schemeClr val="folHlink"/>
                                      </p:to>
                                    </p:animClr>
                                    <p:animClr clrSpc="rgb" dir="cw">
                                      <p:cBhvr>
                                        <p:cTn id="81" dur="500" fill="hold"/>
                                        <p:tgtEl>
                                          <p:spTgt spid="16390"/>
                                        </p:tgtEl>
                                        <p:attrNameLst>
                                          <p:attrName>fillcolor</p:attrName>
                                        </p:attrNameLst>
                                      </p:cBhvr>
                                      <p:to>
                                        <a:schemeClr val="folHlink"/>
                                      </p:to>
                                    </p:animClr>
                                    <p:set>
                                      <p:cBhvr>
                                        <p:cTn id="82" dur="500" fill="hold"/>
                                        <p:tgtEl>
                                          <p:spTgt spid="16390"/>
                                        </p:tgtEl>
                                        <p:attrNameLst>
                                          <p:attrName>fill.type</p:attrName>
                                        </p:attrNameLst>
                                      </p:cBhvr>
                                      <p:to>
                                        <p:strVal val="solid"/>
                                      </p:to>
                                    </p:set>
                                    <p:anim to="1.5" calcmode="lin" valueType="num">
                                      <p:cBhvr override="childStyle">
                                        <p:cTn id="83" dur="500" fill="hold"/>
                                        <p:tgtEl>
                                          <p:spTgt spid="1639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2" grpId="0"/>
      <p:bldP spid="16390" grpId="0"/>
      <p:bldP spid="16390" grpId="1"/>
      <p:bldP spid="16390" grpId="2"/>
      <p:bldP spid="3" grpId="0" animBg="1"/>
      <p:bldP spid="3" grpId="1" animBg="1"/>
      <p:bldP spid="16392" grpId="0" animBg="1"/>
      <p:bldP spid="16392" grpId="1" animBg="1"/>
      <p:bldP spid="16395" grpId="0" animBg="1"/>
      <p:bldP spid="1639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B92DB9-5555-43A2-A32D-6277202F6BE7}" type="slidenum">
              <a:rPr lang="en-US">
                <a:latin typeface="Tahoma" panose="020B0604030504040204" pitchFamily="34" charset="0"/>
              </a:rPr>
              <a:pPr/>
              <a:t>19</a:t>
            </a:fld>
            <a:endParaRPr lang="en-US">
              <a:latin typeface="Tahoma" panose="020B0604030504040204" pitchFamily="34" charset="0"/>
            </a:endParaRP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752600"/>
            <a:ext cx="3486150" cy="348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6800" y="1600200"/>
            <a:ext cx="5176838"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55" name="TextBox 4"/>
          <p:cNvSpPr txBox="1">
            <a:spLocks noChangeArrowheads="1"/>
          </p:cNvSpPr>
          <p:nvPr/>
        </p:nvSpPr>
        <p:spPr bwMode="auto">
          <a:xfrm>
            <a:off x="1981201" y="457201"/>
            <a:ext cx="6221413" cy="954107"/>
          </a:xfrm>
          <a:prstGeom prst="rect">
            <a:avLst/>
          </a:prstGeom>
          <a:noFill/>
          <a:ln w="9525">
            <a:solidFill>
              <a:srgbClr val="00B0F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800" b="1">
                <a:solidFill>
                  <a:srgbClr val="7030A0"/>
                </a:solidFill>
                <a:latin typeface="Boopee" pitchFamily="2" charset="0"/>
              </a:rPr>
              <a:t>Is the following function discrete or continuous? What is the Domain? What is the Range?</a:t>
            </a:r>
          </a:p>
        </p:txBody>
      </p:sp>
      <p:sp>
        <p:nvSpPr>
          <p:cNvPr id="6" name="TextBox 5"/>
          <p:cNvSpPr txBox="1">
            <a:spLocks noChangeArrowheads="1"/>
          </p:cNvSpPr>
          <p:nvPr/>
        </p:nvSpPr>
        <p:spPr bwMode="auto">
          <a:xfrm>
            <a:off x="6324600" y="2133601"/>
            <a:ext cx="2743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600">
                <a:solidFill>
                  <a:srgbClr val="FF33CC"/>
                </a:solidFill>
                <a:latin typeface="Calibri" panose="020F0502020204030204" pitchFamily="34" charset="0"/>
              </a:rPr>
              <a:t>Discrete</a:t>
            </a:r>
          </a:p>
        </p:txBody>
      </p:sp>
      <p:graphicFrame>
        <p:nvGraphicFramePr>
          <p:cNvPr id="27660" name="Object 12"/>
          <p:cNvGraphicFramePr>
            <a:graphicFrameLocks noChangeAspect="1"/>
          </p:cNvGraphicFramePr>
          <p:nvPr/>
        </p:nvGraphicFramePr>
        <p:xfrm>
          <a:off x="6934200" y="2819400"/>
          <a:ext cx="2082800" cy="431800"/>
        </p:xfrm>
        <a:graphic>
          <a:graphicData uri="http://schemas.openxmlformats.org/presentationml/2006/ole">
            <p:oleObj spid="_x0000_s83066" name="Equation" r:id="rId5" imgW="2082800" imgH="431800" progId="">
              <p:embed/>
            </p:oleObj>
          </a:graphicData>
        </a:graphic>
      </p:graphicFrame>
      <p:graphicFrame>
        <p:nvGraphicFramePr>
          <p:cNvPr id="27661" name="Object 13"/>
          <p:cNvGraphicFramePr>
            <a:graphicFrameLocks noChangeAspect="1"/>
          </p:cNvGraphicFramePr>
          <p:nvPr/>
        </p:nvGraphicFramePr>
        <p:xfrm>
          <a:off x="6940550" y="3352800"/>
          <a:ext cx="1917700" cy="431800"/>
        </p:xfrm>
        <a:graphic>
          <a:graphicData uri="http://schemas.openxmlformats.org/presentationml/2006/ole">
            <p:oleObj spid="_x0000_s83067" name="Equation" r:id="rId6" imgW="1917700" imgH="431800" progId="">
              <p:embed/>
            </p:oleObj>
          </a:graphicData>
        </a:graphic>
      </p:graphicFrame>
    </p:spTree>
    <p:extLst>
      <p:ext uri="{BB962C8B-B14F-4D97-AF65-F5344CB8AC3E}">
        <p14:creationId xmlns:p14="http://schemas.microsoft.com/office/powerpoint/2010/main" xmlns="" val="3182870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7660"/>
                                        </p:tgtEl>
                                        <p:attrNameLst>
                                          <p:attrName>style.visibility</p:attrName>
                                        </p:attrNameLst>
                                      </p:cBhvr>
                                      <p:to>
                                        <p:strVal val="visible"/>
                                      </p:to>
                                    </p:set>
                                    <p:anim calcmode="lin" valueType="num">
                                      <p:cBhvr>
                                        <p:cTn id="13" dur="500" fill="hold"/>
                                        <p:tgtEl>
                                          <p:spTgt spid="27660"/>
                                        </p:tgtEl>
                                        <p:attrNameLst>
                                          <p:attrName>ppt_w</p:attrName>
                                        </p:attrNameLst>
                                      </p:cBhvr>
                                      <p:tavLst>
                                        <p:tav tm="0">
                                          <p:val>
                                            <p:fltVal val="0"/>
                                          </p:val>
                                        </p:tav>
                                        <p:tav tm="100000">
                                          <p:val>
                                            <p:strVal val="#ppt_w"/>
                                          </p:val>
                                        </p:tav>
                                      </p:tavLst>
                                    </p:anim>
                                    <p:anim calcmode="lin" valueType="num">
                                      <p:cBhvr>
                                        <p:cTn id="14" dur="500" fill="hold"/>
                                        <p:tgtEl>
                                          <p:spTgt spid="2766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7661"/>
                                        </p:tgtEl>
                                        <p:attrNameLst>
                                          <p:attrName>style.visibility</p:attrName>
                                        </p:attrNameLst>
                                      </p:cBhvr>
                                      <p:to>
                                        <p:strVal val="visible"/>
                                      </p:to>
                                    </p:set>
                                    <p:anim calcmode="lin" valueType="num">
                                      <p:cBhvr>
                                        <p:cTn id="19" dur="500" fill="hold"/>
                                        <p:tgtEl>
                                          <p:spTgt spid="27661"/>
                                        </p:tgtEl>
                                        <p:attrNameLst>
                                          <p:attrName>ppt_w</p:attrName>
                                        </p:attrNameLst>
                                      </p:cBhvr>
                                      <p:tavLst>
                                        <p:tav tm="0">
                                          <p:val>
                                            <p:fltVal val="0"/>
                                          </p:val>
                                        </p:tav>
                                        <p:tav tm="100000">
                                          <p:val>
                                            <p:strVal val="#ppt_w"/>
                                          </p:val>
                                        </p:tav>
                                      </p:tavLst>
                                    </p:anim>
                                    <p:anim calcmode="lin" valueType="num">
                                      <p:cBhvr>
                                        <p:cTn id="20" dur="500" fill="hold"/>
                                        <p:tgtEl>
                                          <p:spTgt spid="27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7" name="Text Placeholder 6"/>
          <p:cNvSpPr>
            <a:spLocks noGrp="1"/>
          </p:cNvSpPr>
          <p:nvPr>
            <p:ph type="body" sz="quarter" idx="13"/>
          </p:nvPr>
        </p:nvSpPr>
        <p:spPr>
          <a:xfrm>
            <a:off x="2614613" y="2367093"/>
            <a:ext cx="8663613" cy="576262"/>
          </a:xfrm>
        </p:spPr>
        <p:txBody>
          <a:bodyPr/>
          <a:lstStyle/>
          <a:p>
            <a:pPr algn="l"/>
            <a:r>
              <a:rPr lang="en-US" dirty="0" smtClean="0"/>
              <a:t>Functions</a:t>
            </a:r>
            <a:endParaRPr lang="en-US" dirty="0"/>
          </a:p>
        </p:txBody>
      </p:sp>
      <p:sp>
        <p:nvSpPr>
          <p:cNvPr id="8" name="Text Placeholder 7"/>
          <p:cNvSpPr>
            <a:spLocks noGrp="1"/>
          </p:cNvSpPr>
          <p:nvPr>
            <p:ph type="body" sz="half" idx="17"/>
          </p:nvPr>
        </p:nvSpPr>
        <p:spPr>
          <a:xfrm>
            <a:off x="2571750" y="2943355"/>
            <a:ext cx="8706476" cy="2847845"/>
          </a:xfrm>
        </p:spPr>
        <p:txBody>
          <a:bodyPr>
            <a:normAutofit fontScale="92500" lnSpcReduction="10000"/>
          </a:bodyPr>
          <a:lstStyle/>
          <a:p>
            <a:pPr marL="342900" lvl="0" indent="-342900" algn="l">
              <a:buFont typeface="+mj-lt"/>
              <a:buAutoNum type="arabicPeriod"/>
            </a:pPr>
            <a:r>
              <a:rPr lang="en-US" dirty="0"/>
              <a:t>Definition</a:t>
            </a:r>
          </a:p>
          <a:p>
            <a:pPr marL="342900" lvl="0" indent="-342900" algn="l">
              <a:buFont typeface="+mj-lt"/>
              <a:buAutoNum type="arabicPeriod"/>
            </a:pPr>
            <a:r>
              <a:rPr lang="en-US" dirty="0"/>
              <a:t>Image of a Function</a:t>
            </a:r>
          </a:p>
          <a:p>
            <a:pPr marL="342900" lvl="0" indent="-342900" algn="l">
              <a:buFont typeface="+mj-lt"/>
              <a:buAutoNum type="arabicPeriod"/>
            </a:pPr>
            <a:r>
              <a:rPr lang="en-US" dirty="0"/>
              <a:t>Domain and Range of a Function</a:t>
            </a:r>
          </a:p>
          <a:p>
            <a:pPr marL="342900" lvl="0" indent="-342900" algn="l">
              <a:buFont typeface="+mj-lt"/>
              <a:buAutoNum type="arabicPeriod"/>
            </a:pPr>
            <a:r>
              <a:rPr lang="en-US" dirty="0"/>
              <a:t>Some Special Functions</a:t>
            </a:r>
          </a:p>
          <a:p>
            <a:pPr marL="342900" lvl="0" indent="-342900" algn="l">
              <a:buFont typeface="+mj-lt"/>
              <a:buAutoNum type="arabicPeriod"/>
            </a:pPr>
            <a:r>
              <a:rPr lang="en-US" dirty="0"/>
              <a:t>Kinds of Function</a:t>
            </a:r>
          </a:p>
          <a:p>
            <a:pPr marL="342900" lvl="0" indent="-342900" algn="l">
              <a:buFont typeface="+mj-lt"/>
              <a:buAutoNum type="arabicPeriod"/>
            </a:pPr>
            <a:r>
              <a:rPr lang="en-US" dirty="0"/>
              <a:t>Composition of Functions</a:t>
            </a:r>
          </a:p>
          <a:p>
            <a:pPr marL="342900" lvl="0" indent="-342900" algn="l">
              <a:buFont typeface="+mj-lt"/>
              <a:buAutoNum type="arabicPeriod"/>
            </a:pPr>
            <a:r>
              <a:rPr lang="en-US" dirty="0"/>
              <a:t>Pigeonhole principle</a:t>
            </a:r>
          </a:p>
          <a:p>
            <a:pPr marL="342900" lvl="0" indent="-342900" algn="l">
              <a:buFont typeface="+mj-lt"/>
              <a:buAutoNum type="arabicPeriod"/>
            </a:pPr>
            <a:r>
              <a:rPr lang="en-US" dirty="0"/>
              <a:t>Countable and uncountable </a:t>
            </a:r>
            <a:r>
              <a:rPr lang="en-US" dirty="0" smtClean="0"/>
              <a:t>set</a:t>
            </a:r>
            <a:endParaRPr lang="en-US" dirty="0"/>
          </a:p>
        </p:txBody>
      </p:sp>
      <p:sp>
        <p:nvSpPr>
          <p:cNvPr id="11" name="Slide Number Placeholder 10"/>
          <p:cNvSpPr>
            <a:spLocks noGrp="1"/>
          </p:cNvSpPr>
          <p:nvPr>
            <p:ph type="sldNum" sz="quarter" idx="12"/>
          </p:nvPr>
        </p:nvSpPr>
        <p:spPr/>
        <p:txBody>
          <a:bodyPr/>
          <a:lstStyle/>
          <a:p>
            <a:fld id="{3F29A57E-D715-46E0-8338-5311EAA2F641}" type="slidenum">
              <a:rPr lang="en-US" smtClean="0"/>
              <a:pPr/>
              <a:t>2</a:t>
            </a:fld>
            <a:endParaRPr lang="en-US"/>
          </a:p>
        </p:txBody>
      </p:sp>
    </p:spTree>
    <p:extLst>
      <p:ext uri="{BB962C8B-B14F-4D97-AF65-F5344CB8AC3E}">
        <p14:creationId xmlns:p14="http://schemas.microsoft.com/office/powerpoint/2010/main" xmlns="" val="1783219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A552539-8E90-41B9-BB25-C8066D7D88BE}" type="slidenum">
              <a:rPr lang="en-US">
                <a:latin typeface="Tahoma" panose="020B0604030504040204" pitchFamily="34" charset="0"/>
              </a:rPr>
              <a:pPr/>
              <a:t>20</a:t>
            </a:fld>
            <a:endParaRPr lang="en-US">
              <a:latin typeface="Tahoma" panose="020B0604030504040204" pitchFamily="34" charset="0"/>
            </a:endParaRPr>
          </a:p>
        </p:txBody>
      </p:sp>
      <p:sp>
        <p:nvSpPr>
          <p:cNvPr id="28677" name="TextBox 4"/>
          <p:cNvSpPr txBox="1">
            <a:spLocks noChangeArrowheads="1"/>
          </p:cNvSpPr>
          <p:nvPr/>
        </p:nvSpPr>
        <p:spPr bwMode="auto">
          <a:xfrm>
            <a:off x="1981201" y="457201"/>
            <a:ext cx="6221413" cy="954107"/>
          </a:xfrm>
          <a:prstGeom prst="rect">
            <a:avLst/>
          </a:prstGeom>
          <a:noFill/>
          <a:ln w="9525">
            <a:solidFill>
              <a:srgbClr val="00B0F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800" b="1">
                <a:solidFill>
                  <a:srgbClr val="7030A0"/>
                </a:solidFill>
                <a:latin typeface="Boopee" pitchFamily="2" charset="0"/>
              </a:rPr>
              <a:t>Is the following function discrete or continuous? What is the Domain? What is the Range?</a:t>
            </a:r>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133600"/>
            <a:ext cx="3429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05400" y="2286000"/>
            <a:ext cx="5176838"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6553200" y="2743200"/>
            <a:ext cx="2743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600">
                <a:solidFill>
                  <a:srgbClr val="FF33CC"/>
                </a:solidFill>
                <a:latin typeface="Calibri" panose="020F0502020204030204" pitchFamily="34" charset="0"/>
              </a:rPr>
              <a:t>continuous</a:t>
            </a:r>
          </a:p>
        </p:txBody>
      </p:sp>
      <p:graphicFrame>
        <p:nvGraphicFramePr>
          <p:cNvPr id="28684" name="Object 12"/>
          <p:cNvGraphicFramePr>
            <a:graphicFrameLocks noChangeAspect="1"/>
          </p:cNvGraphicFramePr>
          <p:nvPr/>
        </p:nvGraphicFramePr>
        <p:xfrm>
          <a:off x="7315200" y="3429000"/>
          <a:ext cx="723900" cy="546100"/>
        </p:xfrm>
        <a:graphic>
          <a:graphicData uri="http://schemas.openxmlformats.org/presentationml/2006/ole">
            <p:oleObj spid="_x0000_s84090" name="Equation" r:id="rId5" imgW="723586" imgH="545863" progId="">
              <p:embed/>
            </p:oleObj>
          </a:graphicData>
        </a:graphic>
      </p:graphicFrame>
      <p:graphicFrame>
        <p:nvGraphicFramePr>
          <p:cNvPr id="28686" name="Object 14"/>
          <p:cNvGraphicFramePr>
            <a:graphicFrameLocks noChangeAspect="1"/>
          </p:cNvGraphicFramePr>
          <p:nvPr/>
        </p:nvGraphicFramePr>
        <p:xfrm>
          <a:off x="7391400" y="4038600"/>
          <a:ext cx="698500" cy="546100"/>
        </p:xfrm>
        <a:graphic>
          <a:graphicData uri="http://schemas.openxmlformats.org/presentationml/2006/ole">
            <p:oleObj spid="_x0000_s84091" name="Equation" r:id="rId6" imgW="698197" imgH="545863" progId="">
              <p:embed/>
            </p:oleObj>
          </a:graphicData>
        </a:graphic>
      </p:graphicFrame>
    </p:spTree>
    <p:extLst>
      <p:ext uri="{BB962C8B-B14F-4D97-AF65-F5344CB8AC3E}">
        <p14:creationId xmlns:p14="http://schemas.microsoft.com/office/powerpoint/2010/main" xmlns="" val="371727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8684"/>
                                        </p:tgtEl>
                                        <p:attrNameLst>
                                          <p:attrName>style.visibility</p:attrName>
                                        </p:attrNameLst>
                                      </p:cBhvr>
                                      <p:to>
                                        <p:strVal val="visible"/>
                                      </p:to>
                                    </p:set>
                                    <p:anim calcmode="lin" valueType="num">
                                      <p:cBhvr>
                                        <p:cTn id="13" dur="500" fill="hold"/>
                                        <p:tgtEl>
                                          <p:spTgt spid="28684"/>
                                        </p:tgtEl>
                                        <p:attrNameLst>
                                          <p:attrName>ppt_w</p:attrName>
                                        </p:attrNameLst>
                                      </p:cBhvr>
                                      <p:tavLst>
                                        <p:tav tm="0">
                                          <p:val>
                                            <p:fltVal val="0"/>
                                          </p:val>
                                        </p:tav>
                                        <p:tav tm="100000">
                                          <p:val>
                                            <p:strVal val="#ppt_w"/>
                                          </p:val>
                                        </p:tav>
                                      </p:tavLst>
                                    </p:anim>
                                    <p:anim calcmode="lin" valueType="num">
                                      <p:cBhvr>
                                        <p:cTn id="14" dur="500" fill="hold"/>
                                        <p:tgtEl>
                                          <p:spTgt spid="2868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8686"/>
                                        </p:tgtEl>
                                        <p:attrNameLst>
                                          <p:attrName>style.visibility</p:attrName>
                                        </p:attrNameLst>
                                      </p:cBhvr>
                                      <p:to>
                                        <p:strVal val="visible"/>
                                      </p:to>
                                    </p:set>
                                    <p:anim calcmode="lin" valueType="num">
                                      <p:cBhvr>
                                        <p:cTn id="19" dur="500" fill="hold"/>
                                        <p:tgtEl>
                                          <p:spTgt spid="28686"/>
                                        </p:tgtEl>
                                        <p:attrNameLst>
                                          <p:attrName>ppt_w</p:attrName>
                                        </p:attrNameLst>
                                      </p:cBhvr>
                                      <p:tavLst>
                                        <p:tav tm="0">
                                          <p:val>
                                            <p:fltVal val="0"/>
                                          </p:val>
                                        </p:tav>
                                        <p:tav tm="100000">
                                          <p:val>
                                            <p:strVal val="#ppt_w"/>
                                          </p:val>
                                        </p:tav>
                                      </p:tavLst>
                                    </p:anim>
                                    <p:anim calcmode="lin" valueType="num">
                                      <p:cBhvr>
                                        <p:cTn id="20" dur="500" fill="hold"/>
                                        <p:tgtEl>
                                          <p:spTgt spid="286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8771B04-DE43-4BEC-A627-3F4504C9E61E}" type="slidenum">
              <a:rPr lang="en-US">
                <a:latin typeface="Tahoma" panose="020B0604030504040204" pitchFamily="34" charset="0"/>
              </a:rPr>
              <a:pPr/>
              <a:t>21</a:t>
            </a:fld>
            <a:endParaRPr lang="en-US">
              <a:latin typeface="Tahoma" panose="020B0604030504040204" pitchFamily="34" charset="0"/>
            </a:endParaRPr>
          </a:p>
        </p:txBody>
      </p:sp>
      <p:pic>
        <p:nvPicPr>
          <p:cNvPr id="2970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2133600"/>
            <a:ext cx="5176838"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702" name="TextBox 4"/>
          <p:cNvSpPr txBox="1">
            <a:spLocks noChangeArrowheads="1"/>
          </p:cNvSpPr>
          <p:nvPr/>
        </p:nvSpPr>
        <p:spPr bwMode="auto">
          <a:xfrm>
            <a:off x="1981201" y="457201"/>
            <a:ext cx="6221413" cy="954107"/>
          </a:xfrm>
          <a:prstGeom prst="rect">
            <a:avLst/>
          </a:prstGeom>
          <a:noFill/>
          <a:ln w="9525">
            <a:solidFill>
              <a:srgbClr val="00B0F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800" b="1">
                <a:solidFill>
                  <a:srgbClr val="7030A0"/>
                </a:solidFill>
                <a:latin typeface="Boopee" pitchFamily="2" charset="0"/>
              </a:rPr>
              <a:t>Is the following function discrete or continuous? What is the Domain? What is the Range?</a:t>
            </a:r>
          </a:p>
        </p:txBody>
      </p:sp>
      <p:pic>
        <p:nvPicPr>
          <p:cNvPr id="2970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1" y="2133601"/>
            <a:ext cx="3705225" cy="3705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6629400" y="2590800"/>
            <a:ext cx="2743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600">
                <a:solidFill>
                  <a:srgbClr val="FF33CC"/>
                </a:solidFill>
                <a:latin typeface="Calibri" panose="020F0502020204030204" pitchFamily="34" charset="0"/>
              </a:rPr>
              <a:t>continuous</a:t>
            </a:r>
          </a:p>
        </p:txBody>
      </p:sp>
      <p:graphicFrame>
        <p:nvGraphicFramePr>
          <p:cNvPr id="29709" name="Object 13"/>
          <p:cNvGraphicFramePr>
            <a:graphicFrameLocks noChangeAspect="1"/>
          </p:cNvGraphicFramePr>
          <p:nvPr/>
        </p:nvGraphicFramePr>
        <p:xfrm>
          <a:off x="7493000" y="3276600"/>
          <a:ext cx="685800" cy="546100"/>
        </p:xfrm>
        <a:graphic>
          <a:graphicData uri="http://schemas.openxmlformats.org/presentationml/2006/ole">
            <p:oleObj spid="_x0000_s85114" name="Equation" r:id="rId5" imgW="685502" imgH="545863" progId="">
              <p:embed/>
            </p:oleObj>
          </a:graphicData>
        </a:graphic>
      </p:graphicFrame>
      <p:graphicFrame>
        <p:nvGraphicFramePr>
          <p:cNvPr id="29710" name="Object 14"/>
          <p:cNvGraphicFramePr>
            <a:graphicFrameLocks noChangeAspect="1"/>
          </p:cNvGraphicFramePr>
          <p:nvPr/>
        </p:nvGraphicFramePr>
        <p:xfrm>
          <a:off x="7480300" y="3886200"/>
          <a:ext cx="812800" cy="546100"/>
        </p:xfrm>
        <a:graphic>
          <a:graphicData uri="http://schemas.openxmlformats.org/presentationml/2006/ole">
            <p:oleObj spid="_x0000_s85115" name="Equation" r:id="rId6" imgW="812447" imgH="545863" progId="">
              <p:embed/>
            </p:oleObj>
          </a:graphicData>
        </a:graphic>
      </p:graphicFrame>
    </p:spTree>
    <p:extLst>
      <p:ext uri="{BB962C8B-B14F-4D97-AF65-F5344CB8AC3E}">
        <p14:creationId xmlns:p14="http://schemas.microsoft.com/office/powerpoint/2010/main" xmlns="" val="339289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03C5FDC-C3FC-4F70-A930-D1E4317266DA}" type="slidenum">
              <a:rPr lang="en-US">
                <a:latin typeface="Tahoma" panose="020B0604030504040204" pitchFamily="34" charset="0"/>
              </a:rPr>
              <a:pPr/>
              <a:t>22</a:t>
            </a:fld>
            <a:endParaRPr lang="en-US">
              <a:latin typeface="Tahoma" panose="020B0604030504040204" pitchFamily="34" charset="0"/>
            </a:endParaRPr>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1600200"/>
            <a:ext cx="5176838"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6" name="TextBox 4"/>
          <p:cNvSpPr txBox="1">
            <a:spLocks noChangeArrowheads="1"/>
          </p:cNvSpPr>
          <p:nvPr/>
        </p:nvSpPr>
        <p:spPr bwMode="auto">
          <a:xfrm>
            <a:off x="1981201" y="457201"/>
            <a:ext cx="6221413" cy="954107"/>
          </a:xfrm>
          <a:prstGeom prst="rect">
            <a:avLst/>
          </a:prstGeom>
          <a:noFill/>
          <a:ln w="9525">
            <a:solidFill>
              <a:srgbClr val="00B0F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800" b="1">
                <a:solidFill>
                  <a:srgbClr val="7030A0"/>
                </a:solidFill>
                <a:latin typeface="Boopee" pitchFamily="2" charset="0"/>
              </a:rPr>
              <a:t>Is the following function discrete or continuous? What is the Domain? What is the Range?</a:t>
            </a:r>
          </a:p>
        </p:txBody>
      </p:sp>
      <p:pic>
        <p:nvPicPr>
          <p:cNvPr id="3072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0" y="1905000"/>
            <a:ext cx="37338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7010400" y="2133600"/>
            <a:ext cx="2743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600">
                <a:solidFill>
                  <a:srgbClr val="FF33CC"/>
                </a:solidFill>
                <a:latin typeface="Calibri" panose="020F0502020204030204" pitchFamily="34" charset="0"/>
              </a:rPr>
              <a:t>discrete</a:t>
            </a:r>
          </a:p>
        </p:txBody>
      </p:sp>
      <p:graphicFrame>
        <p:nvGraphicFramePr>
          <p:cNvPr id="30732" name="Object 12"/>
          <p:cNvGraphicFramePr>
            <a:graphicFrameLocks noChangeAspect="1"/>
          </p:cNvGraphicFramePr>
          <p:nvPr/>
        </p:nvGraphicFramePr>
        <p:xfrm>
          <a:off x="7315200" y="2743200"/>
          <a:ext cx="2451100" cy="457200"/>
        </p:xfrm>
        <a:graphic>
          <a:graphicData uri="http://schemas.openxmlformats.org/presentationml/2006/ole">
            <p:oleObj spid="_x0000_s86138" name="Equation" r:id="rId5" imgW="2451100" imgH="457200" progId="">
              <p:embed/>
            </p:oleObj>
          </a:graphicData>
        </a:graphic>
      </p:graphicFrame>
      <p:graphicFrame>
        <p:nvGraphicFramePr>
          <p:cNvPr id="30736" name="Object 16"/>
          <p:cNvGraphicFramePr>
            <a:graphicFrameLocks noChangeAspect="1"/>
          </p:cNvGraphicFramePr>
          <p:nvPr/>
        </p:nvGraphicFramePr>
        <p:xfrm>
          <a:off x="7404100" y="3429000"/>
          <a:ext cx="1384300" cy="381000"/>
        </p:xfrm>
        <a:graphic>
          <a:graphicData uri="http://schemas.openxmlformats.org/presentationml/2006/ole">
            <p:oleObj spid="_x0000_s86139" name="Equation" r:id="rId6" imgW="1384300" imgH="381000" progId="">
              <p:embed/>
            </p:oleObj>
          </a:graphicData>
        </a:graphic>
      </p:graphicFrame>
    </p:spTree>
    <p:extLst>
      <p:ext uri="{BB962C8B-B14F-4D97-AF65-F5344CB8AC3E}">
        <p14:creationId xmlns:p14="http://schemas.microsoft.com/office/powerpoint/2010/main" xmlns="" val="1172214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32"/>
                                        </p:tgtEl>
                                        <p:attrNameLst>
                                          <p:attrName>style.visibility</p:attrName>
                                        </p:attrNameLst>
                                      </p:cBhvr>
                                      <p:to>
                                        <p:strVal val="visible"/>
                                      </p:to>
                                    </p:set>
                                    <p:anim calcmode="lin" valueType="num">
                                      <p:cBhvr>
                                        <p:cTn id="13" dur="500" fill="hold"/>
                                        <p:tgtEl>
                                          <p:spTgt spid="30732"/>
                                        </p:tgtEl>
                                        <p:attrNameLst>
                                          <p:attrName>ppt_w</p:attrName>
                                        </p:attrNameLst>
                                      </p:cBhvr>
                                      <p:tavLst>
                                        <p:tav tm="0">
                                          <p:val>
                                            <p:fltVal val="0"/>
                                          </p:val>
                                        </p:tav>
                                        <p:tav tm="100000">
                                          <p:val>
                                            <p:strVal val="#ppt_w"/>
                                          </p:val>
                                        </p:tav>
                                      </p:tavLst>
                                    </p:anim>
                                    <p:anim calcmode="lin" valueType="num">
                                      <p:cBhvr>
                                        <p:cTn id="14" dur="500" fill="hold"/>
                                        <p:tgtEl>
                                          <p:spTgt spid="3073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0736"/>
                                        </p:tgtEl>
                                        <p:attrNameLst>
                                          <p:attrName>style.visibility</p:attrName>
                                        </p:attrNameLst>
                                      </p:cBhvr>
                                      <p:to>
                                        <p:strVal val="visible"/>
                                      </p:to>
                                    </p:set>
                                    <p:anim calcmode="lin" valueType="num">
                                      <p:cBhvr>
                                        <p:cTn id="19" dur="500" fill="hold"/>
                                        <p:tgtEl>
                                          <p:spTgt spid="30736"/>
                                        </p:tgtEl>
                                        <p:attrNameLst>
                                          <p:attrName>ppt_w</p:attrName>
                                        </p:attrNameLst>
                                      </p:cBhvr>
                                      <p:tavLst>
                                        <p:tav tm="0">
                                          <p:val>
                                            <p:fltVal val="0"/>
                                          </p:val>
                                        </p:tav>
                                        <p:tav tm="100000">
                                          <p:val>
                                            <p:strVal val="#ppt_w"/>
                                          </p:val>
                                        </p:tav>
                                      </p:tavLst>
                                    </p:anim>
                                    <p:anim calcmode="lin" valueType="num">
                                      <p:cBhvr>
                                        <p:cTn id="20" dur="500" fill="hold"/>
                                        <p:tgtEl>
                                          <p:spTgt spid="307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5041C40-FE09-424E-B62A-D8840E37CCDF}" type="slidenum">
              <a:rPr lang="en-US">
                <a:latin typeface="Tahoma" panose="020B0604030504040204" pitchFamily="34" charset="0"/>
              </a:rPr>
              <a:pPr/>
              <a:t>23</a:t>
            </a:fld>
            <a:endParaRPr lang="en-US">
              <a:latin typeface="Tahoma" panose="020B0604030504040204" pitchFamily="34" charset="0"/>
            </a:endParaRP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708026"/>
            <a:ext cx="4122738" cy="3605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2057400" y="261939"/>
            <a:ext cx="7772400" cy="460375"/>
          </a:xfrm>
          <a:prstGeom prst="rect">
            <a:avLst/>
          </a:prstGeom>
          <a:noFill/>
          <a:ln w="38100">
            <a:solidFill>
              <a:srgbClr val="FF33CC"/>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400">
                <a:solidFill>
                  <a:srgbClr val="0000FF"/>
                </a:solidFill>
              </a:rPr>
              <a:t>For each function, evaluate </a:t>
            </a:r>
            <a:r>
              <a:rPr lang="en-US" sz="2400" i="1">
                <a:solidFill>
                  <a:srgbClr val="0000FF"/>
                </a:solidFill>
                <a:latin typeface="Times New Roman" panose="02020603050405020304" pitchFamily="18" charset="0"/>
                <a:cs typeface="Times New Roman" panose="02020603050405020304" pitchFamily="18" charset="0"/>
              </a:rPr>
              <a:t>f</a:t>
            </a:r>
            <a:r>
              <a:rPr lang="en-US" sz="2400">
                <a:solidFill>
                  <a:srgbClr val="0000FF"/>
                </a:solidFill>
                <a:latin typeface="Times New Roman" panose="02020603050405020304" pitchFamily="18" charset="0"/>
                <a:cs typeface="Times New Roman" panose="02020603050405020304" pitchFamily="18" charset="0"/>
              </a:rPr>
              <a:t>(0),   </a:t>
            </a:r>
            <a:r>
              <a:rPr lang="en-US" sz="2400" i="1">
                <a:solidFill>
                  <a:srgbClr val="0000FF"/>
                </a:solidFill>
                <a:latin typeface="Times New Roman" panose="02020603050405020304" pitchFamily="18" charset="0"/>
                <a:cs typeface="Times New Roman" panose="02020603050405020304" pitchFamily="18" charset="0"/>
              </a:rPr>
              <a:t>f</a:t>
            </a:r>
            <a:r>
              <a:rPr lang="en-US" sz="2400">
                <a:solidFill>
                  <a:srgbClr val="0000FF"/>
                </a:solidFill>
                <a:latin typeface="Times New Roman" panose="02020603050405020304" pitchFamily="18" charset="0"/>
                <a:cs typeface="Times New Roman" panose="02020603050405020304" pitchFamily="18" charset="0"/>
              </a:rPr>
              <a:t>(1.5),   </a:t>
            </a:r>
            <a:r>
              <a:rPr lang="en-US" sz="2400" i="1">
                <a:solidFill>
                  <a:srgbClr val="0000FF"/>
                </a:solidFill>
                <a:latin typeface="Times New Roman" panose="02020603050405020304" pitchFamily="18" charset="0"/>
                <a:cs typeface="Times New Roman" panose="02020603050405020304" pitchFamily="18" charset="0"/>
              </a:rPr>
              <a:t>f</a:t>
            </a:r>
            <a:r>
              <a:rPr lang="en-US" sz="2400">
                <a:solidFill>
                  <a:srgbClr val="0000FF"/>
                </a:solidFill>
                <a:latin typeface="Times New Roman" panose="02020603050405020304" pitchFamily="18" charset="0"/>
                <a:cs typeface="Times New Roman" panose="02020603050405020304" pitchFamily="18" charset="0"/>
              </a:rPr>
              <a:t>(-4), </a:t>
            </a:r>
            <a:endParaRPr lang="en-US" sz="2400">
              <a:solidFill>
                <a:srgbClr val="0000FF"/>
              </a:solidFill>
            </a:endParaRPr>
          </a:p>
        </p:txBody>
      </p:sp>
      <p:sp>
        <p:nvSpPr>
          <p:cNvPr id="6" name="TextBox 5"/>
          <p:cNvSpPr txBox="1">
            <a:spLocks noChangeArrowheads="1"/>
          </p:cNvSpPr>
          <p:nvPr/>
        </p:nvSpPr>
        <p:spPr bwMode="auto">
          <a:xfrm>
            <a:off x="6515100" y="1192214"/>
            <a:ext cx="3581400"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i="1">
                <a:solidFill>
                  <a:srgbClr val="0000FF"/>
                </a:solidFill>
                <a:latin typeface="Times New Roman" panose="02020603050405020304" pitchFamily="18" charset="0"/>
                <a:cs typeface="Times New Roman" panose="02020603050405020304" pitchFamily="18" charset="0"/>
              </a:rPr>
              <a:t>f</a:t>
            </a:r>
            <a:r>
              <a:rPr lang="en-US" sz="3200">
                <a:solidFill>
                  <a:srgbClr val="0000FF"/>
                </a:solidFill>
                <a:latin typeface="Times New Roman" panose="02020603050405020304" pitchFamily="18" charset="0"/>
                <a:cs typeface="Times New Roman" panose="02020603050405020304" pitchFamily="18" charset="0"/>
              </a:rPr>
              <a:t>(0) = </a:t>
            </a:r>
          </a:p>
          <a:p>
            <a:endParaRPr lang="en-US" sz="3200" i="1">
              <a:solidFill>
                <a:srgbClr val="0000FF"/>
              </a:solidFill>
              <a:latin typeface="Times New Roman" panose="02020603050405020304" pitchFamily="18" charset="0"/>
              <a:cs typeface="Times New Roman" panose="02020603050405020304" pitchFamily="18" charset="0"/>
            </a:endParaRPr>
          </a:p>
          <a:p>
            <a:r>
              <a:rPr lang="en-US" sz="3200" i="1">
                <a:solidFill>
                  <a:srgbClr val="0000FF"/>
                </a:solidFill>
                <a:latin typeface="Times New Roman" panose="02020603050405020304" pitchFamily="18" charset="0"/>
                <a:cs typeface="Times New Roman" panose="02020603050405020304" pitchFamily="18" charset="0"/>
              </a:rPr>
              <a:t>f</a:t>
            </a:r>
            <a:r>
              <a:rPr lang="en-US" sz="3200">
                <a:solidFill>
                  <a:srgbClr val="0000FF"/>
                </a:solidFill>
                <a:latin typeface="Times New Roman" panose="02020603050405020304" pitchFamily="18" charset="0"/>
                <a:cs typeface="Times New Roman" panose="02020603050405020304" pitchFamily="18" charset="0"/>
              </a:rPr>
              <a:t>(1.5) = </a:t>
            </a:r>
          </a:p>
          <a:p>
            <a:endParaRPr lang="en-US" sz="3200">
              <a:solidFill>
                <a:srgbClr val="0000FF"/>
              </a:solidFill>
              <a:latin typeface="Times New Roman" panose="02020603050405020304" pitchFamily="18" charset="0"/>
              <a:cs typeface="Times New Roman" panose="02020603050405020304" pitchFamily="18" charset="0"/>
            </a:endParaRPr>
          </a:p>
          <a:p>
            <a:r>
              <a:rPr lang="en-US" sz="3200">
                <a:solidFill>
                  <a:srgbClr val="0000FF"/>
                </a:solidFill>
                <a:latin typeface="Times New Roman" panose="02020603050405020304" pitchFamily="18" charset="0"/>
                <a:cs typeface="Times New Roman" panose="02020603050405020304" pitchFamily="18" charset="0"/>
              </a:rPr>
              <a:t>  </a:t>
            </a:r>
            <a:r>
              <a:rPr lang="en-US" sz="3200" i="1">
                <a:solidFill>
                  <a:srgbClr val="0000FF"/>
                </a:solidFill>
                <a:latin typeface="Times New Roman" panose="02020603050405020304" pitchFamily="18" charset="0"/>
                <a:cs typeface="Times New Roman" panose="02020603050405020304" pitchFamily="18" charset="0"/>
              </a:rPr>
              <a:t>f</a:t>
            </a:r>
            <a:r>
              <a:rPr lang="en-US" sz="3200">
                <a:solidFill>
                  <a:srgbClr val="0000FF"/>
                </a:solidFill>
                <a:latin typeface="Times New Roman" panose="02020603050405020304" pitchFamily="18" charset="0"/>
                <a:cs typeface="Times New Roman" panose="02020603050405020304" pitchFamily="18" charset="0"/>
              </a:rPr>
              <a:t>(-4) =</a:t>
            </a:r>
            <a:endParaRPr lang="en-US" sz="3200">
              <a:solidFill>
                <a:srgbClr val="0000FF"/>
              </a:solidFill>
            </a:endParaRPr>
          </a:p>
        </p:txBody>
      </p:sp>
      <p:sp>
        <p:nvSpPr>
          <p:cNvPr id="9" name="TextBox 8"/>
          <p:cNvSpPr txBox="1">
            <a:spLocks noChangeArrowheads="1"/>
          </p:cNvSpPr>
          <p:nvPr/>
        </p:nvSpPr>
        <p:spPr bwMode="auto">
          <a:xfrm>
            <a:off x="7581900" y="118745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a:solidFill>
                  <a:srgbClr val="FF0000"/>
                </a:solidFill>
              </a:rPr>
              <a:t>3</a:t>
            </a:r>
          </a:p>
        </p:txBody>
      </p:sp>
      <p:sp>
        <p:nvSpPr>
          <p:cNvPr id="11" name="TextBox 10"/>
          <p:cNvSpPr txBox="1">
            <a:spLocks noChangeArrowheads="1"/>
          </p:cNvSpPr>
          <p:nvPr/>
        </p:nvSpPr>
        <p:spPr bwMode="auto">
          <a:xfrm>
            <a:off x="7948613" y="2217738"/>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a:solidFill>
                  <a:srgbClr val="FF0000"/>
                </a:solidFill>
              </a:rPr>
              <a:t>4</a:t>
            </a:r>
          </a:p>
        </p:txBody>
      </p:sp>
      <p:sp>
        <p:nvSpPr>
          <p:cNvPr id="12" name="TextBox 11"/>
          <p:cNvSpPr txBox="1">
            <a:spLocks noChangeArrowheads="1"/>
          </p:cNvSpPr>
          <p:nvPr/>
        </p:nvSpPr>
        <p:spPr bwMode="auto">
          <a:xfrm>
            <a:off x="7948613" y="3163888"/>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a:solidFill>
                  <a:srgbClr val="FF0000"/>
                </a:solidFill>
              </a:rPr>
              <a:t>4</a:t>
            </a:r>
          </a:p>
        </p:txBody>
      </p:sp>
    </p:spTree>
    <p:extLst>
      <p:ext uri="{BB962C8B-B14F-4D97-AF65-F5344CB8AC3E}">
        <p14:creationId xmlns:p14="http://schemas.microsoft.com/office/powerpoint/2010/main" xmlns="" val="2683943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500" fill="hold"/>
                                        <p:tgtEl>
                                          <p:spTgt spid="78850"/>
                                        </p:tgtEl>
                                        <p:attrNameLst>
                                          <p:attrName>ppt_w</p:attrName>
                                        </p:attrNameLst>
                                      </p:cBhvr>
                                      <p:tavLst>
                                        <p:tav tm="0">
                                          <p:val>
                                            <p:fltVal val="0"/>
                                          </p:val>
                                        </p:tav>
                                        <p:tav tm="100000">
                                          <p:val>
                                            <p:strVal val="#ppt_w"/>
                                          </p:val>
                                        </p:tav>
                                      </p:tavLst>
                                    </p:anim>
                                    <p:anim calcmode="lin" valueType="num">
                                      <p:cBhvr>
                                        <p:cTn id="14" dur="500" fill="hold"/>
                                        <p:tgtEl>
                                          <p:spTgt spid="78850"/>
                                        </p:tgtEl>
                                        <p:attrNameLst>
                                          <p:attrName>ppt_h</p:attrName>
                                        </p:attrNameLst>
                                      </p:cBhvr>
                                      <p:tavLst>
                                        <p:tav tm="0">
                                          <p:val>
                                            <p:fltVal val="0"/>
                                          </p:val>
                                        </p:tav>
                                        <p:tav tm="100000">
                                          <p:val>
                                            <p:strVal val="#ppt_h"/>
                                          </p:val>
                                        </p:tav>
                                      </p:tavLst>
                                    </p:anim>
                                    <p:animEffect transition="in" filter="fade">
                                      <p:cBhvr>
                                        <p:cTn id="15" dur="500"/>
                                        <p:tgtEl>
                                          <p:spTgt spid="78850"/>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p:cTn id="2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p:cTn id="4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783E885-CBB6-468E-B9D3-3DCA3DBC153F}" type="slidenum">
              <a:rPr lang="en-US">
                <a:latin typeface="Tahoma" panose="020B0604030504040204" pitchFamily="34" charset="0"/>
              </a:rPr>
              <a:pPr/>
              <a:t>24</a:t>
            </a:fld>
            <a:endParaRPr lang="en-US">
              <a:latin typeface="Tahoma" panose="020B0604030504040204" pitchFamily="34" charset="0"/>
            </a:endParaRPr>
          </a:p>
        </p:txBody>
      </p:sp>
      <p:sp>
        <p:nvSpPr>
          <p:cNvPr id="5" name="TextBox 4"/>
          <p:cNvSpPr txBox="1">
            <a:spLocks noChangeArrowheads="1"/>
          </p:cNvSpPr>
          <p:nvPr/>
        </p:nvSpPr>
        <p:spPr bwMode="auto">
          <a:xfrm>
            <a:off x="2057400" y="261939"/>
            <a:ext cx="7772400" cy="460375"/>
          </a:xfrm>
          <a:prstGeom prst="rect">
            <a:avLst/>
          </a:prstGeom>
          <a:noFill/>
          <a:ln w="38100">
            <a:solidFill>
              <a:srgbClr val="FF33CC"/>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2400">
                <a:solidFill>
                  <a:srgbClr val="0000FF"/>
                </a:solidFill>
              </a:rPr>
              <a:t>For each function, evaluate </a:t>
            </a:r>
            <a:r>
              <a:rPr lang="en-US" sz="2400" i="1">
                <a:solidFill>
                  <a:srgbClr val="0000FF"/>
                </a:solidFill>
                <a:latin typeface="Times New Roman" panose="02020603050405020304" pitchFamily="18" charset="0"/>
                <a:cs typeface="Times New Roman" panose="02020603050405020304" pitchFamily="18" charset="0"/>
              </a:rPr>
              <a:t>f</a:t>
            </a:r>
            <a:r>
              <a:rPr lang="en-US" sz="2400">
                <a:solidFill>
                  <a:srgbClr val="0000FF"/>
                </a:solidFill>
                <a:latin typeface="Times New Roman" panose="02020603050405020304" pitchFamily="18" charset="0"/>
                <a:cs typeface="Times New Roman" panose="02020603050405020304" pitchFamily="18" charset="0"/>
              </a:rPr>
              <a:t>(0),   </a:t>
            </a:r>
            <a:r>
              <a:rPr lang="en-US" sz="2400" i="1">
                <a:solidFill>
                  <a:srgbClr val="0000FF"/>
                </a:solidFill>
                <a:latin typeface="Times New Roman" panose="02020603050405020304" pitchFamily="18" charset="0"/>
                <a:cs typeface="Times New Roman" panose="02020603050405020304" pitchFamily="18" charset="0"/>
              </a:rPr>
              <a:t>f</a:t>
            </a:r>
            <a:r>
              <a:rPr lang="en-US" sz="2400">
                <a:solidFill>
                  <a:srgbClr val="0000FF"/>
                </a:solidFill>
                <a:latin typeface="Times New Roman" panose="02020603050405020304" pitchFamily="18" charset="0"/>
                <a:cs typeface="Times New Roman" panose="02020603050405020304" pitchFamily="18" charset="0"/>
              </a:rPr>
              <a:t>(1.5),   </a:t>
            </a:r>
            <a:r>
              <a:rPr lang="en-US" sz="2400" i="1">
                <a:solidFill>
                  <a:srgbClr val="0000FF"/>
                </a:solidFill>
                <a:latin typeface="Times New Roman" panose="02020603050405020304" pitchFamily="18" charset="0"/>
                <a:cs typeface="Times New Roman" panose="02020603050405020304" pitchFamily="18" charset="0"/>
              </a:rPr>
              <a:t>f</a:t>
            </a:r>
            <a:r>
              <a:rPr lang="en-US" sz="2400">
                <a:solidFill>
                  <a:srgbClr val="0000FF"/>
                </a:solidFill>
                <a:latin typeface="Times New Roman" panose="02020603050405020304" pitchFamily="18" charset="0"/>
                <a:cs typeface="Times New Roman" panose="02020603050405020304" pitchFamily="18" charset="0"/>
              </a:rPr>
              <a:t>(-4), </a:t>
            </a:r>
            <a:endParaRPr lang="en-US" sz="2400">
              <a:solidFill>
                <a:srgbClr val="0000FF"/>
              </a:solidFill>
            </a:endParaRPr>
          </a:p>
        </p:txBody>
      </p:sp>
      <p:sp>
        <p:nvSpPr>
          <p:cNvPr id="6" name="TextBox 5"/>
          <p:cNvSpPr txBox="1">
            <a:spLocks noChangeArrowheads="1"/>
          </p:cNvSpPr>
          <p:nvPr/>
        </p:nvSpPr>
        <p:spPr bwMode="auto">
          <a:xfrm>
            <a:off x="6515100" y="1192214"/>
            <a:ext cx="3581400"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i="1">
                <a:solidFill>
                  <a:srgbClr val="0000FF"/>
                </a:solidFill>
                <a:latin typeface="Times New Roman" panose="02020603050405020304" pitchFamily="18" charset="0"/>
                <a:cs typeface="Times New Roman" panose="02020603050405020304" pitchFamily="18" charset="0"/>
              </a:rPr>
              <a:t>f</a:t>
            </a:r>
            <a:r>
              <a:rPr lang="en-US" sz="3200">
                <a:solidFill>
                  <a:srgbClr val="0000FF"/>
                </a:solidFill>
                <a:latin typeface="Times New Roman" panose="02020603050405020304" pitchFamily="18" charset="0"/>
                <a:cs typeface="Times New Roman" panose="02020603050405020304" pitchFamily="18" charset="0"/>
              </a:rPr>
              <a:t>(0) = </a:t>
            </a:r>
          </a:p>
          <a:p>
            <a:endParaRPr lang="en-US" sz="3200" i="1">
              <a:solidFill>
                <a:srgbClr val="0000FF"/>
              </a:solidFill>
              <a:latin typeface="Times New Roman" panose="02020603050405020304" pitchFamily="18" charset="0"/>
              <a:cs typeface="Times New Roman" panose="02020603050405020304" pitchFamily="18" charset="0"/>
            </a:endParaRPr>
          </a:p>
          <a:p>
            <a:r>
              <a:rPr lang="en-US" sz="3200" i="1">
                <a:solidFill>
                  <a:srgbClr val="0000FF"/>
                </a:solidFill>
                <a:latin typeface="Times New Roman" panose="02020603050405020304" pitchFamily="18" charset="0"/>
                <a:cs typeface="Times New Roman" panose="02020603050405020304" pitchFamily="18" charset="0"/>
              </a:rPr>
              <a:t>f</a:t>
            </a:r>
            <a:r>
              <a:rPr lang="en-US" sz="3200">
                <a:solidFill>
                  <a:srgbClr val="0000FF"/>
                </a:solidFill>
                <a:latin typeface="Times New Roman" panose="02020603050405020304" pitchFamily="18" charset="0"/>
                <a:cs typeface="Times New Roman" panose="02020603050405020304" pitchFamily="18" charset="0"/>
              </a:rPr>
              <a:t>(1.5) = </a:t>
            </a:r>
          </a:p>
          <a:p>
            <a:endParaRPr lang="en-US" sz="3200">
              <a:solidFill>
                <a:srgbClr val="0000FF"/>
              </a:solidFill>
              <a:latin typeface="Times New Roman" panose="02020603050405020304" pitchFamily="18" charset="0"/>
              <a:cs typeface="Times New Roman" panose="02020603050405020304" pitchFamily="18" charset="0"/>
            </a:endParaRPr>
          </a:p>
          <a:p>
            <a:r>
              <a:rPr lang="en-US" sz="3200">
                <a:solidFill>
                  <a:srgbClr val="0000FF"/>
                </a:solidFill>
                <a:latin typeface="Times New Roman" panose="02020603050405020304" pitchFamily="18" charset="0"/>
                <a:cs typeface="Times New Roman" panose="02020603050405020304" pitchFamily="18" charset="0"/>
              </a:rPr>
              <a:t>  </a:t>
            </a:r>
            <a:r>
              <a:rPr lang="en-US" sz="3200" i="1">
                <a:solidFill>
                  <a:srgbClr val="0000FF"/>
                </a:solidFill>
                <a:latin typeface="Times New Roman" panose="02020603050405020304" pitchFamily="18" charset="0"/>
                <a:cs typeface="Times New Roman" panose="02020603050405020304" pitchFamily="18" charset="0"/>
              </a:rPr>
              <a:t>f</a:t>
            </a:r>
            <a:r>
              <a:rPr lang="en-US" sz="3200">
                <a:solidFill>
                  <a:srgbClr val="0000FF"/>
                </a:solidFill>
                <a:latin typeface="Times New Roman" panose="02020603050405020304" pitchFamily="18" charset="0"/>
                <a:cs typeface="Times New Roman" panose="02020603050405020304" pitchFamily="18" charset="0"/>
              </a:rPr>
              <a:t>(-4) =</a:t>
            </a:r>
            <a:endParaRPr lang="en-US" sz="3200">
              <a:solidFill>
                <a:srgbClr val="0000FF"/>
              </a:solidFill>
            </a:endParaRPr>
          </a:p>
        </p:txBody>
      </p:sp>
      <p:sp>
        <p:nvSpPr>
          <p:cNvPr id="9" name="TextBox 8"/>
          <p:cNvSpPr txBox="1">
            <a:spLocks noChangeArrowheads="1"/>
          </p:cNvSpPr>
          <p:nvPr/>
        </p:nvSpPr>
        <p:spPr bwMode="auto">
          <a:xfrm>
            <a:off x="7581900" y="118745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a:solidFill>
                  <a:srgbClr val="FF0000"/>
                </a:solidFill>
              </a:rPr>
              <a:t>-5</a:t>
            </a:r>
          </a:p>
        </p:txBody>
      </p:sp>
      <p:sp>
        <p:nvSpPr>
          <p:cNvPr id="11" name="TextBox 10"/>
          <p:cNvSpPr txBox="1">
            <a:spLocks noChangeArrowheads="1"/>
          </p:cNvSpPr>
          <p:nvPr/>
        </p:nvSpPr>
        <p:spPr bwMode="auto">
          <a:xfrm>
            <a:off x="7772400" y="2217738"/>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a:solidFill>
                  <a:srgbClr val="FF0000"/>
                </a:solidFill>
              </a:rPr>
              <a:t>1</a:t>
            </a:r>
          </a:p>
        </p:txBody>
      </p:sp>
      <p:sp>
        <p:nvSpPr>
          <p:cNvPr id="12" name="TextBox 11"/>
          <p:cNvSpPr txBox="1">
            <a:spLocks noChangeArrowheads="1"/>
          </p:cNvSpPr>
          <p:nvPr/>
        </p:nvSpPr>
        <p:spPr bwMode="auto">
          <a:xfrm>
            <a:off x="7772400" y="3163888"/>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sz="3200">
                <a:solidFill>
                  <a:srgbClr val="FF0000"/>
                </a:solidFill>
              </a:rPr>
              <a:t>1</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728664"/>
            <a:ext cx="4191000" cy="3767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7384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0898"/>
                                        </p:tgtEl>
                                        <p:attrNameLst>
                                          <p:attrName>style.visibility</p:attrName>
                                        </p:attrNameLst>
                                      </p:cBhvr>
                                      <p:to>
                                        <p:strVal val="visible"/>
                                      </p:to>
                                    </p:set>
                                    <p:anim calcmode="lin" valueType="num">
                                      <p:cBhvr>
                                        <p:cTn id="13" dur="500" fill="hold"/>
                                        <p:tgtEl>
                                          <p:spTgt spid="80898"/>
                                        </p:tgtEl>
                                        <p:attrNameLst>
                                          <p:attrName>ppt_w</p:attrName>
                                        </p:attrNameLst>
                                      </p:cBhvr>
                                      <p:tavLst>
                                        <p:tav tm="0">
                                          <p:val>
                                            <p:fltVal val="0"/>
                                          </p:val>
                                        </p:tav>
                                        <p:tav tm="100000">
                                          <p:val>
                                            <p:strVal val="#ppt_w"/>
                                          </p:val>
                                        </p:tav>
                                      </p:tavLst>
                                    </p:anim>
                                    <p:anim calcmode="lin" valueType="num">
                                      <p:cBhvr>
                                        <p:cTn id="14" dur="500" fill="hold"/>
                                        <p:tgtEl>
                                          <p:spTgt spid="80898"/>
                                        </p:tgtEl>
                                        <p:attrNameLst>
                                          <p:attrName>ppt_h</p:attrName>
                                        </p:attrNameLst>
                                      </p:cBhvr>
                                      <p:tavLst>
                                        <p:tav tm="0">
                                          <p:val>
                                            <p:fltVal val="0"/>
                                          </p:val>
                                        </p:tav>
                                        <p:tav tm="100000">
                                          <p:val>
                                            <p:strVal val="#ppt_h"/>
                                          </p:val>
                                        </p:tav>
                                      </p:tavLst>
                                    </p:anim>
                                    <p:animEffect transition="in" filter="fade">
                                      <p:cBhvr>
                                        <p:cTn id="15" dur="500"/>
                                        <p:tgtEl>
                                          <p:spTgt spid="80898"/>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p:cTn id="2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p:cTn id="4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28800" y="228601"/>
            <a:ext cx="85344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sz="2800" i="0" dirty="0">
                <a:solidFill>
                  <a:srgbClr val="008000"/>
                </a:solidFill>
                <a:latin typeface="Arial" panose="020B0604020202020204" pitchFamily="34" charset="0"/>
              </a:rPr>
              <a:t>The </a:t>
            </a:r>
            <a:r>
              <a:rPr lang="en-US" sz="2800" i="0" dirty="0" smtClean="0">
                <a:solidFill>
                  <a:srgbClr val="008000"/>
                </a:solidFill>
                <a:latin typeface="Arial" panose="020B0604020202020204" pitchFamily="34" charset="0"/>
              </a:rPr>
              <a:t>thing </a:t>
            </a:r>
            <a:r>
              <a:rPr lang="en-US" sz="2800" i="0" dirty="0">
                <a:solidFill>
                  <a:srgbClr val="008000"/>
                </a:solidFill>
                <a:latin typeface="Arial" panose="020B0604020202020204" pitchFamily="34" charset="0"/>
              </a:rPr>
              <a:t>we need to learn about functions for this section is something about their </a:t>
            </a:r>
            <a:r>
              <a:rPr lang="en-US" sz="2800" b="1" i="0" u="sng" dirty="0">
                <a:solidFill>
                  <a:srgbClr val="800080"/>
                </a:solidFill>
                <a:latin typeface="Arial" panose="020B0604020202020204" pitchFamily="34" charset="0"/>
              </a:rPr>
              <a:t>domain</a:t>
            </a:r>
            <a:r>
              <a:rPr lang="en-US" sz="2800" i="0" dirty="0">
                <a:solidFill>
                  <a:srgbClr val="008000"/>
                </a:solidFill>
                <a:latin typeface="Arial" panose="020B0604020202020204" pitchFamily="34" charset="0"/>
              </a:rPr>
              <a:t>.  Recall domain meant "Set A" which is the set of values you plug in for </a:t>
            </a:r>
            <a:r>
              <a:rPr lang="en-US" sz="2800" dirty="0">
                <a:solidFill>
                  <a:srgbClr val="008000"/>
                </a:solidFill>
                <a:latin typeface="Arial" panose="020B0604020202020204" pitchFamily="34" charset="0"/>
              </a:rPr>
              <a:t>x</a:t>
            </a:r>
            <a:r>
              <a:rPr lang="en-US" sz="2800" i="0" dirty="0">
                <a:solidFill>
                  <a:srgbClr val="008000"/>
                </a:solidFill>
                <a:latin typeface="Arial" panose="020B0604020202020204" pitchFamily="34" charset="0"/>
              </a:rPr>
              <a:t>.</a:t>
            </a:r>
          </a:p>
        </p:txBody>
      </p:sp>
      <p:sp>
        <p:nvSpPr>
          <p:cNvPr id="17411" name="Text Box 3"/>
          <p:cNvSpPr txBox="1">
            <a:spLocks noChangeArrowheads="1"/>
          </p:cNvSpPr>
          <p:nvPr/>
        </p:nvSpPr>
        <p:spPr bwMode="auto">
          <a:xfrm>
            <a:off x="1752600" y="2286000"/>
            <a:ext cx="85344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sz="2400" i="1">
                <a:solidFill>
                  <a:schemeClr val="tx1"/>
                </a:solidFill>
                <a:latin typeface="Times New Roman" panose="02020603050405020304" pitchFamily="18" charset="0"/>
              </a:defRPr>
            </a:lvl1pPr>
            <a:lvl2pPr marL="914400" indent="-457200">
              <a:defRPr sz="2400" i="1">
                <a:solidFill>
                  <a:schemeClr val="tx1"/>
                </a:solidFill>
                <a:latin typeface="Times New Roman" panose="02020603050405020304" pitchFamily="18" charset="0"/>
              </a:defRPr>
            </a:lvl2pPr>
            <a:lvl3pPr marL="1371600" indent="-457200">
              <a:defRPr sz="2400" i="1">
                <a:solidFill>
                  <a:schemeClr val="tx1"/>
                </a:solidFill>
                <a:latin typeface="Times New Roman" panose="02020603050405020304" pitchFamily="18" charset="0"/>
              </a:defRPr>
            </a:lvl3pPr>
            <a:lvl4pPr marL="1828800" indent="-457200">
              <a:defRPr sz="2400" i="1">
                <a:solidFill>
                  <a:schemeClr val="tx1"/>
                </a:solidFill>
                <a:latin typeface="Times New Roman" panose="02020603050405020304" pitchFamily="18" charset="0"/>
              </a:defRPr>
            </a:lvl4pPr>
            <a:lvl5pPr marL="2286000" indent="-457200">
              <a:defRPr sz="2400" i="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i="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i="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i="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800080"/>
                </a:solidFill>
                <a:latin typeface="Arial Black" panose="020B0A04020102020204" pitchFamily="34" charset="0"/>
              </a:rPr>
              <a:t>For the functions we will be dealing with, there are two "illegals":</a:t>
            </a:r>
          </a:p>
          <a:p>
            <a:pPr eaLnBrk="1" hangingPunct="1">
              <a:spcBef>
                <a:spcPct val="50000"/>
              </a:spcBef>
              <a:buFontTx/>
              <a:buAutoNum type="arabicPeriod"/>
            </a:pPr>
            <a:r>
              <a:rPr lang="en-US" i="0">
                <a:solidFill>
                  <a:srgbClr val="800080"/>
                </a:solidFill>
                <a:latin typeface="Arial Black" panose="020B0A04020102020204" pitchFamily="34" charset="0"/>
              </a:rPr>
              <a:t>You can't divide by zero (denominator (bottom) of a fraction can't be zero)</a:t>
            </a:r>
          </a:p>
          <a:p>
            <a:pPr eaLnBrk="1" hangingPunct="1">
              <a:spcBef>
                <a:spcPct val="50000"/>
              </a:spcBef>
              <a:buFontTx/>
              <a:buAutoNum type="arabicPeriod"/>
            </a:pPr>
            <a:r>
              <a:rPr lang="en-US" i="0">
                <a:solidFill>
                  <a:srgbClr val="800080"/>
                </a:solidFill>
                <a:latin typeface="Arial Black" panose="020B0A04020102020204" pitchFamily="34" charset="0"/>
              </a:rPr>
              <a:t>You can't take the square root (or even root) of a negative number</a:t>
            </a:r>
          </a:p>
        </p:txBody>
      </p:sp>
      <p:sp>
        <p:nvSpPr>
          <p:cNvPr id="17412" name="Text Box 4"/>
          <p:cNvSpPr txBox="1">
            <a:spLocks noChangeArrowheads="1"/>
          </p:cNvSpPr>
          <p:nvPr/>
        </p:nvSpPr>
        <p:spPr bwMode="auto">
          <a:xfrm>
            <a:off x="1905000" y="5105400"/>
            <a:ext cx="85344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sz="2800" i="0">
                <a:solidFill>
                  <a:srgbClr val="008000"/>
                </a:solidFill>
                <a:latin typeface="Arial" panose="020B0604020202020204" pitchFamily="34" charset="0"/>
              </a:rPr>
              <a:t>When you are asked to find the domain of a function, you can use any value for </a:t>
            </a:r>
            <a:r>
              <a:rPr lang="en-US" sz="2800">
                <a:solidFill>
                  <a:srgbClr val="008000"/>
                </a:solidFill>
                <a:latin typeface="Arial" panose="020B0604020202020204" pitchFamily="34" charset="0"/>
              </a:rPr>
              <a:t>x</a:t>
            </a:r>
            <a:r>
              <a:rPr lang="en-US" sz="2800" i="0">
                <a:solidFill>
                  <a:srgbClr val="008000"/>
                </a:solidFill>
                <a:latin typeface="Arial" panose="020B0604020202020204" pitchFamily="34" charset="0"/>
              </a:rPr>
              <a:t> as long as the value won't create an "illegal" situation.</a:t>
            </a:r>
          </a:p>
        </p:txBody>
      </p:sp>
      <p:sp>
        <p:nvSpPr>
          <p:cNvPr id="4" name="Slide Number Placeholder 3"/>
          <p:cNvSpPr>
            <a:spLocks noGrp="1"/>
          </p:cNvSpPr>
          <p:nvPr>
            <p:ph type="sldNum" sz="quarter" idx="12"/>
          </p:nvPr>
        </p:nvSpPr>
        <p:spPr/>
        <p:txBody>
          <a:bodyPr/>
          <a:lstStyle/>
          <a:p>
            <a:fld id="{3F29A57E-D715-46E0-8338-5311EAA2F641}" type="slidenum">
              <a:rPr lang="en-US" smtClean="0"/>
              <a:pPr/>
              <a:t>25</a:t>
            </a:fld>
            <a:endParaRPr lang="en-US"/>
          </a:p>
        </p:txBody>
      </p:sp>
    </p:spTree>
    <p:extLst>
      <p:ext uri="{BB962C8B-B14F-4D97-AF65-F5344CB8AC3E}">
        <p14:creationId xmlns:p14="http://schemas.microsoft.com/office/powerpoint/2010/main" xmlns="" val="3332513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1+#ppt_w/2"/>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0-#ppt_w/2"/>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05000" y="381000"/>
            <a:ext cx="845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800080"/>
                </a:solidFill>
                <a:latin typeface="Arial" panose="020B0604020202020204" pitchFamily="34" charset="0"/>
              </a:rPr>
              <a:t>Find the domain for the following functions:</a:t>
            </a:r>
          </a:p>
        </p:txBody>
      </p:sp>
      <p:graphicFrame>
        <p:nvGraphicFramePr>
          <p:cNvPr id="17411" name="Object 3"/>
          <p:cNvGraphicFramePr>
            <a:graphicFrameLocks noChangeAspect="1"/>
          </p:cNvGraphicFramePr>
          <p:nvPr/>
        </p:nvGraphicFramePr>
        <p:xfrm>
          <a:off x="2057400" y="1524000"/>
          <a:ext cx="2463800" cy="654050"/>
        </p:xfrm>
        <a:graphic>
          <a:graphicData uri="http://schemas.openxmlformats.org/presentationml/2006/ole">
            <p:oleObj spid="_x0000_s77950" name="Equation" r:id="rId4" imgW="812447" imgH="215806" progId="Equation.3">
              <p:embed/>
            </p:oleObj>
          </a:graphicData>
        </a:graphic>
      </p:graphicFrame>
      <p:sp>
        <p:nvSpPr>
          <p:cNvPr id="18436" name="Text Box 4"/>
          <p:cNvSpPr txBox="1">
            <a:spLocks noChangeArrowheads="1"/>
          </p:cNvSpPr>
          <p:nvPr/>
        </p:nvSpPr>
        <p:spPr bwMode="auto">
          <a:xfrm>
            <a:off x="4724400" y="914400"/>
            <a:ext cx="5562600" cy="2654300"/>
          </a:xfrm>
          <a:prstGeom prst="rect">
            <a:avLst/>
          </a:prstGeom>
          <a:solidFill>
            <a:srgbClr val="CC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sz="2800" i="0"/>
              <a:t>Since no matter what value you choose for </a:t>
            </a:r>
            <a:r>
              <a:rPr lang="en-US" sz="2800"/>
              <a:t>x</a:t>
            </a:r>
            <a:r>
              <a:rPr lang="en-US" sz="2800" i="0"/>
              <a:t>, you won't be dividing by zero or square rooting a negative number, you can use anything you want so we say the answer is:           </a:t>
            </a:r>
            <a:r>
              <a:rPr lang="en-US" sz="2800" b="1" i="0">
                <a:solidFill>
                  <a:srgbClr val="008000"/>
                </a:solidFill>
              </a:rPr>
              <a:t>All real numbers </a:t>
            </a:r>
            <a:r>
              <a:rPr lang="en-US" sz="2800" b="1">
                <a:solidFill>
                  <a:srgbClr val="008000"/>
                </a:solidFill>
              </a:rPr>
              <a:t>x</a:t>
            </a:r>
            <a:r>
              <a:rPr lang="en-US" sz="2800" b="1" i="0"/>
              <a:t>.</a:t>
            </a:r>
          </a:p>
        </p:txBody>
      </p:sp>
      <p:graphicFrame>
        <p:nvGraphicFramePr>
          <p:cNvPr id="18437" name="Object 5"/>
          <p:cNvGraphicFramePr>
            <a:graphicFrameLocks noChangeAspect="1"/>
          </p:cNvGraphicFramePr>
          <p:nvPr/>
        </p:nvGraphicFramePr>
        <p:xfrm>
          <a:off x="1962151" y="4456113"/>
          <a:ext cx="2347913" cy="1192212"/>
        </p:xfrm>
        <a:graphic>
          <a:graphicData uri="http://schemas.openxmlformats.org/presentationml/2006/ole">
            <p:oleObj spid="_x0000_s77951" name="Equation" r:id="rId5" imgW="774364" imgH="393529" progId="Equation.3">
              <p:embed/>
            </p:oleObj>
          </a:graphicData>
        </a:graphic>
      </p:graphicFrame>
      <p:sp>
        <p:nvSpPr>
          <p:cNvPr id="18438" name="Text Box 6"/>
          <p:cNvSpPr txBox="1">
            <a:spLocks noChangeArrowheads="1"/>
          </p:cNvSpPr>
          <p:nvPr/>
        </p:nvSpPr>
        <p:spPr bwMode="auto">
          <a:xfrm>
            <a:off x="4800600" y="3886200"/>
            <a:ext cx="5562600" cy="2287588"/>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sz="2800" i="0"/>
              <a:t>If you choose x = 2, the denominator will be 2 – 2 = 0 which is illegal because you can't divide by zero.  The answer then is:                         </a:t>
            </a:r>
            <a:r>
              <a:rPr lang="en-US" sz="2800" b="1" i="0">
                <a:solidFill>
                  <a:srgbClr val="0000FF"/>
                </a:solidFill>
              </a:rPr>
              <a:t>All real numbers </a:t>
            </a:r>
            <a:r>
              <a:rPr lang="en-US" sz="2800" b="1">
                <a:solidFill>
                  <a:srgbClr val="0000FF"/>
                </a:solidFill>
              </a:rPr>
              <a:t>x</a:t>
            </a:r>
            <a:r>
              <a:rPr lang="en-US" sz="2800" b="1" i="0">
                <a:solidFill>
                  <a:srgbClr val="0000FF"/>
                </a:solidFill>
              </a:rPr>
              <a:t> such that </a:t>
            </a:r>
            <a:r>
              <a:rPr lang="en-US" sz="2800" b="1">
                <a:solidFill>
                  <a:srgbClr val="0000FF"/>
                </a:solidFill>
              </a:rPr>
              <a:t>x</a:t>
            </a:r>
            <a:r>
              <a:rPr lang="en-US" sz="2800" b="1" i="0">
                <a:solidFill>
                  <a:srgbClr val="0000FF"/>
                </a:solidFill>
              </a:rPr>
              <a:t> </a:t>
            </a:r>
            <a:r>
              <a:rPr lang="en-US" sz="3200" b="1" i="0">
                <a:solidFill>
                  <a:srgbClr val="0000FF"/>
                </a:solidFill>
                <a:cs typeface="Times New Roman" panose="02020603050405020304" pitchFamily="18" charset="0"/>
                <a:sym typeface="WP MathA" pitchFamily="2" charset="2"/>
              </a:rPr>
              <a:t>≠ </a:t>
            </a:r>
            <a:r>
              <a:rPr lang="en-US" sz="2800" b="1" i="0">
                <a:solidFill>
                  <a:srgbClr val="0000FF"/>
                </a:solidFill>
                <a:sym typeface="WP MathA" pitchFamily="2" charset="2"/>
              </a:rPr>
              <a:t>2</a:t>
            </a:r>
            <a:r>
              <a:rPr lang="en-US" sz="2800" i="0">
                <a:sym typeface="WP MathA" pitchFamily="2" charset="2"/>
              </a:rPr>
              <a:t>.</a:t>
            </a:r>
            <a:endParaRPr lang="en-US" sz="3200" b="1" i="0"/>
          </a:p>
        </p:txBody>
      </p:sp>
      <p:sp>
        <p:nvSpPr>
          <p:cNvPr id="18439" name="Text Box 7"/>
          <p:cNvSpPr txBox="1">
            <a:spLocks noChangeArrowheads="1"/>
          </p:cNvSpPr>
          <p:nvPr/>
        </p:nvSpPr>
        <p:spPr bwMode="auto">
          <a:xfrm>
            <a:off x="6248400" y="6172200"/>
            <a:ext cx="3200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b="1" i="0">
                <a:solidFill>
                  <a:srgbClr val="FF0000"/>
                </a:solidFill>
              </a:rPr>
              <a:t>means does not equal</a:t>
            </a:r>
          </a:p>
        </p:txBody>
      </p:sp>
      <p:sp>
        <p:nvSpPr>
          <p:cNvPr id="18441" name="AutoShape 9"/>
          <p:cNvSpPr>
            <a:spLocks noChangeArrowheads="1"/>
          </p:cNvSpPr>
          <p:nvPr/>
        </p:nvSpPr>
        <p:spPr bwMode="auto">
          <a:xfrm>
            <a:off x="3200400" y="5181600"/>
            <a:ext cx="1143000" cy="4572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18442" name="Text Box 10"/>
          <p:cNvSpPr txBox="1">
            <a:spLocks noChangeArrowheads="1"/>
          </p:cNvSpPr>
          <p:nvPr/>
        </p:nvSpPr>
        <p:spPr bwMode="auto">
          <a:xfrm>
            <a:off x="1524000" y="5791201"/>
            <a:ext cx="1828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b="1" i="0">
                <a:solidFill>
                  <a:srgbClr val="FF0000"/>
                </a:solidFill>
              </a:rPr>
              <a:t>illegal if this is zero</a:t>
            </a:r>
          </a:p>
        </p:txBody>
      </p:sp>
      <p:sp>
        <p:nvSpPr>
          <p:cNvPr id="18443" name="Freeform 11"/>
          <p:cNvSpPr>
            <a:spLocks/>
          </p:cNvSpPr>
          <p:nvPr/>
        </p:nvSpPr>
        <p:spPr bwMode="auto">
          <a:xfrm>
            <a:off x="3200400" y="5715000"/>
            <a:ext cx="571500" cy="381000"/>
          </a:xfrm>
          <a:custGeom>
            <a:avLst/>
            <a:gdLst>
              <a:gd name="T0" fmla="*/ 0 w 456"/>
              <a:gd name="T1" fmla="*/ 326571 h 224"/>
              <a:gd name="T2" fmla="*/ 481263 w 456"/>
              <a:gd name="T3" fmla="*/ 326571 h 224"/>
              <a:gd name="T4" fmla="*/ 541421 w 456"/>
              <a:gd name="T5" fmla="*/ 0 h 224"/>
              <a:gd name="T6" fmla="*/ 0 60000 65536"/>
              <a:gd name="T7" fmla="*/ 0 60000 65536"/>
              <a:gd name="T8" fmla="*/ 0 60000 65536"/>
            </a:gdLst>
            <a:ahLst/>
            <a:cxnLst>
              <a:cxn ang="T6">
                <a:pos x="T0" y="T1"/>
              </a:cxn>
              <a:cxn ang="T7">
                <a:pos x="T2" y="T3"/>
              </a:cxn>
              <a:cxn ang="T8">
                <a:pos x="T4" y="T5"/>
              </a:cxn>
            </a:cxnLst>
            <a:rect l="0" t="0" r="r" b="b"/>
            <a:pathLst>
              <a:path w="456" h="224">
                <a:moveTo>
                  <a:pt x="0" y="192"/>
                </a:moveTo>
                <a:cubicBezTo>
                  <a:pt x="156" y="208"/>
                  <a:pt x="312" y="224"/>
                  <a:pt x="384" y="192"/>
                </a:cubicBezTo>
                <a:cubicBezTo>
                  <a:pt x="456" y="160"/>
                  <a:pt x="444" y="80"/>
                  <a:pt x="432"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44" name="Text Box 12"/>
          <p:cNvSpPr txBox="1">
            <a:spLocks noChangeArrowheads="1"/>
          </p:cNvSpPr>
          <p:nvPr/>
        </p:nvSpPr>
        <p:spPr bwMode="auto">
          <a:xfrm>
            <a:off x="1676400" y="2514600"/>
            <a:ext cx="3048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b="1" i="0">
                <a:solidFill>
                  <a:srgbClr val="FF0000"/>
                </a:solidFill>
              </a:rPr>
              <a:t>Note:  There is nothing wrong with the top = 0 just means the fraction = 0</a:t>
            </a:r>
          </a:p>
        </p:txBody>
      </p:sp>
      <p:sp>
        <p:nvSpPr>
          <p:cNvPr id="18445" name="Line 13"/>
          <p:cNvSpPr>
            <a:spLocks noChangeShapeType="1"/>
          </p:cNvSpPr>
          <p:nvPr/>
        </p:nvSpPr>
        <p:spPr bwMode="auto">
          <a:xfrm>
            <a:off x="3352800" y="3962400"/>
            <a:ext cx="3810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46" name="Freeform 14"/>
          <p:cNvSpPr>
            <a:spLocks/>
          </p:cNvSpPr>
          <p:nvPr/>
        </p:nvSpPr>
        <p:spPr bwMode="auto">
          <a:xfrm>
            <a:off x="9144000" y="6096000"/>
            <a:ext cx="622300" cy="355600"/>
          </a:xfrm>
          <a:custGeom>
            <a:avLst/>
            <a:gdLst>
              <a:gd name="T0" fmla="*/ 0 w 392"/>
              <a:gd name="T1" fmla="*/ 304800 h 224"/>
              <a:gd name="T2" fmla="*/ 533400 w 392"/>
              <a:gd name="T3" fmla="*/ 304800 h 224"/>
              <a:gd name="T4" fmla="*/ 533400 w 392"/>
              <a:gd name="T5" fmla="*/ 0 h 224"/>
              <a:gd name="T6" fmla="*/ 0 60000 65536"/>
              <a:gd name="T7" fmla="*/ 0 60000 65536"/>
              <a:gd name="T8" fmla="*/ 0 60000 65536"/>
            </a:gdLst>
            <a:ahLst/>
            <a:cxnLst>
              <a:cxn ang="T6">
                <a:pos x="T0" y="T1"/>
              </a:cxn>
              <a:cxn ang="T7">
                <a:pos x="T2" y="T3"/>
              </a:cxn>
              <a:cxn ang="T8">
                <a:pos x="T4" y="T5"/>
              </a:cxn>
            </a:cxnLst>
            <a:rect l="0" t="0" r="r" b="b"/>
            <a:pathLst>
              <a:path w="392" h="224">
                <a:moveTo>
                  <a:pt x="0" y="192"/>
                </a:moveTo>
                <a:cubicBezTo>
                  <a:pt x="140" y="208"/>
                  <a:pt x="280" y="224"/>
                  <a:pt x="336" y="192"/>
                </a:cubicBezTo>
                <a:cubicBezTo>
                  <a:pt x="392" y="160"/>
                  <a:pt x="364" y="80"/>
                  <a:pt x="336"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 name="Slide Number Placeholder 3"/>
          <p:cNvSpPr>
            <a:spLocks noGrp="1"/>
          </p:cNvSpPr>
          <p:nvPr>
            <p:ph type="sldNum" sz="quarter" idx="12"/>
          </p:nvPr>
        </p:nvSpPr>
        <p:spPr/>
        <p:txBody>
          <a:bodyPr/>
          <a:lstStyle/>
          <a:p>
            <a:fld id="{3F29A57E-D715-46E0-8338-5311EAA2F641}" type="slidenum">
              <a:rPr lang="en-US" smtClean="0"/>
              <a:pPr/>
              <a:t>26</a:t>
            </a:fld>
            <a:endParaRPr lang="en-US"/>
          </a:p>
        </p:txBody>
      </p:sp>
    </p:spTree>
    <p:extLst>
      <p:ext uri="{BB962C8B-B14F-4D97-AF65-F5344CB8AC3E}">
        <p14:creationId xmlns:p14="http://schemas.microsoft.com/office/powerpoint/2010/main" xmlns="" val="161698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1000" fill="hold"/>
                                        <p:tgtEl>
                                          <p:spTgt spid="18437"/>
                                        </p:tgtEl>
                                        <p:attrNameLst>
                                          <p:attrName>ppt_w</p:attrName>
                                        </p:attrNameLst>
                                      </p:cBhvr>
                                      <p:tavLst>
                                        <p:tav tm="0">
                                          <p:val>
                                            <p:fltVal val="0"/>
                                          </p:val>
                                        </p:tav>
                                        <p:tav tm="100000">
                                          <p:val>
                                            <p:strVal val="#ppt_w"/>
                                          </p:val>
                                        </p:tav>
                                      </p:tavLst>
                                    </p:anim>
                                    <p:anim calcmode="lin" valueType="num">
                                      <p:cBhvr>
                                        <p:cTn id="14" dur="1000" fill="hold"/>
                                        <p:tgtEl>
                                          <p:spTgt spid="18437"/>
                                        </p:tgtEl>
                                        <p:attrNameLst>
                                          <p:attrName>ppt_h</p:attrName>
                                        </p:attrNameLst>
                                      </p:cBhvr>
                                      <p:tavLst>
                                        <p:tav tm="0">
                                          <p:val>
                                            <p:fltVal val="0"/>
                                          </p:val>
                                        </p:tav>
                                        <p:tav tm="100000">
                                          <p:val>
                                            <p:strVal val="#ppt_h"/>
                                          </p:val>
                                        </p:tav>
                                      </p:tavLst>
                                    </p:anim>
                                    <p:anim calcmode="lin" valueType="num">
                                      <p:cBhvr>
                                        <p:cTn id="15" dur="1000" fill="hold"/>
                                        <p:tgtEl>
                                          <p:spTgt spid="184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4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anim calcmode="lin" valueType="num">
                                      <p:cBhvr additive="base">
                                        <p:cTn id="21" dur="500" fill="hold"/>
                                        <p:tgtEl>
                                          <p:spTgt spid="18438"/>
                                        </p:tgtEl>
                                        <p:attrNameLst>
                                          <p:attrName>ppt_x</p:attrName>
                                        </p:attrNameLst>
                                      </p:cBhvr>
                                      <p:tavLst>
                                        <p:tav tm="0">
                                          <p:val>
                                            <p:strVal val="0-#ppt_w/2"/>
                                          </p:val>
                                        </p:tav>
                                        <p:tav tm="100000">
                                          <p:val>
                                            <p:strVal val="#ppt_x"/>
                                          </p:val>
                                        </p:tav>
                                      </p:tavLst>
                                    </p:anim>
                                    <p:anim calcmode="lin" valueType="num">
                                      <p:cBhvr additive="base">
                                        <p:cTn id="22" dur="500" fill="hold"/>
                                        <p:tgtEl>
                                          <p:spTgt spid="18438"/>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8439"/>
                                        </p:tgtEl>
                                        <p:attrNameLst>
                                          <p:attrName>style.visibility</p:attrName>
                                        </p:attrNameLst>
                                      </p:cBhvr>
                                      <p:to>
                                        <p:strVal val="visible"/>
                                      </p:to>
                                    </p:set>
                                    <p:anim calcmode="lin" valueType="num">
                                      <p:cBhvr additive="base">
                                        <p:cTn id="27" dur="500" fill="hold"/>
                                        <p:tgtEl>
                                          <p:spTgt spid="18439"/>
                                        </p:tgtEl>
                                        <p:attrNameLst>
                                          <p:attrName>ppt_x</p:attrName>
                                        </p:attrNameLst>
                                      </p:cBhvr>
                                      <p:tavLst>
                                        <p:tav tm="0">
                                          <p:val>
                                            <p:strVal val="0-#ppt_w/2"/>
                                          </p:val>
                                        </p:tav>
                                        <p:tav tm="100000">
                                          <p:val>
                                            <p:strVal val="#ppt_x"/>
                                          </p:val>
                                        </p:tav>
                                      </p:tavLst>
                                    </p:anim>
                                    <p:anim calcmode="lin" valueType="num">
                                      <p:cBhvr additive="base">
                                        <p:cTn id="28" dur="500" fill="hold"/>
                                        <p:tgtEl>
                                          <p:spTgt spid="1843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8446"/>
                                        </p:tgtEl>
                                        <p:attrNameLst>
                                          <p:attrName>style.visibility</p:attrName>
                                        </p:attrNameLst>
                                      </p:cBhvr>
                                      <p:to>
                                        <p:strVal val="visible"/>
                                      </p:to>
                                    </p:set>
                                    <p:animEffect transition="in" filter="wipe(left)">
                                      <p:cBhvr>
                                        <p:cTn id="32" dur="500"/>
                                        <p:tgtEl>
                                          <p:spTgt spid="184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41"/>
                                        </p:tgtEl>
                                        <p:attrNameLst>
                                          <p:attrName>style.visibility</p:attrName>
                                        </p:attrNameLst>
                                      </p:cBhvr>
                                      <p:to>
                                        <p:strVal val="visible"/>
                                      </p:to>
                                    </p:set>
                                    <p:animEffect transition="in" filter="dissolve">
                                      <p:cBhvr>
                                        <p:cTn id="37" dur="500"/>
                                        <p:tgtEl>
                                          <p:spTgt spid="18441"/>
                                        </p:tgtEl>
                                      </p:cBhvr>
                                    </p:animEffect>
                                  </p:childTnLst>
                                </p:cTn>
                              </p:par>
                            </p:childTnLst>
                          </p:cTn>
                        </p:par>
                        <p:par>
                          <p:cTn id="38" fill="hold" nodeType="afterGroup">
                            <p:stCondLst>
                              <p:cond delay="500"/>
                            </p:stCondLst>
                            <p:childTnLst>
                              <p:par>
                                <p:cTn id="39" presetID="4" presetClass="entr" presetSubtype="32" fill="hold" grpId="0" nodeType="afterEffect">
                                  <p:stCondLst>
                                    <p:cond delay="0"/>
                                  </p:stCondLst>
                                  <p:childTnLst>
                                    <p:set>
                                      <p:cBhvr>
                                        <p:cTn id="40" dur="1" fill="hold">
                                          <p:stCondLst>
                                            <p:cond delay="0"/>
                                          </p:stCondLst>
                                        </p:cTn>
                                        <p:tgtEl>
                                          <p:spTgt spid="18442"/>
                                        </p:tgtEl>
                                        <p:attrNameLst>
                                          <p:attrName>style.visibility</p:attrName>
                                        </p:attrNameLst>
                                      </p:cBhvr>
                                      <p:to>
                                        <p:strVal val="visible"/>
                                      </p:to>
                                    </p:set>
                                    <p:animEffect transition="in" filter="box(out)">
                                      <p:cBhvr>
                                        <p:cTn id="41" dur="500"/>
                                        <p:tgtEl>
                                          <p:spTgt spid="18442"/>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8443"/>
                                        </p:tgtEl>
                                        <p:attrNameLst>
                                          <p:attrName>style.visibility</p:attrName>
                                        </p:attrNameLst>
                                      </p:cBhvr>
                                      <p:to>
                                        <p:strVal val="visible"/>
                                      </p:to>
                                    </p:set>
                                    <p:animEffect transition="in" filter="wipe(left)">
                                      <p:cBhvr>
                                        <p:cTn id="45" dur="500"/>
                                        <p:tgtEl>
                                          <p:spTgt spid="1844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8444"/>
                                        </p:tgtEl>
                                        <p:attrNameLst>
                                          <p:attrName>style.visibility</p:attrName>
                                        </p:attrNameLst>
                                      </p:cBhvr>
                                      <p:to>
                                        <p:strVal val="visible"/>
                                      </p:to>
                                    </p:set>
                                    <p:animEffect transition="in" filter="box(out)">
                                      <p:cBhvr>
                                        <p:cTn id="50" dur="500"/>
                                        <p:tgtEl>
                                          <p:spTgt spid="18444"/>
                                        </p:tgtEl>
                                      </p:cBhvr>
                                    </p:animEffect>
                                  </p:childTnLst>
                                </p:cTn>
                              </p:par>
                            </p:childTnLst>
                          </p:cTn>
                        </p:par>
                        <p:par>
                          <p:cTn id="51" fill="hold" nodeType="afterGroup">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8445"/>
                                        </p:tgtEl>
                                        <p:attrNameLst>
                                          <p:attrName>style.visibility</p:attrName>
                                        </p:attrNameLst>
                                      </p:cBhvr>
                                      <p:to>
                                        <p:strVal val="visible"/>
                                      </p:to>
                                    </p:set>
                                    <p:animEffect transition="in" filter="wipe(up)">
                                      <p:cBhvr>
                                        <p:cTn id="54"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P spid="18438" grpId="0" animBg="1" autoUpdateAnimBg="0"/>
      <p:bldP spid="18439" grpId="0" autoUpdateAnimBg="0"/>
      <p:bldP spid="18441" grpId="0" animBg="1"/>
      <p:bldP spid="18442" grpId="0" autoUpdateAnimBg="0"/>
      <p:bldP spid="18443" grpId="0" animBg="1"/>
      <p:bldP spid="18444" grpId="0" autoUpdateAnimBg="0"/>
      <p:bldP spid="18445" grpId="0" animBg="1"/>
      <p:bldP spid="184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05000" y="381000"/>
            <a:ext cx="8458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800080"/>
                </a:solidFill>
                <a:latin typeface="Arial" panose="020B0604020202020204" pitchFamily="34" charset="0"/>
              </a:rPr>
              <a:t>Let's find the domain of another one:</a:t>
            </a:r>
          </a:p>
        </p:txBody>
      </p:sp>
      <p:graphicFrame>
        <p:nvGraphicFramePr>
          <p:cNvPr id="18435" name="Object 3"/>
          <p:cNvGraphicFramePr>
            <a:graphicFrameLocks noChangeAspect="1"/>
          </p:cNvGraphicFramePr>
          <p:nvPr/>
        </p:nvGraphicFramePr>
        <p:xfrm>
          <a:off x="5943600" y="914400"/>
          <a:ext cx="2579688" cy="730250"/>
        </p:xfrm>
        <a:graphic>
          <a:graphicData uri="http://schemas.openxmlformats.org/presentationml/2006/ole">
            <p:oleObj spid="_x0000_s79036" name="Equation" r:id="rId3" imgW="850531" imgH="241195" progId="Equation.3">
              <p:embed/>
            </p:oleObj>
          </a:graphicData>
        </a:graphic>
      </p:graphicFrame>
      <p:sp>
        <p:nvSpPr>
          <p:cNvPr id="19460" name="Text Box 4"/>
          <p:cNvSpPr txBox="1">
            <a:spLocks noChangeArrowheads="1"/>
          </p:cNvSpPr>
          <p:nvPr/>
        </p:nvSpPr>
        <p:spPr bwMode="auto">
          <a:xfrm>
            <a:off x="1828801" y="3200401"/>
            <a:ext cx="8588375" cy="1800225"/>
          </a:xfrm>
          <a:prstGeom prst="rect">
            <a:avLst/>
          </a:prstGeom>
          <a:solidFill>
            <a:srgbClr val="CC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sz="2800" i="0"/>
              <a:t>We have to be careful what </a:t>
            </a:r>
            <a:r>
              <a:rPr lang="en-US" sz="2800"/>
              <a:t>x</a:t>
            </a:r>
            <a:r>
              <a:rPr lang="en-US" sz="2800" i="0"/>
              <a:t>'s we use so that the second "illegal" of square rooting a negative doesn't happen. This means the "stuff" under the square root must be greater than or equal to zero (maths way of saying "not negative").</a:t>
            </a:r>
            <a:endParaRPr lang="en-US" sz="2800" b="1" i="0"/>
          </a:p>
        </p:txBody>
      </p:sp>
      <p:sp>
        <p:nvSpPr>
          <p:cNvPr id="19464" name="AutoShape 8"/>
          <p:cNvSpPr>
            <a:spLocks noChangeArrowheads="1"/>
          </p:cNvSpPr>
          <p:nvPr/>
        </p:nvSpPr>
        <p:spPr bwMode="auto">
          <a:xfrm>
            <a:off x="7543800" y="1066800"/>
            <a:ext cx="990600" cy="4572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19467" name="Text Box 11"/>
          <p:cNvSpPr txBox="1">
            <a:spLocks noChangeArrowheads="1"/>
          </p:cNvSpPr>
          <p:nvPr/>
        </p:nvSpPr>
        <p:spPr bwMode="auto">
          <a:xfrm>
            <a:off x="2895600" y="1752601"/>
            <a:ext cx="4648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b="1" i="0">
                <a:solidFill>
                  <a:srgbClr val="FF0000"/>
                </a:solidFill>
              </a:rPr>
              <a:t>Can't be negative so must be </a:t>
            </a:r>
            <a:r>
              <a:rPr lang="en-US" sz="2800" b="1" i="0">
                <a:solidFill>
                  <a:srgbClr val="FF0000"/>
                </a:solidFill>
                <a:cs typeface="Times New Roman" panose="02020603050405020304" pitchFamily="18" charset="0"/>
                <a:sym typeface="WP MathA" pitchFamily="2" charset="2"/>
              </a:rPr>
              <a:t>≥ </a:t>
            </a:r>
            <a:r>
              <a:rPr lang="en-US" b="1" i="0">
                <a:solidFill>
                  <a:srgbClr val="FF0000"/>
                </a:solidFill>
                <a:sym typeface="WP MathA" pitchFamily="2" charset="2"/>
              </a:rPr>
              <a:t>0</a:t>
            </a:r>
            <a:endParaRPr lang="en-US" b="1" i="0">
              <a:solidFill>
                <a:srgbClr val="FF0000"/>
              </a:solidFill>
            </a:endParaRPr>
          </a:p>
        </p:txBody>
      </p:sp>
      <p:sp>
        <p:nvSpPr>
          <p:cNvPr id="19468" name="Line 12"/>
          <p:cNvSpPr>
            <a:spLocks noChangeShapeType="1"/>
          </p:cNvSpPr>
          <p:nvPr/>
        </p:nvSpPr>
        <p:spPr bwMode="auto">
          <a:xfrm flipV="1">
            <a:off x="7315200" y="1524000"/>
            <a:ext cx="4572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19470" name="Object 14"/>
          <p:cNvGraphicFramePr>
            <a:graphicFrameLocks noChangeAspect="1"/>
          </p:cNvGraphicFramePr>
          <p:nvPr/>
        </p:nvGraphicFramePr>
        <p:xfrm>
          <a:off x="2362200" y="2362200"/>
          <a:ext cx="1676400" cy="534988"/>
        </p:xfrm>
        <a:graphic>
          <a:graphicData uri="http://schemas.openxmlformats.org/presentationml/2006/ole">
            <p:oleObj spid="_x0000_s79037" name="Equation" r:id="rId4" imgW="558558" imgH="177723" progId="Equation.3">
              <p:embed/>
            </p:oleObj>
          </a:graphicData>
        </a:graphic>
      </p:graphicFrame>
      <p:sp>
        <p:nvSpPr>
          <p:cNvPr id="19471" name="Text Box 15"/>
          <p:cNvSpPr txBox="1">
            <a:spLocks noChangeArrowheads="1"/>
          </p:cNvSpPr>
          <p:nvPr/>
        </p:nvSpPr>
        <p:spPr bwMode="auto">
          <a:xfrm>
            <a:off x="4343400" y="2286001"/>
            <a:ext cx="1066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b="1" i="0">
                <a:solidFill>
                  <a:srgbClr val="FF0000"/>
                </a:solidFill>
              </a:rPr>
              <a:t>solve this</a:t>
            </a:r>
          </a:p>
        </p:txBody>
      </p:sp>
      <p:sp>
        <p:nvSpPr>
          <p:cNvPr id="19474" name="Line 18"/>
          <p:cNvSpPr>
            <a:spLocks noChangeShapeType="1"/>
          </p:cNvSpPr>
          <p:nvPr/>
        </p:nvSpPr>
        <p:spPr bwMode="auto">
          <a:xfrm flipH="1">
            <a:off x="4038600" y="266700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19475" name="Object 19"/>
          <p:cNvGraphicFramePr>
            <a:graphicFrameLocks noChangeAspect="1"/>
          </p:cNvGraphicFramePr>
          <p:nvPr/>
        </p:nvGraphicFramePr>
        <p:xfrm>
          <a:off x="6629400" y="2438400"/>
          <a:ext cx="1066800" cy="534988"/>
        </p:xfrm>
        <a:graphic>
          <a:graphicData uri="http://schemas.openxmlformats.org/presentationml/2006/ole">
            <p:oleObj spid="_x0000_s79038" name="Equation" r:id="rId5" imgW="355138" imgH="177569" progId="Equation.3">
              <p:embed/>
            </p:oleObj>
          </a:graphicData>
        </a:graphic>
      </p:graphicFrame>
      <p:sp>
        <p:nvSpPr>
          <p:cNvPr id="19476" name="Text Box 20"/>
          <p:cNvSpPr txBox="1">
            <a:spLocks noChangeArrowheads="1"/>
          </p:cNvSpPr>
          <p:nvPr/>
        </p:nvSpPr>
        <p:spPr bwMode="auto">
          <a:xfrm>
            <a:off x="2971800" y="5410200"/>
            <a:ext cx="5562600" cy="1250950"/>
          </a:xfrm>
          <a:prstGeom prst="rect">
            <a:avLst/>
          </a:prstGeom>
          <a:solidFill>
            <a:srgbClr val="CC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sz="2800" i="0"/>
              <a:t>So the answer is:</a:t>
            </a:r>
          </a:p>
          <a:p>
            <a:pPr eaLnBrk="1" hangingPunct="1">
              <a:spcBef>
                <a:spcPct val="50000"/>
              </a:spcBef>
            </a:pPr>
            <a:r>
              <a:rPr lang="en-US" sz="2800" i="0"/>
              <a:t>All real numbers </a:t>
            </a:r>
            <a:r>
              <a:rPr lang="en-US" sz="2800"/>
              <a:t>x</a:t>
            </a:r>
            <a:r>
              <a:rPr lang="en-US" sz="2800" i="0"/>
              <a:t> such that </a:t>
            </a:r>
            <a:r>
              <a:rPr lang="en-US" sz="2800"/>
              <a:t>x</a:t>
            </a:r>
            <a:r>
              <a:rPr lang="en-US" sz="2800" i="0"/>
              <a:t> </a:t>
            </a:r>
            <a:r>
              <a:rPr lang="en-US" sz="3200" b="1" i="0">
                <a:cs typeface="Times New Roman" panose="02020603050405020304" pitchFamily="18" charset="0"/>
                <a:sym typeface="WP MathA" pitchFamily="2" charset="2"/>
              </a:rPr>
              <a:t>≠ </a:t>
            </a:r>
            <a:r>
              <a:rPr lang="en-US" sz="2800" i="0">
                <a:sym typeface="WP MathA" pitchFamily="2" charset="2"/>
              </a:rPr>
              <a:t>4</a:t>
            </a:r>
            <a:endParaRPr lang="en-US" sz="2800" b="1" i="0"/>
          </a:p>
        </p:txBody>
      </p:sp>
      <p:sp>
        <p:nvSpPr>
          <p:cNvPr id="19479" name="Line 23"/>
          <p:cNvSpPr>
            <a:spLocks noChangeShapeType="1"/>
          </p:cNvSpPr>
          <p:nvPr/>
        </p:nvSpPr>
        <p:spPr bwMode="auto">
          <a:xfrm>
            <a:off x="5410200" y="2667000"/>
            <a:ext cx="1066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 name="Slide Number Placeholder 3"/>
          <p:cNvSpPr>
            <a:spLocks noGrp="1"/>
          </p:cNvSpPr>
          <p:nvPr>
            <p:ph type="sldNum" sz="quarter" idx="12"/>
          </p:nvPr>
        </p:nvSpPr>
        <p:spPr/>
        <p:txBody>
          <a:bodyPr/>
          <a:lstStyle/>
          <a:p>
            <a:fld id="{3F29A57E-D715-46E0-8338-5311EAA2F641}" type="slidenum">
              <a:rPr lang="en-US" smtClean="0"/>
              <a:pPr/>
              <a:t>27</a:t>
            </a:fld>
            <a:endParaRPr lang="en-US"/>
          </a:p>
        </p:txBody>
      </p:sp>
    </p:spTree>
    <p:extLst>
      <p:ext uri="{BB962C8B-B14F-4D97-AF65-F5344CB8AC3E}">
        <p14:creationId xmlns:p14="http://schemas.microsoft.com/office/powerpoint/2010/main" xmlns="" val="1971208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1+#ppt_w/2"/>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9464"/>
                                        </p:tgtEl>
                                        <p:attrNameLst>
                                          <p:attrName>style.visibility</p:attrName>
                                        </p:attrNameLst>
                                      </p:cBhvr>
                                      <p:to>
                                        <p:strVal val="visible"/>
                                      </p:to>
                                    </p:set>
                                    <p:animEffect transition="in" filter="dissolve">
                                      <p:cBhvr>
                                        <p:cTn id="13" dur="500"/>
                                        <p:tgtEl>
                                          <p:spTgt spid="19464"/>
                                        </p:tgtEl>
                                      </p:cBhvr>
                                    </p:animEffect>
                                  </p:childTnLst>
                                </p:cTn>
                              </p:par>
                            </p:childTnLst>
                          </p:cTn>
                        </p:par>
                        <p:par>
                          <p:cTn id="14" fill="hold" nodeType="afterGroup">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19467"/>
                                        </p:tgtEl>
                                        <p:attrNameLst>
                                          <p:attrName>style.visibility</p:attrName>
                                        </p:attrNameLst>
                                      </p:cBhvr>
                                      <p:to>
                                        <p:strVal val="visible"/>
                                      </p:to>
                                    </p:set>
                                    <p:animEffect transition="in" filter="box(out)">
                                      <p:cBhvr>
                                        <p:cTn id="17" dur="500"/>
                                        <p:tgtEl>
                                          <p:spTgt spid="19467"/>
                                        </p:tgtEl>
                                      </p:cBhvr>
                                    </p:animEffect>
                                  </p:childTnLst>
                                </p:cTn>
                              </p:par>
                            </p:childTnLst>
                          </p:cTn>
                        </p:par>
                        <p:par>
                          <p:cTn id="18" fill="hold" nodeType="afterGroup">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9468"/>
                                        </p:tgtEl>
                                        <p:attrNameLst>
                                          <p:attrName>style.visibility</p:attrName>
                                        </p:attrNameLst>
                                      </p:cBhvr>
                                      <p:to>
                                        <p:strVal val="visible"/>
                                      </p:to>
                                    </p:set>
                                    <p:animEffect transition="in" filter="wipe(down)">
                                      <p:cBhvr>
                                        <p:cTn id="21" dur="500"/>
                                        <p:tgtEl>
                                          <p:spTgt spid="194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nodeType="clickEffect">
                                  <p:stCondLst>
                                    <p:cond delay="0"/>
                                  </p:stCondLst>
                                  <p:childTnLst>
                                    <p:set>
                                      <p:cBhvr>
                                        <p:cTn id="25" dur="1" fill="hold">
                                          <p:stCondLst>
                                            <p:cond delay="0"/>
                                          </p:stCondLst>
                                        </p:cTn>
                                        <p:tgtEl>
                                          <p:spTgt spid="19470"/>
                                        </p:tgtEl>
                                        <p:attrNameLst>
                                          <p:attrName>style.visibility</p:attrName>
                                        </p:attrNameLst>
                                      </p:cBhvr>
                                      <p:to>
                                        <p:strVal val="visible"/>
                                      </p:to>
                                    </p:set>
                                    <p:anim calcmode="lin" valueType="num">
                                      <p:cBhvr>
                                        <p:cTn id="26" dur="1000" fill="hold"/>
                                        <p:tgtEl>
                                          <p:spTgt spid="19470"/>
                                        </p:tgtEl>
                                        <p:attrNameLst>
                                          <p:attrName>ppt_w</p:attrName>
                                        </p:attrNameLst>
                                      </p:cBhvr>
                                      <p:tavLst>
                                        <p:tav tm="0">
                                          <p:val>
                                            <p:fltVal val="0"/>
                                          </p:val>
                                        </p:tav>
                                        <p:tav tm="100000">
                                          <p:val>
                                            <p:strVal val="#ppt_w"/>
                                          </p:val>
                                        </p:tav>
                                      </p:tavLst>
                                    </p:anim>
                                    <p:anim calcmode="lin" valueType="num">
                                      <p:cBhvr>
                                        <p:cTn id="27" dur="1000" fill="hold"/>
                                        <p:tgtEl>
                                          <p:spTgt spid="19470"/>
                                        </p:tgtEl>
                                        <p:attrNameLst>
                                          <p:attrName>ppt_h</p:attrName>
                                        </p:attrNameLst>
                                      </p:cBhvr>
                                      <p:tavLst>
                                        <p:tav tm="0">
                                          <p:val>
                                            <p:fltVal val="0"/>
                                          </p:val>
                                        </p:tav>
                                        <p:tav tm="100000">
                                          <p:val>
                                            <p:strVal val="#ppt_h"/>
                                          </p:val>
                                        </p:tav>
                                      </p:tavLst>
                                    </p:anim>
                                    <p:anim calcmode="lin" valueType="num">
                                      <p:cBhvr>
                                        <p:cTn id="28" dur="1000" fill="hold"/>
                                        <p:tgtEl>
                                          <p:spTgt spid="1947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9470"/>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1000"/>
                            </p:stCondLst>
                            <p:childTnLst>
                              <p:par>
                                <p:cTn id="31" presetID="12" presetClass="entr" presetSubtype="2" fill="hold" grpId="0" nodeType="afterEffect">
                                  <p:stCondLst>
                                    <p:cond delay="0"/>
                                  </p:stCondLst>
                                  <p:childTnLst>
                                    <p:set>
                                      <p:cBhvr>
                                        <p:cTn id="32" dur="1" fill="hold">
                                          <p:stCondLst>
                                            <p:cond delay="0"/>
                                          </p:stCondLst>
                                        </p:cTn>
                                        <p:tgtEl>
                                          <p:spTgt spid="19471"/>
                                        </p:tgtEl>
                                        <p:attrNameLst>
                                          <p:attrName>style.visibility</p:attrName>
                                        </p:attrNameLst>
                                      </p:cBhvr>
                                      <p:to>
                                        <p:strVal val="visible"/>
                                      </p:to>
                                    </p:set>
                                    <p:animEffect transition="in" filter="slide(fromRight)">
                                      <p:cBhvr>
                                        <p:cTn id="33" dur="500"/>
                                        <p:tgtEl>
                                          <p:spTgt spid="19471"/>
                                        </p:tgtEl>
                                      </p:cBhvr>
                                    </p:animEffect>
                                  </p:childTnLst>
                                </p:cTn>
                              </p:par>
                            </p:childTnLst>
                          </p:cTn>
                        </p:par>
                        <p:par>
                          <p:cTn id="34" fill="hold" nodeType="afterGroup">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19474"/>
                                        </p:tgtEl>
                                        <p:attrNameLst>
                                          <p:attrName>style.visibility</p:attrName>
                                        </p:attrNameLst>
                                      </p:cBhvr>
                                      <p:to>
                                        <p:strVal val="visible"/>
                                      </p:to>
                                    </p:set>
                                    <p:animEffect transition="in" filter="wipe(right)">
                                      <p:cBhvr>
                                        <p:cTn id="37" dur="500"/>
                                        <p:tgtEl>
                                          <p:spTgt spid="194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79"/>
                                        </p:tgtEl>
                                        <p:attrNameLst>
                                          <p:attrName>style.visibility</p:attrName>
                                        </p:attrNameLst>
                                      </p:cBhvr>
                                      <p:to>
                                        <p:strVal val="visible"/>
                                      </p:to>
                                    </p:set>
                                    <p:animEffect transition="in" filter="wipe(left)">
                                      <p:cBhvr>
                                        <p:cTn id="42" dur="500"/>
                                        <p:tgtEl>
                                          <p:spTgt spid="19479"/>
                                        </p:tgtEl>
                                      </p:cBhvr>
                                    </p:animEffect>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19475"/>
                                        </p:tgtEl>
                                        <p:attrNameLst>
                                          <p:attrName>style.visibility</p:attrName>
                                        </p:attrNameLst>
                                      </p:cBhvr>
                                      <p:to>
                                        <p:strVal val="visible"/>
                                      </p:to>
                                    </p:set>
                                    <p:animEffect transition="in" filter="wipe(left)">
                                      <p:cBhvr>
                                        <p:cTn id="46" dur="500"/>
                                        <p:tgtEl>
                                          <p:spTgt spid="1947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19476"/>
                                        </p:tgtEl>
                                        <p:attrNameLst>
                                          <p:attrName>style.visibility</p:attrName>
                                        </p:attrNameLst>
                                      </p:cBhvr>
                                      <p:to>
                                        <p:strVal val="visible"/>
                                      </p:to>
                                    </p:set>
                                    <p:anim calcmode="lin" valueType="num">
                                      <p:cBhvr>
                                        <p:cTn id="51" dur="500" fill="hold"/>
                                        <p:tgtEl>
                                          <p:spTgt spid="19476"/>
                                        </p:tgtEl>
                                        <p:attrNameLst>
                                          <p:attrName>ppt_x</p:attrName>
                                        </p:attrNameLst>
                                      </p:cBhvr>
                                      <p:tavLst>
                                        <p:tav tm="0">
                                          <p:val>
                                            <p:strVal val="#ppt_x-#ppt_w/2"/>
                                          </p:val>
                                        </p:tav>
                                        <p:tav tm="100000">
                                          <p:val>
                                            <p:strVal val="#ppt_x"/>
                                          </p:val>
                                        </p:tav>
                                      </p:tavLst>
                                    </p:anim>
                                    <p:anim calcmode="lin" valueType="num">
                                      <p:cBhvr>
                                        <p:cTn id="52" dur="500" fill="hold"/>
                                        <p:tgtEl>
                                          <p:spTgt spid="19476"/>
                                        </p:tgtEl>
                                        <p:attrNameLst>
                                          <p:attrName>ppt_y</p:attrName>
                                        </p:attrNameLst>
                                      </p:cBhvr>
                                      <p:tavLst>
                                        <p:tav tm="0">
                                          <p:val>
                                            <p:strVal val="#ppt_y"/>
                                          </p:val>
                                        </p:tav>
                                        <p:tav tm="100000">
                                          <p:val>
                                            <p:strVal val="#ppt_y"/>
                                          </p:val>
                                        </p:tav>
                                      </p:tavLst>
                                    </p:anim>
                                    <p:anim calcmode="lin" valueType="num">
                                      <p:cBhvr>
                                        <p:cTn id="53" dur="500" fill="hold"/>
                                        <p:tgtEl>
                                          <p:spTgt spid="19476"/>
                                        </p:tgtEl>
                                        <p:attrNameLst>
                                          <p:attrName>ppt_w</p:attrName>
                                        </p:attrNameLst>
                                      </p:cBhvr>
                                      <p:tavLst>
                                        <p:tav tm="0">
                                          <p:val>
                                            <p:fltVal val="0"/>
                                          </p:val>
                                        </p:tav>
                                        <p:tav tm="100000">
                                          <p:val>
                                            <p:strVal val="#ppt_w"/>
                                          </p:val>
                                        </p:tav>
                                      </p:tavLst>
                                    </p:anim>
                                    <p:anim calcmode="lin" valueType="num">
                                      <p:cBhvr>
                                        <p:cTn id="54" dur="500" fill="hold"/>
                                        <p:tgtEl>
                                          <p:spTgt spid="194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autoUpdateAnimBg="0"/>
      <p:bldP spid="19464" grpId="0" animBg="1"/>
      <p:bldP spid="19467" grpId="0" autoUpdateAnimBg="0"/>
      <p:bldP spid="19468" grpId="0" animBg="1"/>
      <p:bldP spid="19471" grpId="0" autoUpdateAnimBg="0"/>
      <p:bldP spid="19474" grpId="0" animBg="1"/>
      <p:bldP spid="19476" grpId="0" animBg="1" autoUpdateAnimBg="0"/>
      <p:bldP spid="194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43200" y="228600"/>
            <a:ext cx="6934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3200" i="0">
                <a:solidFill>
                  <a:srgbClr val="800080"/>
                </a:solidFill>
                <a:latin typeface="Arial Black" panose="020B0A04020102020204" pitchFamily="34" charset="0"/>
              </a:rPr>
              <a:t>Summary of How to Find the Domain of a Function</a:t>
            </a:r>
          </a:p>
        </p:txBody>
      </p:sp>
      <p:sp>
        <p:nvSpPr>
          <p:cNvPr id="19459" name="Text Box 3"/>
          <p:cNvSpPr txBox="1">
            <a:spLocks noChangeArrowheads="1"/>
          </p:cNvSpPr>
          <p:nvPr/>
        </p:nvSpPr>
        <p:spPr bwMode="auto">
          <a:xfrm>
            <a:off x="1752600" y="1295400"/>
            <a:ext cx="8610600" cy="464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buFontTx/>
              <a:buChar char="•"/>
            </a:pPr>
            <a:r>
              <a:rPr lang="en-US" i="0">
                <a:solidFill>
                  <a:srgbClr val="800080"/>
                </a:solidFill>
                <a:latin typeface="Arial" panose="020B0604020202020204" pitchFamily="34" charset="0"/>
              </a:rPr>
              <a:t>  Look for any fractions or square roots that could cause one of the two "illegals" to happen.  If there aren't any, then the domain is </a:t>
            </a:r>
            <a:r>
              <a:rPr lang="en-US" b="1" i="0">
                <a:solidFill>
                  <a:srgbClr val="800080"/>
                </a:solidFill>
                <a:latin typeface="Arial" panose="020B0604020202020204" pitchFamily="34" charset="0"/>
              </a:rPr>
              <a:t>All real numbers </a:t>
            </a:r>
            <a:r>
              <a:rPr lang="en-US" b="1">
                <a:solidFill>
                  <a:srgbClr val="800080"/>
                </a:solidFill>
                <a:latin typeface="Arial" panose="020B0604020202020204" pitchFamily="34" charset="0"/>
              </a:rPr>
              <a:t>x</a:t>
            </a:r>
            <a:r>
              <a:rPr lang="en-US" i="0">
                <a:solidFill>
                  <a:srgbClr val="800080"/>
                </a:solidFill>
                <a:latin typeface="Arial" panose="020B0604020202020204" pitchFamily="34" charset="0"/>
              </a:rPr>
              <a:t>.</a:t>
            </a:r>
          </a:p>
          <a:p>
            <a:pPr eaLnBrk="1" hangingPunct="1">
              <a:spcBef>
                <a:spcPct val="50000"/>
              </a:spcBef>
              <a:buFontTx/>
              <a:buChar char="•"/>
            </a:pPr>
            <a:r>
              <a:rPr lang="en-US" i="0">
                <a:solidFill>
                  <a:srgbClr val="800080"/>
                </a:solidFill>
                <a:latin typeface="Arial" panose="020B0604020202020204" pitchFamily="34" charset="0"/>
              </a:rPr>
              <a:t>  If there are fractions, figure out what values would make the bottom equal zero and those are the values you can't use.  The answer would be: </a:t>
            </a:r>
            <a:r>
              <a:rPr lang="en-US" b="1" i="0">
                <a:solidFill>
                  <a:srgbClr val="800080"/>
                </a:solidFill>
                <a:latin typeface="Arial" panose="020B0604020202020204" pitchFamily="34" charset="0"/>
              </a:rPr>
              <a:t>All real numbers x such that </a:t>
            </a:r>
            <a:r>
              <a:rPr lang="en-US" b="1">
                <a:solidFill>
                  <a:srgbClr val="800080"/>
                </a:solidFill>
                <a:latin typeface="Arial" panose="020B0604020202020204" pitchFamily="34" charset="0"/>
              </a:rPr>
              <a:t>x</a:t>
            </a:r>
            <a:r>
              <a:rPr lang="en-US" b="1" i="0">
                <a:solidFill>
                  <a:srgbClr val="800080"/>
                </a:solidFill>
                <a:latin typeface="Arial" panose="020B0604020202020204" pitchFamily="34" charset="0"/>
              </a:rPr>
              <a:t> </a:t>
            </a:r>
            <a:r>
              <a:rPr lang="en-US" b="1" i="0">
                <a:solidFill>
                  <a:srgbClr val="800080"/>
                </a:solidFill>
                <a:cs typeface="Times New Roman" panose="02020603050405020304" pitchFamily="18" charset="0"/>
                <a:sym typeface="WP MathA" pitchFamily="2" charset="2"/>
              </a:rPr>
              <a:t>≠</a:t>
            </a:r>
            <a:r>
              <a:rPr lang="en-US" i="0">
                <a:solidFill>
                  <a:srgbClr val="800080"/>
                </a:solidFill>
                <a:latin typeface="Arial" panose="020B0604020202020204" pitchFamily="34" charset="0"/>
                <a:sym typeface="WP MathA" pitchFamily="2" charset="2"/>
              </a:rPr>
              <a:t> those values.</a:t>
            </a:r>
          </a:p>
          <a:p>
            <a:pPr eaLnBrk="1" hangingPunct="1">
              <a:spcBef>
                <a:spcPct val="50000"/>
              </a:spcBef>
              <a:buFontTx/>
              <a:buChar char="•"/>
            </a:pPr>
            <a:r>
              <a:rPr lang="en-US" i="0">
                <a:solidFill>
                  <a:srgbClr val="800080"/>
                </a:solidFill>
                <a:latin typeface="Arial" panose="020B0604020202020204" pitchFamily="34" charset="0"/>
                <a:sym typeface="WP MathA" pitchFamily="2" charset="2"/>
              </a:rPr>
              <a:t>  If there is a square root, the "stuff" under the square root cannot be negative so set the stuff </a:t>
            </a:r>
            <a:r>
              <a:rPr lang="en-US" sz="2800" b="1" i="0">
                <a:solidFill>
                  <a:srgbClr val="800080"/>
                </a:solidFill>
                <a:cs typeface="Times New Roman" panose="02020603050405020304" pitchFamily="18" charset="0"/>
                <a:sym typeface="WP MathA" pitchFamily="2" charset="2"/>
              </a:rPr>
              <a:t>≥ </a:t>
            </a:r>
            <a:r>
              <a:rPr lang="en-US" i="0">
                <a:solidFill>
                  <a:srgbClr val="800080"/>
                </a:solidFill>
                <a:latin typeface="Arial" panose="020B0604020202020204" pitchFamily="34" charset="0"/>
                <a:sym typeface="WP MathA" pitchFamily="2" charset="2"/>
              </a:rPr>
              <a:t>0 and solve.  Then answer would be:  </a:t>
            </a:r>
            <a:r>
              <a:rPr lang="en-US" b="1" i="0">
                <a:solidFill>
                  <a:srgbClr val="800080"/>
                </a:solidFill>
                <a:latin typeface="Arial" panose="020B0604020202020204" pitchFamily="34" charset="0"/>
                <a:sym typeface="WP MathA" pitchFamily="2" charset="2"/>
              </a:rPr>
              <a:t>All real numbers x such that </a:t>
            </a:r>
            <a:r>
              <a:rPr lang="en-US" b="1">
                <a:solidFill>
                  <a:srgbClr val="800080"/>
                </a:solidFill>
                <a:latin typeface="Arial" panose="020B0604020202020204" pitchFamily="34" charset="0"/>
                <a:sym typeface="WP MathA" pitchFamily="2" charset="2"/>
              </a:rPr>
              <a:t>x</a:t>
            </a:r>
            <a:r>
              <a:rPr lang="en-US" i="0">
                <a:solidFill>
                  <a:srgbClr val="800080"/>
                </a:solidFill>
                <a:latin typeface="Arial" panose="020B0604020202020204" pitchFamily="34" charset="0"/>
                <a:sym typeface="WP MathA" pitchFamily="2" charset="2"/>
              </a:rPr>
              <a:t> </a:t>
            </a:r>
            <a:r>
              <a:rPr lang="en-US" sz="2800" b="1" i="0">
                <a:solidFill>
                  <a:srgbClr val="800080"/>
                </a:solidFill>
                <a:cs typeface="Times New Roman" panose="02020603050405020304" pitchFamily="18" charset="0"/>
                <a:sym typeface="WP MathA" pitchFamily="2" charset="2"/>
              </a:rPr>
              <a:t>≠</a:t>
            </a:r>
            <a:r>
              <a:rPr lang="en-US" sz="2800" b="1" i="0">
                <a:solidFill>
                  <a:srgbClr val="800080"/>
                </a:solidFill>
                <a:latin typeface="Arial" panose="020B0604020202020204" pitchFamily="34" charset="0"/>
                <a:sym typeface="WP MathA" pitchFamily="2" charset="2"/>
              </a:rPr>
              <a:t> </a:t>
            </a:r>
            <a:r>
              <a:rPr lang="en-US" i="0">
                <a:solidFill>
                  <a:srgbClr val="800080"/>
                </a:solidFill>
                <a:latin typeface="Arial" panose="020B0604020202020204" pitchFamily="34" charset="0"/>
                <a:sym typeface="WP MathA" pitchFamily="2" charset="2"/>
              </a:rPr>
              <a:t>whatever you got when you solved.</a:t>
            </a:r>
            <a:endParaRPr lang="en-US" sz="2800" b="1" i="0">
              <a:solidFill>
                <a:srgbClr val="800080"/>
              </a:solidFill>
              <a:latin typeface="Arial" panose="020B0604020202020204" pitchFamily="34" charset="0"/>
              <a:sym typeface="WP MathA" pitchFamily="2" charset="2"/>
            </a:endParaRPr>
          </a:p>
        </p:txBody>
      </p:sp>
      <p:sp>
        <p:nvSpPr>
          <p:cNvPr id="19460" name="Text Box 4"/>
          <p:cNvSpPr txBox="1">
            <a:spLocks noChangeArrowheads="1"/>
          </p:cNvSpPr>
          <p:nvPr/>
        </p:nvSpPr>
        <p:spPr bwMode="auto">
          <a:xfrm>
            <a:off x="1905000" y="5943601"/>
            <a:ext cx="8305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solidFill>
                  <a:srgbClr val="FF0000"/>
                </a:solidFill>
              </a:rPr>
              <a:t>NOTE:  Of course your variable doesn't have to be x, can be whatever is in the problem.</a:t>
            </a:r>
          </a:p>
        </p:txBody>
      </p:sp>
      <p:sp>
        <p:nvSpPr>
          <p:cNvPr id="4" name="Slide Number Placeholder 3"/>
          <p:cNvSpPr>
            <a:spLocks noGrp="1"/>
          </p:cNvSpPr>
          <p:nvPr>
            <p:ph type="sldNum" sz="quarter" idx="12"/>
          </p:nvPr>
        </p:nvSpPr>
        <p:spPr/>
        <p:txBody>
          <a:bodyPr/>
          <a:lstStyle/>
          <a:p>
            <a:fld id="{3F29A57E-D715-46E0-8338-5311EAA2F641}" type="slidenum">
              <a:rPr lang="en-US" smtClean="0"/>
              <a:pPr/>
              <a:t>28</a:t>
            </a:fld>
            <a:endParaRPr lang="en-US"/>
          </a:p>
        </p:txBody>
      </p:sp>
    </p:spTree>
    <p:extLst>
      <p:ext uri="{BB962C8B-B14F-4D97-AF65-F5344CB8AC3E}">
        <p14:creationId xmlns:p14="http://schemas.microsoft.com/office/powerpoint/2010/main" xmlns="" val="737146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5" y="618518"/>
            <a:ext cx="10364451" cy="610208"/>
          </a:xfrm>
        </p:spPr>
        <p:txBody>
          <a:bodyPr/>
          <a:lstStyle/>
          <a:p>
            <a:r>
              <a:rPr lang="en-US" dirty="0" smtClean="0"/>
              <a:t>Range of function</a:t>
            </a:r>
            <a:endParaRPr lang="en-US" dirty="0"/>
          </a:p>
        </p:txBody>
      </p:sp>
      <mc:AlternateContent xmlns:mc="http://schemas.openxmlformats.org/markup-compatibility/2006">
        <mc:Choice xmlns:a14="http://schemas.microsoft.com/office/drawing/2010/main" xmlns="" Requires="a14">
          <p:sp>
            <p:nvSpPr>
              <p:cNvPr id="6" name="Content Placeholder 5"/>
              <p:cNvSpPr>
                <a:spLocks noGrp="1"/>
              </p:cNvSpPr>
              <p:nvPr>
                <p:ph sz="quarter" idx="13"/>
              </p:nvPr>
            </p:nvSpPr>
            <p:spPr>
              <a:xfrm>
                <a:off x="913774" y="1228726"/>
                <a:ext cx="10363826" cy="4562473"/>
              </a:xfrm>
            </p:spPr>
            <p:txBody>
              <a:bodyPr/>
              <a:lstStyle/>
              <a:p>
                <a:pPr marL="0" indent="0">
                  <a:buNone/>
                </a:pPr>
                <a:r>
                  <a:rPr lang="en-US" dirty="0" smtClean="0"/>
                  <a:t>The range of a function </a:t>
                </a:r>
                <a14:m>
                  <m:oMath xmlns:m="http://schemas.openxmlformats.org/officeDocument/2006/math">
                    <m:r>
                      <a:rPr lang="en-US" b="0" i="1" smtClean="0">
                        <a:latin typeface="Cambria Math" panose="02040503050406030204" pitchFamily="18" charset="0"/>
                      </a:rPr>
                      <m:t>𝑓</m:t>
                    </m:r>
                  </m:oMath>
                </a14:m>
                <a:r>
                  <a:rPr lang="en-US" dirty="0" smtClean="0"/>
                  <a:t> is the </a:t>
                </a:r>
                <a14:m>
                  <m:oMath xmlns:m="http://schemas.openxmlformats.org/officeDocument/2006/math">
                    <m:r>
                      <a:rPr lang="en-US" i="1">
                        <a:latin typeface="Cambria Math" panose="02040503050406030204" pitchFamily="18" charset="0"/>
                      </a:rPr>
                      <m:t>𝑓</m:t>
                    </m:r>
                  </m:oMath>
                </a14:m>
                <a:r>
                  <a:rPr lang="en-US" dirty="0" smtClean="0"/>
                  <a:t>-image of its domain.</a:t>
                </a:r>
              </a:p>
              <a:p>
                <a:pPr marL="0" indent="0">
                  <a:buNone/>
                </a:pPr>
                <a:r>
                  <a:rPr lang="en-US" dirty="0" smtClean="0">
                    <a:solidFill>
                      <a:srgbClr val="0000FF"/>
                    </a:solidFill>
                  </a:rPr>
                  <a:t>Range of function </a:t>
                </a:r>
                <a14:m>
                  <m:oMath xmlns:m="http://schemas.openxmlformats.org/officeDocument/2006/math">
                    <m:r>
                      <a:rPr lang="en-US" b="0" i="1" smtClean="0">
                        <a:solidFill>
                          <a:srgbClr val="0000FF"/>
                        </a:solidFill>
                        <a:latin typeface="Cambria Math" panose="02040503050406030204" pitchFamily="18" charset="0"/>
                      </a:rPr>
                      <m:t>𝑓</m:t>
                    </m:r>
                    <m:r>
                      <a:rPr lang="en-US" b="0" i="1" smtClean="0">
                        <a:solidFill>
                          <a:srgbClr val="0000FF"/>
                        </a:solidFill>
                        <a:latin typeface="Cambria Math" panose="02040503050406030204" pitchFamily="18" charset="0"/>
                        <a:ea typeface="Cambria Math" panose="02040503050406030204" pitchFamily="18" charset="0"/>
                      </a:rPr>
                      <m:t>⊆</m:t>
                    </m:r>
                  </m:oMath>
                </a14:m>
                <a:r>
                  <a:rPr lang="en-US" dirty="0" smtClean="0">
                    <a:solidFill>
                      <a:srgbClr val="0000FF"/>
                    </a:solidFill>
                  </a:rPr>
                  <a:t> codomain of function </a:t>
                </a:r>
                <a14:m>
                  <m:oMath xmlns:m="http://schemas.openxmlformats.org/officeDocument/2006/math">
                    <m:r>
                      <a:rPr lang="en-US" i="1">
                        <a:solidFill>
                          <a:srgbClr val="0000FF"/>
                        </a:solidFill>
                        <a:latin typeface="Cambria Math" panose="02040503050406030204" pitchFamily="18" charset="0"/>
                      </a:rPr>
                      <m:t>𝑓</m:t>
                    </m:r>
                  </m:oMath>
                </a14:m>
                <a:endParaRPr lang="en-US" dirty="0" smtClean="0">
                  <a:solidFill>
                    <a:srgbClr val="0000FF"/>
                  </a:solidFill>
                </a:endParaRPr>
              </a:p>
              <a:p>
                <a:pPr marL="0" indent="0">
                  <a:buNone/>
                </a:pPr>
                <a:r>
                  <a:rPr lang="en-US" dirty="0" smtClean="0">
                    <a:solidFill>
                      <a:schemeClr val="accent5">
                        <a:lumMod val="75000"/>
                      </a:schemeClr>
                    </a:solidFill>
                  </a:rPr>
                  <a:t>Generally we are looking only real domain and real range of a function.</a:t>
                </a:r>
              </a:p>
              <a:p>
                <a:pPr marL="0" indent="0">
                  <a:buNone/>
                </a:pPr>
                <a:r>
                  <a:rPr lang="en-US" dirty="0" smtClean="0">
                    <a:solidFill>
                      <a:srgbClr val="002060"/>
                    </a:solidFill>
                  </a:rPr>
                  <a:t>Ex. Let </a:t>
                </a:r>
                <a14:m>
                  <m:oMath xmlns:m="http://schemas.openxmlformats.org/officeDocument/2006/math">
                    <m:r>
                      <a:rPr lang="en-US" b="0" i="1" smtClean="0">
                        <a:solidFill>
                          <a:srgbClr val="002060"/>
                        </a:solidFill>
                        <a:latin typeface="Cambria Math" panose="02040503050406030204" pitchFamily="18" charset="0"/>
                      </a:rPr>
                      <m:t>𝑓</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𝐴</m:t>
                    </m:r>
                    <m:r>
                      <a:rPr lang="en-US" b="0" i="1" smtClean="0">
                        <a:solidFill>
                          <a:srgbClr val="002060"/>
                        </a:solidFill>
                        <a:latin typeface="Cambria Math" panose="02040503050406030204" pitchFamily="18" charset="0"/>
                        <a:ea typeface="Cambria Math" panose="02040503050406030204" pitchFamily="18" charset="0"/>
                      </a:rPr>
                      <m:t>→</m:t>
                    </m:r>
                    <m:r>
                      <a:rPr lang="en-US" b="0" i="1" smtClean="0">
                        <a:solidFill>
                          <a:srgbClr val="002060"/>
                        </a:solidFill>
                        <a:latin typeface="Cambria Math" panose="02040503050406030204" pitchFamily="18" charset="0"/>
                        <a:ea typeface="Cambria Math" panose="02040503050406030204" pitchFamily="18" charset="0"/>
                      </a:rPr>
                      <m:t>𝐵</m:t>
                    </m:r>
                  </m:oMath>
                </a14:m>
                <a:r>
                  <a:rPr lang="en-US" dirty="0" smtClean="0">
                    <a:solidFill>
                      <a:srgbClr val="002060"/>
                    </a:solidFill>
                  </a:rPr>
                  <a:t> is a function as –</a:t>
                </a:r>
              </a:p>
            </p:txBody>
          </p:sp>
        </mc:Choice>
        <mc:Fallback>
          <p:sp>
            <p:nvSpPr>
              <p:cNvPr id="6" name="Content Placeholder 5"/>
              <p:cNvSpPr>
                <a:spLocks noGrp="1" noRot="1" noChangeAspect="1" noMove="1" noResize="1" noEditPoints="1" noAdjustHandles="1" noChangeArrowheads="1" noChangeShapeType="1" noTextEdit="1"/>
              </p:cNvSpPr>
              <p:nvPr>
                <p:ph sz="quarter" idx="13"/>
              </p:nvPr>
            </p:nvSpPr>
            <p:spPr>
              <a:xfrm>
                <a:off x="913774" y="1228726"/>
                <a:ext cx="10363826" cy="4562473"/>
              </a:xfrm>
              <a:blipFill rotWithShape="0">
                <a:blip r:embed="rId2"/>
                <a:stretch>
                  <a:fillRect l="-64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F29A57E-D715-46E0-8338-5311EAA2F641}" type="slidenum">
              <a:rPr lang="en-US" smtClean="0"/>
              <a:pPr/>
              <a:t>29</a:t>
            </a:fld>
            <a:endParaRPr lang="en-US"/>
          </a:p>
        </p:txBody>
      </p:sp>
      <p:sp>
        <p:nvSpPr>
          <p:cNvPr id="7" name="Oval 6"/>
          <p:cNvSpPr/>
          <p:nvPr/>
        </p:nvSpPr>
        <p:spPr>
          <a:xfrm>
            <a:off x="2100263" y="3414713"/>
            <a:ext cx="1500187" cy="1857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r>
              <a:rPr lang="en-US" sz="2800" b="1" dirty="0" smtClean="0"/>
              <a:t>.</a:t>
            </a:r>
            <a:endParaRPr lang="en-US" b="1" dirty="0" smtClean="0"/>
          </a:p>
          <a:p>
            <a:pPr algn="ctr"/>
            <a:r>
              <a:rPr lang="en-US" sz="2400" b="1" dirty="0" smtClean="0"/>
              <a:t>2.</a:t>
            </a:r>
            <a:endParaRPr lang="en-US" b="1" dirty="0" smtClean="0"/>
          </a:p>
          <a:p>
            <a:pPr algn="ctr"/>
            <a:r>
              <a:rPr lang="en-US" sz="2400" b="1" dirty="0" smtClean="0"/>
              <a:t>3</a:t>
            </a:r>
            <a:r>
              <a:rPr lang="en-US" sz="2800" b="1" dirty="0" smtClean="0"/>
              <a:t>.</a:t>
            </a:r>
            <a:endParaRPr lang="en-US" b="1" dirty="0" smtClean="0"/>
          </a:p>
          <a:p>
            <a:pPr algn="ctr"/>
            <a:r>
              <a:rPr lang="en-US" sz="2400" b="1" dirty="0" smtClean="0"/>
              <a:t>4.</a:t>
            </a:r>
            <a:endParaRPr lang="en-US" b="1" dirty="0"/>
          </a:p>
        </p:txBody>
      </p:sp>
      <p:sp>
        <p:nvSpPr>
          <p:cNvPr id="8" name="Oval 7"/>
          <p:cNvSpPr/>
          <p:nvPr/>
        </p:nvSpPr>
        <p:spPr>
          <a:xfrm>
            <a:off x="4786939" y="3429000"/>
            <a:ext cx="1428750" cy="1843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a:t>
            </a:r>
            <a:endParaRPr lang="en-US" b="1" dirty="0" smtClean="0"/>
          </a:p>
          <a:p>
            <a:pPr algn="ctr"/>
            <a:r>
              <a:rPr lang="en-US" sz="2400" b="1" dirty="0" smtClean="0"/>
              <a:t>.5</a:t>
            </a:r>
            <a:endParaRPr lang="en-US" b="1" dirty="0" smtClean="0"/>
          </a:p>
          <a:p>
            <a:pPr algn="ctr"/>
            <a:r>
              <a:rPr lang="en-US" sz="2400" b="1" dirty="0" smtClean="0"/>
              <a:t>.7</a:t>
            </a:r>
            <a:endParaRPr lang="en-US" b="1" dirty="0" smtClean="0"/>
          </a:p>
          <a:p>
            <a:pPr algn="ctr"/>
            <a:r>
              <a:rPr lang="en-US" sz="2400" b="1" dirty="0" smtClean="0"/>
              <a:t>.9</a:t>
            </a:r>
            <a:endParaRPr lang="en-US" sz="2400" b="1" dirty="0"/>
          </a:p>
        </p:txBody>
      </p:sp>
      <p:cxnSp>
        <p:nvCxnSpPr>
          <p:cNvPr id="10" name="Straight Arrow Connector 9"/>
          <p:cNvCxnSpPr/>
          <p:nvPr/>
        </p:nvCxnSpPr>
        <p:spPr>
          <a:xfrm>
            <a:off x="2971798" y="3886200"/>
            <a:ext cx="2529516" cy="657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2928937" y="3857625"/>
            <a:ext cx="2457451" cy="357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971797" y="4624386"/>
            <a:ext cx="2529517" cy="2190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928937" y="4543425"/>
            <a:ext cx="2457451" cy="471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xmlns="" Requires="a14">
          <p:sp>
            <p:nvSpPr>
              <p:cNvPr id="18" name="TextBox 17"/>
              <p:cNvSpPr txBox="1"/>
              <p:nvPr/>
            </p:nvSpPr>
            <p:spPr>
              <a:xfrm>
                <a:off x="6803543" y="3414713"/>
                <a:ext cx="4368655" cy="1138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r>
                        <a:rPr lang="en-US" sz="2000" b="0" i="1" smtClean="0">
                          <a:latin typeface="Cambria Math" panose="02040503050406030204" pitchFamily="18" charset="0"/>
                        </a:rPr>
                        <m:t>=7,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e>
                      </m:d>
                      <m:r>
                        <a:rPr lang="en-US" sz="2000" b="0" i="1" smtClean="0">
                          <a:latin typeface="Cambria Math" panose="02040503050406030204" pitchFamily="18" charset="0"/>
                        </a:rPr>
                        <m:t>=3,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e>
                      </m:d>
                      <m:r>
                        <a:rPr lang="en-US" sz="2000" b="0" i="1" smtClean="0">
                          <a:latin typeface="Cambria Math" panose="02040503050406030204" pitchFamily="18" charset="0"/>
                        </a:rPr>
                        <m:t>=9,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4</m:t>
                          </m:r>
                        </m:e>
                      </m:d>
                      <m:r>
                        <a:rPr lang="en-US" sz="2000" b="0" i="1" smtClean="0">
                          <a:latin typeface="Cambria Math" panose="02040503050406030204" pitchFamily="18" charset="0"/>
                        </a:rPr>
                        <m:t>=7</m:t>
                      </m:r>
                    </m:oMath>
                  </m:oMathPara>
                </a14:m>
                <a:endParaRPr lang="en-US" sz="2000" dirty="0" smtClean="0"/>
              </a:p>
              <a:p>
                <a:endParaRPr lang="en-US" sz="2000" dirty="0" smtClean="0"/>
              </a:p>
              <a:p>
                <a:r>
                  <a:rPr lang="en-US" sz="2800" dirty="0" smtClean="0"/>
                  <a:t>Range</a:t>
                </a:r>
                <a:r>
                  <a:rPr lang="en-US" sz="2000" dirty="0" smtClean="0"/>
                  <a:t> = </a:t>
                </a:r>
                <a14:m>
                  <m:oMath xmlns:m="http://schemas.openxmlformats.org/officeDocument/2006/math">
                    <m:r>
                      <m:rPr>
                        <m:sty m:val="p"/>
                      </m:rPr>
                      <a:rPr lang="en-US" sz="2000" b="0" i="0" smtClean="0">
                        <a:latin typeface="Cambria Math" panose="02040503050406030204" pitchFamily="18" charset="0"/>
                      </a:rPr>
                      <m:t>f</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A</m:t>
                        </m:r>
                      </m:e>
                    </m:d>
                    <m:r>
                      <a:rPr lang="en-US" sz="2000" b="0" i="0" smtClean="0">
                        <a:latin typeface="Cambria Math" panose="02040503050406030204" pitchFamily="18" charset="0"/>
                      </a:rPr>
                      <m:t>=</m:t>
                    </m:r>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3,7,9</m:t>
                        </m:r>
                      </m:e>
                    </m:d>
                  </m:oMath>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6803543" y="3414713"/>
                <a:ext cx="4368655" cy="1138773"/>
              </a:xfrm>
              <a:prstGeom prst="rect">
                <a:avLst/>
              </a:prstGeom>
              <a:blipFill rotWithShape="0">
                <a:blip r:embed="rId3"/>
                <a:stretch>
                  <a:fillRect l="-2789" b="-13904"/>
                </a:stretch>
              </a:blipFill>
            </p:spPr>
            <p:txBody>
              <a:bodyPr/>
              <a:lstStyle/>
              <a:p>
                <a:r>
                  <a:rPr lang="en-US">
                    <a:noFill/>
                  </a:rPr>
                  <a:t> </a:t>
                </a:r>
              </a:p>
            </p:txBody>
          </p:sp>
        </mc:Fallback>
      </mc:AlternateContent>
      <p:sp>
        <p:nvSpPr>
          <p:cNvPr id="20" name="TextBox 19"/>
          <p:cNvSpPr txBox="1"/>
          <p:nvPr/>
        </p:nvSpPr>
        <p:spPr>
          <a:xfrm>
            <a:off x="2100262" y="5300663"/>
            <a:ext cx="1500187" cy="461665"/>
          </a:xfrm>
          <a:prstGeom prst="rect">
            <a:avLst/>
          </a:prstGeom>
          <a:noFill/>
        </p:spPr>
        <p:txBody>
          <a:bodyPr wrap="square" rtlCol="0">
            <a:spAutoFit/>
          </a:bodyPr>
          <a:lstStyle/>
          <a:p>
            <a:pPr algn="ctr"/>
            <a:r>
              <a:rPr lang="en-US" sz="2400" dirty="0" smtClean="0"/>
              <a:t>Domain</a:t>
            </a:r>
            <a:endParaRPr lang="en-US" sz="2400" dirty="0"/>
          </a:p>
        </p:txBody>
      </p:sp>
      <p:sp>
        <p:nvSpPr>
          <p:cNvPr id="21" name="TextBox 20"/>
          <p:cNvSpPr txBox="1"/>
          <p:nvPr/>
        </p:nvSpPr>
        <p:spPr>
          <a:xfrm>
            <a:off x="4786937" y="5302895"/>
            <a:ext cx="1556711" cy="461665"/>
          </a:xfrm>
          <a:prstGeom prst="rect">
            <a:avLst/>
          </a:prstGeom>
          <a:noFill/>
        </p:spPr>
        <p:txBody>
          <a:bodyPr wrap="square" rtlCol="0">
            <a:spAutoFit/>
          </a:bodyPr>
          <a:lstStyle/>
          <a:p>
            <a:pPr algn="ctr"/>
            <a:r>
              <a:rPr lang="en-US" sz="2400" dirty="0" smtClean="0"/>
              <a:t>Codomain</a:t>
            </a:r>
            <a:endParaRPr lang="en-US" sz="2400" dirty="0"/>
          </a:p>
        </p:txBody>
      </p:sp>
    </p:spTree>
    <p:extLst>
      <p:ext uri="{BB962C8B-B14F-4D97-AF65-F5344CB8AC3E}">
        <p14:creationId xmlns:p14="http://schemas.microsoft.com/office/powerpoint/2010/main" xmlns="" val="37762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xEl>
                                              <p:pRg st="2" end="2"/>
                                            </p:txEl>
                                          </p:spTgt>
                                        </p:tgtEl>
                                        <p:attrNameLst>
                                          <p:attrName>style.visibility</p:attrName>
                                        </p:attrNameLst>
                                      </p:cBhvr>
                                      <p:to>
                                        <p:strVal val="visible"/>
                                      </p:to>
                                    </p:set>
                                    <p:anim calcmode="lin" valueType="num">
                                      <p:cBhvr additive="base">
                                        <p:cTn id="7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09913" y="2695576"/>
            <a:ext cx="61722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6000" i="0" dirty="0" smtClean="0">
                <a:solidFill>
                  <a:srgbClr val="C00000"/>
                </a:solidFill>
                <a:latin typeface="Arial Black" panose="020B0A04020102020204" pitchFamily="34" charset="0"/>
              </a:rPr>
              <a:t>Functions</a:t>
            </a:r>
            <a:endParaRPr lang="en-US" sz="6000" i="0" dirty="0">
              <a:solidFill>
                <a:srgbClr val="C00000"/>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3F29A57E-D715-46E0-8338-5311EAA2F641}" type="slidenum">
              <a:rPr lang="en-US" smtClean="0"/>
              <a:pPr/>
              <a:t>3</a:t>
            </a:fld>
            <a:endParaRPr lang="en-US"/>
          </a:p>
        </p:txBody>
      </p:sp>
    </p:spTree>
    <p:extLst>
      <p:ext uri="{BB962C8B-B14F-4D97-AF65-F5344CB8AC3E}">
        <p14:creationId xmlns:p14="http://schemas.microsoft.com/office/powerpoint/2010/main" xmlns="" val="3464394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567346"/>
          </a:xfrm>
        </p:spPr>
        <p:txBody>
          <a:bodyPr>
            <a:normAutofit fontScale="90000"/>
          </a:bodyPr>
          <a:lstStyle/>
          <a:p>
            <a:r>
              <a:rPr lang="en-US" dirty="0" smtClean="0"/>
              <a:t>Finding range of a function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3"/>
              </p:nvPr>
            </p:nvSpPr>
            <p:spPr>
              <a:xfrm>
                <a:off x="913774" y="1185864"/>
                <a:ext cx="10363826" cy="4605335"/>
              </a:xfrm>
            </p:spPr>
            <p:txBody>
              <a:bodyPr/>
              <a:lstStyle/>
              <a:p>
                <a:r>
                  <a:rPr lang="en-US" dirty="0" smtClean="0"/>
                  <a:t>Range of a real function </a:t>
                </a:r>
                <a14:m>
                  <m:oMath xmlns:m="http://schemas.openxmlformats.org/officeDocument/2006/math">
                    <m:r>
                      <a:rPr lang="en-US" b="0" i="1" smtClean="0">
                        <a:latin typeface="Cambria Math" panose="02040503050406030204" pitchFamily="18" charset="0"/>
                      </a:rPr>
                      <m:t>𝑓</m:t>
                    </m:r>
                  </m:oMath>
                </a14:m>
                <a:r>
                  <a:rPr lang="en-US" dirty="0" smtClean="0"/>
                  <a:t> is the set of all points </a:t>
                </a:r>
                <a14:m>
                  <m:oMath xmlns:m="http://schemas.openxmlformats.org/officeDocument/2006/math">
                    <m:r>
                      <a:rPr lang="en-US" b="0" i="1" smtClean="0">
                        <a:latin typeface="Cambria Math" panose="02040503050406030204" pitchFamily="18" charset="0"/>
                      </a:rPr>
                      <m:t>𝑦</m:t>
                    </m:r>
                  </m:oMath>
                </a14:m>
                <a:r>
                  <a:rPr lang="en-US" dirty="0" smtClean="0"/>
                  <a:t> such that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𝐷𝑜𝑚𝑎𝑖𝑛</m:t>
                    </m:r>
                  </m:oMath>
                </a14:m>
                <a:r>
                  <a:rPr lang="en-US" dirty="0" smtClean="0"/>
                  <a:t>. </a:t>
                </a:r>
              </a:p>
              <a:p>
                <a:pPr marL="0" indent="0">
                  <a:buNone/>
                </a:pPr>
                <a:r>
                  <a:rPr lang="en-US" dirty="0" smtClean="0"/>
                  <a:t>Following steps can be used to find the range of a function-</a:t>
                </a:r>
              </a:p>
              <a:p>
                <a:pPr marL="457200" indent="-457200">
                  <a:buAutoNum type="arabicPeriod"/>
                </a:pPr>
                <a:r>
                  <a:rPr lang="en-US" dirty="0" smtClean="0"/>
                  <a:t>Put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endParaRPr lang="en-US" dirty="0" smtClean="0"/>
              </a:p>
              <a:p>
                <a:pPr marL="457200" indent="-457200">
                  <a:buAutoNum type="arabicPeriod"/>
                </a:pPr>
                <a:r>
                  <a:rPr lang="en-US" dirty="0" smtClean="0"/>
                  <a:t>Obtain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smtClean="0"/>
              </a:p>
              <a:p>
                <a:pPr marL="457200" indent="-457200">
                  <a:buFont typeface="Arial" panose="020B0604020202020204" pitchFamily="34" charset="0"/>
                  <a:buAutoNum type="arabicPeriod"/>
                </a:pPr>
                <a:r>
                  <a:rPr lang="en-US" dirty="0" smtClean="0"/>
                  <a:t>Find value of </a:t>
                </a:r>
                <a14:m>
                  <m:oMath xmlns:m="http://schemas.openxmlformats.org/officeDocument/2006/math">
                    <m:r>
                      <a:rPr lang="en-US" b="0" i="1" smtClean="0">
                        <a:latin typeface="Cambria Math" panose="02040503050406030204" pitchFamily="18" charset="0"/>
                      </a:rPr>
                      <m:t>𝑦</m:t>
                    </m:r>
                  </m:oMath>
                </a14:m>
                <a:r>
                  <a:rPr lang="en-US" dirty="0" smtClean="0"/>
                  <a:t> for which the values of </a:t>
                </a:r>
                <a14:m>
                  <m:oMath xmlns:m="http://schemas.openxmlformats.org/officeDocument/2006/math">
                    <m:r>
                      <a:rPr lang="en-US" b="0" i="1" smtClean="0">
                        <a:latin typeface="Cambria Math" panose="02040503050406030204" pitchFamily="18" charset="0"/>
                      </a:rPr>
                      <m:t>𝑥</m:t>
                    </m:r>
                  </m:oMath>
                </a14:m>
                <a:r>
                  <a:rPr lang="en-US" dirty="0" smtClean="0"/>
                  <a:t> obtained from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smtClean="0"/>
                  <a:t> are in domain of </a:t>
                </a:r>
                <a14:m>
                  <m:oMath xmlns:m="http://schemas.openxmlformats.org/officeDocument/2006/math">
                    <m:r>
                      <a:rPr lang="en-US" b="0" i="1" smtClean="0">
                        <a:latin typeface="Cambria Math" panose="02040503050406030204" pitchFamily="18" charset="0"/>
                      </a:rPr>
                      <m:t>𝑓</m:t>
                    </m:r>
                  </m:oMath>
                </a14:m>
                <a:r>
                  <a:rPr lang="en-US" dirty="0" smtClean="0"/>
                  <a:t> (or find the domain of </a:t>
                </a:r>
                <a14:m>
                  <m:oMath xmlns:m="http://schemas.openxmlformats.org/officeDocument/2006/math">
                    <m:r>
                      <a:rPr lang="en-US" b="0" i="1" smtClean="0">
                        <a:latin typeface="Cambria Math" panose="02040503050406030204" pitchFamily="18" charset="0"/>
                      </a:rPr>
                      <m:t>𝑔</m:t>
                    </m:r>
                  </m:oMath>
                </a14:m>
                <a:r>
                  <a:rPr lang="en-US" dirty="0" smtClean="0"/>
                  <a:t> which is in the domain of </a:t>
                </a:r>
                <a14:m>
                  <m:oMath xmlns:m="http://schemas.openxmlformats.org/officeDocument/2006/math">
                    <m:r>
                      <a:rPr lang="en-US" b="0" i="1" smtClean="0">
                        <a:latin typeface="Cambria Math" panose="02040503050406030204" pitchFamily="18" charset="0"/>
                      </a:rPr>
                      <m:t>𝑓</m:t>
                    </m:r>
                  </m:oMath>
                </a14:m>
                <a:r>
                  <a:rPr lang="en-US" dirty="0" smtClean="0"/>
                  <a:t>).</a:t>
                </a:r>
              </a:p>
              <a:p>
                <a:pPr marL="457200" indent="-457200">
                  <a:buFont typeface="Arial" panose="020B0604020202020204" pitchFamily="34" charset="0"/>
                  <a:buAutoNum type="arabicPeriod"/>
                </a:pPr>
                <a:r>
                  <a:rPr lang="en-US" dirty="0" smtClean="0"/>
                  <a:t>The set of these values of </a:t>
                </a:r>
                <a14:m>
                  <m:oMath xmlns:m="http://schemas.openxmlformats.org/officeDocument/2006/math">
                    <m:r>
                      <a:rPr lang="en-US" b="0" i="1" smtClean="0">
                        <a:latin typeface="Cambria Math" panose="02040503050406030204" pitchFamily="18" charset="0"/>
                      </a:rPr>
                      <m:t>𝑦</m:t>
                    </m:r>
                  </m:oMath>
                </a14:m>
                <a:r>
                  <a:rPr lang="en-US" dirty="0" smtClean="0"/>
                  <a:t> is range of </a:t>
                </a:r>
                <a14:m>
                  <m:oMath xmlns:m="http://schemas.openxmlformats.org/officeDocument/2006/math">
                    <m:r>
                      <a:rPr lang="en-US" b="0" i="1" smtClean="0">
                        <a:latin typeface="Cambria Math" panose="02040503050406030204" pitchFamily="18" charset="0"/>
                      </a:rPr>
                      <m:t>𝑓</m:t>
                    </m:r>
                  </m:oMath>
                </a14:m>
                <a:r>
                  <a:rPr lang="en-US" dirty="0" smtClean="0"/>
                  <a:t>.</a:t>
                </a:r>
                <a:endParaRPr lang="en-US" dirty="0"/>
              </a:p>
              <a:p>
                <a:pPr marL="457200" indent="-457200">
                  <a:buAutoNum type="arabicPeriod"/>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185864"/>
                <a:ext cx="10363826" cy="4605335"/>
              </a:xfrm>
              <a:blipFill rotWithShape="0">
                <a:blip r:embed="rId2"/>
                <a:stretch>
                  <a:fillRect l="-647" r="-88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3F29A57E-D715-46E0-8338-5311EAA2F641}" type="slidenum">
              <a:rPr lang="en-US" smtClean="0"/>
              <a:pPr/>
              <a:t>30</a:t>
            </a:fld>
            <a:endParaRPr lang="en-US"/>
          </a:p>
        </p:txBody>
      </p:sp>
    </p:spTree>
    <p:extLst>
      <p:ext uri="{BB962C8B-B14F-4D97-AF65-F5344CB8AC3E}">
        <p14:creationId xmlns:p14="http://schemas.microsoft.com/office/powerpoint/2010/main" xmlns="" val="10315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29A57E-D715-46E0-8338-5311EAA2F641}" type="slidenum">
              <a:rPr lang="en-US" smtClean="0"/>
              <a:pPr/>
              <a:t>31</a:t>
            </a:fld>
            <a:endParaRPr lang="en-US"/>
          </a:p>
        </p:txBody>
      </p:sp>
      <mc:AlternateContent xmlns:mc="http://schemas.openxmlformats.org/markup-compatibility/2006">
        <mc:Choice xmlns:a14="http://schemas.microsoft.com/office/drawing/2010/main" xmlns="" Requires="a14">
          <p:sp>
            <p:nvSpPr>
              <p:cNvPr id="7" name="TextBox 6"/>
              <p:cNvSpPr txBox="1"/>
              <p:nvPr/>
            </p:nvSpPr>
            <p:spPr>
              <a:xfrm>
                <a:off x="1557338" y="742950"/>
                <a:ext cx="5272087" cy="1100366"/>
              </a:xfrm>
              <a:prstGeom prst="rect">
                <a:avLst/>
              </a:prstGeom>
              <a:noFill/>
            </p:spPr>
            <p:txBody>
              <a:bodyPr wrap="square" rtlCol="0">
                <a:spAutoFit/>
              </a:bodyPr>
              <a:lstStyle/>
              <a:p>
                <a:r>
                  <a:rPr lang="en-US" sz="2400" dirty="0" smtClean="0"/>
                  <a:t>Ex. Find the domain and range of </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den>
                      </m:f>
                    </m:oMath>
                  </m:oMathPara>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1557338" y="742950"/>
                <a:ext cx="5272087" cy="1100366"/>
              </a:xfrm>
              <a:prstGeom prst="rect">
                <a:avLst/>
              </a:prstGeom>
              <a:blipFill rotWithShape="0">
                <a:blip r:embed="rId2"/>
                <a:stretch>
                  <a:fillRect l="-1734" t="-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1557338" y="1768931"/>
                <a:ext cx="5272087" cy="4788234"/>
              </a:xfrm>
              <a:prstGeom prst="rect">
                <a:avLst/>
              </a:prstGeom>
              <a:noFill/>
            </p:spPr>
            <p:txBody>
              <a:bodyPr wrap="square" rtlCol="0">
                <a:spAutoFit/>
              </a:bodyPr>
              <a:lstStyle/>
              <a:p>
                <a:r>
                  <a:rPr lang="en-US" sz="2400" dirty="0" smtClean="0"/>
                  <a:t>Sol. Obviously Domain of </a:t>
                </a:r>
                <a14:m>
                  <m:oMath xmlns:m="http://schemas.openxmlformats.org/officeDocument/2006/math">
                    <m:r>
                      <a:rPr lang="en-US" sz="2400" b="0" i="1" smtClean="0">
                        <a:latin typeface="Cambria Math" panose="02040503050406030204" pitchFamily="18" charset="0"/>
                      </a:rPr>
                      <m:t>𝑓</m:t>
                    </m:r>
                  </m:oMath>
                </a14:m>
                <a:r>
                  <a:rPr lang="en-US" sz="2400" dirty="0" smtClean="0"/>
                  <a:t> = R</a:t>
                </a:r>
              </a:p>
              <a:p>
                <a:r>
                  <a:rPr lang="en-US" sz="2400" dirty="0" smtClean="0"/>
                  <a:t>Let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𝑥</m:t>
                        </m:r>
                      </m:num>
                      <m:den>
                        <m:r>
                          <a:rPr lang="en-US" sz="2400" i="1">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den>
                    </m:f>
                  </m:oMath>
                </a14:m>
                <a:r>
                  <a:rPr lang="en-US" sz="2400" dirty="0" smtClean="0"/>
                  <a:t/>
                </a:r>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      ⇒</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𝑥</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=0</m:t>
                      </m:r>
                    </m:oMath>
                  </m:oMathPara>
                </a14:m>
                <a:endParaRPr lang="en-US" sz="2400" dirty="0" smtClean="0"/>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rad>
                            <m:radPr>
                              <m:degHide m:val="on"/>
                              <m:ctrlPr>
                                <a:rPr lang="en-US" sz="2400" b="0" i="1" smtClean="0">
                                  <a:latin typeface="Cambria Math" panose="02040503050406030204" pitchFamily="18" charset="0"/>
                                  <a:ea typeface="Cambria Math" panose="02040503050406030204" pitchFamily="18" charset="0"/>
                                </a:rPr>
                              </m:ctrlPr>
                            </m:radPr>
                            <m:deg/>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1−4</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𝑦</m:t>
                                      </m:r>
                                    </m:e>
                                    <m:sup>
                                      <m:r>
                                        <a:rPr lang="en-US" sz="2400" b="0" i="1" smtClean="0">
                                          <a:latin typeface="Cambria Math" panose="02040503050406030204" pitchFamily="18" charset="0"/>
                                          <a:ea typeface="Cambria Math" panose="02040503050406030204" pitchFamily="18" charset="0"/>
                                        </a:rPr>
                                        <m:t>2</m:t>
                                      </m:r>
                                    </m:sup>
                                  </m:sSup>
                                </m:e>
                              </m:d>
                            </m:e>
                          </m:rad>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𝑦</m:t>
                          </m:r>
                        </m:den>
                      </m:f>
                    </m:oMath>
                  </m:oMathPara>
                </a14:m>
                <a:endParaRPr lang="en-US" sz="2400" dirty="0" smtClean="0"/>
              </a:p>
              <a:p>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x is a real number if </a:t>
                </a:r>
                <a14:m>
                  <m:oMath xmlns:m="http://schemas.openxmlformats.org/officeDocument/2006/math">
                    <m:r>
                      <a:rPr lang="en-US" sz="2400" b="0" i="1" smtClean="0">
                        <a:latin typeface="Cambria Math" panose="02040503050406030204" pitchFamily="18" charset="0"/>
                      </a:rPr>
                      <m:t>1−4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≥0 </m:t>
                    </m:r>
                  </m:oMath>
                </a14:m>
                <a:endParaRPr lang="en-US" sz="2400" dirty="0" smtClean="0"/>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1−2</m:t>
                          </m:r>
                          <m:r>
                            <a:rPr lang="en-US" sz="2400" b="0" i="1" smtClean="0">
                              <a:latin typeface="Cambria Math" panose="02040503050406030204" pitchFamily="18" charset="0"/>
                              <a:ea typeface="Cambria Math" panose="02040503050406030204" pitchFamily="18" charset="0"/>
                            </a:rPr>
                            <m:t>𝑦</m:t>
                          </m:r>
                        </m:e>
                      </m:d>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1+2</m:t>
                          </m:r>
                          <m:r>
                            <a:rPr lang="en-US" sz="2400" b="0" i="1" smtClean="0">
                              <a:latin typeface="Cambria Math" panose="02040503050406030204" pitchFamily="18" charset="0"/>
                              <a:ea typeface="Cambria Math" panose="02040503050406030204" pitchFamily="18" charset="0"/>
                            </a:rPr>
                            <m:t>𝑦</m:t>
                          </m:r>
                        </m:e>
                      </m:d>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oMath>
                  </m:oMathPara>
                </a14:m>
                <a:endParaRPr lang="en-US" sz="2400" dirty="0" smtClean="0"/>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oMath>
                  </m:oMathPara>
                </a14:m>
                <a:endParaRPr lang="en-US" sz="2400" dirty="0" smtClean="0"/>
              </a:p>
              <a:p>
                <a:r>
                  <a:rPr lang="en-US" sz="2400" dirty="0" smtClean="0"/>
                  <a:t>Also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≠0</m:t>
                    </m:r>
                  </m:oMath>
                </a14:m>
                <a:endParaRPr lang="en-US" sz="2400" dirty="0" smtClean="0"/>
              </a:p>
              <a:p>
                <a:r>
                  <a:rPr lang="en-US" sz="2400" dirty="0" smtClean="0"/>
                  <a:t>So the range is  </a:t>
                </a:r>
                <a14:m>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∪(0,</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m:t>
                    </m:r>
                  </m:oMath>
                </a14:m>
                <a:endParaRPr lang="en-US" sz="2400" dirty="0" smtClean="0"/>
              </a:p>
              <a:p>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1557338" y="1768931"/>
                <a:ext cx="5272087" cy="4788234"/>
              </a:xfrm>
              <a:prstGeom prst="rect">
                <a:avLst/>
              </a:prstGeom>
              <a:blipFill rotWithShape="0">
                <a:blip r:embed="rId3"/>
                <a:stretch>
                  <a:fillRect l="-1734" t="-10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7200900" y="1100138"/>
                <a:ext cx="4077326" cy="3743717"/>
              </a:xfrm>
              <a:prstGeom prst="rect">
                <a:avLst/>
              </a:prstGeom>
              <a:noFill/>
            </p:spPr>
            <p:txBody>
              <a:bodyPr wrap="square" rtlCol="0">
                <a:spAutoFit/>
              </a:bodyPr>
              <a:lstStyle/>
              <a:p>
                <a:r>
                  <a:rPr lang="en-US" sz="2400" dirty="0" smtClean="0"/>
                  <a:t>Ex. Find the domain and range of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𝑥</m:t>
                        </m:r>
                        <m:r>
                          <a:rPr lang="en-US" sz="2400" b="0" i="1" smtClean="0">
                            <a:latin typeface="Cambria Math" panose="02040503050406030204" pitchFamily="18" charset="0"/>
                          </a:rPr>
                          <m:t>−5</m:t>
                        </m:r>
                      </m:den>
                    </m:f>
                  </m:oMath>
                </a14:m>
                <a:r>
                  <a:rPr lang="en-US" sz="2400" dirty="0" smtClean="0"/>
                  <a:t/>
                </a:r>
              </a:p>
              <a:p>
                <a:r>
                  <a:rPr lang="en-US" sz="2400" dirty="0" smtClean="0"/>
                  <a:t>Sol. Obviously Domain of f </a:t>
                </a:r>
              </a:p>
              <a:p>
                <a:r>
                  <a:rPr lang="en-US" sz="2400" dirty="0" smtClean="0"/>
                  <a:t>= R – {5}</a:t>
                </a:r>
              </a:p>
              <a:p>
                <a:r>
                  <a:rPr lang="en-US" sz="2400" dirty="0" smtClean="0"/>
                  <a:t>Let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𝑥</m:t>
                        </m:r>
                        <m:r>
                          <a:rPr lang="en-US" sz="2400" b="0" i="1" smtClean="0">
                            <a:latin typeface="Cambria Math" panose="02040503050406030204" pitchFamily="18" charset="0"/>
                          </a:rPr>
                          <m:t>−5</m:t>
                        </m:r>
                      </m:den>
                    </m:f>
                  </m:oMath>
                </a14:m>
                <a:endParaRPr lang="en-US" sz="2400" dirty="0" smtClean="0"/>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=5+</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𝑦</m:t>
                          </m:r>
                        </m:den>
                      </m:f>
                    </m:oMath>
                  </m:oMathPara>
                </a14:m>
                <a:endParaRPr lang="en-US" sz="2400" dirty="0" smtClean="0"/>
              </a:p>
              <a:p>
                <a:r>
                  <a:rPr lang="en-US" sz="2400" dirty="0" smtClean="0"/>
                  <a:t>As at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=0, </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dirty="0" smtClean="0"/>
                  <a:t> so the range = R – {0}</a:t>
                </a:r>
                <a:endParaRPr lang="en-US" sz="2400" dirty="0"/>
              </a:p>
            </p:txBody>
          </p:sp>
        </mc:Choice>
        <mc:Fallback>
          <p:sp>
            <p:nvSpPr>
              <p:cNvPr id="9" name="TextBox 8"/>
              <p:cNvSpPr txBox="1">
                <a:spLocks noRot="1" noChangeAspect="1" noMove="1" noResize="1" noEditPoints="1" noAdjustHandles="1" noChangeArrowheads="1" noChangeShapeType="1" noTextEdit="1"/>
              </p:cNvSpPr>
              <p:nvPr/>
            </p:nvSpPr>
            <p:spPr>
              <a:xfrm>
                <a:off x="7200900" y="1100138"/>
                <a:ext cx="4077326" cy="3743717"/>
              </a:xfrm>
              <a:prstGeom prst="rect">
                <a:avLst/>
              </a:prstGeom>
              <a:blipFill rotWithShape="0">
                <a:blip r:embed="rId4"/>
                <a:stretch>
                  <a:fillRect l="-2242" t="-1301" r="-149" b="-2602"/>
                </a:stretch>
              </a:blipFill>
            </p:spPr>
            <p:txBody>
              <a:bodyPr/>
              <a:lstStyle/>
              <a:p>
                <a:r>
                  <a:rPr lang="en-US">
                    <a:noFill/>
                  </a:rPr>
                  <a:t> </a:t>
                </a:r>
              </a:p>
            </p:txBody>
          </p:sp>
        </mc:Fallback>
      </mc:AlternateContent>
    </p:spTree>
    <p:extLst>
      <p:ext uri="{BB962C8B-B14F-4D97-AF65-F5344CB8AC3E}">
        <p14:creationId xmlns:p14="http://schemas.microsoft.com/office/powerpoint/2010/main" xmlns="" val="18618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additive="base">
                                        <p:cTn id="4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 calcmode="lin" valueType="num">
                                      <p:cBhvr additive="base">
                                        <p:cTn id="4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 calcmode="lin" valueType="num">
                                      <p:cBhvr additive="base">
                                        <p:cTn id="5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additive="base">
                                        <p:cTn id="5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 calcmode="lin" valueType="num">
                                      <p:cBhvr additive="base">
                                        <p:cTn id="6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2" end="2"/>
                                            </p:txEl>
                                          </p:spTgt>
                                        </p:tgtEl>
                                        <p:attrNameLst>
                                          <p:attrName>style.visibility</p:attrName>
                                        </p:attrNameLst>
                                      </p:cBhvr>
                                      <p:to>
                                        <p:strVal val="visible"/>
                                      </p:to>
                                    </p:set>
                                    <p:anim calcmode="lin" valueType="num">
                                      <p:cBhvr additive="base">
                                        <p:cTn id="6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
                                            <p:txEl>
                                              <p:pRg st="3" end="3"/>
                                            </p:txEl>
                                          </p:spTgt>
                                        </p:tgtEl>
                                        <p:attrNameLst>
                                          <p:attrName>style.visibility</p:attrName>
                                        </p:attrNameLst>
                                      </p:cBhvr>
                                      <p:to>
                                        <p:strVal val="visible"/>
                                      </p:to>
                                    </p:set>
                                    <p:anim calcmode="lin" valueType="num">
                                      <p:cBhvr additive="base">
                                        <p:cTn id="7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9">
                                            <p:txEl>
                                              <p:pRg st="4" end="4"/>
                                            </p:txEl>
                                          </p:spTgt>
                                        </p:tgtEl>
                                        <p:attrNameLst>
                                          <p:attrName>style.visibility</p:attrName>
                                        </p:attrNameLst>
                                      </p:cBhvr>
                                      <p:to>
                                        <p:strVal val="visible"/>
                                      </p:to>
                                    </p:set>
                                    <p:anim calcmode="lin" valueType="num">
                                      <p:cBhvr additive="base">
                                        <p:cTn id="7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xEl>
                                              <p:pRg st="5" end="5"/>
                                            </p:txEl>
                                          </p:spTgt>
                                        </p:tgtEl>
                                        <p:attrNameLst>
                                          <p:attrName>style.visibility</p:attrName>
                                        </p:attrNameLst>
                                      </p:cBhvr>
                                      <p:to>
                                        <p:strVal val="visible"/>
                                      </p:to>
                                    </p:set>
                                    <p:anim calcmode="lin" valueType="num">
                                      <p:cBhvr additive="base">
                                        <p:cTn id="8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81646"/>
          </a:xfrm>
        </p:spPr>
        <p:txBody>
          <a:bodyPr/>
          <a:lstStyle/>
          <a:p>
            <a:r>
              <a:rPr lang="en-US" dirty="0" smtClean="0"/>
              <a:t>Some functions</a:t>
            </a:r>
            <a:endParaRPr lang="en-US" dirty="0"/>
          </a:p>
        </p:txBody>
      </p:sp>
      <mc:AlternateContent xmlns:mc="http://schemas.openxmlformats.org/markup-compatibility/2006">
        <mc:Choice xmlns:a14="http://schemas.microsoft.com/office/drawing/2010/main" xmlns="" Requires="a14">
          <p:sp>
            <p:nvSpPr>
              <p:cNvPr id="7" name="Content Placeholder 6"/>
              <p:cNvSpPr>
                <a:spLocks noGrp="1"/>
              </p:cNvSpPr>
              <p:nvPr>
                <p:ph sz="quarter" idx="13"/>
              </p:nvPr>
            </p:nvSpPr>
            <p:spPr>
              <a:xfrm>
                <a:off x="913774" y="1300165"/>
                <a:ext cx="10363826" cy="2714624"/>
              </a:xfrm>
            </p:spPr>
            <p:txBody>
              <a:bodyPr>
                <a:normAutofit lnSpcReduction="10000"/>
              </a:bodyPr>
              <a:lstStyle/>
              <a:p>
                <a:r>
                  <a:rPr lang="en-US" dirty="0" smtClean="0">
                    <a:solidFill>
                      <a:srgbClr val="C00000"/>
                    </a:solidFill>
                  </a:rPr>
                  <a:t>Polynomial function </a:t>
                </a:r>
              </a:p>
              <a:p>
                <a:pPr marL="0" indent="0">
                  <a:buNone/>
                </a:pPr>
                <a:r>
                  <a:rPr lang="en-US" dirty="0" smtClean="0"/>
                  <a:t>Domain = R, Range can be calculated accordingly the function.</a:t>
                </a:r>
              </a:p>
              <a:p>
                <a:r>
                  <a:rPr lang="en-US" dirty="0" smtClean="0">
                    <a:solidFill>
                      <a:srgbClr val="C00000"/>
                    </a:solidFill>
                  </a:rPr>
                  <a:t>Exponential function: </a:t>
                </a:r>
                <a14:m>
                  <m:oMath xmlns:m="http://schemas.openxmlformats.org/officeDocument/2006/math">
                    <m:r>
                      <a:rPr lang="en-US" b="0" i="1" smtClean="0">
                        <a:solidFill>
                          <a:srgbClr val="C00000"/>
                        </a:solidFill>
                        <a:latin typeface="Cambria Math" panose="02040503050406030204" pitchFamily="18" charset="0"/>
                      </a:rPr>
                      <m:t>𝑓</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𝑥</m:t>
                        </m:r>
                      </m:e>
                    </m:d>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𝑎</m:t>
                        </m:r>
                      </m:e>
                      <m:sup>
                        <m:r>
                          <a:rPr lang="en-US" b="0" i="1" smtClean="0">
                            <a:solidFill>
                              <a:srgbClr val="C00000"/>
                            </a:solidFill>
                            <a:latin typeface="Cambria Math" panose="02040503050406030204" pitchFamily="18" charset="0"/>
                          </a:rPr>
                          <m:t>𝑥</m:t>
                        </m:r>
                      </m:sup>
                    </m:sSup>
                  </m:oMath>
                </a14:m>
                <a:endParaRPr lang="en-US" dirty="0" smtClean="0"/>
              </a:p>
              <a:p>
                <a:pPr marL="0" indent="0">
                  <a:buNone/>
                </a:pPr>
                <a:r>
                  <a:rPr lang="en-US" dirty="0" smtClean="0"/>
                  <a:t>If </a:t>
                </a:r>
                <a14:m>
                  <m:oMath xmlns:m="http://schemas.openxmlformats.org/officeDocument/2006/math">
                    <m:r>
                      <a:rPr lang="en-US" b="0" i="1" smtClean="0">
                        <a:latin typeface="Cambria Math" panose="02040503050406030204" pitchFamily="18" charset="0"/>
                      </a:rPr>
                      <m:t>𝑎</m:t>
                    </m:r>
                  </m:oMath>
                </a14:m>
                <a:r>
                  <a:rPr lang="en-US" dirty="0" smtClean="0"/>
                  <a:t> is a positive real number, then the function which associates every real number </a:t>
                </a:r>
                <a14:m>
                  <m:oMath xmlns:m="http://schemas.openxmlformats.org/officeDocument/2006/math">
                    <m:r>
                      <a:rPr lang="en-US" b="0" i="1" smtClean="0">
                        <a:latin typeface="Cambria Math" panose="02040503050406030204" pitchFamily="18" charset="0"/>
                      </a:rPr>
                      <m:t>𝑥</m:t>
                    </m:r>
                  </m:oMath>
                </a14:m>
                <a:r>
                  <a:rPr lang="en-US" dirty="0" smtClean="0"/>
                  <a:t>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𝑥</m:t>
                        </m:r>
                      </m:sup>
                    </m:sSup>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𝑥</m:t>
                        </m:r>
                      </m:sup>
                    </m:sSup>
                  </m:oMath>
                </a14:m>
                <a:r>
                  <a:rPr lang="en-US" dirty="0" smtClean="0"/>
                  <a:t> is called the exponential function.</a:t>
                </a:r>
              </a:p>
              <a:p>
                <a:pPr marL="0" indent="0">
                  <a:buNone/>
                </a:pPr>
                <a:r>
                  <a:rPr lang="en-US" dirty="0" smtClean="0"/>
                  <a:t>Domain = R, Range =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𝑅</m:t>
                        </m:r>
                      </m:e>
                      <m:sup>
                        <m:r>
                          <a:rPr lang="en-US" b="0" i="1" dirty="0" smtClean="0">
                            <a:latin typeface="Cambria Math" panose="02040503050406030204" pitchFamily="18" charset="0"/>
                          </a:rPr>
                          <m:t>+</m:t>
                        </m:r>
                      </m:sup>
                    </m:sSup>
                  </m:oMath>
                </a14:m>
                <a:endParaRPr lang="en-US" dirty="0" smtClean="0"/>
              </a:p>
              <a:p>
                <a:pPr marL="0" indent="0">
                  <a:buNone/>
                </a:pPr>
                <a:endParaRPr lang="en-US" dirty="0"/>
              </a:p>
            </p:txBody>
          </p:sp>
        </mc:Choice>
        <mc:Fallback>
          <p:sp>
            <p:nvSpPr>
              <p:cNvPr id="7" name="Content Placeholder 6"/>
              <p:cNvSpPr>
                <a:spLocks noGrp="1" noRot="1" noChangeAspect="1" noMove="1" noResize="1" noEditPoints="1" noAdjustHandles="1" noChangeArrowheads="1" noChangeShapeType="1" noTextEdit="1"/>
              </p:cNvSpPr>
              <p:nvPr>
                <p:ph sz="quarter" idx="13"/>
              </p:nvPr>
            </p:nvSpPr>
            <p:spPr>
              <a:xfrm>
                <a:off x="913774" y="1300165"/>
                <a:ext cx="10363826" cy="2714624"/>
              </a:xfrm>
              <a:blipFill rotWithShape="0">
                <a:blip r:embed="rId2"/>
                <a:stretch>
                  <a:fillRect l="-647" t="-673" r="-64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3F29A57E-D715-46E0-8338-5311EAA2F641}" type="slidenum">
              <a:rPr lang="en-US" smtClean="0"/>
              <a:pPr/>
              <a:t>32</a:t>
            </a:fld>
            <a:endParaRPr lang="en-US"/>
          </a:p>
        </p:txBody>
      </p:sp>
    </p:spTree>
    <p:extLst>
      <p:ext uri="{BB962C8B-B14F-4D97-AF65-F5344CB8AC3E}">
        <p14:creationId xmlns:p14="http://schemas.microsoft.com/office/powerpoint/2010/main" xmlns="" val="146402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581633"/>
          </a:xfrm>
        </p:spPr>
        <p:txBody>
          <a:bodyPr>
            <a:normAutofit fontScale="90000"/>
          </a:bodyPr>
          <a:lstStyle/>
          <a:p>
            <a:r>
              <a:rPr lang="en-US" dirty="0" smtClean="0"/>
              <a:t>Some functions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3"/>
              </p:nvPr>
            </p:nvSpPr>
            <p:spPr>
              <a:xfrm>
                <a:off x="913774" y="1200150"/>
                <a:ext cx="5106026" cy="4591049"/>
              </a:xfrm>
            </p:spPr>
            <p:txBody>
              <a:bodyPr/>
              <a:lstStyle/>
              <a:p>
                <a:r>
                  <a:rPr lang="en-US" sz="2400" u="sng" dirty="0" smtClean="0">
                    <a:solidFill>
                      <a:srgbClr val="C00000"/>
                    </a:solidFill>
                  </a:rPr>
                  <a:t>Absolute value function </a:t>
                </a:r>
                <a:r>
                  <a:rPr lang="en-US" sz="2400" dirty="0" smtClean="0"/>
                  <a:t>or </a:t>
                </a:r>
                <a:r>
                  <a:rPr lang="en-US" sz="2400" u="sng" dirty="0" smtClean="0">
                    <a:solidFill>
                      <a:srgbClr val="C00000"/>
                    </a:solidFill>
                  </a:rPr>
                  <a:t>modulus function</a:t>
                </a:r>
              </a:p>
              <a:p>
                <a:pPr marL="0" indent="0">
                  <a:buNone/>
                </a:pPr>
                <a:r>
                  <a:rPr lang="en-US" sz="2400" dirty="0" smtClean="0"/>
                  <a:t>The function defined by</a:t>
                </a:r>
              </a:p>
              <a:p>
                <a:pPr marL="0" indent="0">
                  <a:buNone/>
                </a:pPr>
                <a:r>
                  <a:rPr lang="en-US" sz="2400" dirty="0" smtClean="0"/>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𝑤h𝑒𝑛</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&gt;0</m:t>
                            </m:r>
                          </m:e>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𝑤h𝑒𝑛</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&lt;0</m:t>
                            </m:r>
                          </m:e>
                        </m:eqArr>
                      </m:e>
                    </m:d>
                  </m:oMath>
                </a14:m>
                <a:r>
                  <a:rPr lang="en-US" sz="2400" dirty="0" smtClean="0"/>
                  <a:t/>
                </a:r>
              </a:p>
              <a:p>
                <a:pPr marL="0" indent="0">
                  <a:buNone/>
                </a:pPr>
                <a:r>
                  <a:rPr lang="en-US" sz="2400" dirty="0" smtClean="0"/>
                  <a:t>is called the modulus function.</a:t>
                </a:r>
              </a:p>
              <a:p>
                <a:pPr marL="0" indent="0">
                  <a:buNone/>
                </a:pPr>
                <a:r>
                  <a:rPr lang="en-US" sz="2400" dirty="0" smtClean="0"/>
                  <a:t>Domain = R, </a:t>
                </a:r>
              </a:p>
              <a:p>
                <a:pPr marL="0" indent="0">
                  <a:buNone/>
                </a:pPr>
                <a:r>
                  <a:rPr lang="en-US" sz="2400" dirty="0" smtClean="0"/>
                  <a:t>Range =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m:t>
                        </m:r>
                      </m:sup>
                    </m:sSup>
                    <m:r>
                      <a:rPr lang="en-US" sz="240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𝑜𝑟</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𝑅</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 </m:t>
                    </m:r>
                  </m:oMath>
                </a14:m>
                <a:endParaRPr lang="en-US" sz="2400"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200150"/>
                <a:ext cx="5106026" cy="4591049"/>
              </a:xfrm>
              <a:blipFill rotWithShape="0">
                <a:blip r:embed="rId2"/>
                <a:stretch>
                  <a:fillRect l="-1909" t="-133"/>
                </a:stretch>
              </a:blipFill>
            </p:spPr>
            <p:txBody>
              <a:bodyPr/>
              <a:lstStyle/>
              <a:p>
                <a:r>
                  <a:rPr lang="en-US">
                    <a:noFill/>
                  </a:rPr>
                  <a:t> </a:t>
                </a:r>
              </a:p>
            </p:txBody>
          </p:sp>
        </mc:Fallback>
      </mc:AlternateContent>
      <p:sp>
        <p:nvSpPr>
          <p:cNvPr id="7" name="Content Placeholder 6"/>
          <p:cNvSpPr>
            <a:spLocks noGrp="1"/>
          </p:cNvSpPr>
          <p:nvPr>
            <p:ph sz="quarter" idx="14"/>
          </p:nvPr>
        </p:nvSpPr>
        <p:spPr>
          <a:xfrm>
            <a:off x="6172200" y="1292226"/>
            <a:ext cx="5105400" cy="4498973"/>
          </a:xfrm>
        </p:spPr>
        <p:txBody>
          <a:bodyPr/>
          <a:lstStyle/>
          <a:p>
            <a:pPr marL="0" indent="0">
              <a:buNone/>
            </a:pPr>
            <a:endParaRPr lang="en-US" dirty="0"/>
          </a:p>
        </p:txBody>
      </p:sp>
      <p:sp>
        <p:nvSpPr>
          <p:cNvPr id="6" name="Slide Number Placeholder 5"/>
          <p:cNvSpPr>
            <a:spLocks noGrp="1"/>
          </p:cNvSpPr>
          <p:nvPr>
            <p:ph type="sldNum" sz="quarter" idx="12"/>
          </p:nvPr>
        </p:nvSpPr>
        <p:spPr/>
        <p:txBody>
          <a:bodyPr/>
          <a:lstStyle/>
          <a:p>
            <a:fld id="{3F29A57E-D715-46E0-8338-5311EAA2F641}" type="slidenum">
              <a:rPr lang="en-US" smtClean="0"/>
              <a:pPr/>
              <a:t>33</a:t>
            </a:fld>
            <a:endParaRPr lang="en-US"/>
          </a:p>
        </p:txBody>
      </p:sp>
      <p:cxnSp>
        <p:nvCxnSpPr>
          <p:cNvPr id="9" name="Straight Connector 8"/>
          <p:cNvCxnSpPr/>
          <p:nvPr/>
        </p:nvCxnSpPr>
        <p:spPr>
          <a:xfrm>
            <a:off x="8672513" y="1943100"/>
            <a:ext cx="14287" cy="3386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58000" y="3900488"/>
            <a:ext cx="3771900" cy="14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86800" y="2428875"/>
            <a:ext cx="1735137" cy="14859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7086600" y="2500313"/>
            <a:ext cx="1585913" cy="141446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xmlns="" Requires="a14">
          <p:sp>
            <p:nvSpPr>
              <p:cNvPr id="16" name="TextBox 15"/>
              <p:cNvSpPr txBox="1"/>
              <p:nvPr/>
            </p:nvSpPr>
            <p:spPr>
              <a:xfrm rot="19081989">
                <a:off x="8708230" y="3332439"/>
                <a:ext cx="17573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rot="19081989">
                <a:off x="8708230" y="3332439"/>
                <a:ext cx="1757363"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TextBox 16"/>
              <p:cNvSpPr txBox="1"/>
              <p:nvPr/>
            </p:nvSpPr>
            <p:spPr>
              <a:xfrm rot="2445294">
                <a:off x="6681953" y="3014391"/>
                <a:ext cx="14246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rot="2445294">
                <a:off x="6681953" y="3014391"/>
                <a:ext cx="1424632"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24900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726D97E-67F0-457D-9DE6-6B4196D5FEBF}" type="slidenum">
              <a:rPr lang="en-US"/>
              <a:pPr/>
              <a:t>34</a:t>
            </a:fld>
            <a:endParaRPr lang="en-US"/>
          </a:p>
        </p:txBody>
      </p:sp>
      <p:sp>
        <p:nvSpPr>
          <p:cNvPr id="65538" name="Rectangle 2"/>
          <p:cNvSpPr>
            <a:spLocks noGrp="1" noChangeArrowheads="1"/>
          </p:cNvSpPr>
          <p:nvPr>
            <p:ph type="title"/>
          </p:nvPr>
        </p:nvSpPr>
        <p:spPr>
          <a:xfrm>
            <a:off x="913775" y="618517"/>
            <a:ext cx="10364451" cy="653071"/>
          </a:xfrm>
        </p:spPr>
        <p:txBody>
          <a:bodyPr>
            <a:normAutofit/>
          </a:bodyPr>
          <a:lstStyle/>
          <a:p>
            <a:r>
              <a:rPr lang="en-US" dirty="0" smtClean="0"/>
              <a:t>some </a:t>
            </a:r>
            <a:r>
              <a:rPr lang="en-US" dirty="0"/>
              <a:t>functions</a:t>
            </a:r>
          </a:p>
        </p:txBody>
      </p:sp>
      <p:sp>
        <p:nvSpPr>
          <p:cNvPr id="65539" name="Rectangle 3"/>
          <p:cNvSpPr>
            <a:spLocks noGrp="1" noChangeArrowheads="1"/>
          </p:cNvSpPr>
          <p:nvPr>
            <p:ph type="body" idx="4294967295"/>
          </p:nvPr>
        </p:nvSpPr>
        <p:spPr>
          <a:xfrm>
            <a:off x="1981200" y="1600201"/>
            <a:ext cx="8229600" cy="4525963"/>
          </a:xfrm>
          <a:prstGeom prst="rect">
            <a:avLst/>
          </a:prstGeom>
        </p:spPr>
        <p:txBody>
          <a:bodyPr/>
          <a:lstStyle/>
          <a:p>
            <a:r>
              <a:rPr lang="en-US" dirty="0" smtClean="0"/>
              <a:t>Floor function: </a:t>
            </a:r>
            <a:r>
              <a:rPr lang="en-US" dirty="0">
                <a:sym typeface="Symbol" panose="05050102010706020507" pitchFamily="18" charset="2"/>
              </a:rPr>
              <a:t>x means </a:t>
            </a:r>
            <a:r>
              <a:rPr lang="en-US" dirty="0"/>
              <a:t>take the greatest integer less than or equal to the number</a:t>
            </a:r>
          </a:p>
          <a:p>
            <a:pPr marL="457200" lvl="1" indent="0">
              <a:buNone/>
            </a:pPr>
            <a:r>
              <a:rPr lang="en-US" sz="2000" dirty="0" smtClean="0"/>
              <a:t>Domain = R, Range = Z or I</a:t>
            </a:r>
            <a:endParaRPr lang="en-US" sz="2000" dirty="0"/>
          </a:p>
          <a:p>
            <a:pPr lvl="1"/>
            <a:endParaRPr lang="en-US" dirty="0"/>
          </a:p>
          <a:p>
            <a:r>
              <a:rPr lang="en-US" dirty="0" smtClean="0"/>
              <a:t>Ceiling function: </a:t>
            </a:r>
            <a:r>
              <a:rPr lang="en-US" dirty="0">
                <a:sym typeface="Symbol" panose="05050102010706020507" pitchFamily="18" charset="2"/>
              </a:rPr>
              <a:t>x means </a:t>
            </a:r>
            <a:r>
              <a:rPr lang="en-US" dirty="0"/>
              <a:t>take the lowest integer </a:t>
            </a:r>
            <a:r>
              <a:rPr lang="en-US" dirty="0" smtClean="0"/>
              <a:t>greater </a:t>
            </a:r>
            <a:r>
              <a:rPr lang="en-US" dirty="0"/>
              <a:t>than or equal to the number</a:t>
            </a:r>
          </a:p>
          <a:p>
            <a:pPr marL="0" lvl="1" indent="0">
              <a:spcBef>
                <a:spcPts val="1000"/>
              </a:spcBef>
              <a:buNone/>
            </a:pPr>
            <a:r>
              <a:rPr lang="en-US" sz="2000" dirty="0"/>
              <a:t>Domain = R, Range = Z or I</a:t>
            </a:r>
          </a:p>
          <a:p>
            <a:pPr marL="0" indent="0">
              <a:buNone/>
            </a:pPr>
            <a:endParaRPr lang="en-US" dirty="0"/>
          </a:p>
          <a:p>
            <a:r>
              <a:rPr lang="en-US" dirty="0"/>
              <a:t>round(x) = </a:t>
            </a:r>
            <a:r>
              <a:rPr lang="en-US" dirty="0" smtClean="0"/>
              <a:t>floor(x+0.5)</a:t>
            </a:r>
          </a:p>
          <a:p>
            <a:pPr marL="0" lvl="1" indent="0">
              <a:spcBef>
                <a:spcPts val="1000"/>
              </a:spcBef>
              <a:buNone/>
            </a:pPr>
            <a:r>
              <a:rPr lang="en-US" sz="2000" dirty="0"/>
              <a:t>Domain = R, Range = Z or I</a:t>
            </a:r>
          </a:p>
          <a:p>
            <a:endParaRPr lang="en-US" dirty="0"/>
          </a:p>
        </p:txBody>
      </p:sp>
    </p:spTree>
    <p:extLst>
      <p:ext uri="{BB962C8B-B14F-4D97-AF65-F5344CB8AC3E}">
        <p14:creationId xmlns:p14="http://schemas.microsoft.com/office/powerpoint/2010/main" xmlns="" val="361145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5539">
                                            <p:txEl>
                                              <p:pRg st="6" end="6"/>
                                            </p:txEl>
                                          </p:spTgt>
                                        </p:tgtEl>
                                        <p:attrNameLst>
                                          <p:attrName>style.visibility</p:attrName>
                                        </p:attrNameLst>
                                      </p:cBhvr>
                                      <p:to>
                                        <p:strVal val="visible"/>
                                      </p:to>
                                    </p:set>
                                    <p:anim calcmode="lin" valueType="num">
                                      <p:cBhvr additive="base">
                                        <p:cTn id="15"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539">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539">
                                            <p:txEl>
                                              <p:pRg st="7" end="7"/>
                                            </p:txEl>
                                          </p:spTgt>
                                        </p:tgtEl>
                                        <p:attrNameLst>
                                          <p:attrName>style.visibility</p:attrName>
                                        </p:attrNameLst>
                                      </p:cBhvr>
                                      <p:to>
                                        <p:strVal val="visible"/>
                                      </p:to>
                                    </p:set>
                                    <p:anim calcmode="lin" valueType="num">
                                      <p:cBhvr additive="base">
                                        <p:cTn id="19" dur="500" fill="hold"/>
                                        <p:tgtEl>
                                          <p:spTgt spid="6553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7B98E5-B19B-43E0-AEE9-595B4ADF8E41}" type="slidenum">
              <a:rPr lang="en-US"/>
              <a:pPr/>
              <a:t>35</a:t>
            </a:fld>
            <a:endParaRPr lang="en-US"/>
          </a:p>
        </p:txBody>
      </p:sp>
      <p:sp>
        <p:nvSpPr>
          <p:cNvPr id="72706" name="Rectangle 2"/>
          <p:cNvSpPr>
            <a:spLocks noGrp="1" noChangeArrowheads="1"/>
          </p:cNvSpPr>
          <p:nvPr>
            <p:ph type="title"/>
          </p:nvPr>
        </p:nvSpPr>
        <p:spPr/>
        <p:txBody>
          <a:bodyPr/>
          <a:lstStyle/>
          <a:p>
            <a:r>
              <a:rPr lang="en-US"/>
              <a:t>Sample floor/ceiling questions</a:t>
            </a:r>
          </a:p>
        </p:txBody>
      </p:sp>
      <p:sp>
        <p:nvSpPr>
          <p:cNvPr id="72707" name="Rectangle 3"/>
          <p:cNvSpPr>
            <a:spLocks noGrp="1" noChangeArrowheads="1"/>
          </p:cNvSpPr>
          <p:nvPr>
            <p:ph type="body" idx="4294967295"/>
          </p:nvPr>
        </p:nvSpPr>
        <p:spPr>
          <a:xfrm>
            <a:off x="1981200" y="1600201"/>
            <a:ext cx="3886200" cy="4525963"/>
          </a:xfrm>
          <a:prstGeom prst="rect">
            <a:avLst/>
          </a:prstGeom>
        </p:spPr>
        <p:txBody>
          <a:bodyPr>
            <a:normAutofit lnSpcReduction="10000"/>
          </a:bodyPr>
          <a:lstStyle/>
          <a:p>
            <a:pPr>
              <a:lnSpc>
                <a:spcPct val="90000"/>
              </a:lnSpc>
            </a:pPr>
            <a:r>
              <a:rPr lang="en-US" sz="2400"/>
              <a:t>Find these values</a:t>
            </a:r>
          </a:p>
          <a:p>
            <a:pPr>
              <a:lnSpc>
                <a:spcPct val="90000"/>
              </a:lnSpc>
            </a:pPr>
            <a:endParaRPr lang="en-US" sz="2400">
              <a:sym typeface="Symbol" panose="05050102010706020507" pitchFamily="18" charset="2"/>
            </a:endParaRPr>
          </a:p>
          <a:p>
            <a:pPr>
              <a:lnSpc>
                <a:spcPct val="90000"/>
              </a:lnSpc>
            </a:pPr>
            <a:r>
              <a:rPr lang="en-US" sz="2400">
                <a:sym typeface="Symbol" panose="05050102010706020507" pitchFamily="18" charset="2"/>
              </a:rPr>
              <a:t>1.1</a:t>
            </a:r>
          </a:p>
          <a:p>
            <a:pPr>
              <a:lnSpc>
                <a:spcPct val="90000"/>
              </a:lnSpc>
            </a:pPr>
            <a:r>
              <a:rPr lang="en-US" sz="2400">
                <a:sym typeface="Symbol" panose="05050102010706020507" pitchFamily="18" charset="2"/>
              </a:rPr>
              <a:t>1.1</a:t>
            </a:r>
          </a:p>
          <a:p>
            <a:pPr>
              <a:lnSpc>
                <a:spcPct val="90000"/>
              </a:lnSpc>
            </a:pPr>
            <a:r>
              <a:rPr lang="en-US" sz="2400">
                <a:sym typeface="Symbol" panose="05050102010706020507" pitchFamily="18" charset="2"/>
              </a:rPr>
              <a:t>-0.1</a:t>
            </a:r>
          </a:p>
          <a:p>
            <a:pPr>
              <a:lnSpc>
                <a:spcPct val="90000"/>
              </a:lnSpc>
            </a:pPr>
            <a:r>
              <a:rPr lang="en-US" sz="2400">
                <a:sym typeface="Symbol" panose="05050102010706020507" pitchFamily="18" charset="2"/>
              </a:rPr>
              <a:t>-0.1</a:t>
            </a:r>
          </a:p>
          <a:p>
            <a:pPr>
              <a:lnSpc>
                <a:spcPct val="90000"/>
              </a:lnSpc>
            </a:pPr>
            <a:r>
              <a:rPr lang="en-US" sz="2400">
                <a:sym typeface="Symbol" panose="05050102010706020507" pitchFamily="18" charset="2"/>
              </a:rPr>
              <a:t>2.99</a:t>
            </a:r>
          </a:p>
          <a:p>
            <a:pPr>
              <a:lnSpc>
                <a:spcPct val="90000"/>
              </a:lnSpc>
            </a:pPr>
            <a:r>
              <a:rPr lang="en-US" sz="2400">
                <a:sym typeface="Symbol" panose="05050102010706020507" pitchFamily="18" charset="2"/>
              </a:rPr>
              <a:t>-2.99</a:t>
            </a:r>
          </a:p>
          <a:p>
            <a:pPr>
              <a:lnSpc>
                <a:spcPct val="90000"/>
              </a:lnSpc>
            </a:pPr>
            <a:r>
              <a:rPr lang="en-US" sz="2400">
                <a:sym typeface="Symbol" panose="05050102010706020507" pitchFamily="18" charset="2"/>
              </a:rPr>
              <a:t>½+½</a:t>
            </a:r>
          </a:p>
          <a:p>
            <a:pPr>
              <a:lnSpc>
                <a:spcPct val="90000"/>
              </a:lnSpc>
            </a:pPr>
            <a:r>
              <a:rPr lang="en-US" sz="2400">
                <a:sym typeface="Symbol" panose="05050102010706020507" pitchFamily="18" charset="2"/>
              </a:rPr>
              <a:t>½ + ½ + ½</a:t>
            </a:r>
          </a:p>
        </p:txBody>
      </p:sp>
      <p:sp>
        <p:nvSpPr>
          <p:cNvPr id="72708" name="Rectangle 4"/>
          <p:cNvSpPr>
            <a:spLocks noChangeArrowheads="1"/>
          </p:cNvSpPr>
          <p:nvPr/>
        </p:nvSpPr>
        <p:spPr bwMode="auto">
          <a:xfrm>
            <a:off x="5867400" y="1600200"/>
            <a:ext cx="45720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a:solidFill>
                  <a:schemeClr val="tx1"/>
                </a:solidFill>
                <a:latin typeface="Arial" panose="020B0604020202020204" pitchFamily="34" charset="0"/>
              </a:defRPr>
            </a:lvl5pPr>
            <a:lvl6pPr marL="2514600" indent="-228600" algn="just" fontAlgn="base">
              <a:spcBef>
                <a:spcPct val="20000"/>
              </a:spcBef>
              <a:spcAft>
                <a:spcPct val="0"/>
              </a:spcAft>
              <a:buChar char="»"/>
              <a:defRPr>
                <a:solidFill>
                  <a:schemeClr val="tx1"/>
                </a:solidFill>
                <a:latin typeface="Arial" panose="020B0604020202020204" pitchFamily="34" charset="0"/>
              </a:defRPr>
            </a:lvl6pPr>
            <a:lvl7pPr marL="2971800" indent="-228600" algn="just" fontAlgn="base">
              <a:spcBef>
                <a:spcPct val="20000"/>
              </a:spcBef>
              <a:spcAft>
                <a:spcPct val="0"/>
              </a:spcAft>
              <a:buChar char="»"/>
              <a:defRPr>
                <a:solidFill>
                  <a:schemeClr val="tx1"/>
                </a:solidFill>
                <a:latin typeface="Arial" panose="020B0604020202020204" pitchFamily="34" charset="0"/>
              </a:defRPr>
            </a:lvl7pPr>
            <a:lvl8pPr marL="3429000" indent="-228600" algn="just" fontAlgn="base">
              <a:spcBef>
                <a:spcPct val="20000"/>
              </a:spcBef>
              <a:spcAft>
                <a:spcPct val="0"/>
              </a:spcAft>
              <a:buChar char="»"/>
              <a:defRPr>
                <a:solidFill>
                  <a:schemeClr val="tx1"/>
                </a:solidFill>
                <a:latin typeface="Arial" panose="020B0604020202020204" pitchFamily="34" charset="0"/>
              </a:defRPr>
            </a:lvl8pPr>
            <a:lvl9pPr marL="3886200" indent="-228600" algn="just" fontAlgn="base">
              <a:spcBef>
                <a:spcPct val="20000"/>
              </a:spcBef>
              <a:spcAft>
                <a:spcPct val="0"/>
              </a:spcAft>
              <a:buChar char="»"/>
              <a:defRPr>
                <a:solidFill>
                  <a:schemeClr val="tx1"/>
                </a:solidFill>
                <a:latin typeface="Arial" panose="020B0604020202020204" pitchFamily="34" charset="0"/>
              </a:defRPr>
            </a:lvl9pPr>
          </a:lstStyle>
          <a:p>
            <a:pPr>
              <a:lnSpc>
                <a:spcPct val="90000"/>
              </a:lnSpc>
              <a:buFontTx/>
              <a:buNone/>
            </a:pPr>
            <a:endParaRPr lang="en-US" sz="2400"/>
          </a:p>
          <a:p>
            <a:pPr>
              <a:lnSpc>
                <a:spcPct val="90000"/>
              </a:lnSpc>
              <a:buFontTx/>
              <a:buNone/>
            </a:pPr>
            <a:endParaRPr lang="en-US" sz="2400">
              <a:sym typeface="Symbol" panose="05050102010706020507" pitchFamily="18" charset="2"/>
            </a:endParaRPr>
          </a:p>
          <a:p>
            <a:pPr>
              <a:lnSpc>
                <a:spcPct val="90000"/>
              </a:lnSpc>
              <a:buFontTx/>
              <a:buNone/>
            </a:pPr>
            <a:r>
              <a:rPr lang="en-US" sz="2400">
                <a:sym typeface="Symbol" panose="05050102010706020507" pitchFamily="18" charset="2"/>
              </a:rPr>
              <a:t>1</a:t>
            </a:r>
          </a:p>
          <a:p>
            <a:pPr>
              <a:lnSpc>
                <a:spcPct val="90000"/>
              </a:lnSpc>
              <a:buFontTx/>
              <a:buNone/>
            </a:pPr>
            <a:r>
              <a:rPr lang="en-US" sz="2400">
                <a:sym typeface="Symbol" panose="05050102010706020507" pitchFamily="18" charset="2"/>
              </a:rPr>
              <a:t>2</a:t>
            </a:r>
          </a:p>
          <a:p>
            <a:pPr>
              <a:lnSpc>
                <a:spcPct val="90000"/>
              </a:lnSpc>
              <a:buFontTx/>
              <a:buNone/>
            </a:pPr>
            <a:r>
              <a:rPr lang="en-US" sz="2400">
                <a:sym typeface="Symbol" panose="05050102010706020507" pitchFamily="18" charset="2"/>
              </a:rPr>
              <a:t>-1</a:t>
            </a:r>
          </a:p>
          <a:p>
            <a:pPr>
              <a:lnSpc>
                <a:spcPct val="90000"/>
              </a:lnSpc>
              <a:buFontTx/>
              <a:buNone/>
            </a:pPr>
            <a:r>
              <a:rPr lang="en-US" sz="2400">
                <a:sym typeface="Symbol" panose="05050102010706020507" pitchFamily="18" charset="2"/>
              </a:rPr>
              <a:t>0</a:t>
            </a:r>
          </a:p>
          <a:p>
            <a:pPr>
              <a:lnSpc>
                <a:spcPct val="90000"/>
              </a:lnSpc>
              <a:buFontTx/>
              <a:buNone/>
            </a:pPr>
            <a:r>
              <a:rPr lang="en-US" sz="2400">
                <a:sym typeface="Symbol" panose="05050102010706020507" pitchFamily="18" charset="2"/>
              </a:rPr>
              <a:t>3</a:t>
            </a:r>
          </a:p>
          <a:p>
            <a:pPr>
              <a:lnSpc>
                <a:spcPct val="90000"/>
              </a:lnSpc>
              <a:buFontTx/>
              <a:buNone/>
            </a:pPr>
            <a:r>
              <a:rPr lang="en-US" sz="2400">
                <a:sym typeface="Symbol" panose="05050102010706020507" pitchFamily="18" charset="2"/>
              </a:rPr>
              <a:t>-2</a:t>
            </a:r>
          </a:p>
          <a:p>
            <a:pPr>
              <a:lnSpc>
                <a:spcPct val="90000"/>
              </a:lnSpc>
              <a:buFontTx/>
              <a:buNone/>
            </a:pPr>
            <a:r>
              <a:rPr lang="en-US" sz="2400">
                <a:sym typeface="Symbol" panose="05050102010706020507" pitchFamily="18" charset="2"/>
              </a:rPr>
              <a:t>½+1 = 3/2 = 1</a:t>
            </a:r>
          </a:p>
          <a:p>
            <a:pPr>
              <a:lnSpc>
                <a:spcPct val="90000"/>
              </a:lnSpc>
              <a:buFontTx/>
              <a:buNone/>
            </a:pPr>
            <a:r>
              <a:rPr lang="en-US" sz="2400">
                <a:sym typeface="Symbol" panose="05050102010706020507" pitchFamily="18" charset="2"/>
              </a:rPr>
              <a:t>0 + 1 + ½ = 3/2 = 2</a:t>
            </a:r>
          </a:p>
        </p:txBody>
      </p:sp>
    </p:spTree>
    <p:extLst>
      <p:ext uri="{BB962C8B-B14F-4D97-AF65-F5344CB8AC3E}">
        <p14:creationId xmlns:p14="http://schemas.microsoft.com/office/powerpoint/2010/main" xmlns="" val="425776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70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270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2708">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2708">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27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7DDB9D1-0DDA-43A9-8D5C-00CF5DC55D3C}" type="slidenum">
              <a:rPr lang="en-US"/>
              <a:pPr/>
              <a:t>36</a:t>
            </a:fld>
            <a:endParaRPr lang="en-US"/>
          </a:p>
        </p:txBody>
      </p:sp>
      <p:sp>
        <p:nvSpPr>
          <p:cNvPr id="67586" name="Rectangle 2"/>
          <p:cNvSpPr>
            <a:spLocks noGrp="1" noChangeArrowheads="1"/>
          </p:cNvSpPr>
          <p:nvPr>
            <p:ph type="title"/>
          </p:nvPr>
        </p:nvSpPr>
        <p:spPr/>
        <p:txBody>
          <a:bodyPr/>
          <a:lstStyle/>
          <a:p>
            <a:r>
              <a:rPr lang="en-US"/>
              <a:t>Ceiling and floor properties</a:t>
            </a:r>
          </a:p>
        </p:txBody>
      </p:sp>
      <p:sp>
        <p:nvSpPr>
          <p:cNvPr id="67587" name="Rectangle 3"/>
          <p:cNvSpPr>
            <a:spLocks noGrp="1" noChangeArrowheads="1"/>
          </p:cNvSpPr>
          <p:nvPr>
            <p:ph type="body" idx="4294967295"/>
          </p:nvPr>
        </p:nvSpPr>
        <p:spPr>
          <a:xfrm>
            <a:off x="1981200" y="1600201"/>
            <a:ext cx="8229600" cy="4525963"/>
          </a:xfrm>
          <a:prstGeom prst="rect">
            <a:avLst/>
          </a:prstGeom>
        </p:spPr>
        <p:txBody>
          <a:bodyPr>
            <a:normAutofit lnSpcReduction="10000"/>
          </a:bodyPr>
          <a:lstStyle/>
          <a:p>
            <a:pPr marL="609600" indent="-609600">
              <a:lnSpc>
                <a:spcPct val="90000"/>
              </a:lnSpc>
              <a:buNone/>
            </a:pPr>
            <a:r>
              <a:rPr lang="en-US" sz="2400"/>
              <a:t>Let n be an integer</a:t>
            </a:r>
          </a:p>
          <a:p>
            <a:pPr marL="609600" indent="-609600">
              <a:lnSpc>
                <a:spcPct val="90000"/>
              </a:lnSpc>
              <a:buNone/>
            </a:pPr>
            <a:r>
              <a:rPr lang="en-US" sz="2400"/>
              <a:t>(1a)		</a:t>
            </a:r>
            <a:r>
              <a:rPr lang="en-US" sz="2400">
                <a:sym typeface="Symbol" panose="05050102010706020507" pitchFamily="18" charset="2"/>
              </a:rPr>
              <a:t>x = n  if and only if  n ≤ x &lt; n+1</a:t>
            </a:r>
          </a:p>
          <a:p>
            <a:pPr marL="609600" indent="-609600">
              <a:lnSpc>
                <a:spcPct val="90000"/>
              </a:lnSpc>
              <a:buNone/>
            </a:pPr>
            <a:r>
              <a:rPr lang="en-US" sz="2400"/>
              <a:t>(1b)		</a:t>
            </a:r>
            <a:r>
              <a:rPr lang="en-US" sz="2400">
                <a:sym typeface="Symbol" panose="05050102010706020507" pitchFamily="18" charset="2"/>
              </a:rPr>
              <a:t>x = n  if and only if  n-1 &lt; x ≤ n</a:t>
            </a:r>
          </a:p>
          <a:p>
            <a:pPr marL="609600" indent="-609600">
              <a:lnSpc>
                <a:spcPct val="90000"/>
              </a:lnSpc>
              <a:buNone/>
            </a:pPr>
            <a:r>
              <a:rPr lang="en-US" sz="2400"/>
              <a:t>(1c)		</a:t>
            </a:r>
            <a:r>
              <a:rPr lang="en-US" sz="2400">
                <a:sym typeface="Symbol" panose="05050102010706020507" pitchFamily="18" charset="2"/>
              </a:rPr>
              <a:t>x = n  if and only if  x-1 &lt; n ≤ x</a:t>
            </a:r>
          </a:p>
          <a:p>
            <a:pPr marL="609600" indent="-609600">
              <a:lnSpc>
                <a:spcPct val="90000"/>
              </a:lnSpc>
              <a:buNone/>
            </a:pPr>
            <a:r>
              <a:rPr lang="en-US" sz="2400"/>
              <a:t>(1d)		</a:t>
            </a:r>
            <a:r>
              <a:rPr lang="en-US" sz="2400">
                <a:sym typeface="Symbol" panose="05050102010706020507" pitchFamily="18" charset="2"/>
              </a:rPr>
              <a:t>x = n  if and only if  x ≤ n &lt; x+1</a:t>
            </a:r>
          </a:p>
          <a:p>
            <a:pPr marL="609600" indent="-609600">
              <a:lnSpc>
                <a:spcPct val="90000"/>
              </a:lnSpc>
              <a:buNone/>
            </a:pPr>
            <a:r>
              <a:rPr lang="en-US" sz="2400"/>
              <a:t>(2)			x-1 &lt; </a:t>
            </a:r>
            <a:r>
              <a:rPr lang="en-US" sz="2400">
                <a:sym typeface="Symbol" panose="05050102010706020507" pitchFamily="18" charset="2"/>
              </a:rPr>
              <a:t>x ≤ x ≤ = x &lt; x+1 </a:t>
            </a:r>
          </a:p>
          <a:p>
            <a:pPr marL="609600" indent="-609600">
              <a:lnSpc>
                <a:spcPct val="90000"/>
              </a:lnSpc>
              <a:buNone/>
            </a:pPr>
            <a:r>
              <a:rPr lang="en-US" sz="2400"/>
              <a:t>(3a)		</a:t>
            </a:r>
            <a:r>
              <a:rPr lang="en-US" sz="2400">
                <a:sym typeface="Symbol" panose="05050102010706020507" pitchFamily="18" charset="2"/>
              </a:rPr>
              <a:t>-x = - x</a:t>
            </a:r>
          </a:p>
          <a:p>
            <a:pPr marL="609600" indent="-609600">
              <a:lnSpc>
                <a:spcPct val="90000"/>
              </a:lnSpc>
              <a:buNone/>
            </a:pPr>
            <a:r>
              <a:rPr lang="en-US" sz="2400"/>
              <a:t>(3b)		</a:t>
            </a:r>
            <a:r>
              <a:rPr lang="en-US" sz="2400">
                <a:sym typeface="Symbol" panose="05050102010706020507" pitchFamily="18" charset="2"/>
              </a:rPr>
              <a:t>-x = - x</a:t>
            </a:r>
          </a:p>
          <a:p>
            <a:pPr marL="609600" indent="-609600">
              <a:lnSpc>
                <a:spcPct val="90000"/>
              </a:lnSpc>
              <a:buNone/>
            </a:pPr>
            <a:r>
              <a:rPr lang="en-US" sz="2400"/>
              <a:t>(4a)		</a:t>
            </a:r>
            <a:r>
              <a:rPr lang="en-US" sz="2400">
                <a:sym typeface="Symbol" panose="05050102010706020507" pitchFamily="18" charset="2"/>
              </a:rPr>
              <a:t>x+n = x+n </a:t>
            </a:r>
          </a:p>
          <a:p>
            <a:pPr marL="609600" indent="-609600">
              <a:lnSpc>
                <a:spcPct val="90000"/>
              </a:lnSpc>
              <a:buNone/>
            </a:pPr>
            <a:r>
              <a:rPr lang="en-US" sz="2400"/>
              <a:t>(4b)		</a:t>
            </a:r>
            <a:r>
              <a:rPr lang="en-US" sz="2400">
                <a:sym typeface="Symbol" panose="05050102010706020507" pitchFamily="18" charset="2"/>
              </a:rPr>
              <a:t>x+n = x+n</a:t>
            </a:r>
          </a:p>
        </p:txBody>
      </p:sp>
    </p:spTree>
    <p:extLst>
      <p:ext uri="{BB962C8B-B14F-4D97-AF65-F5344CB8AC3E}">
        <p14:creationId xmlns:p14="http://schemas.microsoft.com/office/powerpoint/2010/main" xmlns="" val="2623863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758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758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75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0EA55E3-58AE-45D6-AFED-96B46B949CC4}" type="slidenum">
              <a:rPr lang="en-US"/>
              <a:pPr/>
              <a:t>37</a:t>
            </a:fld>
            <a:endParaRPr lang="en-US"/>
          </a:p>
        </p:txBody>
      </p:sp>
      <p:sp>
        <p:nvSpPr>
          <p:cNvPr id="68610" name="Rectangle 2"/>
          <p:cNvSpPr>
            <a:spLocks noGrp="1" noChangeArrowheads="1"/>
          </p:cNvSpPr>
          <p:nvPr>
            <p:ph type="title"/>
          </p:nvPr>
        </p:nvSpPr>
        <p:spPr/>
        <p:txBody>
          <a:bodyPr/>
          <a:lstStyle/>
          <a:p>
            <a:r>
              <a:rPr lang="en-US"/>
              <a:t>Factorial</a:t>
            </a:r>
          </a:p>
        </p:txBody>
      </p:sp>
      <mc:AlternateContent xmlns:mc="http://schemas.openxmlformats.org/markup-compatibility/2006">
        <mc:Choice xmlns:a14="http://schemas.microsoft.com/office/drawing/2010/main" xmlns="" Requires="a14">
          <p:sp>
            <p:nvSpPr>
              <p:cNvPr id="68611" name="Rectangle 3"/>
              <p:cNvSpPr>
                <a:spLocks noGrp="1" noChangeArrowheads="1"/>
              </p:cNvSpPr>
              <p:nvPr>
                <p:ph type="body" idx="4294967295"/>
              </p:nvPr>
            </p:nvSpPr>
            <p:spPr>
              <a:xfrm>
                <a:off x="1981200" y="1600201"/>
                <a:ext cx="8229600" cy="4525963"/>
              </a:xfrm>
              <a:prstGeom prst="rect">
                <a:avLst/>
              </a:prstGeom>
            </p:spPr>
            <p:txBody>
              <a:bodyPr/>
              <a:lstStyle/>
              <a:p>
                <a:r>
                  <a:rPr lang="en-US" dirty="0"/>
                  <a:t>Factorial is denoted by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endParaRPr lang="en-US" dirty="0"/>
              </a:p>
              <a:p>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−1) ∗ (</m:t>
                    </m:r>
                    <m:r>
                      <a:rPr lang="en-US" i="1" dirty="0" smtClean="0">
                        <a:latin typeface="Cambria Math" panose="02040503050406030204" pitchFamily="18" charset="0"/>
                      </a:rPr>
                      <m:t>𝑛</m:t>
                    </m:r>
                    <m:r>
                      <a:rPr lang="en-US" i="1" dirty="0" smtClean="0">
                        <a:latin typeface="Cambria Math" panose="02040503050406030204" pitchFamily="18" charset="0"/>
                      </a:rPr>
                      <m:t>−2) ∗ … ∗ 2 ∗ 1</m:t>
                    </m:r>
                  </m:oMath>
                </a14:m>
                <a:endParaRPr lang="en-US" dirty="0"/>
              </a:p>
              <a:p>
                <a:endParaRPr lang="en-US" dirty="0"/>
              </a:p>
              <a:p>
                <a:r>
                  <a:rPr lang="en-US" dirty="0"/>
                  <a:t>Thus, </a:t>
                </a:r>
                <a14:m>
                  <m:oMath xmlns:m="http://schemas.openxmlformats.org/officeDocument/2006/math">
                    <m:r>
                      <a:rPr lang="en-US" i="1" dirty="0" smtClean="0">
                        <a:latin typeface="Cambria Math" panose="02040503050406030204" pitchFamily="18" charset="0"/>
                      </a:rPr>
                      <m:t>6! = 6 ∗ 5 ∗ 4 ∗ 3 ∗ 2 ∗ 1 = 720</m:t>
                    </m:r>
                  </m:oMath>
                </a14:m>
                <a:endParaRPr lang="en-US" dirty="0"/>
              </a:p>
              <a:p>
                <a:endParaRPr lang="en-US" dirty="0"/>
              </a:p>
              <a:p>
                <a:r>
                  <a:rPr lang="en-US" dirty="0"/>
                  <a:t>Note that </a:t>
                </a:r>
                <a14:m>
                  <m:oMath xmlns:m="http://schemas.openxmlformats.org/officeDocument/2006/math">
                    <m:r>
                      <a:rPr lang="en-US" i="1" dirty="0" smtClean="0">
                        <a:latin typeface="Cambria Math" panose="02040503050406030204" pitchFamily="18" charset="0"/>
                      </a:rPr>
                      <m:t>0! </m:t>
                    </m:r>
                  </m:oMath>
                </a14:m>
                <a:r>
                  <a:rPr lang="en-US" dirty="0"/>
                  <a:t>is defined to equal 1</a:t>
                </a:r>
              </a:p>
            </p:txBody>
          </p:sp>
        </mc:Choice>
        <mc:Fallback>
          <p:sp>
            <p:nvSpPr>
              <p:cNvPr id="68611" name="Rectangle 3"/>
              <p:cNvSpPr>
                <a:spLocks noGrp="1" noRot="1" noChangeAspect="1" noMove="1" noResize="1" noEditPoints="1" noAdjustHandles="1" noChangeArrowheads="1" noChangeShapeType="1" noTextEdit="1"/>
              </p:cNvSpPr>
              <p:nvPr>
                <p:ph type="body" idx="4294967295"/>
              </p:nvPr>
            </p:nvSpPr>
            <p:spPr>
              <a:xfrm>
                <a:off x="1981200" y="1600201"/>
                <a:ext cx="8229600" cy="4525963"/>
              </a:xfrm>
              <a:prstGeom prst="rect">
                <a:avLst/>
              </a:prstGeom>
              <a:blipFill rotWithShape="0">
                <a:blip r:embed="rId2"/>
                <a:stretch>
                  <a:fillRect l="-667"/>
                </a:stretch>
              </a:blipFill>
            </p:spPr>
            <p:txBody>
              <a:bodyPr/>
              <a:lstStyle/>
              <a:p>
                <a:r>
                  <a:rPr lang="en-US">
                    <a:noFill/>
                  </a:rPr>
                  <a:t> </a:t>
                </a:r>
              </a:p>
            </p:txBody>
          </p:sp>
        </mc:Fallback>
      </mc:AlternateContent>
    </p:spTree>
    <p:extLst>
      <p:ext uri="{BB962C8B-B14F-4D97-AF65-F5344CB8AC3E}">
        <p14:creationId xmlns:p14="http://schemas.microsoft.com/office/powerpoint/2010/main" xmlns="" val="3977566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Mod function (remainder function)</a:t>
            </a:r>
            <a:endParaRPr lang="en-US" dirty="0"/>
          </a:p>
        </p:txBody>
      </p:sp>
      <mc:AlternateContent xmlns:mc="http://schemas.openxmlformats.org/markup-compatibility/2006">
        <mc:Choice xmlns:a14="http://schemas.microsoft.com/office/drawing/2010/main" xmlns="" Requires="a14">
          <p:sp>
            <p:nvSpPr>
              <p:cNvPr id="8" name="Content Placeholder 7"/>
              <p:cNvSpPr>
                <a:spLocks noGrp="1"/>
              </p:cNvSpPr>
              <p:nvPr>
                <p:ph sz="quarter" idx="13"/>
              </p:nvPr>
            </p:nvSpPr>
            <p:spPr/>
            <p:txBody>
              <a:bodyPr/>
              <a:lstStyle/>
              <a:p>
                <a:pPr marL="0" indent="0">
                  <a:buNone/>
                </a:pPr>
                <a:r>
                  <a:rPr lang="en-US" dirty="0" smtClean="0"/>
                  <a:t>The integer remainder is obtained when some quantity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smtClean="0"/>
                  <a:t> is divided by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smtClean="0"/>
                  <a:t>. It is denoted by </a:t>
                </a:r>
                <a14:m>
                  <m:oMath xmlns:m="http://schemas.openxmlformats.org/officeDocument/2006/math">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𝑀𝑜𝑑</m:t>
                        </m:r>
                        <m:r>
                          <a:rPr lang="en-US" b="0" i="1" smtClean="0">
                            <a:latin typeface="Cambria Math" panose="02040503050406030204" pitchFamily="18" charset="0"/>
                          </a:rPr>
                          <m:t> </m:t>
                        </m:r>
                        <m:r>
                          <a:rPr lang="en-US" b="0" i="1" smtClean="0">
                            <a:latin typeface="Cambria Math" panose="02040503050406030204" pitchFamily="18" charset="0"/>
                          </a:rPr>
                          <m:t>𝑚</m:t>
                        </m:r>
                      </m:e>
                    </m: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𝑀𝑜𝑑</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smtClean="0"/>
                  <a:t>.</a:t>
                </a:r>
              </a:p>
              <a:p>
                <a:pPr marL="0" indent="0">
                  <a:buNone/>
                </a:pPr>
                <a:r>
                  <a:rPr lang="en-US" dirty="0" smtClean="0"/>
                  <a:t>We can also define it as, </a:t>
                </a:r>
                <a14:m>
                  <m:oMath xmlns:m="http://schemas.openxmlformats.org/officeDocument/2006/math">
                    <m:r>
                      <a:rPr lang="en-US" i="1">
                        <a:latin typeface="Cambria Math" panose="02040503050406030204" pitchFamily="18" charset="0"/>
                      </a:rPr>
                      <m:t>𝑀𝑜𝑑</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oMath>
                </a14:m>
                <a:r>
                  <a:rPr lang="en-US" dirty="0" smtClean="0"/>
                  <a:t> is the unique integer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smtClean="0"/>
                  <a:t> such that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𝑚𝑞</m:t>
                      </m:r>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smtClean="0"/>
              </a:p>
              <a:p>
                <a:pPr marL="0" indent="0">
                  <a:buNone/>
                </a:pPr>
                <a:r>
                  <a:rPr lang="en-US" dirty="0" smtClean="0"/>
                  <a:t>Where </a:t>
                </a:r>
                <a14:m>
                  <m:oMath xmlns:m="http://schemas.openxmlformats.org/officeDocument/2006/math">
                    <m:r>
                      <a:rPr lang="en-US" b="0" i="1" smtClean="0">
                        <a:latin typeface="Cambria Math" panose="02040503050406030204" pitchFamily="18" charset="0"/>
                      </a:rPr>
                      <m:t>𝑞</m:t>
                    </m:r>
                  </m:oMath>
                </a14:m>
                <a:r>
                  <a:rPr lang="en-US" dirty="0" smtClean="0"/>
                  <a:t> is the quotient and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𝑚</m:t>
                    </m:r>
                  </m:oMath>
                </a14:m>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sz="quarter" idx="13"/>
              </p:nvPr>
            </p:nvSpPr>
            <p:spPr>
              <a:blipFill rotWithShape="0">
                <a:blip r:embed="rId2"/>
                <a:stretch>
                  <a:fillRect l="-1313" r="-2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Content Placeholder 8"/>
              <p:cNvSpPr>
                <a:spLocks noGrp="1"/>
              </p:cNvSpPr>
              <p:nvPr>
                <p:ph sz="quarter" idx="14"/>
              </p:nvPr>
            </p:nvSpPr>
            <p:spPr/>
            <p:txBody>
              <a:bodyPr/>
              <a:lstStyle/>
              <a:p>
                <a:pPr marL="0" indent="0">
                  <a:buNone/>
                </a:pPr>
                <a:r>
                  <a:rPr lang="en-US" dirty="0" smtClean="0"/>
                  <a:t>Basically the mod function is defined as the amount by which a number exceeds the largest integer multiple of the divisor that is not greater than that number.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𝑀𝑜𝑑</m:t>
                      </m:r>
                      <m:d>
                        <m:dPr>
                          <m:ctrlPr>
                            <a:rPr lang="en-US" b="0" i="1" smtClean="0">
                              <a:latin typeface="Cambria Math" panose="02040503050406030204" pitchFamily="18" charset="0"/>
                            </a:rPr>
                          </m:ctrlPr>
                        </m:dPr>
                        <m:e>
                          <m:r>
                            <a:rPr lang="en-US" b="0" i="1" smtClean="0">
                              <a:latin typeface="Cambria Math" panose="02040503050406030204" pitchFamily="18" charset="0"/>
                            </a:rPr>
                            <m:t>25,9</m:t>
                          </m:r>
                        </m:e>
                      </m:d>
                      <m:r>
                        <a:rPr lang="en-US" b="0" i="1" smtClean="0">
                          <a:latin typeface="Cambria Math" panose="02040503050406030204" pitchFamily="18" charset="0"/>
                        </a:rPr>
                        <m:t>=7=25−18</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𝑀𝑜𝑑</m:t>
                      </m:r>
                      <m:d>
                        <m:dPr>
                          <m:ctrlPr>
                            <a:rPr lang="en-US" b="0" i="1" smtClean="0">
                              <a:latin typeface="Cambria Math" panose="02040503050406030204" pitchFamily="18" charset="0"/>
                            </a:rPr>
                          </m:ctrlPr>
                        </m:dPr>
                        <m:e>
                          <m:r>
                            <a:rPr lang="en-US" b="0" i="1" smtClean="0">
                              <a:latin typeface="Cambria Math" panose="02040503050406030204" pitchFamily="18" charset="0"/>
                            </a:rPr>
                            <m:t>60,13</m:t>
                          </m:r>
                        </m:e>
                      </m:d>
                      <m:r>
                        <a:rPr lang="en-US" b="0" i="1" smtClean="0">
                          <a:latin typeface="Cambria Math" panose="02040503050406030204" pitchFamily="18" charset="0"/>
                        </a:rPr>
                        <m:t>=8=60−52</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𝑀𝑜𝑑</m:t>
                      </m:r>
                      <m:d>
                        <m:dPr>
                          <m:ctrlPr>
                            <a:rPr lang="en-US" b="0" i="1" smtClean="0">
                              <a:latin typeface="Cambria Math" panose="02040503050406030204" pitchFamily="18" charset="0"/>
                            </a:rPr>
                          </m:ctrlPr>
                        </m:dPr>
                        <m:e>
                          <m:r>
                            <a:rPr lang="en-US" b="0" i="1" smtClean="0">
                              <a:latin typeface="Cambria Math" panose="02040503050406030204" pitchFamily="18" charset="0"/>
                            </a:rPr>
                            <m:t>−60,13</m:t>
                          </m:r>
                        </m:e>
                      </m:d>
                      <m:r>
                        <a:rPr lang="en-US" b="0" i="1" smtClean="0">
                          <a:latin typeface="Cambria Math" panose="02040503050406030204" pitchFamily="18" charset="0"/>
                        </a:rPr>
                        <m:t>=5=−60−(−65)</m:t>
                      </m:r>
                    </m:oMath>
                  </m:oMathPara>
                </a14:m>
                <a:endParaRPr lang="en-US" dirty="0"/>
              </a:p>
            </p:txBody>
          </p:sp>
        </mc:Choice>
        <mc:Fallback>
          <p:sp>
            <p:nvSpPr>
              <p:cNvPr id="9" name="Content Placeholder 8"/>
              <p:cNvSpPr>
                <a:spLocks noGrp="1" noRot="1" noChangeAspect="1" noMove="1" noResize="1" noEditPoints="1" noAdjustHandles="1" noChangeArrowheads="1" noChangeShapeType="1" noTextEdit="1"/>
              </p:cNvSpPr>
              <p:nvPr>
                <p:ph sz="quarter" idx="14"/>
              </p:nvPr>
            </p:nvSpPr>
            <p:spPr>
              <a:blipFill rotWithShape="0">
                <a:blip r:embed="rId3"/>
                <a:stretch>
                  <a:fillRect l="-1314" r="-179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3F29A57E-D715-46E0-8338-5311EAA2F641}" type="slidenum">
              <a:rPr lang="en-US" smtClean="0"/>
              <a:pPr/>
              <a:t>38</a:t>
            </a:fld>
            <a:endParaRPr lang="en-US"/>
          </a:p>
        </p:txBody>
      </p:sp>
    </p:spTree>
    <p:extLst>
      <p:ext uri="{BB962C8B-B14F-4D97-AF65-F5344CB8AC3E}">
        <p14:creationId xmlns:p14="http://schemas.microsoft.com/office/powerpoint/2010/main" xmlns="" val="15406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additive="base">
                                        <p:cTn id="3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Div</a:t>
            </a:r>
            <a:r>
              <a:rPr lang="en-US" dirty="0" smtClean="0"/>
              <a:t> function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3"/>
              </p:nvPr>
            </p:nvSpPr>
            <p:spPr/>
            <p:txBody>
              <a:bodyPr/>
              <a:lstStyle/>
              <a:p>
                <a:pPr marL="0" indent="0">
                  <a:buNone/>
                </a:pPr>
                <a:r>
                  <a:rPr lang="en-US" dirty="0" smtClean="0"/>
                  <a:t>The div function on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𝑦</m:t>
                    </m:r>
                  </m:oMath>
                </a14:m>
                <a:r>
                  <a:rPr lang="en-US" dirty="0" smtClean="0"/>
                  <a:t>, is denoted by </a:t>
                </a:r>
                <a14:m>
                  <m:oMath xmlns:m="http://schemas.openxmlformats.org/officeDocument/2006/math">
                    <m:r>
                      <a:rPr lang="en-US" b="0" i="1" smtClean="0">
                        <a:latin typeface="Cambria Math" panose="02040503050406030204" pitchFamily="18" charset="0"/>
                      </a:rPr>
                      <m:t>𝐷𝑖𝑣</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smtClean="0"/>
                  <a:t>, is the quotient when </a:t>
                </a:r>
                <a14:m>
                  <m:oMath xmlns:m="http://schemas.openxmlformats.org/officeDocument/2006/math">
                    <m:r>
                      <a:rPr lang="en-US" b="0" i="1" smtClean="0">
                        <a:latin typeface="Cambria Math" panose="02040503050406030204" pitchFamily="18" charset="0"/>
                      </a:rPr>
                      <m:t>𝑥</m:t>
                    </m:r>
                  </m:oMath>
                </a14:m>
                <a:r>
                  <a:rPr lang="en-US" dirty="0" smtClean="0"/>
                  <a:t> is divided by </a:t>
                </a:r>
                <a14:m>
                  <m:oMath xmlns:m="http://schemas.openxmlformats.org/officeDocument/2006/math">
                    <m:r>
                      <a:rPr lang="en-US" b="0" i="1" smtClean="0">
                        <a:latin typeface="Cambria Math" panose="02040503050406030204" pitchFamily="18" charset="0"/>
                      </a:rPr>
                      <m:t>𝑦</m:t>
                    </m:r>
                  </m:oMath>
                </a14:m>
                <a:r>
                  <a:rPr lang="en-US" dirty="0" smtClean="0"/>
                  <a:t>, provided the remainder should be non-negative.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𝐷𝑖𝑣</m:t>
                      </m:r>
                      <m:d>
                        <m:dPr>
                          <m:ctrlPr>
                            <a:rPr lang="en-US" b="0" i="1" smtClean="0">
                              <a:latin typeface="Cambria Math" panose="02040503050406030204" pitchFamily="18" charset="0"/>
                            </a:rPr>
                          </m:ctrlPr>
                        </m:dPr>
                        <m:e>
                          <m:r>
                            <a:rPr lang="en-US" b="0" i="1" smtClean="0">
                              <a:latin typeface="Cambria Math" panose="02040503050406030204" pitchFamily="18" charset="0"/>
                            </a:rPr>
                            <m:t>22,5</m:t>
                          </m:r>
                        </m:e>
                      </m:d>
                      <m:r>
                        <a:rPr lang="en-US" b="0" i="1" smtClean="0">
                          <a:latin typeface="Cambria Math" panose="02040503050406030204" pitchFamily="18" charset="0"/>
                        </a:rPr>
                        <m:t>=4</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𝐷𝑖𝑣</m:t>
                      </m:r>
                      <m:d>
                        <m:dPr>
                          <m:ctrlPr>
                            <a:rPr lang="en-US" b="0" i="1" smtClean="0">
                              <a:latin typeface="Cambria Math" panose="02040503050406030204" pitchFamily="18" charset="0"/>
                            </a:rPr>
                          </m:ctrlPr>
                        </m:dPr>
                        <m:e>
                          <m:r>
                            <a:rPr lang="en-US" b="0" i="1" smtClean="0">
                              <a:latin typeface="Cambria Math" panose="02040503050406030204" pitchFamily="18" charset="0"/>
                            </a:rPr>
                            <m:t>2,5</m:t>
                          </m:r>
                        </m:e>
                      </m:d>
                      <m:r>
                        <a:rPr lang="en-US" b="0" i="1" smtClean="0">
                          <a:latin typeface="Cambria Math" panose="02040503050406030204" pitchFamily="18" charset="0"/>
                        </a:rPr>
                        <m:t>=0</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13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Content Placeholder 3"/>
              <p:cNvSpPr>
                <a:spLocks noGrp="1"/>
              </p:cNvSpPr>
              <p:nvPr>
                <p:ph sz="quarter" idx="14"/>
              </p:nvPr>
            </p:nvSpPr>
            <p:spPr/>
            <p:txBody>
              <a:bodyPr/>
              <a:lstStyle/>
              <a:p>
                <a:pPr marL="0" indent="0">
                  <a:buNone/>
                </a:pPr>
                <a:r>
                  <a:rPr lang="en-US" dirty="0" smtClean="0"/>
                  <a:t>Other operators can be defined in the form of div operator as – </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𝐷𝑖𝑣</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𝑖𝑖</m:t>
                          </m:r>
                        </m:e>
                      </m:d>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𝐷𝑖𝑣</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e>
                      </m:d>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𝑖𝑖𝑖</m:t>
                          </m:r>
                        </m:e>
                      </m:d>
                      <m:r>
                        <a:rPr lang="en-US" b="0" i="1" smtClean="0">
                          <a:latin typeface="Cambria Math" panose="02040503050406030204" pitchFamily="18" charset="0"/>
                        </a:rPr>
                        <m:t>𝑀𝑜𝑑</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𝐷𝑖𝑣</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quarter" idx="14"/>
              </p:nvPr>
            </p:nvSpPr>
            <p:spPr>
              <a:blipFill rotWithShape="0">
                <a:blip r:embed="rId3"/>
                <a:stretch>
                  <a:fillRect l="-131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3F29A57E-D715-46E0-8338-5311EAA2F641}" type="slidenum">
              <a:rPr lang="en-US" smtClean="0"/>
              <a:pPr/>
              <a:t>39</a:t>
            </a:fld>
            <a:endParaRPr lang="en-US"/>
          </a:p>
        </p:txBody>
      </p:sp>
    </p:spTree>
    <p:extLst>
      <p:ext uri="{BB962C8B-B14F-4D97-AF65-F5344CB8AC3E}">
        <p14:creationId xmlns:p14="http://schemas.microsoft.com/office/powerpoint/2010/main" xmlns="" val="13407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 </a:t>
            </a:r>
            <a:endParaRPr lang="en-US" dirty="0"/>
          </a:p>
        </p:txBody>
      </p:sp>
      <p:sp>
        <p:nvSpPr>
          <p:cNvPr id="7" name="Content Placeholder 6"/>
          <p:cNvSpPr>
            <a:spLocks noGrp="1"/>
          </p:cNvSpPr>
          <p:nvPr>
            <p:ph sz="quarter" idx="13"/>
          </p:nvPr>
        </p:nvSpPr>
        <p:spPr/>
        <p:txBody>
          <a:bodyPr/>
          <a:lstStyle/>
          <a:p>
            <a:r>
              <a:rPr lang="en-US" dirty="0" smtClean="0"/>
              <a:t>Function</a:t>
            </a:r>
          </a:p>
          <a:p>
            <a:r>
              <a:rPr lang="en-US" dirty="0" smtClean="0"/>
              <a:t>Relation to function</a:t>
            </a:r>
          </a:p>
          <a:p>
            <a:r>
              <a:rPr lang="en-US" dirty="0" smtClean="0"/>
              <a:t>Domain of a function</a:t>
            </a:r>
          </a:p>
          <a:p>
            <a:r>
              <a:rPr lang="en-US" dirty="0" smtClean="0"/>
              <a:t>Range of a function</a:t>
            </a:r>
          </a:p>
          <a:p>
            <a:r>
              <a:rPr lang="en-US" dirty="0" smtClean="0"/>
              <a:t>Vertical line test for function</a:t>
            </a:r>
          </a:p>
          <a:p>
            <a:r>
              <a:rPr lang="en-US" dirty="0" smtClean="0"/>
              <a:t>Some important specific functions</a:t>
            </a:r>
            <a:endParaRPr lang="en-US" dirty="0"/>
          </a:p>
        </p:txBody>
      </p:sp>
      <p:sp>
        <p:nvSpPr>
          <p:cNvPr id="8" name="Content Placeholder 7"/>
          <p:cNvSpPr>
            <a:spLocks noGrp="1"/>
          </p:cNvSpPr>
          <p:nvPr>
            <p:ph sz="quarter" idx="14"/>
          </p:nvPr>
        </p:nvSpPr>
        <p:spPr/>
        <p:txBody>
          <a:bodyPr/>
          <a:lstStyle/>
          <a:p>
            <a:r>
              <a:rPr lang="en-US" dirty="0" smtClean="0"/>
              <a:t>Different types of functions</a:t>
            </a:r>
          </a:p>
          <a:p>
            <a:r>
              <a:rPr lang="en-US" dirty="0" smtClean="0"/>
              <a:t>Composition of functions</a:t>
            </a:r>
          </a:p>
          <a:p>
            <a:r>
              <a:rPr lang="en-US" dirty="0" smtClean="0"/>
              <a:t>Pigeonhole principle</a:t>
            </a:r>
          </a:p>
          <a:p>
            <a:r>
              <a:rPr lang="en-US" dirty="0" smtClean="0"/>
              <a:t>One to one correspondence</a:t>
            </a:r>
          </a:p>
          <a:p>
            <a:r>
              <a:rPr lang="en-US" dirty="0" smtClean="0"/>
              <a:t>Countable and uncountable sets</a:t>
            </a:r>
            <a:endParaRPr lang="en-US" dirty="0"/>
          </a:p>
        </p:txBody>
      </p:sp>
      <p:sp>
        <p:nvSpPr>
          <p:cNvPr id="4" name="Slide Number Placeholder 3"/>
          <p:cNvSpPr>
            <a:spLocks noGrp="1"/>
          </p:cNvSpPr>
          <p:nvPr>
            <p:ph type="sldNum" sz="quarter" idx="12"/>
          </p:nvPr>
        </p:nvSpPr>
        <p:spPr/>
        <p:txBody>
          <a:bodyPr/>
          <a:lstStyle/>
          <a:p>
            <a:fld id="{3F29A57E-D715-46E0-8338-5311EAA2F641}" type="slidenum">
              <a:rPr lang="en-US" smtClean="0"/>
              <a:pPr/>
              <a:t>4</a:t>
            </a:fld>
            <a:endParaRPr lang="en-US"/>
          </a:p>
        </p:txBody>
      </p:sp>
    </p:spTree>
    <p:extLst>
      <p:ext uri="{BB962C8B-B14F-4D97-AF65-F5344CB8AC3E}">
        <p14:creationId xmlns:p14="http://schemas.microsoft.com/office/powerpoint/2010/main" xmlns="" val="683907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3775" y="400050"/>
            <a:ext cx="10364451" cy="828675"/>
          </a:xfrm>
        </p:spPr>
        <p:txBody>
          <a:bodyPr/>
          <a:lstStyle/>
          <a:p>
            <a:r>
              <a:rPr lang="en-US" dirty="0" smtClean="0"/>
              <a:t>Constant function</a:t>
            </a:r>
            <a:endParaRPr lang="en-US" dirty="0"/>
          </a:p>
        </p:txBody>
      </p:sp>
      <p:sp>
        <p:nvSpPr>
          <p:cNvPr id="9" name="Content Placeholder 8"/>
          <p:cNvSpPr>
            <a:spLocks noGrp="1"/>
          </p:cNvSpPr>
          <p:nvPr>
            <p:ph sz="quarter" idx="13"/>
          </p:nvPr>
        </p:nvSpPr>
        <p:spPr>
          <a:xfrm>
            <a:off x="913774" y="1425576"/>
            <a:ext cx="10363826" cy="4365624"/>
          </a:xfrm>
        </p:spPr>
        <p:txBody>
          <a:bodyPr/>
          <a:lstStyle/>
          <a:p>
            <a:r>
              <a:rPr lang="en-US" dirty="0"/>
              <a:t>A function is </a:t>
            </a:r>
            <a:r>
              <a:rPr lang="en-US" dirty="0" smtClean="0"/>
              <a:t>said to be constant </a:t>
            </a:r>
            <a:r>
              <a:rPr lang="en-US" dirty="0"/>
              <a:t>if each element in the </a:t>
            </a:r>
            <a:r>
              <a:rPr lang="en-US" dirty="0" smtClean="0"/>
              <a:t>domain </a:t>
            </a:r>
            <a:r>
              <a:rPr lang="en-US" dirty="0"/>
              <a:t>has </a:t>
            </a:r>
            <a:r>
              <a:rPr lang="en-US" dirty="0" smtClean="0"/>
              <a:t>the same image in co-domain.</a:t>
            </a:r>
            <a:endParaRPr lang="en-US" dirty="0"/>
          </a:p>
          <a:p>
            <a:endParaRPr lang="en-US" dirty="0"/>
          </a:p>
        </p:txBody>
      </p:sp>
      <p:sp>
        <p:nvSpPr>
          <p:cNvPr id="7" name="Slide Number Placeholder 6"/>
          <p:cNvSpPr>
            <a:spLocks noGrp="1"/>
          </p:cNvSpPr>
          <p:nvPr>
            <p:ph type="sldNum" sz="quarter" idx="12"/>
          </p:nvPr>
        </p:nvSpPr>
        <p:spPr/>
        <p:txBody>
          <a:bodyPr/>
          <a:lstStyle/>
          <a:p>
            <a:fld id="{3F29A57E-D715-46E0-8338-5311EAA2F641}" type="slidenum">
              <a:rPr lang="en-US" smtClean="0"/>
              <a:pPr/>
              <a:t>40</a:t>
            </a:fld>
            <a:endParaRPr lang="en-US"/>
          </a:p>
        </p:txBody>
      </p:sp>
      <p:grpSp>
        <p:nvGrpSpPr>
          <p:cNvPr id="10" name="Group 7"/>
          <p:cNvGrpSpPr>
            <a:grpSpLocks/>
          </p:cNvGrpSpPr>
          <p:nvPr/>
        </p:nvGrpSpPr>
        <p:grpSpPr bwMode="auto">
          <a:xfrm>
            <a:off x="2462212" y="2446337"/>
            <a:ext cx="2590800" cy="3201988"/>
            <a:chOff x="960" y="1008"/>
            <a:chExt cx="1632" cy="2017"/>
          </a:xfrm>
        </p:grpSpPr>
        <p:sp>
          <p:nvSpPr>
            <p:cNvPr id="11" name="Oval 8"/>
            <p:cNvSpPr>
              <a:spLocks noChangeArrowheads="1"/>
            </p:cNvSpPr>
            <p:nvPr/>
          </p:nvSpPr>
          <p:spPr bwMode="auto">
            <a:xfrm>
              <a:off x="1190" y="1008"/>
              <a:ext cx="1097" cy="1605"/>
            </a:xfrm>
            <a:prstGeom prst="ellipse">
              <a:avLst/>
            </a:prstGeom>
            <a:solidFill>
              <a:srgbClr val="00FF00"/>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12" name="Text Box 9"/>
            <p:cNvSpPr txBox="1">
              <a:spLocks noChangeArrowheads="1"/>
            </p:cNvSpPr>
            <p:nvPr/>
          </p:nvSpPr>
          <p:spPr bwMode="auto">
            <a:xfrm>
              <a:off x="960" y="2737"/>
              <a:ext cx="1632"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00FF00"/>
                  </a:solidFill>
                </a:rPr>
                <a:t>Set A is the domain</a:t>
              </a:r>
            </a:p>
          </p:txBody>
        </p:sp>
        <p:sp>
          <p:nvSpPr>
            <p:cNvPr id="13" name="Text Box 10"/>
            <p:cNvSpPr txBox="1">
              <a:spLocks noChangeArrowheads="1"/>
            </p:cNvSpPr>
            <p:nvPr/>
          </p:nvSpPr>
          <p:spPr bwMode="auto">
            <a:xfrm>
              <a:off x="1622" y="1182"/>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a:t>
              </a:r>
            </a:p>
          </p:txBody>
        </p:sp>
        <p:sp>
          <p:nvSpPr>
            <p:cNvPr id="14" name="Text Box 11"/>
            <p:cNvSpPr txBox="1">
              <a:spLocks noChangeArrowheads="1"/>
            </p:cNvSpPr>
            <p:nvPr/>
          </p:nvSpPr>
          <p:spPr bwMode="auto">
            <a:xfrm>
              <a:off x="1622" y="1427"/>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dirty="0"/>
                <a:t>2</a:t>
              </a:r>
            </a:p>
          </p:txBody>
        </p:sp>
        <p:sp>
          <p:nvSpPr>
            <p:cNvPr id="15" name="Text Box 12"/>
            <p:cNvSpPr txBox="1">
              <a:spLocks noChangeArrowheads="1"/>
            </p:cNvSpPr>
            <p:nvPr/>
          </p:nvSpPr>
          <p:spPr bwMode="auto">
            <a:xfrm>
              <a:off x="1622" y="167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3</a:t>
              </a:r>
            </a:p>
          </p:txBody>
        </p:sp>
        <p:sp>
          <p:nvSpPr>
            <p:cNvPr id="16" name="Text Box 13"/>
            <p:cNvSpPr txBox="1">
              <a:spLocks noChangeArrowheads="1"/>
            </p:cNvSpPr>
            <p:nvPr/>
          </p:nvSpPr>
          <p:spPr bwMode="auto">
            <a:xfrm>
              <a:off x="1622" y="195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sp>
          <p:nvSpPr>
            <p:cNvPr id="17" name="Text Box 14"/>
            <p:cNvSpPr txBox="1">
              <a:spLocks noChangeArrowheads="1"/>
            </p:cNvSpPr>
            <p:nvPr/>
          </p:nvSpPr>
          <p:spPr bwMode="auto">
            <a:xfrm>
              <a:off x="1622" y="2229"/>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5</a:t>
              </a:r>
            </a:p>
          </p:txBody>
        </p:sp>
      </p:grpSp>
      <p:grpSp>
        <p:nvGrpSpPr>
          <p:cNvPr id="18" name="Group 15"/>
          <p:cNvGrpSpPr>
            <a:grpSpLocks/>
          </p:cNvGrpSpPr>
          <p:nvPr/>
        </p:nvGrpSpPr>
        <p:grpSpPr bwMode="auto">
          <a:xfrm>
            <a:off x="6138547" y="2136775"/>
            <a:ext cx="2371725" cy="3267075"/>
            <a:chOff x="3354" y="1008"/>
            <a:chExt cx="1494" cy="2058"/>
          </a:xfrm>
        </p:grpSpPr>
        <p:sp>
          <p:nvSpPr>
            <p:cNvPr id="19" name="Oval 16"/>
            <p:cNvSpPr>
              <a:spLocks noChangeArrowheads="1"/>
            </p:cNvSpPr>
            <p:nvPr/>
          </p:nvSpPr>
          <p:spPr bwMode="auto">
            <a:xfrm>
              <a:off x="3385" y="1008"/>
              <a:ext cx="1096" cy="1605"/>
            </a:xfrm>
            <a:prstGeom prst="ellipse">
              <a:avLst/>
            </a:prstGeom>
            <a:solidFill>
              <a:srgbClr val="66CCFF"/>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20" name="Text Box 17"/>
            <p:cNvSpPr txBox="1">
              <a:spLocks noChangeArrowheads="1"/>
            </p:cNvSpPr>
            <p:nvPr/>
          </p:nvSpPr>
          <p:spPr bwMode="auto">
            <a:xfrm>
              <a:off x="3354" y="2778"/>
              <a:ext cx="1494"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66CCFF"/>
                  </a:solidFill>
                </a:rPr>
                <a:t>Set B is the range</a:t>
              </a:r>
            </a:p>
          </p:txBody>
        </p:sp>
        <p:sp>
          <p:nvSpPr>
            <p:cNvPr id="21" name="Text Box 18"/>
            <p:cNvSpPr txBox="1">
              <a:spLocks noChangeArrowheads="1"/>
            </p:cNvSpPr>
            <p:nvPr/>
          </p:nvSpPr>
          <p:spPr bwMode="auto">
            <a:xfrm>
              <a:off x="3815" y="1288"/>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22" name="Text Box 19"/>
            <p:cNvSpPr txBox="1">
              <a:spLocks noChangeArrowheads="1"/>
            </p:cNvSpPr>
            <p:nvPr/>
          </p:nvSpPr>
          <p:spPr bwMode="auto">
            <a:xfrm>
              <a:off x="3776" y="2194"/>
              <a:ext cx="3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10</a:t>
              </a:r>
            </a:p>
          </p:txBody>
        </p:sp>
        <p:sp>
          <p:nvSpPr>
            <p:cNvPr id="23" name="Text Box 20"/>
            <p:cNvSpPr txBox="1">
              <a:spLocks noChangeArrowheads="1"/>
            </p:cNvSpPr>
            <p:nvPr/>
          </p:nvSpPr>
          <p:spPr bwMode="auto">
            <a:xfrm>
              <a:off x="3815" y="198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8</a:t>
              </a:r>
            </a:p>
          </p:txBody>
        </p:sp>
        <p:sp>
          <p:nvSpPr>
            <p:cNvPr id="24" name="Text Box 21"/>
            <p:cNvSpPr txBox="1">
              <a:spLocks noChangeArrowheads="1"/>
            </p:cNvSpPr>
            <p:nvPr/>
          </p:nvSpPr>
          <p:spPr bwMode="auto">
            <a:xfrm>
              <a:off x="3815" y="177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6</a:t>
              </a:r>
            </a:p>
          </p:txBody>
        </p:sp>
        <p:sp>
          <p:nvSpPr>
            <p:cNvPr id="25" name="Text Box 22"/>
            <p:cNvSpPr txBox="1">
              <a:spLocks noChangeArrowheads="1"/>
            </p:cNvSpPr>
            <p:nvPr/>
          </p:nvSpPr>
          <p:spPr bwMode="auto">
            <a:xfrm>
              <a:off x="3815" y="153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grpSp>
      <p:sp>
        <p:nvSpPr>
          <p:cNvPr id="26" name="Line 27"/>
          <p:cNvSpPr>
            <a:spLocks noChangeShapeType="1"/>
          </p:cNvSpPr>
          <p:nvPr/>
        </p:nvSpPr>
        <p:spPr bwMode="auto">
          <a:xfrm>
            <a:off x="3757612" y="2989263"/>
            <a:ext cx="3124200" cy="533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3734424" y="3370263"/>
            <a:ext cx="3147387" cy="198437"/>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 name="Line 27"/>
          <p:cNvSpPr>
            <a:spLocks noChangeShapeType="1"/>
          </p:cNvSpPr>
          <p:nvPr/>
        </p:nvSpPr>
        <p:spPr bwMode="auto">
          <a:xfrm flipV="1">
            <a:off x="3757611" y="3614738"/>
            <a:ext cx="3124200" cy="155575"/>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9" name="Line 27"/>
          <p:cNvSpPr>
            <a:spLocks noChangeShapeType="1"/>
          </p:cNvSpPr>
          <p:nvPr/>
        </p:nvSpPr>
        <p:spPr bwMode="auto">
          <a:xfrm flipV="1">
            <a:off x="3723959" y="3644900"/>
            <a:ext cx="3157851" cy="511175"/>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 name="Line 27"/>
          <p:cNvSpPr>
            <a:spLocks noChangeShapeType="1"/>
          </p:cNvSpPr>
          <p:nvPr/>
        </p:nvSpPr>
        <p:spPr bwMode="auto">
          <a:xfrm flipV="1">
            <a:off x="3757609" y="3644900"/>
            <a:ext cx="3186113" cy="983456"/>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06382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p:cNvSpPr>
            <a:spLocks noGrp="1"/>
          </p:cNvSpPr>
          <p:nvPr>
            <p:ph type="sldNum" sz="quarter" idx="12"/>
          </p:nvPr>
        </p:nvSpPr>
        <p:spPr/>
        <p:txBody>
          <a:bodyPr/>
          <a:lstStyle/>
          <a:p>
            <a:fld id="{F0E16DAC-24F7-4E4D-AF6F-2497603C309F}" type="slidenum">
              <a:rPr lang="en-US"/>
              <a:pPr/>
              <a:t>41</a:t>
            </a:fld>
            <a:endParaRPr lang="en-US"/>
          </a:p>
        </p:txBody>
      </p:sp>
      <p:sp>
        <p:nvSpPr>
          <p:cNvPr id="12290" name="Rectangle 2"/>
          <p:cNvSpPr>
            <a:spLocks noGrp="1" noChangeArrowheads="1"/>
          </p:cNvSpPr>
          <p:nvPr>
            <p:ph type="title"/>
          </p:nvPr>
        </p:nvSpPr>
        <p:spPr/>
        <p:txBody>
          <a:bodyPr/>
          <a:lstStyle/>
          <a:p>
            <a:r>
              <a:rPr lang="en-US"/>
              <a:t>One-to-one functions</a:t>
            </a:r>
          </a:p>
        </p:txBody>
      </p:sp>
      <p:grpSp>
        <p:nvGrpSpPr>
          <p:cNvPr id="12338" name="Group 50"/>
          <p:cNvGrpSpPr>
            <a:grpSpLocks/>
          </p:cNvGrpSpPr>
          <p:nvPr/>
        </p:nvGrpSpPr>
        <p:grpSpPr bwMode="auto">
          <a:xfrm>
            <a:off x="2803526" y="3276600"/>
            <a:ext cx="2320925" cy="2579688"/>
            <a:chOff x="806" y="2064"/>
            <a:chExt cx="1462" cy="1625"/>
          </a:xfrm>
        </p:grpSpPr>
        <p:sp>
          <p:nvSpPr>
            <p:cNvPr id="12294" name="Oval 6"/>
            <p:cNvSpPr>
              <a:spLocks noChangeArrowheads="1"/>
            </p:cNvSpPr>
            <p:nvPr/>
          </p:nvSpPr>
          <p:spPr bwMode="auto">
            <a:xfrm>
              <a:off x="1196"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95" name="Oval 7"/>
            <p:cNvSpPr>
              <a:spLocks noChangeArrowheads="1"/>
            </p:cNvSpPr>
            <p:nvPr/>
          </p:nvSpPr>
          <p:spPr bwMode="auto">
            <a:xfrm>
              <a:off x="1196"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96" name="Oval 8"/>
            <p:cNvSpPr>
              <a:spLocks noChangeArrowheads="1"/>
            </p:cNvSpPr>
            <p:nvPr/>
          </p:nvSpPr>
          <p:spPr bwMode="auto">
            <a:xfrm>
              <a:off x="1196"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97" name="Oval 9"/>
            <p:cNvSpPr>
              <a:spLocks noChangeArrowheads="1"/>
            </p:cNvSpPr>
            <p:nvPr/>
          </p:nvSpPr>
          <p:spPr bwMode="auto">
            <a:xfrm>
              <a:off x="1196" y="29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2299" name="Group 11"/>
            <p:cNvGrpSpPr>
              <a:grpSpLocks/>
            </p:cNvGrpSpPr>
            <p:nvPr/>
          </p:nvGrpSpPr>
          <p:grpSpPr bwMode="auto">
            <a:xfrm>
              <a:off x="1964" y="2208"/>
              <a:ext cx="96" cy="1056"/>
              <a:chOff x="1344" y="1728"/>
              <a:chExt cx="96" cy="1056"/>
            </a:xfrm>
          </p:grpSpPr>
          <p:sp>
            <p:nvSpPr>
              <p:cNvPr id="12300" name="Oval 12"/>
              <p:cNvSpPr>
                <a:spLocks noChangeArrowheads="1"/>
              </p:cNvSpPr>
              <p:nvPr/>
            </p:nvSpPr>
            <p:spPr bwMode="auto">
              <a:xfrm>
                <a:off x="1344" y="17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1" name="Oval 13"/>
              <p:cNvSpPr>
                <a:spLocks noChangeArrowheads="1"/>
              </p:cNvSpPr>
              <p:nvPr/>
            </p:nvSpPr>
            <p:spPr bwMode="auto">
              <a:xfrm>
                <a:off x="1344" y="196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2" name="Oval 14"/>
              <p:cNvSpPr>
                <a:spLocks noChangeArrowheads="1"/>
              </p:cNvSpPr>
              <p:nvPr/>
            </p:nvSpPr>
            <p:spPr bwMode="auto">
              <a:xfrm>
                <a:off x="134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3" name="Oval 15"/>
              <p:cNvSpPr>
                <a:spLocks noChangeArrowheads="1"/>
              </p:cNvSpPr>
              <p:nvPr/>
            </p:nvSpPr>
            <p:spPr bwMode="auto">
              <a:xfrm>
                <a:off x="134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4" name="Oval 16"/>
              <p:cNvSpPr>
                <a:spLocks noChangeArrowheads="1"/>
              </p:cNvSpPr>
              <p:nvPr/>
            </p:nvSpPr>
            <p:spPr bwMode="auto">
              <a:xfrm>
                <a:off x="134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05" name="Line 17"/>
            <p:cNvSpPr>
              <a:spLocks noChangeShapeType="1"/>
            </p:cNvSpPr>
            <p:nvPr/>
          </p:nvSpPr>
          <p:spPr bwMode="auto">
            <a:xfrm>
              <a:off x="1244" y="2256"/>
              <a:ext cx="720"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6" name="Line 18"/>
            <p:cNvSpPr>
              <a:spLocks noChangeShapeType="1"/>
            </p:cNvSpPr>
            <p:nvPr/>
          </p:nvSpPr>
          <p:spPr bwMode="auto">
            <a:xfrm>
              <a:off x="1292"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07" name="Text Box 19"/>
            <p:cNvSpPr txBox="1">
              <a:spLocks noChangeArrowheads="1"/>
            </p:cNvSpPr>
            <p:nvPr/>
          </p:nvSpPr>
          <p:spPr bwMode="auto">
            <a:xfrm>
              <a:off x="2072"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a:p>
              <a:pPr algn="ctr">
                <a:lnSpc>
                  <a:spcPct val="140000"/>
                </a:lnSpc>
              </a:pPr>
              <a:r>
                <a:rPr lang="en-US"/>
                <a:t>5</a:t>
              </a:r>
            </a:p>
          </p:txBody>
        </p:sp>
        <p:sp>
          <p:nvSpPr>
            <p:cNvPr id="12308" name="Text Box 20"/>
            <p:cNvSpPr txBox="1">
              <a:spLocks noChangeArrowheads="1"/>
            </p:cNvSpPr>
            <p:nvPr/>
          </p:nvSpPr>
          <p:spPr bwMode="auto">
            <a:xfrm>
              <a:off x="960"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e</a:t>
              </a:r>
            </a:p>
            <a:p>
              <a:pPr algn="ctr">
                <a:lnSpc>
                  <a:spcPct val="140000"/>
                </a:lnSpc>
              </a:pPr>
              <a:r>
                <a:rPr lang="en-US"/>
                <a:t>i</a:t>
              </a:r>
            </a:p>
            <a:p>
              <a:pPr algn="ctr">
                <a:lnSpc>
                  <a:spcPct val="140000"/>
                </a:lnSpc>
              </a:pPr>
              <a:r>
                <a:rPr lang="en-US"/>
                <a:t>o</a:t>
              </a:r>
            </a:p>
            <a:p>
              <a:pPr algn="ctr">
                <a:lnSpc>
                  <a:spcPct val="140000"/>
                </a:lnSpc>
              </a:pPr>
              <a:endParaRPr lang="en-US"/>
            </a:p>
          </p:txBody>
        </p:sp>
        <p:sp>
          <p:nvSpPr>
            <p:cNvPr id="12309" name="Line 21"/>
            <p:cNvSpPr>
              <a:spLocks noChangeShapeType="1"/>
            </p:cNvSpPr>
            <p:nvPr/>
          </p:nvSpPr>
          <p:spPr bwMode="auto">
            <a:xfrm flipV="1">
              <a:off x="1292"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0" name="Line 22"/>
            <p:cNvSpPr>
              <a:spLocks noChangeShapeType="1"/>
            </p:cNvSpPr>
            <p:nvPr/>
          </p:nvSpPr>
          <p:spPr bwMode="auto">
            <a:xfrm>
              <a:off x="1292" y="273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2" name="Text Box 24"/>
            <p:cNvSpPr txBox="1">
              <a:spLocks noChangeArrowheads="1"/>
            </p:cNvSpPr>
            <p:nvPr/>
          </p:nvSpPr>
          <p:spPr bwMode="auto">
            <a:xfrm>
              <a:off x="806" y="3456"/>
              <a:ext cx="1351" cy="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A one-to-one function</a:t>
              </a:r>
            </a:p>
          </p:txBody>
        </p:sp>
      </p:grpSp>
      <p:grpSp>
        <p:nvGrpSpPr>
          <p:cNvPr id="12339" name="Group 51"/>
          <p:cNvGrpSpPr>
            <a:grpSpLocks/>
          </p:cNvGrpSpPr>
          <p:nvPr/>
        </p:nvGrpSpPr>
        <p:grpSpPr bwMode="auto">
          <a:xfrm>
            <a:off x="7232650" y="3276602"/>
            <a:ext cx="2127250" cy="2855913"/>
            <a:chOff x="3596" y="2064"/>
            <a:chExt cx="1340" cy="1799"/>
          </a:xfrm>
        </p:grpSpPr>
        <p:sp>
          <p:nvSpPr>
            <p:cNvPr id="12315" name="Oval 27"/>
            <p:cNvSpPr>
              <a:spLocks noChangeArrowheads="1"/>
            </p:cNvSpPr>
            <p:nvPr/>
          </p:nvSpPr>
          <p:spPr bwMode="auto">
            <a:xfrm>
              <a:off x="386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6" name="Oval 28"/>
            <p:cNvSpPr>
              <a:spLocks noChangeArrowheads="1"/>
            </p:cNvSpPr>
            <p:nvPr/>
          </p:nvSpPr>
          <p:spPr bwMode="auto">
            <a:xfrm>
              <a:off x="386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7" name="Oval 29"/>
            <p:cNvSpPr>
              <a:spLocks noChangeArrowheads="1"/>
            </p:cNvSpPr>
            <p:nvPr/>
          </p:nvSpPr>
          <p:spPr bwMode="auto">
            <a:xfrm>
              <a:off x="386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18" name="Oval 30"/>
            <p:cNvSpPr>
              <a:spLocks noChangeArrowheads="1"/>
            </p:cNvSpPr>
            <p:nvPr/>
          </p:nvSpPr>
          <p:spPr bwMode="auto">
            <a:xfrm>
              <a:off x="3864" y="29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2319" name="Group 31"/>
            <p:cNvGrpSpPr>
              <a:grpSpLocks/>
            </p:cNvGrpSpPr>
            <p:nvPr/>
          </p:nvGrpSpPr>
          <p:grpSpPr bwMode="auto">
            <a:xfrm>
              <a:off x="4632" y="2208"/>
              <a:ext cx="96" cy="1056"/>
              <a:chOff x="1344" y="1728"/>
              <a:chExt cx="96" cy="1056"/>
            </a:xfrm>
          </p:grpSpPr>
          <p:sp>
            <p:nvSpPr>
              <p:cNvPr id="12320" name="Oval 32"/>
              <p:cNvSpPr>
                <a:spLocks noChangeArrowheads="1"/>
              </p:cNvSpPr>
              <p:nvPr/>
            </p:nvSpPr>
            <p:spPr bwMode="auto">
              <a:xfrm>
                <a:off x="1344" y="17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1" name="Oval 33"/>
              <p:cNvSpPr>
                <a:spLocks noChangeArrowheads="1"/>
              </p:cNvSpPr>
              <p:nvPr/>
            </p:nvSpPr>
            <p:spPr bwMode="auto">
              <a:xfrm>
                <a:off x="1344" y="196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2" name="Oval 34"/>
              <p:cNvSpPr>
                <a:spLocks noChangeArrowheads="1"/>
              </p:cNvSpPr>
              <p:nvPr/>
            </p:nvSpPr>
            <p:spPr bwMode="auto">
              <a:xfrm>
                <a:off x="134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3" name="Oval 35"/>
              <p:cNvSpPr>
                <a:spLocks noChangeArrowheads="1"/>
              </p:cNvSpPr>
              <p:nvPr/>
            </p:nvSpPr>
            <p:spPr bwMode="auto">
              <a:xfrm>
                <a:off x="134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4" name="Oval 36"/>
              <p:cNvSpPr>
                <a:spLocks noChangeArrowheads="1"/>
              </p:cNvSpPr>
              <p:nvPr/>
            </p:nvSpPr>
            <p:spPr bwMode="auto">
              <a:xfrm>
                <a:off x="134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325" name="Line 37"/>
            <p:cNvSpPr>
              <a:spLocks noChangeShapeType="1"/>
            </p:cNvSpPr>
            <p:nvPr/>
          </p:nvSpPr>
          <p:spPr bwMode="auto">
            <a:xfrm>
              <a:off x="3912" y="2256"/>
              <a:ext cx="720"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6" name="Line 38"/>
            <p:cNvSpPr>
              <a:spLocks noChangeShapeType="1"/>
            </p:cNvSpPr>
            <p:nvPr/>
          </p:nvSpPr>
          <p:spPr bwMode="auto">
            <a:xfrm>
              <a:off x="3960" y="2496"/>
              <a:ext cx="696"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27" name="Text Box 39"/>
            <p:cNvSpPr txBox="1">
              <a:spLocks noChangeArrowheads="1"/>
            </p:cNvSpPr>
            <p:nvPr/>
          </p:nvSpPr>
          <p:spPr bwMode="auto">
            <a:xfrm>
              <a:off x="4740"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a:p>
              <a:pPr algn="ctr">
                <a:lnSpc>
                  <a:spcPct val="140000"/>
                </a:lnSpc>
              </a:pPr>
              <a:r>
                <a:rPr lang="en-US"/>
                <a:t>5</a:t>
              </a:r>
            </a:p>
          </p:txBody>
        </p:sp>
        <p:sp>
          <p:nvSpPr>
            <p:cNvPr id="12328" name="Text Box 40"/>
            <p:cNvSpPr txBox="1">
              <a:spLocks noChangeArrowheads="1"/>
            </p:cNvSpPr>
            <p:nvPr/>
          </p:nvSpPr>
          <p:spPr bwMode="auto">
            <a:xfrm>
              <a:off x="3648"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e</a:t>
              </a:r>
            </a:p>
            <a:p>
              <a:pPr algn="ctr">
                <a:lnSpc>
                  <a:spcPct val="140000"/>
                </a:lnSpc>
              </a:pPr>
              <a:r>
                <a:rPr lang="en-US"/>
                <a:t>i</a:t>
              </a:r>
            </a:p>
            <a:p>
              <a:pPr algn="ctr">
                <a:lnSpc>
                  <a:spcPct val="140000"/>
                </a:lnSpc>
              </a:pPr>
              <a:r>
                <a:rPr lang="en-US"/>
                <a:t>o</a:t>
              </a:r>
            </a:p>
            <a:p>
              <a:pPr algn="ctr">
                <a:lnSpc>
                  <a:spcPct val="140000"/>
                </a:lnSpc>
              </a:pPr>
              <a:endParaRPr lang="en-US"/>
            </a:p>
          </p:txBody>
        </p:sp>
        <p:sp>
          <p:nvSpPr>
            <p:cNvPr id="12329" name="Line 41"/>
            <p:cNvSpPr>
              <a:spLocks noChangeShapeType="1"/>
            </p:cNvSpPr>
            <p:nvPr/>
          </p:nvSpPr>
          <p:spPr bwMode="auto">
            <a:xfrm flipV="1">
              <a:off x="3960"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0" name="Line 42"/>
            <p:cNvSpPr>
              <a:spLocks noChangeShapeType="1"/>
            </p:cNvSpPr>
            <p:nvPr/>
          </p:nvSpPr>
          <p:spPr bwMode="auto">
            <a:xfrm>
              <a:off x="3960" y="273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31" name="Text Box 43"/>
            <p:cNvSpPr txBox="1">
              <a:spLocks noChangeArrowheads="1"/>
            </p:cNvSpPr>
            <p:nvPr/>
          </p:nvSpPr>
          <p:spPr bwMode="auto">
            <a:xfrm>
              <a:off x="3596" y="3456"/>
              <a:ext cx="1108" cy="4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A function that is </a:t>
              </a:r>
            </a:p>
            <a:p>
              <a:pPr algn="ctr"/>
              <a:r>
                <a:rPr lang="en-US"/>
                <a:t>not one-to-one</a:t>
              </a:r>
            </a:p>
          </p:txBody>
        </p:sp>
      </p:grpSp>
      <p:sp>
        <p:nvSpPr>
          <p:cNvPr id="12334" name="Rectangle 46"/>
          <p:cNvSpPr>
            <a:spLocks noGrp="1" noChangeArrowheads="1"/>
          </p:cNvSpPr>
          <p:nvPr>
            <p:ph type="body" idx="4294967295"/>
          </p:nvPr>
        </p:nvSpPr>
        <p:spPr>
          <a:xfrm>
            <a:off x="1981200" y="1600201"/>
            <a:ext cx="8229600" cy="4525963"/>
          </a:xfrm>
          <a:prstGeom prst="rect">
            <a:avLst/>
          </a:prstGeom>
          <a:noFill/>
          <a:ln/>
        </p:spPr>
        <p:txBody>
          <a:bodyPr/>
          <a:lstStyle/>
          <a:p>
            <a:r>
              <a:rPr lang="en-US" dirty="0"/>
              <a:t>A function is one-to-one if each element in the co-domain has a unique pre-image</a:t>
            </a:r>
          </a:p>
          <a:p>
            <a:pPr lvl="1"/>
            <a:r>
              <a:rPr lang="en-US" dirty="0"/>
              <a:t>Meaning no 2 values map to the same result</a:t>
            </a:r>
          </a:p>
        </p:txBody>
      </p:sp>
      <p:sp>
        <p:nvSpPr>
          <p:cNvPr id="12337" name="Oval 49"/>
          <p:cNvSpPr>
            <a:spLocks noChangeArrowheads="1"/>
          </p:cNvSpPr>
          <p:nvPr/>
        </p:nvSpPr>
        <p:spPr bwMode="auto">
          <a:xfrm>
            <a:off x="8763000" y="3733800"/>
            <a:ext cx="457200" cy="457200"/>
          </a:xfrm>
          <a:prstGeom prst="ellipse">
            <a:avLst/>
          </a:prstGeom>
          <a:noFill/>
          <a:ln w="25400" algn="ctr">
            <a:solidFill>
              <a:srgbClr val="FF0000"/>
            </a:solidFill>
            <a:round/>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91673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0F464A0A-5232-477D-9BF1-AB870A3B12EF}" type="slidenum">
              <a:rPr lang="en-US"/>
              <a:pPr/>
              <a:t>42</a:t>
            </a:fld>
            <a:endParaRPr lang="en-US"/>
          </a:p>
        </p:txBody>
      </p:sp>
      <p:sp>
        <p:nvSpPr>
          <p:cNvPr id="14338" name="Rectangle 2"/>
          <p:cNvSpPr>
            <a:spLocks noGrp="1" noChangeArrowheads="1"/>
          </p:cNvSpPr>
          <p:nvPr>
            <p:ph type="title"/>
          </p:nvPr>
        </p:nvSpPr>
        <p:spPr/>
        <p:txBody>
          <a:bodyPr/>
          <a:lstStyle/>
          <a:p>
            <a:r>
              <a:rPr lang="en-US"/>
              <a:t>More on one-to-one</a:t>
            </a:r>
          </a:p>
        </p:txBody>
      </p:sp>
      <p:sp>
        <p:nvSpPr>
          <p:cNvPr id="14339" name="Rectangle 3"/>
          <p:cNvSpPr>
            <a:spLocks noGrp="1" noChangeArrowheads="1"/>
          </p:cNvSpPr>
          <p:nvPr>
            <p:ph type="body" idx="4294967295"/>
          </p:nvPr>
        </p:nvSpPr>
        <p:spPr>
          <a:xfrm>
            <a:off x="1981200" y="1600201"/>
            <a:ext cx="8229600" cy="4525963"/>
          </a:xfrm>
          <a:prstGeom prst="rect">
            <a:avLst/>
          </a:prstGeom>
        </p:spPr>
        <p:txBody>
          <a:bodyPr/>
          <a:lstStyle/>
          <a:p>
            <a:r>
              <a:rPr lang="en-US"/>
              <a:t>Injective is synonymous with one-to-one</a:t>
            </a:r>
          </a:p>
          <a:p>
            <a:pPr lvl="1"/>
            <a:r>
              <a:rPr lang="en-US"/>
              <a:t>“A function is injective”</a:t>
            </a:r>
          </a:p>
          <a:p>
            <a:r>
              <a:rPr lang="en-US"/>
              <a:t>A function is an injection if it is one-to-one</a:t>
            </a:r>
          </a:p>
          <a:p>
            <a:endParaRPr lang="en-US"/>
          </a:p>
          <a:p>
            <a:pPr algn="l"/>
            <a:r>
              <a:rPr lang="en-US"/>
              <a:t>Note that there can </a:t>
            </a:r>
            <a:br>
              <a:rPr lang="en-US"/>
            </a:br>
            <a:r>
              <a:rPr lang="en-US"/>
              <a:t>be un-used elements </a:t>
            </a:r>
            <a:br>
              <a:rPr lang="en-US"/>
            </a:br>
            <a:r>
              <a:rPr lang="en-US"/>
              <a:t>in the co-domain</a:t>
            </a:r>
          </a:p>
        </p:txBody>
      </p:sp>
      <p:grpSp>
        <p:nvGrpSpPr>
          <p:cNvPr id="14359" name="Group 23"/>
          <p:cNvGrpSpPr>
            <a:grpSpLocks/>
          </p:cNvGrpSpPr>
          <p:nvPr/>
        </p:nvGrpSpPr>
        <p:grpSpPr bwMode="auto">
          <a:xfrm>
            <a:off x="6969126" y="3581400"/>
            <a:ext cx="2320925" cy="2579688"/>
            <a:chOff x="3430" y="2256"/>
            <a:chExt cx="1462" cy="1625"/>
          </a:xfrm>
        </p:grpSpPr>
        <p:sp>
          <p:nvSpPr>
            <p:cNvPr id="14341" name="Oval 5"/>
            <p:cNvSpPr>
              <a:spLocks noChangeArrowheads="1"/>
            </p:cNvSpPr>
            <p:nvPr/>
          </p:nvSpPr>
          <p:spPr bwMode="auto">
            <a:xfrm>
              <a:off x="3820"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2" name="Oval 6"/>
            <p:cNvSpPr>
              <a:spLocks noChangeArrowheads="1"/>
            </p:cNvSpPr>
            <p:nvPr/>
          </p:nvSpPr>
          <p:spPr bwMode="auto">
            <a:xfrm>
              <a:off x="3820"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3" name="Oval 7"/>
            <p:cNvSpPr>
              <a:spLocks noChangeArrowheads="1"/>
            </p:cNvSpPr>
            <p:nvPr/>
          </p:nvSpPr>
          <p:spPr bwMode="auto">
            <a:xfrm>
              <a:off x="3820" y="288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4" name="Oval 8"/>
            <p:cNvSpPr>
              <a:spLocks noChangeArrowheads="1"/>
            </p:cNvSpPr>
            <p:nvPr/>
          </p:nvSpPr>
          <p:spPr bwMode="auto">
            <a:xfrm>
              <a:off x="3820" y="31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4345" name="Group 9"/>
            <p:cNvGrpSpPr>
              <a:grpSpLocks/>
            </p:cNvGrpSpPr>
            <p:nvPr/>
          </p:nvGrpSpPr>
          <p:grpSpPr bwMode="auto">
            <a:xfrm>
              <a:off x="4588" y="2400"/>
              <a:ext cx="96" cy="1056"/>
              <a:chOff x="1344" y="1728"/>
              <a:chExt cx="96" cy="1056"/>
            </a:xfrm>
          </p:grpSpPr>
          <p:sp>
            <p:nvSpPr>
              <p:cNvPr id="14346" name="Oval 10"/>
              <p:cNvSpPr>
                <a:spLocks noChangeArrowheads="1"/>
              </p:cNvSpPr>
              <p:nvPr/>
            </p:nvSpPr>
            <p:spPr bwMode="auto">
              <a:xfrm>
                <a:off x="1344" y="17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7" name="Oval 11"/>
              <p:cNvSpPr>
                <a:spLocks noChangeArrowheads="1"/>
              </p:cNvSpPr>
              <p:nvPr/>
            </p:nvSpPr>
            <p:spPr bwMode="auto">
              <a:xfrm>
                <a:off x="1344" y="196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8" name="Oval 12"/>
              <p:cNvSpPr>
                <a:spLocks noChangeArrowheads="1"/>
              </p:cNvSpPr>
              <p:nvPr/>
            </p:nvSpPr>
            <p:spPr bwMode="auto">
              <a:xfrm>
                <a:off x="134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9" name="Oval 13"/>
              <p:cNvSpPr>
                <a:spLocks noChangeArrowheads="1"/>
              </p:cNvSpPr>
              <p:nvPr/>
            </p:nvSpPr>
            <p:spPr bwMode="auto">
              <a:xfrm>
                <a:off x="134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50" name="Oval 14"/>
              <p:cNvSpPr>
                <a:spLocks noChangeArrowheads="1"/>
              </p:cNvSpPr>
              <p:nvPr/>
            </p:nvSpPr>
            <p:spPr bwMode="auto">
              <a:xfrm>
                <a:off x="134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351" name="Line 15"/>
            <p:cNvSpPr>
              <a:spLocks noChangeShapeType="1"/>
            </p:cNvSpPr>
            <p:nvPr/>
          </p:nvSpPr>
          <p:spPr bwMode="auto">
            <a:xfrm>
              <a:off x="3868" y="2448"/>
              <a:ext cx="720"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52" name="Line 16"/>
            <p:cNvSpPr>
              <a:spLocks noChangeShapeType="1"/>
            </p:cNvSpPr>
            <p:nvPr/>
          </p:nvSpPr>
          <p:spPr bwMode="auto">
            <a:xfrm>
              <a:off x="3916" y="2688"/>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53" name="Text Box 17"/>
            <p:cNvSpPr txBox="1">
              <a:spLocks noChangeArrowheads="1"/>
            </p:cNvSpPr>
            <p:nvPr/>
          </p:nvSpPr>
          <p:spPr bwMode="auto">
            <a:xfrm>
              <a:off x="4696" y="2256"/>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a:p>
              <a:pPr algn="ctr">
                <a:lnSpc>
                  <a:spcPct val="140000"/>
                </a:lnSpc>
              </a:pPr>
              <a:r>
                <a:rPr lang="en-US"/>
                <a:t>5</a:t>
              </a:r>
            </a:p>
          </p:txBody>
        </p:sp>
        <p:sp>
          <p:nvSpPr>
            <p:cNvPr id="14354" name="Text Box 18"/>
            <p:cNvSpPr txBox="1">
              <a:spLocks noChangeArrowheads="1"/>
            </p:cNvSpPr>
            <p:nvPr/>
          </p:nvSpPr>
          <p:spPr bwMode="auto">
            <a:xfrm>
              <a:off x="3600" y="2256"/>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e</a:t>
              </a:r>
            </a:p>
            <a:p>
              <a:pPr algn="ctr">
                <a:lnSpc>
                  <a:spcPct val="140000"/>
                </a:lnSpc>
              </a:pPr>
              <a:r>
                <a:rPr lang="en-US"/>
                <a:t>i</a:t>
              </a:r>
            </a:p>
            <a:p>
              <a:pPr algn="ctr">
                <a:lnSpc>
                  <a:spcPct val="140000"/>
                </a:lnSpc>
              </a:pPr>
              <a:r>
                <a:rPr lang="en-US"/>
                <a:t>o</a:t>
              </a:r>
            </a:p>
            <a:p>
              <a:pPr algn="ctr">
                <a:lnSpc>
                  <a:spcPct val="140000"/>
                </a:lnSpc>
              </a:pPr>
              <a:endParaRPr lang="en-US"/>
            </a:p>
          </p:txBody>
        </p:sp>
        <p:sp>
          <p:nvSpPr>
            <p:cNvPr id="14355" name="Line 19"/>
            <p:cNvSpPr>
              <a:spLocks noChangeShapeType="1"/>
            </p:cNvSpPr>
            <p:nvPr/>
          </p:nvSpPr>
          <p:spPr bwMode="auto">
            <a:xfrm flipV="1">
              <a:off x="3916" y="2688"/>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56" name="Line 20"/>
            <p:cNvSpPr>
              <a:spLocks noChangeShapeType="1"/>
            </p:cNvSpPr>
            <p:nvPr/>
          </p:nvSpPr>
          <p:spPr bwMode="auto">
            <a:xfrm>
              <a:off x="3916" y="2928"/>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57" name="Text Box 21"/>
            <p:cNvSpPr txBox="1">
              <a:spLocks noChangeArrowheads="1"/>
            </p:cNvSpPr>
            <p:nvPr/>
          </p:nvSpPr>
          <p:spPr bwMode="auto">
            <a:xfrm>
              <a:off x="3430" y="3648"/>
              <a:ext cx="1351" cy="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A one-to-one function</a:t>
              </a:r>
            </a:p>
          </p:txBody>
        </p:sp>
      </p:grpSp>
      <p:sp>
        <p:nvSpPr>
          <p:cNvPr id="14358" name="Oval 22"/>
          <p:cNvSpPr>
            <a:spLocks noChangeArrowheads="1"/>
          </p:cNvSpPr>
          <p:nvPr/>
        </p:nvSpPr>
        <p:spPr bwMode="auto">
          <a:xfrm>
            <a:off x="8610600" y="4419600"/>
            <a:ext cx="457200" cy="457200"/>
          </a:xfrm>
          <a:prstGeom prst="ellipse">
            <a:avLst/>
          </a:prstGeom>
          <a:noFill/>
          <a:ln w="25400" algn="ctr">
            <a:solidFill>
              <a:srgbClr val="FF0000"/>
            </a:solidFill>
            <a:round/>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3314449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BCF15BFF-AB30-41E3-A4F1-78A113C1DD0E}" type="slidenum">
              <a:rPr lang="en-US"/>
              <a:pPr/>
              <a:t>43</a:t>
            </a:fld>
            <a:endParaRPr lang="en-US"/>
          </a:p>
        </p:txBody>
      </p:sp>
      <p:sp>
        <p:nvSpPr>
          <p:cNvPr id="15362" name="Rectangle 2"/>
          <p:cNvSpPr>
            <a:spLocks noGrp="1" noChangeArrowheads="1"/>
          </p:cNvSpPr>
          <p:nvPr>
            <p:ph type="title"/>
          </p:nvPr>
        </p:nvSpPr>
        <p:spPr/>
        <p:txBody>
          <a:bodyPr/>
          <a:lstStyle/>
          <a:p>
            <a:r>
              <a:rPr lang="en-US"/>
              <a:t>Onto functions</a:t>
            </a:r>
          </a:p>
        </p:txBody>
      </p:sp>
      <p:grpSp>
        <p:nvGrpSpPr>
          <p:cNvPr id="15410" name="Group 50"/>
          <p:cNvGrpSpPr>
            <a:grpSpLocks/>
          </p:cNvGrpSpPr>
          <p:nvPr/>
        </p:nvGrpSpPr>
        <p:grpSpPr bwMode="auto">
          <a:xfrm>
            <a:off x="7315200" y="3276600"/>
            <a:ext cx="2044700" cy="2851150"/>
            <a:chOff x="3648" y="2064"/>
            <a:chExt cx="1288" cy="1796"/>
          </a:xfrm>
        </p:grpSpPr>
        <p:sp>
          <p:nvSpPr>
            <p:cNvPr id="15382" name="Oval 22"/>
            <p:cNvSpPr>
              <a:spLocks noChangeArrowheads="1"/>
            </p:cNvSpPr>
            <p:nvPr/>
          </p:nvSpPr>
          <p:spPr bwMode="auto">
            <a:xfrm>
              <a:off x="386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83" name="Oval 23"/>
            <p:cNvSpPr>
              <a:spLocks noChangeArrowheads="1"/>
            </p:cNvSpPr>
            <p:nvPr/>
          </p:nvSpPr>
          <p:spPr bwMode="auto">
            <a:xfrm>
              <a:off x="386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84" name="Oval 24"/>
            <p:cNvSpPr>
              <a:spLocks noChangeArrowheads="1"/>
            </p:cNvSpPr>
            <p:nvPr/>
          </p:nvSpPr>
          <p:spPr bwMode="auto">
            <a:xfrm>
              <a:off x="386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85" name="Oval 25"/>
            <p:cNvSpPr>
              <a:spLocks noChangeArrowheads="1"/>
            </p:cNvSpPr>
            <p:nvPr/>
          </p:nvSpPr>
          <p:spPr bwMode="auto">
            <a:xfrm>
              <a:off x="3864" y="29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5386" name="Group 26"/>
            <p:cNvGrpSpPr>
              <a:grpSpLocks/>
            </p:cNvGrpSpPr>
            <p:nvPr/>
          </p:nvGrpSpPr>
          <p:grpSpPr bwMode="auto">
            <a:xfrm>
              <a:off x="4632" y="2208"/>
              <a:ext cx="96" cy="1056"/>
              <a:chOff x="1344" y="1728"/>
              <a:chExt cx="96" cy="1056"/>
            </a:xfrm>
          </p:grpSpPr>
          <p:sp>
            <p:nvSpPr>
              <p:cNvPr id="15387" name="Oval 27"/>
              <p:cNvSpPr>
                <a:spLocks noChangeArrowheads="1"/>
              </p:cNvSpPr>
              <p:nvPr/>
            </p:nvSpPr>
            <p:spPr bwMode="auto">
              <a:xfrm>
                <a:off x="1344" y="17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88" name="Oval 28"/>
              <p:cNvSpPr>
                <a:spLocks noChangeArrowheads="1"/>
              </p:cNvSpPr>
              <p:nvPr/>
            </p:nvSpPr>
            <p:spPr bwMode="auto">
              <a:xfrm>
                <a:off x="1344" y="196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89" name="Oval 29"/>
              <p:cNvSpPr>
                <a:spLocks noChangeArrowheads="1"/>
              </p:cNvSpPr>
              <p:nvPr/>
            </p:nvSpPr>
            <p:spPr bwMode="auto">
              <a:xfrm>
                <a:off x="134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90" name="Oval 30"/>
              <p:cNvSpPr>
                <a:spLocks noChangeArrowheads="1"/>
              </p:cNvSpPr>
              <p:nvPr/>
            </p:nvSpPr>
            <p:spPr bwMode="auto">
              <a:xfrm>
                <a:off x="134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91" name="Oval 31"/>
              <p:cNvSpPr>
                <a:spLocks noChangeArrowheads="1"/>
              </p:cNvSpPr>
              <p:nvPr/>
            </p:nvSpPr>
            <p:spPr bwMode="auto">
              <a:xfrm>
                <a:off x="134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5392" name="Line 32"/>
            <p:cNvSpPr>
              <a:spLocks noChangeShapeType="1"/>
            </p:cNvSpPr>
            <p:nvPr/>
          </p:nvSpPr>
          <p:spPr bwMode="auto">
            <a:xfrm>
              <a:off x="3912" y="2256"/>
              <a:ext cx="720"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93" name="Line 33"/>
            <p:cNvSpPr>
              <a:spLocks noChangeShapeType="1"/>
            </p:cNvSpPr>
            <p:nvPr/>
          </p:nvSpPr>
          <p:spPr bwMode="auto">
            <a:xfrm>
              <a:off x="3960" y="2496"/>
              <a:ext cx="696"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94" name="Text Box 34"/>
            <p:cNvSpPr txBox="1">
              <a:spLocks noChangeArrowheads="1"/>
            </p:cNvSpPr>
            <p:nvPr/>
          </p:nvSpPr>
          <p:spPr bwMode="auto">
            <a:xfrm>
              <a:off x="4740"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a:p>
              <a:pPr algn="ctr">
                <a:lnSpc>
                  <a:spcPct val="140000"/>
                </a:lnSpc>
              </a:pPr>
              <a:r>
                <a:rPr lang="en-US"/>
                <a:t>5</a:t>
              </a:r>
            </a:p>
          </p:txBody>
        </p:sp>
        <p:sp>
          <p:nvSpPr>
            <p:cNvPr id="15395" name="Text Box 35"/>
            <p:cNvSpPr txBox="1">
              <a:spLocks noChangeArrowheads="1"/>
            </p:cNvSpPr>
            <p:nvPr/>
          </p:nvSpPr>
          <p:spPr bwMode="auto">
            <a:xfrm>
              <a:off x="3648"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e</a:t>
              </a:r>
            </a:p>
            <a:p>
              <a:pPr algn="ctr">
                <a:lnSpc>
                  <a:spcPct val="140000"/>
                </a:lnSpc>
              </a:pPr>
              <a:r>
                <a:rPr lang="en-US"/>
                <a:t>i</a:t>
              </a:r>
            </a:p>
            <a:p>
              <a:pPr algn="ctr">
                <a:lnSpc>
                  <a:spcPct val="140000"/>
                </a:lnSpc>
              </a:pPr>
              <a:r>
                <a:rPr lang="en-US"/>
                <a:t>o</a:t>
              </a:r>
            </a:p>
            <a:p>
              <a:pPr algn="ctr">
                <a:lnSpc>
                  <a:spcPct val="140000"/>
                </a:lnSpc>
              </a:pPr>
              <a:endParaRPr lang="en-US"/>
            </a:p>
          </p:txBody>
        </p:sp>
        <p:sp>
          <p:nvSpPr>
            <p:cNvPr id="15396" name="Line 36"/>
            <p:cNvSpPr>
              <a:spLocks noChangeShapeType="1"/>
            </p:cNvSpPr>
            <p:nvPr/>
          </p:nvSpPr>
          <p:spPr bwMode="auto">
            <a:xfrm flipV="1">
              <a:off x="3960"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97" name="Line 37"/>
            <p:cNvSpPr>
              <a:spLocks noChangeShapeType="1"/>
            </p:cNvSpPr>
            <p:nvPr/>
          </p:nvSpPr>
          <p:spPr bwMode="auto">
            <a:xfrm>
              <a:off x="3960" y="273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98" name="Text Box 38"/>
            <p:cNvSpPr txBox="1">
              <a:spLocks noChangeArrowheads="1"/>
            </p:cNvSpPr>
            <p:nvPr/>
          </p:nvSpPr>
          <p:spPr bwMode="auto">
            <a:xfrm>
              <a:off x="3696" y="3456"/>
              <a:ext cx="1104" cy="4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t>A function that is not onto</a:t>
              </a:r>
            </a:p>
          </p:txBody>
        </p:sp>
      </p:grpSp>
      <p:sp>
        <p:nvSpPr>
          <p:cNvPr id="15399" name="Rectangle 39"/>
          <p:cNvSpPr>
            <a:spLocks noGrp="1" noChangeArrowheads="1"/>
          </p:cNvSpPr>
          <p:nvPr>
            <p:ph type="body" idx="4294967295"/>
          </p:nvPr>
        </p:nvSpPr>
        <p:spPr>
          <a:xfrm>
            <a:off x="1981200" y="1600201"/>
            <a:ext cx="8229600" cy="4525963"/>
          </a:xfrm>
          <a:prstGeom prst="rect">
            <a:avLst/>
          </a:prstGeom>
          <a:noFill/>
          <a:ln/>
        </p:spPr>
        <p:txBody>
          <a:bodyPr/>
          <a:lstStyle/>
          <a:p>
            <a:r>
              <a:rPr lang="en-US"/>
              <a:t>A function is onto if each element in the co-domain is an image of some pre-image</a:t>
            </a:r>
          </a:p>
          <a:p>
            <a:pPr lvl="1"/>
            <a:r>
              <a:rPr lang="en-US"/>
              <a:t>Meaning all elements in the right are mapped to</a:t>
            </a:r>
          </a:p>
        </p:txBody>
      </p:sp>
      <p:grpSp>
        <p:nvGrpSpPr>
          <p:cNvPr id="15411" name="Group 51"/>
          <p:cNvGrpSpPr>
            <a:grpSpLocks/>
          </p:cNvGrpSpPr>
          <p:nvPr/>
        </p:nvGrpSpPr>
        <p:grpSpPr bwMode="auto">
          <a:xfrm>
            <a:off x="3048000" y="3276600"/>
            <a:ext cx="2076450" cy="2579688"/>
            <a:chOff x="960" y="2064"/>
            <a:chExt cx="1308" cy="1625"/>
          </a:xfrm>
        </p:grpSpPr>
        <p:sp>
          <p:nvSpPr>
            <p:cNvPr id="15369" name="Oval 9"/>
            <p:cNvSpPr>
              <a:spLocks noChangeArrowheads="1"/>
            </p:cNvSpPr>
            <p:nvPr/>
          </p:nvSpPr>
          <p:spPr bwMode="auto">
            <a:xfrm>
              <a:off x="196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70" name="Oval 10"/>
            <p:cNvSpPr>
              <a:spLocks noChangeArrowheads="1"/>
            </p:cNvSpPr>
            <p:nvPr/>
          </p:nvSpPr>
          <p:spPr bwMode="auto">
            <a:xfrm>
              <a:off x="196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71" name="Oval 11"/>
            <p:cNvSpPr>
              <a:spLocks noChangeArrowheads="1"/>
            </p:cNvSpPr>
            <p:nvPr/>
          </p:nvSpPr>
          <p:spPr bwMode="auto">
            <a:xfrm>
              <a:off x="196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72" name="Oval 12"/>
            <p:cNvSpPr>
              <a:spLocks noChangeArrowheads="1"/>
            </p:cNvSpPr>
            <p:nvPr/>
          </p:nvSpPr>
          <p:spPr bwMode="auto">
            <a:xfrm>
              <a:off x="1964" y="29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74" name="Line 14"/>
            <p:cNvSpPr>
              <a:spLocks noChangeShapeType="1"/>
            </p:cNvSpPr>
            <p:nvPr/>
          </p:nvSpPr>
          <p:spPr bwMode="auto">
            <a:xfrm>
              <a:off x="1244" y="2256"/>
              <a:ext cx="720"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75" name="Line 15"/>
            <p:cNvSpPr>
              <a:spLocks noChangeShapeType="1"/>
            </p:cNvSpPr>
            <p:nvPr/>
          </p:nvSpPr>
          <p:spPr bwMode="auto">
            <a:xfrm>
              <a:off x="1292"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76" name="Text Box 16"/>
            <p:cNvSpPr txBox="1">
              <a:spLocks noChangeArrowheads="1"/>
            </p:cNvSpPr>
            <p:nvPr/>
          </p:nvSpPr>
          <p:spPr bwMode="auto">
            <a:xfrm>
              <a:off x="2072"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a:p>
              <a:pPr algn="ctr">
                <a:lnSpc>
                  <a:spcPct val="140000"/>
                </a:lnSpc>
              </a:pPr>
              <a:endParaRPr lang="en-US"/>
            </a:p>
          </p:txBody>
        </p:sp>
        <p:sp>
          <p:nvSpPr>
            <p:cNvPr id="15377" name="Text Box 17"/>
            <p:cNvSpPr txBox="1">
              <a:spLocks noChangeArrowheads="1"/>
            </p:cNvSpPr>
            <p:nvPr/>
          </p:nvSpPr>
          <p:spPr bwMode="auto">
            <a:xfrm>
              <a:off x="960"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e</a:t>
              </a:r>
            </a:p>
            <a:p>
              <a:pPr algn="ctr">
                <a:lnSpc>
                  <a:spcPct val="140000"/>
                </a:lnSpc>
              </a:pPr>
              <a:r>
                <a:rPr lang="en-US"/>
                <a:t>i</a:t>
              </a:r>
            </a:p>
            <a:p>
              <a:pPr algn="ctr">
                <a:lnSpc>
                  <a:spcPct val="140000"/>
                </a:lnSpc>
              </a:pPr>
              <a:r>
                <a:rPr lang="en-US"/>
                <a:t>o</a:t>
              </a:r>
            </a:p>
            <a:p>
              <a:pPr algn="ctr">
                <a:lnSpc>
                  <a:spcPct val="140000"/>
                </a:lnSpc>
              </a:pPr>
              <a:r>
                <a:rPr lang="en-US"/>
                <a:t>u</a:t>
              </a:r>
            </a:p>
          </p:txBody>
        </p:sp>
        <p:sp>
          <p:nvSpPr>
            <p:cNvPr id="15378" name="Line 18"/>
            <p:cNvSpPr>
              <a:spLocks noChangeShapeType="1"/>
            </p:cNvSpPr>
            <p:nvPr/>
          </p:nvSpPr>
          <p:spPr bwMode="auto">
            <a:xfrm flipV="1">
              <a:off x="1292"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79" name="Line 19"/>
            <p:cNvSpPr>
              <a:spLocks noChangeShapeType="1"/>
            </p:cNvSpPr>
            <p:nvPr/>
          </p:nvSpPr>
          <p:spPr bwMode="auto">
            <a:xfrm flipV="1">
              <a:off x="1292" y="2496"/>
              <a:ext cx="676"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80" name="Text Box 20"/>
            <p:cNvSpPr txBox="1">
              <a:spLocks noChangeArrowheads="1"/>
            </p:cNvSpPr>
            <p:nvPr/>
          </p:nvSpPr>
          <p:spPr bwMode="auto">
            <a:xfrm>
              <a:off x="1068" y="3456"/>
              <a:ext cx="1036" cy="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An onto function</a:t>
              </a:r>
            </a:p>
          </p:txBody>
        </p:sp>
        <p:grpSp>
          <p:nvGrpSpPr>
            <p:cNvPr id="15400" name="Group 40"/>
            <p:cNvGrpSpPr>
              <a:grpSpLocks/>
            </p:cNvGrpSpPr>
            <p:nvPr/>
          </p:nvGrpSpPr>
          <p:grpSpPr bwMode="auto">
            <a:xfrm>
              <a:off x="1200" y="2208"/>
              <a:ext cx="96" cy="1056"/>
              <a:chOff x="1344" y="1728"/>
              <a:chExt cx="96" cy="1056"/>
            </a:xfrm>
          </p:grpSpPr>
          <p:sp>
            <p:nvSpPr>
              <p:cNvPr id="15401" name="Oval 41"/>
              <p:cNvSpPr>
                <a:spLocks noChangeArrowheads="1"/>
              </p:cNvSpPr>
              <p:nvPr/>
            </p:nvSpPr>
            <p:spPr bwMode="auto">
              <a:xfrm>
                <a:off x="1344" y="17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02" name="Oval 42"/>
              <p:cNvSpPr>
                <a:spLocks noChangeArrowheads="1"/>
              </p:cNvSpPr>
              <p:nvPr/>
            </p:nvSpPr>
            <p:spPr bwMode="auto">
              <a:xfrm>
                <a:off x="1344" y="196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03" name="Oval 43"/>
              <p:cNvSpPr>
                <a:spLocks noChangeArrowheads="1"/>
              </p:cNvSpPr>
              <p:nvPr/>
            </p:nvSpPr>
            <p:spPr bwMode="auto">
              <a:xfrm>
                <a:off x="134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04" name="Oval 44"/>
              <p:cNvSpPr>
                <a:spLocks noChangeArrowheads="1"/>
              </p:cNvSpPr>
              <p:nvPr/>
            </p:nvSpPr>
            <p:spPr bwMode="auto">
              <a:xfrm>
                <a:off x="134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05" name="Oval 45"/>
              <p:cNvSpPr>
                <a:spLocks noChangeArrowheads="1"/>
              </p:cNvSpPr>
              <p:nvPr/>
            </p:nvSpPr>
            <p:spPr bwMode="auto">
              <a:xfrm>
                <a:off x="134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5406" name="Line 46"/>
            <p:cNvSpPr>
              <a:spLocks noChangeShapeType="1"/>
            </p:cNvSpPr>
            <p:nvPr/>
          </p:nvSpPr>
          <p:spPr bwMode="auto">
            <a:xfrm flipV="1">
              <a:off x="1296" y="273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5407" name="Oval 47"/>
          <p:cNvSpPr>
            <a:spLocks noChangeArrowheads="1"/>
          </p:cNvSpPr>
          <p:nvPr/>
        </p:nvSpPr>
        <p:spPr bwMode="auto">
          <a:xfrm>
            <a:off x="8686800" y="4114800"/>
            <a:ext cx="457200" cy="838200"/>
          </a:xfrm>
          <a:prstGeom prst="ellipse">
            <a:avLst/>
          </a:prstGeom>
          <a:noFill/>
          <a:ln w="25400" algn="ctr">
            <a:solidFill>
              <a:srgbClr val="FF0000"/>
            </a:solidFill>
            <a:round/>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822067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4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4EE07919-6C36-4897-9CC0-A3AA9B456160}" type="slidenum">
              <a:rPr lang="en-US"/>
              <a:pPr/>
              <a:t>44</a:t>
            </a:fld>
            <a:endParaRPr lang="en-US"/>
          </a:p>
        </p:txBody>
      </p:sp>
      <p:grpSp>
        <p:nvGrpSpPr>
          <p:cNvPr id="16427" name="Group 43"/>
          <p:cNvGrpSpPr>
            <a:grpSpLocks/>
          </p:cNvGrpSpPr>
          <p:nvPr/>
        </p:nvGrpSpPr>
        <p:grpSpPr bwMode="auto">
          <a:xfrm>
            <a:off x="7086600" y="3581400"/>
            <a:ext cx="2076450" cy="2579688"/>
            <a:chOff x="960" y="2064"/>
            <a:chExt cx="1308" cy="1625"/>
          </a:xfrm>
        </p:grpSpPr>
        <p:sp>
          <p:nvSpPr>
            <p:cNvPr id="16428" name="Oval 44"/>
            <p:cNvSpPr>
              <a:spLocks noChangeArrowheads="1"/>
            </p:cNvSpPr>
            <p:nvPr/>
          </p:nvSpPr>
          <p:spPr bwMode="auto">
            <a:xfrm>
              <a:off x="196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29" name="Oval 45"/>
            <p:cNvSpPr>
              <a:spLocks noChangeArrowheads="1"/>
            </p:cNvSpPr>
            <p:nvPr/>
          </p:nvSpPr>
          <p:spPr bwMode="auto">
            <a:xfrm>
              <a:off x="196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0" name="Oval 46"/>
            <p:cNvSpPr>
              <a:spLocks noChangeArrowheads="1"/>
            </p:cNvSpPr>
            <p:nvPr/>
          </p:nvSpPr>
          <p:spPr bwMode="auto">
            <a:xfrm>
              <a:off x="196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1" name="Oval 47"/>
            <p:cNvSpPr>
              <a:spLocks noChangeArrowheads="1"/>
            </p:cNvSpPr>
            <p:nvPr/>
          </p:nvSpPr>
          <p:spPr bwMode="auto">
            <a:xfrm>
              <a:off x="1964" y="29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2" name="Line 48"/>
            <p:cNvSpPr>
              <a:spLocks noChangeShapeType="1"/>
            </p:cNvSpPr>
            <p:nvPr/>
          </p:nvSpPr>
          <p:spPr bwMode="auto">
            <a:xfrm>
              <a:off x="1244" y="2256"/>
              <a:ext cx="720"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3" name="Line 49"/>
            <p:cNvSpPr>
              <a:spLocks noChangeShapeType="1"/>
            </p:cNvSpPr>
            <p:nvPr/>
          </p:nvSpPr>
          <p:spPr bwMode="auto">
            <a:xfrm>
              <a:off x="1292"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4" name="Text Box 50"/>
            <p:cNvSpPr txBox="1">
              <a:spLocks noChangeArrowheads="1"/>
            </p:cNvSpPr>
            <p:nvPr/>
          </p:nvSpPr>
          <p:spPr bwMode="auto">
            <a:xfrm>
              <a:off x="2072"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a:p>
              <a:pPr algn="ctr">
                <a:lnSpc>
                  <a:spcPct val="140000"/>
                </a:lnSpc>
              </a:pPr>
              <a:endParaRPr lang="en-US"/>
            </a:p>
          </p:txBody>
        </p:sp>
        <p:sp>
          <p:nvSpPr>
            <p:cNvPr id="16435" name="Text Box 51"/>
            <p:cNvSpPr txBox="1">
              <a:spLocks noChangeArrowheads="1"/>
            </p:cNvSpPr>
            <p:nvPr/>
          </p:nvSpPr>
          <p:spPr bwMode="auto">
            <a:xfrm>
              <a:off x="960" y="2064"/>
              <a:ext cx="196" cy="1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e</a:t>
              </a:r>
            </a:p>
            <a:p>
              <a:pPr algn="ctr">
                <a:lnSpc>
                  <a:spcPct val="140000"/>
                </a:lnSpc>
              </a:pPr>
              <a:r>
                <a:rPr lang="en-US"/>
                <a:t>i</a:t>
              </a:r>
            </a:p>
            <a:p>
              <a:pPr algn="ctr">
                <a:lnSpc>
                  <a:spcPct val="140000"/>
                </a:lnSpc>
              </a:pPr>
              <a:r>
                <a:rPr lang="en-US"/>
                <a:t>o</a:t>
              </a:r>
            </a:p>
            <a:p>
              <a:pPr algn="ctr">
                <a:lnSpc>
                  <a:spcPct val="140000"/>
                </a:lnSpc>
              </a:pPr>
              <a:r>
                <a:rPr lang="en-US"/>
                <a:t>u</a:t>
              </a:r>
            </a:p>
          </p:txBody>
        </p:sp>
        <p:sp>
          <p:nvSpPr>
            <p:cNvPr id="16436" name="Line 52"/>
            <p:cNvSpPr>
              <a:spLocks noChangeShapeType="1"/>
            </p:cNvSpPr>
            <p:nvPr/>
          </p:nvSpPr>
          <p:spPr bwMode="auto">
            <a:xfrm flipV="1">
              <a:off x="1292" y="249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7" name="Line 53"/>
            <p:cNvSpPr>
              <a:spLocks noChangeShapeType="1"/>
            </p:cNvSpPr>
            <p:nvPr/>
          </p:nvSpPr>
          <p:spPr bwMode="auto">
            <a:xfrm flipV="1">
              <a:off x="1292" y="2496"/>
              <a:ext cx="676"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8" name="Text Box 54"/>
            <p:cNvSpPr txBox="1">
              <a:spLocks noChangeArrowheads="1"/>
            </p:cNvSpPr>
            <p:nvPr/>
          </p:nvSpPr>
          <p:spPr bwMode="auto">
            <a:xfrm>
              <a:off x="1068" y="3456"/>
              <a:ext cx="1036" cy="2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An onto function</a:t>
              </a:r>
            </a:p>
          </p:txBody>
        </p:sp>
        <p:grpSp>
          <p:nvGrpSpPr>
            <p:cNvPr id="16439" name="Group 55"/>
            <p:cNvGrpSpPr>
              <a:grpSpLocks/>
            </p:cNvGrpSpPr>
            <p:nvPr/>
          </p:nvGrpSpPr>
          <p:grpSpPr bwMode="auto">
            <a:xfrm>
              <a:off x="1200" y="2208"/>
              <a:ext cx="96" cy="1056"/>
              <a:chOff x="1344" y="1728"/>
              <a:chExt cx="96" cy="1056"/>
            </a:xfrm>
          </p:grpSpPr>
          <p:sp>
            <p:nvSpPr>
              <p:cNvPr id="16440" name="Oval 56"/>
              <p:cNvSpPr>
                <a:spLocks noChangeArrowheads="1"/>
              </p:cNvSpPr>
              <p:nvPr/>
            </p:nvSpPr>
            <p:spPr bwMode="auto">
              <a:xfrm>
                <a:off x="1344" y="172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1" name="Oval 57"/>
              <p:cNvSpPr>
                <a:spLocks noChangeArrowheads="1"/>
              </p:cNvSpPr>
              <p:nvPr/>
            </p:nvSpPr>
            <p:spPr bwMode="auto">
              <a:xfrm>
                <a:off x="1344" y="196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2" name="Oval 58"/>
              <p:cNvSpPr>
                <a:spLocks noChangeArrowheads="1"/>
              </p:cNvSpPr>
              <p:nvPr/>
            </p:nvSpPr>
            <p:spPr bwMode="auto">
              <a:xfrm>
                <a:off x="1344" y="220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3" name="Oval 59"/>
              <p:cNvSpPr>
                <a:spLocks noChangeArrowheads="1"/>
              </p:cNvSpPr>
              <p:nvPr/>
            </p:nvSpPr>
            <p:spPr bwMode="auto">
              <a:xfrm>
                <a:off x="1344" y="244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4" name="Oval 60"/>
              <p:cNvSpPr>
                <a:spLocks noChangeArrowheads="1"/>
              </p:cNvSpPr>
              <p:nvPr/>
            </p:nvSpPr>
            <p:spPr bwMode="auto">
              <a:xfrm>
                <a:off x="1344" y="2688"/>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6445" name="Line 61"/>
            <p:cNvSpPr>
              <a:spLocks noChangeShapeType="1"/>
            </p:cNvSpPr>
            <p:nvPr/>
          </p:nvSpPr>
          <p:spPr bwMode="auto">
            <a:xfrm flipV="1">
              <a:off x="1296" y="2736"/>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6386" name="Rectangle 2"/>
          <p:cNvSpPr>
            <a:spLocks noGrp="1" noChangeArrowheads="1"/>
          </p:cNvSpPr>
          <p:nvPr>
            <p:ph type="title"/>
          </p:nvPr>
        </p:nvSpPr>
        <p:spPr/>
        <p:txBody>
          <a:bodyPr/>
          <a:lstStyle/>
          <a:p>
            <a:r>
              <a:rPr lang="en-US"/>
              <a:t>More on onto</a:t>
            </a:r>
          </a:p>
        </p:txBody>
      </p:sp>
      <p:sp>
        <p:nvSpPr>
          <p:cNvPr id="16387" name="Rectangle 3"/>
          <p:cNvSpPr>
            <a:spLocks noGrp="1" noChangeArrowheads="1"/>
          </p:cNvSpPr>
          <p:nvPr>
            <p:ph type="body" idx="4294967295"/>
          </p:nvPr>
        </p:nvSpPr>
        <p:spPr>
          <a:xfrm>
            <a:off x="1981200" y="1600201"/>
            <a:ext cx="8229600" cy="4525963"/>
          </a:xfrm>
          <a:prstGeom prst="rect">
            <a:avLst/>
          </a:prstGeom>
        </p:spPr>
        <p:txBody>
          <a:bodyPr/>
          <a:lstStyle/>
          <a:p>
            <a:r>
              <a:rPr lang="en-US"/>
              <a:t>Surjective is synonymous with onto</a:t>
            </a:r>
          </a:p>
          <a:p>
            <a:pPr lvl="1"/>
            <a:r>
              <a:rPr lang="en-US"/>
              <a:t>“A function is surjective”</a:t>
            </a:r>
          </a:p>
          <a:p>
            <a:r>
              <a:rPr lang="en-US"/>
              <a:t>A function is an surjection if it is onto</a:t>
            </a:r>
          </a:p>
          <a:p>
            <a:endParaRPr lang="en-US"/>
          </a:p>
          <a:p>
            <a:pPr algn="l"/>
            <a:r>
              <a:rPr lang="en-US"/>
              <a:t>Note that there can </a:t>
            </a:r>
            <a:br>
              <a:rPr lang="en-US"/>
            </a:br>
            <a:r>
              <a:rPr lang="en-US"/>
              <a:t>be multiply used </a:t>
            </a:r>
            <a:br>
              <a:rPr lang="en-US"/>
            </a:br>
            <a:r>
              <a:rPr lang="en-US"/>
              <a:t>elements in the </a:t>
            </a:r>
            <a:br>
              <a:rPr lang="en-US"/>
            </a:br>
            <a:r>
              <a:rPr lang="en-US"/>
              <a:t>co-domain</a:t>
            </a:r>
          </a:p>
        </p:txBody>
      </p:sp>
      <p:sp>
        <p:nvSpPr>
          <p:cNvPr id="16426" name="Oval 42"/>
          <p:cNvSpPr>
            <a:spLocks noChangeArrowheads="1"/>
          </p:cNvSpPr>
          <p:nvPr/>
        </p:nvSpPr>
        <p:spPr bwMode="auto">
          <a:xfrm>
            <a:off x="8534400" y="4038600"/>
            <a:ext cx="457200" cy="457200"/>
          </a:xfrm>
          <a:prstGeom prst="ellipse">
            <a:avLst/>
          </a:prstGeom>
          <a:noFill/>
          <a:ln w="25400" algn="ctr">
            <a:solidFill>
              <a:srgbClr val="FF0000"/>
            </a:solidFill>
            <a:round/>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2282129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5"/>
          <p:cNvSpPr>
            <a:spLocks noGrp="1"/>
          </p:cNvSpPr>
          <p:nvPr>
            <p:ph type="sldNum" sz="quarter" idx="12"/>
          </p:nvPr>
        </p:nvSpPr>
        <p:spPr/>
        <p:txBody>
          <a:bodyPr/>
          <a:lstStyle/>
          <a:p>
            <a:fld id="{B1618CB9-3985-488E-8667-031C268E97AB}" type="slidenum">
              <a:rPr lang="en-US"/>
              <a:pPr/>
              <a:t>45</a:t>
            </a:fld>
            <a:endParaRPr lang="en-US"/>
          </a:p>
        </p:txBody>
      </p:sp>
      <p:sp>
        <p:nvSpPr>
          <p:cNvPr id="13314" name="Rectangle 2"/>
          <p:cNvSpPr>
            <a:spLocks noGrp="1" noChangeArrowheads="1"/>
          </p:cNvSpPr>
          <p:nvPr>
            <p:ph type="title"/>
          </p:nvPr>
        </p:nvSpPr>
        <p:spPr>
          <a:xfrm>
            <a:off x="913775" y="618517"/>
            <a:ext cx="10364451" cy="496941"/>
          </a:xfrm>
        </p:spPr>
        <p:txBody>
          <a:bodyPr>
            <a:normAutofit fontScale="90000"/>
          </a:bodyPr>
          <a:lstStyle/>
          <a:p>
            <a:r>
              <a:rPr lang="en-US" dirty="0"/>
              <a:t>Onto vs. one-to-one</a:t>
            </a:r>
          </a:p>
        </p:txBody>
      </p:sp>
      <p:sp>
        <p:nvSpPr>
          <p:cNvPr id="13315" name="Rectangle 3"/>
          <p:cNvSpPr>
            <a:spLocks noGrp="1" noChangeArrowheads="1"/>
          </p:cNvSpPr>
          <p:nvPr>
            <p:ph type="body" idx="4294967295"/>
          </p:nvPr>
        </p:nvSpPr>
        <p:spPr>
          <a:xfrm>
            <a:off x="1981200" y="1295400"/>
            <a:ext cx="8229600" cy="1143000"/>
          </a:xfrm>
          <a:prstGeom prst="rect">
            <a:avLst/>
          </a:prstGeom>
        </p:spPr>
        <p:txBody>
          <a:bodyPr/>
          <a:lstStyle/>
          <a:p>
            <a:r>
              <a:rPr lang="en-US"/>
              <a:t>Are the following functions onto, one-to-one, both, or neither?</a:t>
            </a:r>
          </a:p>
        </p:txBody>
      </p:sp>
      <p:grpSp>
        <p:nvGrpSpPr>
          <p:cNvPr id="13350" name="Group 38"/>
          <p:cNvGrpSpPr>
            <a:grpSpLocks/>
          </p:cNvGrpSpPr>
          <p:nvPr/>
        </p:nvGrpSpPr>
        <p:grpSpPr bwMode="auto">
          <a:xfrm>
            <a:off x="1752600" y="2362201"/>
            <a:ext cx="2044700" cy="1628775"/>
            <a:chOff x="864" y="1776"/>
            <a:chExt cx="1288" cy="1026"/>
          </a:xfrm>
        </p:grpSpPr>
        <p:grpSp>
          <p:nvGrpSpPr>
            <p:cNvPr id="13336" name="Group 24"/>
            <p:cNvGrpSpPr>
              <a:grpSpLocks/>
            </p:cNvGrpSpPr>
            <p:nvPr/>
          </p:nvGrpSpPr>
          <p:grpSpPr bwMode="auto">
            <a:xfrm>
              <a:off x="1848" y="1920"/>
              <a:ext cx="96" cy="816"/>
              <a:chOff x="1848" y="1920"/>
              <a:chExt cx="96" cy="816"/>
            </a:xfrm>
          </p:grpSpPr>
          <p:sp>
            <p:nvSpPr>
              <p:cNvPr id="13317" name="Oval 5"/>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8" name="Oval 6"/>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9" name="Oval 7"/>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0" name="Oval 8"/>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323" name="Text Box 11"/>
            <p:cNvSpPr txBox="1">
              <a:spLocks noChangeArrowheads="1"/>
            </p:cNvSpPr>
            <p:nvPr/>
          </p:nvSpPr>
          <p:spPr bwMode="auto">
            <a:xfrm>
              <a:off x="1956" y="1776"/>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p:txBody>
        </p:sp>
        <p:sp>
          <p:nvSpPr>
            <p:cNvPr id="13324" name="Text Box 12"/>
            <p:cNvSpPr txBox="1">
              <a:spLocks noChangeArrowheads="1"/>
            </p:cNvSpPr>
            <p:nvPr/>
          </p:nvSpPr>
          <p:spPr bwMode="auto">
            <a:xfrm>
              <a:off x="864" y="1776"/>
              <a:ext cx="196" cy="7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p:txBody>
        </p:sp>
        <p:sp>
          <p:nvSpPr>
            <p:cNvPr id="13346" name="Line 34"/>
            <p:cNvSpPr>
              <a:spLocks noChangeShapeType="1"/>
            </p:cNvSpPr>
            <p:nvPr/>
          </p:nvSpPr>
          <p:spPr bwMode="auto">
            <a:xfrm>
              <a:off x="1152" y="2208"/>
              <a:ext cx="696"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47" name="Line 35"/>
            <p:cNvSpPr>
              <a:spLocks noChangeShapeType="1"/>
            </p:cNvSpPr>
            <p:nvPr/>
          </p:nvSpPr>
          <p:spPr bwMode="auto">
            <a:xfrm>
              <a:off x="1152" y="1968"/>
              <a:ext cx="696"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48" name="Line 36"/>
            <p:cNvSpPr>
              <a:spLocks noChangeShapeType="1"/>
            </p:cNvSpPr>
            <p:nvPr/>
          </p:nvSpPr>
          <p:spPr bwMode="auto">
            <a:xfrm flipV="1">
              <a:off x="1152" y="1968"/>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335" name="Group 23"/>
            <p:cNvGrpSpPr>
              <a:grpSpLocks/>
            </p:cNvGrpSpPr>
            <p:nvPr/>
          </p:nvGrpSpPr>
          <p:grpSpPr bwMode="auto">
            <a:xfrm>
              <a:off x="1084" y="1920"/>
              <a:ext cx="96" cy="576"/>
              <a:chOff x="1084" y="1920"/>
              <a:chExt cx="96" cy="576"/>
            </a:xfrm>
          </p:grpSpPr>
          <p:sp>
            <p:nvSpPr>
              <p:cNvPr id="13329" name="Oval 17"/>
              <p:cNvSpPr>
                <a:spLocks noChangeArrowheads="1"/>
              </p:cNvSpPr>
              <p:nvPr/>
            </p:nvSpPr>
            <p:spPr bwMode="auto">
              <a:xfrm>
                <a:off x="1084"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30" name="Oval 18"/>
              <p:cNvSpPr>
                <a:spLocks noChangeArrowheads="1"/>
              </p:cNvSpPr>
              <p:nvPr/>
            </p:nvSpPr>
            <p:spPr bwMode="auto">
              <a:xfrm>
                <a:off x="1084"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31" name="Oval 19"/>
              <p:cNvSpPr>
                <a:spLocks noChangeArrowheads="1"/>
              </p:cNvSpPr>
              <p:nvPr/>
            </p:nvSpPr>
            <p:spPr bwMode="auto">
              <a:xfrm>
                <a:off x="1084"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13373" name="Group 61"/>
          <p:cNvGrpSpPr>
            <a:grpSpLocks/>
          </p:cNvGrpSpPr>
          <p:nvPr/>
        </p:nvGrpSpPr>
        <p:grpSpPr bwMode="auto">
          <a:xfrm>
            <a:off x="1752600" y="4648201"/>
            <a:ext cx="2044700" cy="1628775"/>
            <a:chOff x="1680" y="1872"/>
            <a:chExt cx="1288" cy="1026"/>
          </a:xfrm>
        </p:grpSpPr>
        <p:sp>
          <p:nvSpPr>
            <p:cNvPr id="13353" name="Oval 41"/>
            <p:cNvSpPr>
              <a:spLocks noChangeArrowheads="1"/>
            </p:cNvSpPr>
            <p:nvPr/>
          </p:nvSpPr>
          <p:spPr bwMode="auto">
            <a:xfrm>
              <a:off x="2664" y="2016"/>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54" name="Oval 42"/>
            <p:cNvSpPr>
              <a:spLocks noChangeArrowheads="1"/>
            </p:cNvSpPr>
            <p:nvPr/>
          </p:nvSpPr>
          <p:spPr bwMode="auto">
            <a:xfrm>
              <a:off x="2664" y="2256"/>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55" name="Oval 43"/>
            <p:cNvSpPr>
              <a:spLocks noChangeArrowheads="1"/>
            </p:cNvSpPr>
            <p:nvPr/>
          </p:nvSpPr>
          <p:spPr bwMode="auto">
            <a:xfrm>
              <a:off x="2664" y="2496"/>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57" name="Text Box 45"/>
            <p:cNvSpPr txBox="1">
              <a:spLocks noChangeArrowheads="1"/>
            </p:cNvSpPr>
            <p:nvPr/>
          </p:nvSpPr>
          <p:spPr bwMode="auto">
            <a:xfrm>
              <a:off x="2772" y="1872"/>
              <a:ext cx="196" cy="7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p:txBody>
        </p:sp>
        <p:sp>
          <p:nvSpPr>
            <p:cNvPr id="13358" name="Text Box 46"/>
            <p:cNvSpPr txBox="1">
              <a:spLocks noChangeArrowheads="1"/>
            </p:cNvSpPr>
            <p:nvPr/>
          </p:nvSpPr>
          <p:spPr bwMode="auto">
            <a:xfrm>
              <a:off x="1680" y="1872"/>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a:p>
              <a:pPr algn="ctr">
                <a:lnSpc>
                  <a:spcPct val="140000"/>
                </a:lnSpc>
              </a:pPr>
              <a:r>
                <a:rPr lang="en-US"/>
                <a:t>d</a:t>
              </a:r>
            </a:p>
          </p:txBody>
        </p:sp>
        <p:sp>
          <p:nvSpPr>
            <p:cNvPr id="13359" name="Line 47"/>
            <p:cNvSpPr>
              <a:spLocks noChangeShapeType="1"/>
            </p:cNvSpPr>
            <p:nvPr/>
          </p:nvSpPr>
          <p:spPr bwMode="auto">
            <a:xfrm flipV="1">
              <a:off x="1968" y="2064"/>
              <a:ext cx="672"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60" name="Line 48"/>
            <p:cNvSpPr>
              <a:spLocks noChangeShapeType="1"/>
            </p:cNvSpPr>
            <p:nvPr/>
          </p:nvSpPr>
          <p:spPr bwMode="auto">
            <a:xfrm>
              <a:off x="1968" y="2064"/>
              <a:ext cx="720"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61" name="Line 49"/>
            <p:cNvSpPr>
              <a:spLocks noChangeShapeType="1"/>
            </p:cNvSpPr>
            <p:nvPr/>
          </p:nvSpPr>
          <p:spPr bwMode="auto">
            <a:xfrm flipV="1">
              <a:off x="1968" y="2544"/>
              <a:ext cx="672"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71" name="Line 59"/>
            <p:cNvSpPr>
              <a:spLocks noChangeShapeType="1"/>
            </p:cNvSpPr>
            <p:nvPr/>
          </p:nvSpPr>
          <p:spPr bwMode="auto">
            <a:xfrm flipV="1">
              <a:off x="1968" y="2304"/>
              <a:ext cx="720"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366" name="Group 54"/>
            <p:cNvGrpSpPr>
              <a:grpSpLocks/>
            </p:cNvGrpSpPr>
            <p:nvPr/>
          </p:nvGrpSpPr>
          <p:grpSpPr bwMode="auto">
            <a:xfrm>
              <a:off x="1920" y="2016"/>
              <a:ext cx="96" cy="816"/>
              <a:chOff x="1848" y="1920"/>
              <a:chExt cx="96" cy="816"/>
            </a:xfrm>
          </p:grpSpPr>
          <p:sp>
            <p:nvSpPr>
              <p:cNvPr id="13367" name="Oval 55"/>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68" name="Oval 56"/>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69" name="Oval 57"/>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70" name="Oval 58"/>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13395" name="Group 83"/>
          <p:cNvGrpSpPr>
            <a:grpSpLocks/>
          </p:cNvGrpSpPr>
          <p:nvPr/>
        </p:nvGrpSpPr>
        <p:grpSpPr bwMode="auto">
          <a:xfrm>
            <a:off x="5105400" y="2438401"/>
            <a:ext cx="1987550" cy="1628775"/>
            <a:chOff x="3216" y="1920"/>
            <a:chExt cx="1252" cy="1026"/>
          </a:xfrm>
        </p:grpSpPr>
        <p:sp>
          <p:nvSpPr>
            <p:cNvPr id="13378" name="Text Box 66"/>
            <p:cNvSpPr txBox="1">
              <a:spLocks noChangeArrowheads="1"/>
            </p:cNvSpPr>
            <p:nvPr/>
          </p:nvSpPr>
          <p:spPr bwMode="auto">
            <a:xfrm>
              <a:off x="4272" y="1920"/>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p:txBody>
        </p:sp>
        <p:sp>
          <p:nvSpPr>
            <p:cNvPr id="13379" name="Text Box 67"/>
            <p:cNvSpPr txBox="1">
              <a:spLocks noChangeArrowheads="1"/>
            </p:cNvSpPr>
            <p:nvPr/>
          </p:nvSpPr>
          <p:spPr bwMode="auto">
            <a:xfrm>
              <a:off x="3216" y="1920"/>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a:p>
              <a:pPr algn="ctr">
                <a:lnSpc>
                  <a:spcPct val="140000"/>
                </a:lnSpc>
              </a:pPr>
              <a:r>
                <a:rPr lang="en-US"/>
                <a:t>d</a:t>
              </a:r>
            </a:p>
          </p:txBody>
        </p:sp>
        <p:sp>
          <p:nvSpPr>
            <p:cNvPr id="13380" name="Line 68"/>
            <p:cNvSpPr>
              <a:spLocks noChangeShapeType="1"/>
            </p:cNvSpPr>
            <p:nvPr/>
          </p:nvSpPr>
          <p:spPr bwMode="auto">
            <a:xfrm flipV="1">
              <a:off x="3552" y="2592"/>
              <a:ext cx="624"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81" name="Line 69"/>
            <p:cNvSpPr>
              <a:spLocks noChangeShapeType="1"/>
            </p:cNvSpPr>
            <p:nvPr/>
          </p:nvSpPr>
          <p:spPr bwMode="auto">
            <a:xfrm>
              <a:off x="3504" y="2112"/>
              <a:ext cx="672" cy="672"/>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82" name="Line 70"/>
            <p:cNvSpPr>
              <a:spLocks noChangeShapeType="1"/>
            </p:cNvSpPr>
            <p:nvPr/>
          </p:nvSpPr>
          <p:spPr bwMode="auto">
            <a:xfrm flipV="1">
              <a:off x="3552" y="2352"/>
              <a:ext cx="624"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83" name="Line 71"/>
            <p:cNvSpPr>
              <a:spLocks noChangeShapeType="1"/>
            </p:cNvSpPr>
            <p:nvPr/>
          </p:nvSpPr>
          <p:spPr bwMode="auto">
            <a:xfrm flipV="1">
              <a:off x="3552" y="2112"/>
              <a:ext cx="624"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384" name="Group 72"/>
            <p:cNvGrpSpPr>
              <a:grpSpLocks/>
            </p:cNvGrpSpPr>
            <p:nvPr/>
          </p:nvGrpSpPr>
          <p:grpSpPr bwMode="auto">
            <a:xfrm>
              <a:off x="3456" y="2064"/>
              <a:ext cx="96" cy="816"/>
              <a:chOff x="1848" y="1920"/>
              <a:chExt cx="96" cy="816"/>
            </a:xfrm>
          </p:grpSpPr>
          <p:sp>
            <p:nvSpPr>
              <p:cNvPr id="13385" name="Oval 73"/>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86" name="Oval 74"/>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87" name="Oval 75"/>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88" name="Oval 76"/>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390" name="Group 78"/>
            <p:cNvGrpSpPr>
              <a:grpSpLocks/>
            </p:cNvGrpSpPr>
            <p:nvPr/>
          </p:nvGrpSpPr>
          <p:grpSpPr bwMode="auto">
            <a:xfrm>
              <a:off x="4176" y="2064"/>
              <a:ext cx="96" cy="816"/>
              <a:chOff x="1848" y="1920"/>
              <a:chExt cx="96" cy="816"/>
            </a:xfrm>
          </p:grpSpPr>
          <p:sp>
            <p:nvSpPr>
              <p:cNvPr id="13391" name="Oval 79"/>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92" name="Oval 80"/>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93" name="Oval 81"/>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94" name="Oval 82"/>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13413" name="Group 101"/>
          <p:cNvGrpSpPr>
            <a:grpSpLocks/>
          </p:cNvGrpSpPr>
          <p:nvPr/>
        </p:nvGrpSpPr>
        <p:grpSpPr bwMode="auto">
          <a:xfrm>
            <a:off x="5181600" y="4648201"/>
            <a:ext cx="1987550" cy="1628775"/>
            <a:chOff x="3840" y="1920"/>
            <a:chExt cx="1252" cy="1026"/>
          </a:xfrm>
        </p:grpSpPr>
        <p:sp>
          <p:nvSpPr>
            <p:cNvPr id="13397" name="Text Box 85"/>
            <p:cNvSpPr txBox="1">
              <a:spLocks noChangeArrowheads="1"/>
            </p:cNvSpPr>
            <p:nvPr/>
          </p:nvSpPr>
          <p:spPr bwMode="auto">
            <a:xfrm>
              <a:off x="4896" y="1920"/>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p:txBody>
        </p:sp>
        <p:sp>
          <p:nvSpPr>
            <p:cNvPr id="13398" name="Text Box 86"/>
            <p:cNvSpPr txBox="1">
              <a:spLocks noChangeArrowheads="1"/>
            </p:cNvSpPr>
            <p:nvPr/>
          </p:nvSpPr>
          <p:spPr bwMode="auto">
            <a:xfrm>
              <a:off x="3840" y="1920"/>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a:p>
              <a:pPr algn="ctr">
                <a:lnSpc>
                  <a:spcPct val="140000"/>
                </a:lnSpc>
              </a:pPr>
              <a:r>
                <a:rPr lang="en-US"/>
                <a:t>d</a:t>
              </a:r>
            </a:p>
          </p:txBody>
        </p:sp>
        <p:sp>
          <p:nvSpPr>
            <p:cNvPr id="13399" name="Line 87"/>
            <p:cNvSpPr>
              <a:spLocks noChangeShapeType="1"/>
            </p:cNvSpPr>
            <p:nvPr/>
          </p:nvSpPr>
          <p:spPr bwMode="auto">
            <a:xfrm flipV="1">
              <a:off x="4176" y="2352"/>
              <a:ext cx="624"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00" name="Line 88"/>
            <p:cNvSpPr>
              <a:spLocks noChangeShapeType="1"/>
            </p:cNvSpPr>
            <p:nvPr/>
          </p:nvSpPr>
          <p:spPr bwMode="auto">
            <a:xfrm>
              <a:off x="4128" y="2112"/>
              <a:ext cx="672"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01" name="Line 89"/>
            <p:cNvSpPr>
              <a:spLocks noChangeShapeType="1"/>
            </p:cNvSpPr>
            <p:nvPr/>
          </p:nvSpPr>
          <p:spPr bwMode="auto">
            <a:xfrm flipV="1">
              <a:off x="4176" y="2592"/>
              <a:ext cx="624"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02" name="Line 90"/>
            <p:cNvSpPr>
              <a:spLocks noChangeShapeType="1"/>
            </p:cNvSpPr>
            <p:nvPr/>
          </p:nvSpPr>
          <p:spPr bwMode="auto">
            <a:xfrm flipV="1">
              <a:off x="4176" y="2112"/>
              <a:ext cx="624"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403" name="Group 91"/>
            <p:cNvGrpSpPr>
              <a:grpSpLocks/>
            </p:cNvGrpSpPr>
            <p:nvPr/>
          </p:nvGrpSpPr>
          <p:grpSpPr bwMode="auto">
            <a:xfrm>
              <a:off x="4080" y="2064"/>
              <a:ext cx="96" cy="816"/>
              <a:chOff x="1848" y="1920"/>
              <a:chExt cx="96" cy="816"/>
            </a:xfrm>
          </p:grpSpPr>
          <p:sp>
            <p:nvSpPr>
              <p:cNvPr id="13404" name="Oval 92"/>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05" name="Oval 93"/>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06" name="Oval 94"/>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07" name="Oval 95"/>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408" name="Group 96"/>
            <p:cNvGrpSpPr>
              <a:grpSpLocks/>
            </p:cNvGrpSpPr>
            <p:nvPr/>
          </p:nvGrpSpPr>
          <p:grpSpPr bwMode="auto">
            <a:xfrm>
              <a:off x="4800" y="2064"/>
              <a:ext cx="96" cy="816"/>
              <a:chOff x="1848" y="1920"/>
              <a:chExt cx="96" cy="816"/>
            </a:xfrm>
          </p:grpSpPr>
          <p:sp>
            <p:nvSpPr>
              <p:cNvPr id="13409" name="Oval 97"/>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10" name="Oval 98"/>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11" name="Oval 99"/>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12" name="Oval 100"/>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13447" name="Group 135"/>
          <p:cNvGrpSpPr>
            <a:grpSpLocks/>
          </p:cNvGrpSpPr>
          <p:nvPr/>
        </p:nvGrpSpPr>
        <p:grpSpPr bwMode="auto">
          <a:xfrm>
            <a:off x="8153400" y="2590801"/>
            <a:ext cx="2044700" cy="1628775"/>
            <a:chOff x="2256" y="3024"/>
            <a:chExt cx="1288" cy="1026"/>
          </a:xfrm>
        </p:grpSpPr>
        <p:grpSp>
          <p:nvGrpSpPr>
            <p:cNvPr id="13432" name="Group 120"/>
            <p:cNvGrpSpPr>
              <a:grpSpLocks/>
            </p:cNvGrpSpPr>
            <p:nvPr/>
          </p:nvGrpSpPr>
          <p:grpSpPr bwMode="auto">
            <a:xfrm>
              <a:off x="3240" y="3168"/>
              <a:ext cx="96" cy="816"/>
              <a:chOff x="1848" y="1920"/>
              <a:chExt cx="96" cy="816"/>
            </a:xfrm>
          </p:grpSpPr>
          <p:sp>
            <p:nvSpPr>
              <p:cNvPr id="13433" name="Oval 121"/>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34" name="Oval 122"/>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35" name="Oval 123"/>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36" name="Oval 124"/>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437" name="Text Box 125"/>
            <p:cNvSpPr txBox="1">
              <a:spLocks noChangeArrowheads="1"/>
            </p:cNvSpPr>
            <p:nvPr/>
          </p:nvSpPr>
          <p:spPr bwMode="auto">
            <a:xfrm>
              <a:off x="3348" y="3024"/>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p:txBody>
        </p:sp>
        <p:sp>
          <p:nvSpPr>
            <p:cNvPr id="13438" name="Text Box 126"/>
            <p:cNvSpPr txBox="1">
              <a:spLocks noChangeArrowheads="1"/>
            </p:cNvSpPr>
            <p:nvPr/>
          </p:nvSpPr>
          <p:spPr bwMode="auto">
            <a:xfrm>
              <a:off x="2256" y="3024"/>
              <a:ext cx="196" cy="7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p:txBody>
        </p:sp>
        <p:sp>
          <p:nvSpPr>
            <p:cNvPr id="13439" name="Line 127"/>
            <p:cNvSpPr>
              <a:spLocks noChangeShapeType="1"/>
            </p:cNvSpPr>
            <p:nvPr/>
          </p:nvSpPr>
          <p:spPr bwMode="auto">
            <a:xfrm flipV="1">
              <a:off x="2544" y="3216"/>
              <a:ext cx="720"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40" name="Line 128"/>
            <p:cNvSpPr>
              <a:spLocks noChangeShapeType="1"/>
            </p:cNvSpPr>
            <p:nvPr/>
          </p:nvSpPr>
          <p:spPr bwMode="auto">
            <a:xfrm>
              <a:off x="2544" y="3216"/>
              <a:ext cx="720"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41" name="Line 129"/>
            <p:cNvSpPr>
              <a:spLocks noChangeShapeType="1"/>
            </p:cNvSpPr>
            <p:nvPr/>
          </p:nvSpPr>
          <p:spPr bwMode="auto">
            <a:xfrm flipV="1">
              <a:off x="2544" y="3696"/>
              <a:ext cx="672"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442" name="Group 130"/>
            <p:cNvGrpSpPr>
              <a:grpSpLocks/>
            </p:cNvGrpSpPr>
            <p:nvPr/>
          </p:nvGrpSpPr>
          <p:grpSpPr bwMode="auto">
            <a:xfrm>
              <a:off x="2476" y="3168"/>
              <a:ext cx="96" cy="576"/>
              <a:chOff x="1084" y="1920"/>
              <a:chExt cx="96" cy="576"/>
            </a:xfrm>
          </p:grpSpPr>
          <p:sp>
            <p:nvSpPr>
              <p:cNvPr id="13443" name="Oval 131"/>
              <p:cNvSpPr>
                <a:spLocks noChangeArrowheads="1"/>
              </p:cNvSpPr>
              <p:nvPr/>
            </p:nvSpPr>
            <p:spPr bwMode="auto">
              <a:xfrm>
                <a:off x="1084"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44" name="Oval 132"/>
              <p:cNvSpPr>
                <a:spLocks noChangeArrowheads="1"/>
              </p:cNvSpPr>
              <p:nvPr/>
            </p:nvSpPr>
            <p:spPr bwMode="auto">
              <a:xfrm>
                <a:off x="1084"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45" name="Oval 133"/>
              <p:cNvSpPr>
                <a:spLocks noChangeArrowheads="1"/>
              </p:cNvSpPr>
              <p:nvPr/>
            </p:nvSpPr>
            <p:spPr bwMode="auto">
              <a:xfrm>
                <a:off x="1084"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446" name="Line 134"/>
            <p:cNvSpPr>
              <a:spLocks noChangeShapeType="1"/>
            </p:cNvSpPr>
            <p:nvPr/>
          </p:nvSpPr>
          <p:spPr bwMode="auto">
            <a:xfrm>
              <a:off x="2544" y="3216"/>
              <a:ext cx="672" cy="72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448" name="Text Box 136"/>
          <p:cNvSpPr txBox="1">
            <a:spLocks noChangeArrowheads="1"/>
          </p:cNvSpPr>
          <p:nvPr/>
        </p:nvSpPr>
        <p:spPr bwMode="auto">
          <a:xfrm>
            <a:off x="1960496" y="4038600"/>
            <a:ext cx="162255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1-to-1, not onto</a:t>
            </a:r>
          </a:p>
        </p:txBody>
      </p:sp>
      <p:sp>
        <p:nvSpPr>
          <p:cNvPr id="13449" name="Text Box 137"/>
          <p:cNvSpPr txBox="1">
            <a:spLocks noChangeArrowheads="1"/>
          </p:cNvSpPr>
          <p:nvPr/>
        </p:nvSpPr>
        <p:spPr bwMode="auto">
          <a:xfrm>
            <a:off x="1958068" y="6248400"/>
            <a:ext cx="1678215"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Onto, not 1-to-1</a:t>
            </a:r>
          </a:p>
        </p:txBody>
      </p:sp>
      <p:sp>
        <p:nvSpPr>
          <p:cNvPr id="13450" name="Text Box 138"/>
          <p:cNvSpPr txBox="1">
            <a:spLocks noChangeArrowheads="1"/>
          </p:cNvSpPr>
          <p:nvPr/>
        </p:nvSpPr>
        <p:spPr bwMode="auto">
          <a:xfrm>
            <a:off x="5033944" y="4114800"/>
            <a:ext cx="210506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Both 1-to-1 and onto</a:t>
            </a:r>
          </a:p>
        </p:txBody>
      </p:sp>
      <p:sp>
        <p:nvSpPr>
          <p:cNvPr id="13451" name="Text Box 139"/>
          <p:cNvSpPr txBox="1">
            <a:spLocks noChangeArrowheads="1"/>
          </p:cNvSpPr>
          <p:nvPr/>
        </p:nvSpPr>
        <p:spPr bwMode="auto">
          <a:xfrm>
            <a:off x="8294360" y="4114800"/>
            <a:ext cx="1985031"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Not a valid function</a:t>
            </a:r>
          </a:p>
        </p:txBody>
      </p:sp>
      <p:sp>
        <p:nvSpPr>
          <p:cNvPr id="13452" name="Text Box 140"/>
          <p:cNvSpPr txBox="1">
            <a:spLocks noChangeArrowheads="1"/>
          </p:cNvSpPr>
          <p:nvPr/>
        </p:nvSpPr>
        <p:spPr bwMode="auto">
          <a:xfrm>
            <a:off x="5056686" y="6248400"/>
            <a:ext cx="2326278"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Neither 1-to-1 nor onto</a:t>
            </a:r>
          </a:p>
        </p:txBody>
      </p:sp>
    </p:spTree>
    <p:extLst>
      <p:ext uri="{BB962C8B-B14F-4D97-AF65-F5344CB8AC3E}">
        <p14:creationId xmlns:p14="http://schemas.microsoft.com/office/powerpoint/2010/main" xmlns="" val="3053916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4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5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4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8" grpId="0"/>
      <p:bldP spid="13449" grpId="0"/>
      <p:bldP spid="13450" grpId="0"/>
      <p:bldP spid="13451" grpId="0"/>
      <p:bldP spid="1345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83757B70-9E0D-495E-B3B2-B0772616F60A}" type="slidenum">
              <a:rPr lang="en-US"/>
              <a:pPr/>
              <a:t>46</a:t>
            </a:fld>
            <a:endParaRPr lang="en-US"/>
          </a:p>
        </p:txBody>
      </p:sp>
      <p:sp>
        <p:nvSpPr>
          <p:cNvPr id="17410" name="Rectangle 2"/>
          <p:cNvSpPr>
            <a:spLocks noGrp="1" noChangeArrowheads="1"/>
          </p:cNvSpPr>
          <p:nvPr>
            <p:ph type="title"/>
          </p:nvPr>
        </p:nvSpPr>
        <p:spPr/>
        <p:txBody>
          <a:bodyPr/>
          <a:lstStyle/>
          <a:p>
            <a:r>
              <a:rPr lang="en-US"/>
              <a:t>Bijections</a:t>
            </a:r>
          </a:p>
        </p:txBody>
      </p:sp>
      <p:sp>
        <p:nvSpPr>
          <p:cNvPr id="17411" name="Rectangle 3"/>
          <p:cNvSpPr>
            <a:spLocks noGrp="1" noChangeArrowheads="1"/>
          </p:cNvSpPr>
          <p:nvPr>
            <p:ph type="body" idx="4294967295"/>
          </p:nvPr>
        </p:nvSpPr>
        <p:spPr>
          <a:xfrm>
            <a:off x="1981200" y="1600201"/>
            <a:ext cx="8229600" cy="4525963"/>
          </a:xfrm>
          <a:prstGeom prst="rect">
            <a:avLst/>
          </a:prstGeom>
        </p:spPr>
        <p:txBody>
          <a:bodyPr/>
          <a:lstStyle/>
          <a:p>
            <a:pPr algn="l"/>
            <a:r>
              <a:rPr lang="en-US" dirty="0"/>
              <a:t>Consider a function that is</a:t>
            </a:r>
            <a:br>
              <a:rPr lang="en-US" dirty="0"/>
            </a:br>
            <a:r>
              <a:rPr lang="en-US" dirty="0"/>
              <a:t>both one-to-one and onto:</a:t>
            </a:r>
          </a:p>
          <a:p>
            <a:endParaRPr lang="en-US" dirty="0"/>
          </a:p>
          <a:p>
            <a:r>
              <a:rPr lang="en-US" dirty="0"/>
              <a:t>Such a function is a one-to-one correspondence, or a bijection</a:t>
            </a:r>
          </a:p>
        </p:txBody>
      </p:sp>
      <p:grpSp>
        <p:nvGrpSpPr>
          <p:cNvPr id="17412" name="Group 4"/>
          <p:cNvGrpSpPr>
            <a:grpSpLocks/>
          </p:cNvGrpSpPr>
          <p:nvPr/>
        </p:nvGrpSpPr>
        <p:grpSpPr bwMode="auto">
          <a:xfrm>
            <a:off x="8153400" y="1524001"/>
            <a:ext cx="1987550" cy="1628775"/>
            <a:chOff x="3216" y="1920"/>
            <a:chExt cx="1252" cy="1026"/>
          </a:xfrm>
        </p:grpSpPr>
        <p:sp>
          <p:nvSpPr>
            <p:cNvPr id="17413" name="Text Box 5"/>
            <p:cNvSpPr txBox="1">
              <a:spLocks noChangeArrowheads="1"/>
            </p:cNvSpPr>
            <p:nvPr/>
          </p:nvSpPr>
          <p:spPr bwMode="auto">
            <a:xfrm>
              <a:off x="4272" y="1920"/>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p:txBody>
        </p:sp>
        <p:sp>
          <p:nvSpPr>
            <p:cNvPr id="17414" name="Text Box 6"/>
            <p:cNvSpPr txBox="1">
              <a:spLocks noChangeArrowheads="1"/>
            </p:cNvSpPr>
            <p:nvPr/>
          </p:nvSpPr>
          <p:spPr bwMode="auto">
            <a:xfrm>
              <a:off x="3216" y="1920"/>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a:p>
              <a:pPr algn="ctr">
                <a:lnSpc>
                  <a:spcPct val="140000"/>
                </a:lnSpc>
              </a:pPr>
              <a:r>
                <a:rPr lang="en-US"/>
                <a:t>d</a:t>
              </a:r>
            </a:p>
          </p:txBody>
        </p:sp>
        <p:sp>
          <p:nvSpPr>
            <p:cNvPr id="17415" name="Line 7"/>
            <p:cNvSpPr>
              <a:spLocks noChangeShapeType="1"/>
            </p:cNvSpPr>
            <p:nvPr/>
          </p:nvSpPr>
          <p:spPr bwMode="auto">
            <a:xfrm flipV="1">
              <a:off x="3552" y="2592"/>
              <a:ext cx="624"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6" name="Line 8"/>
            <p:cNvSpPr>
              <a:spLocks noChangeShapeType="1"/>
            </p:cNvSpPr>
            <p:nvPr/>
          </p:nvSpPr>
          <p:spPr bwMode="auto">
            <a:xfrm>
              <a:off x="3504" y="2112"/>
              <a:ext cx="672" cy="672"/>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7" name="Line 9"/>
            <p:cNvSpPr>
              <a:spLocks noChangeShapeType="1"/>
            </p:cNvSpPr>
            <p:nvPr/>
          </p:nvSpPr>
          <p:spPr bwMode="auto">
            <a:xfrm flipV="1">
              <a:off x="3552" y="2352"/>
              <a:ext cx="624"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8" name="Line 10"/>
            <p:cNvSpPr>
              <a:spLocks noChangeShapeType="1"/>
            </p:cNvSpPr>
            <p:nvPr/>
          </p:nvSpPr>
          <p:spPr bwMode="auto">
            <a:xfrm flipV="1">
              <a:off x="3552" y="2112"/>
              <a:ext cx="624"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7419" name="Group 11"/>
            <p:cNvGrpSpPr>
              <a:grpSpLocks/>
            </p:cNvGrpSpPr>
            <p:nvPr/>
          </p:nvGrpSpPr>
          <p:grpSpPr bwMode="auto">
            <a:xfrm>
              <a:off x="3456" y="2064"/>
              <a:ext cx="96" cy="816"/>
              <a:chOff x="1848" y="1920"/>
              <a:chExt cx="96" cy="816"/>
            </a:xfrm>
          </p:grpSpPr>
          <p:sp>
            <p:nvSpPr>
              <p:cNvPr id="17420" name="Oval 12"/>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21" name="Oval 13"/>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22" name="Oval 14"/>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23" name="Oval 15"/>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7424" name="Group 16"/>
            <p:cNvGrpSpPr>
              <a:grpSpLocks/>
            </p:cNvGrpSpPr>
            <p:nvPr/>
          </p:nvGrpSpPr>
          <p:grpSpPr bwMode="auto">
            <a:xfrm>
              <a:off x="4176" y="2064"/>
              <a:ext cx="96" cy="816"/>
              <a:chOff x="1848" y="1920"/>
              <a:chExt cx="96" cy="816"/>
            </a:xfrm>
          </p:grpSpPr>
          <p:sp>
            <p:nvSpPr>
              <p:cNvPr id="17425" name="Oval 17"/>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26" name="Oval 18"/>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27" name="Oval 19"/>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28" name="Oval 20"/>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xmlns="" val="2817128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A0FEAD0-6288-4AB5-A5F3-F762A7D7482D}" type="slidenum">
              <a:rPr lang="en-US"/>
              <a:pPr/>
              <a:t>47</a:t>
            </a:fld>
            <a:endParaRPr lang="en-US"/>
          </a:p>
        </p:txBody>
      </p:sp>
      <p:sp>
        <p:nvSpPr>
          <p:cNvPr id="18434" name="Rectangle 2"/>
          <p:cNvSpPr>
            <a:spLocks noGrp="1" noChangeArrowheads="1"/>
          </p:cNvSpPr>
          <p:nvPr>
            <p:ph type="title"/>
          </p:nvPr>
        </p:nvSpPr>
        <p:spPr/>
        <p:txBody>
          <a:bodyPr/>
          <a:lstStyle/>
          <a:p>
            <a:r>
              <a:rPr lang="en-US"/>
              <a:t>Identity functions</a:t>
            </a:r>
          </a:p>
        </p:txBody>
      </p:sp>
      <p:sp>
        <p:nvSpPr>
          <p:cNvPr id="18435" name="Rectangle 3"/>
          <p:cNvSpPr>
            <a:spLocks noGrp="1" noChangeArrowheads="1"/>
          </p:cNvSpPr>
          <p:nvPr>
            <p:ph type="body" idx="4294967295"/>
          </p:nvPr>
        </p:nvSpPr>
        <p:spPr>
          <a:xfrm>
            <a:off x="1981200" y="1600201"/>
            <a:ext cx="8229600" cy="4525963"/>
          </a:xfrm>
          <a:prstGeom prst="rect">
            <a:avLst/>
          </a:prstGeom>
        </p:spPr>
        <p:txBody>
          <a:bodyPr/>
          <a:lstStyle/>
          <a:p>
            <a:r>
              <a:rPr lang="en-US"/>
              <a:t>A function such that the image and the pre-image are ALWAYS equal</a:t>
            </a:r>
          </a:p>
          <a:p>
            <a:endParaRPr lang="en-US"/>
          </a:p>
          <a:p>
            <a:r>
              <a:rPr lang="en-US"/>
              <a:t>f(x) = 1*x</a:t>
            </a:r>
          </a:p>
          <a:p>
            <a:r>
              <a:rPr lang="en-US"/>
              <a:t>f(x) = x + 0</a:t>
            </a:r>
          </a:p>
          <a:p>
            <a:endParaRPr lang="en-US"/>
          </a:p>
          <a:p>
            <a:r>
              <a:rPr lang="en-US"/>
              <a:t>The domain and the co-domain must be the same set</a:t>
            </a:r>
          </a:p>
        </p:txBody>
      </p:sp>
    </p:spTree>
    <p:extLst>
      <p:ext uri="{BB962C8B-B14F-4D97-AF65-F5344CB8AC3E}">
        <p14:creationId xmlns:p14="http://schemas.microsoft.com/office/powerpoint/2010/main" xmlns="" val="112756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BFE10B31-7DDC-4183-9EEA-0CC4B44133FB}" type="slidenum">
              <a:rPr lang="en-US"/>
              <a:pPr/>
              <a:t>48</a:t>
            </a:fld>
            <a:endParaRPr lang="en-US"/>
          </a:p>
        </p:txBody>
      </p:sp>
      <p:sp>
        <p:nvSpPr>
          <p:cNvPr id="20482" name="Rectangle 2"/>
          <p:cNvSpPr>
            <a:spLocks noGrp="1" noChangeArrowheads="1"/>
          </p:cNvSpPr>
          <p:nvPr>
            <p:ph type="title"/>
          </p:nvPr>
        </p:nvSpPr>
        <p:spPr/>
        <p:txBody>
          <a:bodyPr/>
          <a:lstStyle/>
          <a:p>
            <a:r>
              <a:rPr lang="en-US"/>
              <a:t>Inverse functions</a:t>
            </a:r>
          </a:p>
        </p:txBody>
      </p:sp>
      <p:sp>
        <p:nvSpPr>
          <p:cNvPr id="20483" name="Oval 3"/>
          <p:cNvSpPr>
            <a:spLocks noChangeArrowheads="1"/>
          </p:cNvSpPr>
          <p:nvPr/>
        </p:nvSpPr>
        <p:spPr bwMode="auto">
          <a:xfrm>
            <a:off x="2667001" y="2590800"/>
            <a:ext cx="2970213" cy="29718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4" name="Oval 4"/>
          <p:cNvSpPr>
            <a:spLocks noChangeArrowheads="1"/>
          </p:cNvSpPr>
          <p:nvPr/>
        </p:nvSpPr>
        <p:spPr bwMode="auto">
          <a:xfrm>
            <a:off x="6858001" y="2590800"/>
            <a:ext cx="2970213" cy="29718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5" name="Text Box 5"/>
          <p:cNvSpPr txBox="1">
            <a:spLocks noChangeArrowheads="1"/>
          </p:cNvSpPr>
          <p:nvPr/>
        </p:nvSpPr>
        <p:spPr bwMode="auto">
          <a:xfrm>
            <a:off x="3962400" y="22098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R</a:t>
            </a:r>
          </a:p>
        </p:txBody>
      </p:sp>
      <p:sp>
        <p:nvSpPr>
          <p:cNvPr id="20486" name="Text Box 6"/>
          <p:cNvSpPr txBox="1">
            <a:spLocks noChangeArrowheads="1"/>
          </p:cNvSpPr>
          <p:nvPr/>
        </p:nvSpPr>
        <p:spPr bwMode="auto">
          <a:xfrm>
            <a:off x="8153400" y="22098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R</a:t>
            </a:r>
          </a:p>
        </p:txBody>
      </p:sp>
      <p:sp>
        <p:nvSpPr>
          <p:cNvPr id="20487" name="Freeform 7"/>
          <p:cNvSpPr>
            <a:spLocks/>
          </p:cNvSpPr>
          <p:nvPr/>
        </p:nvSpPr>
        <p:spPr bwMode="auto">
          <a:xfrm>
            <a:off x="5181600" y="2578100"/>
            <a:ext cx="21336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88" name="Text Box 8"/>
          <p:cNvSpPr txBox="1">
            <a:spLocks noChangeArrowheads="1"/>
          </p:cNvSpPr>
          <p:nvPr/>
        </p:nvSpPr>
        <p:spPr bwMode="auto">
          <a:xfrm>
            <a:off x="5888995" y="2170113"/>
            <a:ext cx="2616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a:t>
            </a:r>
          </a:p>
        </p:txBody>
      </p:sp>
      <p:sp>
        <p:nvSpPr>
          <p:cNvPr id="20490" name="Oval 10"/>
          <p:cNvSpPr>
            <a:spLocks noChangeArrowheads="1"/>
          </p:cNvSpPr>
          <p:nvPr/>
        </p:nvSpPr>
        <p:spPr bwMode="auto">
          <a:xfrm>
            <a:off x="3962400" y="41910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91" name="Oval 11"/>
          <p:cNvSpPr>
            <a:spLocks noChangeArrowheads="1"/>
          </p:cNvSpPr>
          <p:nvPr/>
        </p:nvSpPr>
        <p:spPr bwMode="auto">
          <a:xfrm>
            <a:off x="8153400" y="41910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92" name="Text Box 12"/>
          <p:cNvSpPr txBox="1">
            <a:spLocks noChangeArrowheads="1"/>
          </p:cNvSpPr>
          <p:nvPr/>
        </p:nvSpPr>
        <p:spPr bwMode="auto">
          <a:xfrm>
            <a:off x="3733800" y="4343401"/>
            <a:ext cx="501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4.3</a:t>
            </a:r>
          </a:p>
        </p:txBody>
      </p:sp>
      <p:sp>
        <p:nvSpPr>
          <p:cNvPr id="20493" name="Text Box 13"/>
          <p:cNvSpPr txBox="1">
            <a:spLocks noChangeArrowheads="1"/>
          </p:cNvSpPr>
          <p:nvPr/>
        </p:nvSpPr>
        <p:spPr bwMode="auto">
          <a:xfrm>
            <a:off x="7978775" y="4303713"/>
            <a:ext cx="5016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8.6</a:t>
            </a:r>
          </a:p>
        </p:txBody>
      </p:sp>
      <p:sp>
        <p:nvSpPr>
          <p:cNvPr id="20502" name="Text Box 22"/>
          <p:cNvSpPr txBox="1">
            <a:spLocks noChangeArrowheads="1"/>
          </p:cNvSpPr>
          <p:nvPr/>
        </p:nvSpPr>
        <p:spPr bwMode="auto">
          <a:xfrm>
            <a:off x="5216525" y="1676401"/>
            <a:ext cx="148590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Let f(x) = 2*x</a:t>
            </a:r>
            <a:endParaRPr lang="en-US" b="1"/>
          </a:p>
        </p:txBody>
      </p:sp>
      <p:sp>
        <p:nvSpPr>
          <p:cNvPr id="20503" name="Freeform 23"/>
          <p:cNvSpPr>
            <a:spLocks/>
          </p:cNvSpPr>
          <p:nvPr/>
        </p:nvSpPr>
        <p:spPr bwMode="auto">
          <a:xfrm>
            <a:off x="4114800" y="3886200"/>
            <a:ext cx="40386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04" name="Freeform 24"/>
          <p:cNvSpPr>
            <a:spLocks/>
          </p:cNvSpPr>
          <p:nvPr/>
        </p:nvSpPr>
        <p:spPr bwMode="auto">
          <a:xfrm rot="10632437">
            <a:off x="5181600" y="2971800"/>
            <a:ext cx="20574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06" name="Text Box 26"/>
          <p:cNvSpPr txBox="1">
            <a:spLocks noChangeArrowheads="1"/>
          </p:cNvSpPr>
          <p:nvPr/>
        </p:nvSpPr>
        <p:spPr bwMode="auto">
          <a:xfrm>
            <a:off x="6020099" y="3352800"/>
            <a:ext cx="3978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a:t>
            </a:r>
            <a:r>
              <a:rPr lang="en-US" baseline="30000">
                <a:solidFill>
                  <a:srgbClr val="FF0000"/>
                </a:solidFill>
              </a:rPr>
              <a:t>-1</a:t>
            </a:r>
          </a:p>
        </p:txBody>
      </p:sp>
      <p:sp>
        <p:nvSpPr>
          <p:cNvPr id="20507" name="Text Box 27"/>
          <p:cNvSpPr txBox="1">
            <a:spLocks noChangeArrowheads="1"/>
          </p:cNvSpPr>
          <p:nvPr/>
        </p:nvSpPr>
        <p:spPr bwMode="auto">
          <a:xfrm>
            <a:off x="5791200" y="3962401"/>
            <a:ext cx="717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f(4.3)</a:t>
            </a:r>
          </a:p>
        </p:txBody>
      </p:sp>
      <p:sp>
        <p:nvSpPr>
          <p:cNvPr id="20508" name="Freeform 28"/>
          <p:cNvSpPr>
            <a:spLocks/>
          </p:cNvSpPr>
          <p:nvPr/>
        </p:nvSpPr>
        <p:spPr bwMode="auto">
          <a:xfrm rot="10660331">
            <a:off x="4114800" y="4267200"/>
            <a:ext cx="40386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09" name="Text Box 29"/>
          <p:cNvSpPr txBox="1">
            <a:spLocks noChangeArrowheads="1"/>
          </p:cNvSpPr>
          <p:nvPr/>
        </p:nvSpPr>
        <p:spPr bwMode="auto">
          <a:xfrm>
            <a:off x="5799139" y="4648201"/>
            <a:ext cx="85248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a:t>
            </a:r>
            <a:r>
              <a:rPr lang="en-US" baseline="30000">
                <a:solidFill>
                  <a:srgbClr val="FF0000"/>
                </a:solidFill>
              </a:rPr>
              <a:t>-1</a:t>
            </a:r>
            <a:r>
              <a:rPr lang="en-US">
                <a:solidFill>
                  <a:srgbClr val="FF0000"/>
                </a:solidFill>
              </a:rPr>
              <a:t>(8.6)</a:t>
            </a:r>
          </a:p>
        </p:txBody>
      </p:sp>
      <p:sp>
        <p:nvSpPr>
          <p:cNvPr id="20510" name="Text Box 30"/>
          <p:cNvSpPr txBox="1">
            <a:spLocks noChangeArrowheads="1"/>
          </p:cNvSpPr>
          <p:nvPr/>
        </p:nvSpPr>
        <p:spPr bwMode="auto">
          <a:xfrm>
            <a:off x="5253039" y="5791201"/>
            <a:ext cx="17986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Then f</a:t>
            </a:r>
            <a:r>
              <a:rPr lang="en-US" baseline="30000"/>
              <a:t>-1</a:t>
            </a:r>
            <a:r>
              <a:rPr lang="en-US"/>
              <a:t>(x) = x/2</a:t>
            </a:r>
            <a:endParaRPr lang="en-US" b="1"/>
          </a:p>
        </p:txBody>
      </p:sp>
    </p:spTree>
    <p:extLst>
      <p:ext uri="{BB962C8B-B14F-4D97-AF65-F5344CB8AC3E}">
        <p14:creationId xmlns:p14="http://schemas.microsoft.com/office/powerpoint/2010/main" xmlns="" val="3985301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0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50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488" grpId="0"/>
      <p:bldP spid="20490" grpId="0" animBg="1"/>
      <p:bldP spid="20491" grpId="0" animBg="1"/>
      <p:bldP spid="20492" grpId="0"/>
      <p:bldP spid="20493" grpId="0"/>
      <p:bldP spid="20503" grpId="0" animBg="1"/>
      <p:bldP spid="20504" grpId="0" animBg="1"/>
      <p:bldP spid="20506" grpId="0"/>
      <p:bldP spid="20507" grpId="0"/>
      <p:bldP spid="20508" grpId="0" animBg="1"/>
      <p:bldP spid="20509" grpId="0"/>
      <p:bldP spid="205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5769226B-786D-4392-B64E-0000973BDD1F}" type="slidenum">
              <a:rPr lang="en-US"/>
              <a:pPr/>
              <a:t>49</a:t>
            </a:fld>
            <a:endParaRPr lang="en-US"/>
          </a:p>
        </p:txBody>
      </p:sp>
      <p:sp>
        <p:nvSpPr>
          <p:cNvPr id="19458" name="Rectangle 2"/>
          <p:cNvSpPr>
            <a:spLocks noGrp="1" noChangeArrowheads="1"/>
          </p:cNvSpPr>
          <p:nvPr>
            <p:ph type="title"/>
          </p:nvPr>
        </p:nvSpPr>
        <p:spPr/>
        <p:txBody>
          <a:bodyPr/>
          <a:lstStyle/>
          <a:p>
            <a:r>
              <a:rPr lang="en-US"/>
              <a:t>More on inverse functions</a:t>
            </a:r>
          </a:p>
        </p:txBody>
      </p:sp>
      <p:sp>
        <p:nvSpPr>
          <p:cNvPr id="19459" name="Rectangle 3"/>
          <p:cNvSpPr>
            <a:spLocks noGrp="1" noChangeArrowheads="1"/>
          </p:cNvSpPr>
          <p:nvPr>
            <p:ph type="body" idx="4294967295"/>
          </p:nvPr>
        </p:nvSpPr>
        <p:spPr>
          <a:xfrm>
            <a:off x="1981200" y="1600201"/>
            <a:ext cx="8229600" cy="4384675"/>
          </a:xfrm>
          <a:prstGeom prst="rect">
            <a:avLst/>
          </a:prstGeom>
        </p:spPr>
        <p:txBody>
          <a:bodyPr>
            <a:normAutofit fontScale="92500" lnSpcReduction="10000"/>
          </a:bodyPr>
          <a:lstStyle/>
          <a:p>
            <a:pPr>
              <a:lnSpc>
                <a:spcPct val="90000"/>
              </a:lnSpc>
            </a:pPr>
            <a:r>
              <a:rPr lang="en-US" sz="2400" dirty="0"/>
              <a:t>Can we define the inverse of the following functions?</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An inverse function can ONLY be done defined on a bijection</a:t>
            </a:r>
          </a:p>
        </p:txBody>
      </p:sp>
      <p:grpSp>
        <p:nvGrpSpPr>
          <p:cNvPr id="19490" name="Group 34"/>
          <p:cNvGrpSpPr>
            <a:grpSpLocks/>
          </p:cNvGrpSpPr>
          <p:nvPr/>
        </p:nvGrpSpPr>
        <p:grpSpPr bwMode="auto">
          <a:xfrm>
            <a:off x="2514600" y="2438401"/>
            <a:ext cx="2044700" cy="1628775"/>
            <a:chOff x="864" y="1776"/>
            <a:chExt cx="1288" cy="1026"/>
          </a:xfrm>
        </p:grpSpPr>
        <p:grpSp>
          <p:nvGrpSpPr>
            <p:cNvPr id="19491" name="Group 35"/>
            <p:cNvGrpSpPr>
              <a:grpSpLocks/>
            </p:cNvGrpSpPr>
            <p:nvPr/>
          </p:nvGrpSpPr>
          <p:grpSpPr bwMode="auto">
            <a:xfrm>
              <a:off x="1848" y="1920"/>
              <a:ext cx="96" cy="816"/>
              <a:chOff x="1848" y="1920"/>
              <a:chExt cx="96" cy="816"/>
            </a:xfrm>
          </p:grpSpPr>
          <p:sp>
            <p:nvSpPr>
              <p:cNvPr id="19492" name="Oval 36"/>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93" name="Oval 37"/>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94" name="Oval 38"/>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95" name="Oval 39"/>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9496" name="Text Box 40"/>
            <p:cNvSpPr txBox="1">
              <a:spLocks noChangeArrowheads="1"/>
            </p:cNvSpPr>
            <p:nvPr/>
          </p:nvSpPr>
          <p:spPr bwMode="auto">
            <a:xfrm>
              <a:off x="1956" y="1776"/>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a:p>
              <a:pPr algn="ctr">
                <a:lnSpc>
                  <a:spcPct val="140000"/>
                </a:lnSpc>
              </a:pPr>
              <a:r>
                <a:rPr lang="en-US"/>
                <a:t>4</a:t>
              </a:r>
            </a:p>
          </p:txBody>
        </p:sp>
        <p:sp>
          <p:nvSpPr>
            <p:cNvPr id="19497" name="Text Box 41"/>
            <p:cNvSpPr txBox="1">
              <a:spLocks noChangeArrowheads="1"/>
            </p:cNvSpPr>
            <p:nvPr/>
          </p:nvSpPr>
          <p:spPr bwMode="auto">
            <a:xfrm>
              <a:off x="864" y="1776"/>
              <a:ext cx="196" cy="7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p:txBody>
        </p:sp>
        <p:sp>
          <p:nvSpPr>
            <p:cNvPr id="19498" name="Line 42"/>
            <p:cNvSpPr>
              <a:spLocks noChangeShapeType="1"/>
            </p:cNvSpPr>
            <p:nvPr/>
          </p:nvSpPr>
          <p:spPr bwMode="auto">
            <a:xfrm>
              <a:off x="1152" y="2208"/>
              <a:ext cx="696"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99" name="Line 43"/>
            <p:cNvSpPr>
              <a:spLocks noChangeShapeType="1"/>
            </p:cNvSpPr>
            <p:nvPr/>
          </p:nvSpPr>
          <p:spPr bwMode="auto">
            <a:xfrm>
              <a:off x="1152" y="1968"/>
              <a:ext cx="696"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00" name="Line 44"/>
            <p:cNvSpPr>
              <a:spLocks noChangeShapeType="1"/>
            </p:cNvSpPr>
            <p:nvPr/>
          </p:nvSpPr>
          <p:spPr bwMode="auto">
            <a:xfrm flipV="1">
              <a:off x="1152" y="1968"/>
              <a:ext cx="672"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9501" name="Group 45"/>
            <p:cNvGrpSpPr>
              <a:grpSpLocks/>
            </p:cNvGrpSpPr>
            <p:nvPr/>
          </p:nvGrpSpPr>
          <p:grpSpPr bwMode="auto">
            <a:xfrm>
              <a:off x="1084" y="1920"/>
              <a:ext cx="96" cy="576"/>
              <a:chOff x="1084" y="1920"/>
              <a:chExt cx="96" cy="576"/>
            </a:xfrm>
          </p:grpSpPr>
          <p:sp>
            <p:nvSpPr>
              <p:cNvPr id="19502" name="Oval 46"/>
              <p:cNvSpPr>
                <a:spLocks noChangeArrowheads="1"/>
              </p:cNvSpPr>
              <p:nvPr/>
            </p:nvSpPr>
            <p:spPr bwMode="auto">
              <a:xfrm>
                <a:off x="1084"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03" name="Oval 47"/>
              <p:cNvSpPr>
                <a:spLocks noChangeArrowheads="1"/>
              </p:cNvSpPr>
              <p:nvPr/>
            </p:nvSpPr>
            <p:spPr bwMode="auto">
              <a:xfrm>
                <a:off x="1084"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04" name="Oval 48"/>
              <p:cNvSpPr>
                <a:spLocks noChangeArrowheads="1"/>
              </p:cNvSpPr>
              <p:nvPr/>
            </p:nvSpPr>
            <p:spPr bwMode="auto">
              <a:xfrm>
                <a:off x="1084"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19505" name="Group 49"/>
          <p:cNvGrpSpPr>
            <a:grpSpLocks/>
          </p:cNvGrpSpPr>
          <p:nvPr/>
        </p:nvGrpSpPr>
        <p:grpSpPr bwMode="auto">
          <a:xfrm>
            <a:off x="7162800" y="2438401"/>
            <a:ext cx="2044700" cy="1628775"/>
            <a:chOff x="1680" y="1872"/>
            <a:chExt cx="1288" cy="1026"/>
          </a:xfrm>
        </p:grpSpPr>
        <p:sp>
          <p:nvSpPr>
            <p:cNvPr id="19506" name="Oval 50"/>
            <p:cNvSpPr>
              <a:spLocks noChangeArrowheads="1"/>
            </p:cNvSpPr>
            <p:nvPr/>
          </p:nvSpPr>
          <p:spPr bwMode="auto">
            <a:xfrm>
              <a:off x="2664" y="2016"/>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07" name="Oval 51"/>
            <p:cNvSpPr>
              <a:spLocks noChangeArrowheads="1"/>
            </p:cNvSpPr>
            <p:nvPr/>
          </p:nvSpPr>
          <p:spPr bwMode="auto">
            <a:xfrm>
              <a:off x="2664" y="2256"/>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08" name="Oval 52"/>
            <p:cNvSpPr>
              <a:spLocks noChangeArrowheads="1"/>
            </p:cNvSpPr>
            <p:nvPr/>
          </p:nvSpPr>
          <p:spPr bwMode="auto">
            <a:xfrm>
              <a:off x="2664" y="2496"/>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09" name="Text Box 53"/>
            <p:cNvSpPr txBox="1">
              <a:spLocks noChangeArrowheads="1"/>
            </p:cNvSpPr>
            <p:nvPr/>
          </p:nvSpPr>
          <p:spPr bwMode="auto">
            <a:xfrm>
              <a:off x="2772" y="1872"/>
              <a:ext cx="196" cy="7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1</a:t>
              </a:r>
            </a:p>
            <a:p>
              <a:pPr algn="ctr">
                <a:lnSpc>
                  <a:spcPct val="140000"/>
                </a:lnSpc>
              </a:pPr>
              <a:r>
                <a:rPr lang="en-US"/>
                <a:t>2</a:t>
              </a:r>
            </a:p>
            <a:p>
              <a:pPr algn="ctr">
                <a:lnSpc>
                  <a:spcPct val="140000"/>
                </a:lnSpc>
              </a:pPr>
              <a:r>
                <a:rPr lang="en-US"/>
                <a:t>3</a:t>
              </a:r>
            </a:p>
          </p:txBody>
        </p:sp>
        <p:sp>
          <p:nvSpPr>
            <p:cNvPr id="19510" name="Text Box 54"/>
            <p:cNvSpPr txBox="1">
              <a:spLocks noChangeArrowheads="1"/>
            </p:cNvSpPr>
            <p:nvPr/>
          </p:nvSpPr>
          <p:spPr bwMode="auto">
            <a:xfrm>
              <a:off x="1680" y="1872"/>
              <a:ext cx="196" cy="1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140000"/>
                </a:lnSpc>
              </a:pPr>
              <a:r>
                <a:rPr lang="en-US"/>
                <a:t>a</a:t>
              </a:r>
            </a:p>
            <a:p>
              <a:pPr algn="ctr">
                <a:lnSpc>
                  <a:spcPct val="140000"/>
                </a:lnSpc>
              </a:pPr>
              <a:r>
                <a:rPr lang="en-US"/>
                <a:t>b</a:t>
              </a:r>
            </a:p>
            <a:p>
              <a:pPr algn="ctr">
                <a:lnSpc>
                  <a:spcPct val="140000"/>
                </a:lnSpc>
              </a:pPr>
              <a:r>
                <a:rPr lang="en-US"/>
                <a:t>c</a:t>
              </a:r>
            </a:p>
            <a:p>
              <a:pPr algn="ctr">
                <a:lnSpc>
                  <a:spcPct val="140000"/>
                </a:lnSpc>
              </a:pPr>
              <a:r>
                <a:rPr lang="en-US"/>
                <a:t>d</a:t>
              </a:r>
            </a:p>
          </p:txBody>
        </p:sp>
        <p:sp>
          <p:nvSpPr>
            <p:cNvPr id="19511" name="Line 55"/>
            <p:cNvSpPr>
              <a:spLocks noChangeShapeType="1"/>
            </p:cNvSpPr>
            <p:nvPr/>
          </p:nvSpPr>
          <p:spPr bwMode="auto">
            <a:xfrm flipV="1">
              <a:off x="1968" y="2064"/>
              <a:ext cx="672"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12" name="Line 56"/>
            <p:cNvSpPr>
              <a:spLocks noChangeShapeType="1"/>
            </p:cNvSpPr>
            <p:nvPr/>
          </p:nvSpPr>
          <p:spPr bwMode="auto">
            <a:xfrm>
              <a:off x="1968" y="2064"/>
              <a:ext cx="720" cy="24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13" name="Line 57"/>
            <p:cNvSpPr>
              <a:spLocks noChangeShapeType="1"/>
            </p:cNvSpPr>
            <p:nvPr/>
          </p:nvSpPr>
          <p:spPr bwMode="auto">
            <a:xfrm flipV="1">
              <a:off x="1968" y="2544"/>
              <a:ext cx="672" cy="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14" name="Line 58"/>
            <p:cNvSpPr>
              <a:spLocks noChangeShapeType="1"/>
            </p:cNvSpPr>
            <p:nvPr/>
          </p:nvSpPr>
          <p:spPr bwMode="auto">
            <a:xfrm flipV="1">
              <a:off x="1968" y="2304"/>
              <a:ext cx="720" cy="48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9515" name="Group 59"/>
            <p:cNvGrpSpPr>
              <a:grpSpLocks/>
            </p:cNvGrpSpPr>
            <p:nvPr/>
          </p:nvGrpSpPr>
          <p:grpSpPr bwMode="auto">
            <a:xfrm>
              <a:off x="1920" y="2016"/>
              <a:ext cx="96" cy="816"/>
              <a:chOff x="1848" y="1920"/>
              <a:chExt cx="96" cy="816"/>
            </a:xfrm>
          </p:grpSpPr>
          <p:sp>
            <p:nvSpPr>
              <p:cNvPr id="19516" name="Oval 60"/>
              <p:cNvSpPr>
                <a:spLocks noChangeArrowheads="1"/>
              </p:cNvSpPr>
              <p:nvPr/>
            </p:nvSpPr>
            <p:spPr bwMode="auto">
              <a:xfrm>
                <a:off x="1848" y="192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17" name="Oval 61"/>
              <p:cNvSpPr>
                <a:spLocks noChangeArrowheads="1"/>
              </p:cNvSpPr>
              <p:nvPr/>
            </p:nvSpPr>
            <p:spPr bwMode="auto">
              <a:xfrm>
                <a:off x="1848" y="216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18" name="Oval 62"/>
              <p:cNvSpPr>
                <a:spLocks noChangeArrowheads="1"/>
              </p:cNvSpPr>
              <p:nvPr/>
            </p:nvSpPr>
            <p:spPr bwMode="auto">
              <a:xfrm>
                <a:off x="1848" y="240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519" name="Oval 63"/>
              <p:cNvSpPr>
                <a:spLocks noChangeArrowheads="1"/>
              </p:cNvSpPr>
              <p:nvPr/>
            </p:nvSpPr>
            <p:spPr bwMode="auto">
              <a:xfrm>
                <a:off x="1848" y="2640"/>
                <a:ext cx="96" cy="96"/>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19520" name="Text Box 64"/>
          <p:cNvSpPr txBox="1">
            <a:spLocks noChangeArrowheads="1"/>
          </p:cNvSpPr>
          <p:nvPr/>
        </p:nvSpPr>
        <p:spPr bwMode="auto">
          <a:xfrm>
            <a:off x="2640465" y="4191001"/>
            <a:ext cx="1515158"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What is f</a:t>
            </a:r>
            <a:r>
              <a:rPr lang="en-US" baseline="30000"/>
              <a:t>-1</a:t>
            </a:r>
            <a:r>
              <a:rPr lang="en-US"/>
              <a:t>(2)?</a:t>
            </a:r>
          </a:p>
          <a:p>
            <a:pPr algn="ctr"/>
            <a:r>
              <a:rPr lang="en-US"/>
              <a:t>Not onto!</a:t>
            </a:r>
          </a:p>
        </p:txBody>
      </p:sp>
      <p:sp>
        <p:nvSpPr>
          <p:cNvPr id="19521" name="Text Box 65"/>
          <p:cNvSpPr txBox="1">
            <a:spLocks noChangeArrowheads="1"/>
          </p:cNvSpPr>
          <p:nvPr/>
        </p:nvSpPr>
        <p:spPr bwMode="auto">
          <a:xfrm>
            <a:off x="7441065" y="4191001"/>
            <a:ext cx="1515158"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What is f</a:t>
            </a:r>
            <a:r>
              <a:rPr lang="en-US" baseline="30000"/>
              <a:t>-1</a:t>
            </a:r>
            <a:r>
              <a:rPr lang="en-US"/>
              <a:t>(2)?</a:t>
            </a:r>
          </a:p>
          <a:p>
            <a:pPr algn="ctr"/>
            <a:r>
              <a:rPr lang="en-US"/>
              <a:t>Not 1-to-1!</a:t>
            </a:r>
          </a:p>
        </p:txBody>
      </p:sp>
    </p:spTree>
    <p:extLst>
      <p:ext uri="{BB962C8B-B14F-4D97-AF65-F5344CB8AC3E}">
        <p14:creationId xmlns:p14="http://schemas.microsoft.com/office/powerpoint/2010/main" xmlns="" val="3010791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0" grpId="0"/>
      <p:bldP spid="195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57400" y="228601"/>
            <a:ext cx="8077200" cy="1200329"/>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FFCCFF"/>
                </a:solidFill>
                <a:latin typeface="Arial" panose="020B0604020202020204" pitchFamily="34" charset="0"/>
              </a:rPr>
              <a:t>A </a:t>
            </a:r>
            <a:r>
              <a:rPr lang="en-US" i="0">
                <a:solidFill>
                  <a:srgbClr val="FFFF66"/>
                </a:solidFill>
                <a:latin typeface="Arial" panose="020B0604020202020204" pitchFamily="34" charset="0"/>
              </a:rPr>
              <a:t>function</a:t>
            </a:r>
            <a:r>
              <a:rPr lang="en-US" i="0">
                <a:solidFill>
                  <a:srgbClr val="FFCCFF"/>
                </a:solidFill>
                <a:latin typeface="Arial" panose="020B0604020202020204" pitchFamily="34" charset="0"/>
              </a:rPr>
              <a:t> </a:t>
            </a:r>
            <a:r>
              <a:rPr lang="en-US">
                <a:solidFill>
                  <a:srgbClr val="FFCCFF"/>
                </a:solidFill>
                <a:latin typeface="Arial" panose="020B0604020202020204" pitchFamily="34" charset="0"/>
              </a:rPr>
              <a:t>f</a:t>
            </a:r>
            <a:r>
              <a:rPr lang="en-US" i="0">
                <a:solidFill>
                  <a:srgbClr val="FFCCFF"/>
                </a:solidFill>
                <a:latin typeface="Arial" panose="020B0604020202020204" pitchFamily="34" charset="0"/>
              </a:rPr>
              <a:t> from set A to set B is a rule of correspondence that assigns to each element </a:t>
            </a:r>
            <a:r>
              <a:rPr lang="en-US">
                <a:solidFill>
                  <a:srgbClr val="FFCCFF"/>
                </a:solidFill>
                <a:latin typeface="Arial" panose="020B0604020202020204" pitchFamily="34" charset="0"/>
              </a:rPr>
              <a:t>x</a:t>
            </a:r>
            <a:r>
              <a:rPr lang="en-US" i="0">
                <a:solidFill>
                  <a:srgbClr val="FFCCFF"/>
                </a:solidFill>
                <a:latin typeface="Arial" panose="020B0604020202020204" pitchFamily="34" charset="0"/>
              </a:rPr>
              <a:t> in the set A exactly one element </a:t>
            </a:r>
            <a:r>
              <a:rPr lang="en-US">
                <a:solidFill>
                  <a:srgbClr val="FFCCFF"/>
                </a:solidFill>
                <a:latin typeface="Arial" panose="020B0604020202020204" pitchFamily="34" charset="0"/>
              </a:rPr>
              <a:t>y</a:t>
            </a:r>
            <a:r>
              <a:rPr lang="en-US" i="0">
                <a:solidFill>
                  <a:srgbClr val="FFCCFF"/>
                </a:solidFill>
                <a:latin typeface="Arial" panose="020B0604020202020204" pitchFamily="34" charset="0"/>
              </a:rPr>
              <a:t> in the set B.</a:t>
            </a:r>
            <a:endParaRPr lang="en-US">
              <a:solidFill>
                <a:srgbClr val="FFCCFF"/>
              </a:solidFill>
              <a:latin typeface="Arial" panose="020B0604020202020204" pitchFamily="34" charset="0"/>
            </a:endParaRPr>
          </a:p>
        </p:txBody>
      </p:sp>
      <p:grpSp>
        <p:nvGrpSpPr>
          <p:cNvPr id="5143" name="Group 23"/>
          <p:cNvGrpSpPr>
            <a:grpSpLocks/>
          </p:cNvGrpSpPr>
          <p:nvPr/>
        </p:nvGrpSpPr>
        <p:grpSpPr bwMode="auto">
          <a:xfrm>
            <a:off x="1524000" y="4800600"/>
            <a:ext cx="3581400" cy="2057400"/>
            <a:chOff x="0" y="3024"/>
            <a:chExt cx="2256" cy="1296"/>
          </a:xfrm>
        </p:grpSpPr>
        <p:pic>
          <p:nvPicPr>
            <p:cNvPr id="2" name="Picture 6" descr="AN02131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36"/>
              <a:ext cx="1036" cy="1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utoShape 7"/>
            <p:cNvSpPr>
              <a:spLocks noChangeArrowheads="1"/>
            </p:cNvSpPr>
            <p:nvPr/>
          </p:nvSpPr>
          <p:spPr bwMode="auto">
            <a:xfrm>
              <a:off x="912" y="3024"/>
              <a:ext cx="1248" cy="624"/>
            </a:xfrm>
            <a:prstGeom prst="wedgeRoundRectCallout">
              <a:avLst>
                <a:gd name="adj1" fmla="val -54088"/>
                <a:gd name="adj2" fmla="val 7916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endParaRPr lang="en-AU"/>
            </a:p>
          </p:txBody>
        </p:sp>
        <p:sp>
          <p:nvSpPr>
            <p:cNvPr id="4" name="Text Box 4"/>
            <p:cNvSpPr txBox="1">
              <a:spLocks noChangeArrowheads="1"/>
            </p:cNvSpPr>
            <p:nvPr/>
          </p:nvSpPr>
          <p:spPr bwMode="auto">
            <a:xfrm>
              <a:off x="960" y="3072"/>
              <a:ext cx="1296"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Whew! What did that say?</a:t>
              </a:r>
            </a:p>
          </p:txBody>
        </p:sp>
      </p:grpSp>
      <p:grpSp>
        <p:nvGrpSpPr>
          <p:cNvPr id="5149" name="Group 29"/>
          <p:cNvGrpSpPr>
            <a:grpSpLocks/>
          </p:cNvGrpSpPr>
          <p:nvPr/>
        </p:nvGrpSpPr>
        <p:grpSpPr bwMode="auto">
          <a:xfrm>
            <a:off x="3048000" y="1600200"/>
            <a:ext cx="2590800" cy="3201988"/>
            <a:chOff x="960" y="1008"/>
            <a:chExt cx="1632" cy="2017"/>
          </a:xfrm>
        </p:grpSpPr>
        <p:sp>
          <p:nvSpPr>
            <p:cNvPr id="5" name="Oval 8"/>
            <p:cNvSpPr>
              <a:spLocks noChangeArrowheads="1"/>
            </p:cNvSpPr>
            <p:nvPr/>
          </p:nvSpPr>
          <p:spPr bwMode="auto">
            <a:xfrm>
              <a:off x="1190" y="1008"/>
              <a:ext cx="1097" cy="1605"/>
            </a:xfrm>
            <a:prstGeom prst="ellipse">
              <a:avLst/>
            </a:prstGeom>
            <a:solidFill>
              <a:srgbClr val="00FF00"/>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6" name="Text Box 10"/>
            <p:cNvSpPr txBox="1">
              <a:spLocks noChangeArrowheads="1"/>
            </p:cNvSpPr>
            <p:nvPr/>
          </p:nvSpPr>
          <p:spPr bwMode="auto">
            <a:xfrm>
              <a:off x="960" y="2737"/>
              <a:ext cx="1632"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dirty="0">
                  <a:solidFill>
                    <a:srgbClr val="00FF00"/>
                  </a:solidFill>
                </a:rPr>
                <a:t>Set A is the domain</a:t>
              </a:r>
            </a:p>
          </p:txBody>
        </p:sp>
        <p:sp>
          <p:nvSpPr>
            <p:cNvPr id="7" name="Text Box 12"/>
            <p:cNvSpPr txBox="1">
              <a:spLocks noChangeArrowheads="1"/>
            </p:cNvSpPr>
            <p:nvPr/>
          </p:nvSpPr>
          <p:spPr bwMode="auto">
            <a:xfrm>
              <a:off x="1622" y="1182"/>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a:t>
              </a:r>
            </a:p>
          </p:txBody>
        </p:sp>
        <p:sp>
          <p:nvSpPr>
            <p:cNvPr id="8" name="Text Box 13"/>
            <p:cNvSpPr txBox="1">
              <a:spLocks noChangeArrowheads="1"/>
            </p:cNvSpPr>
            <p:nvPr/>
          </p:nvSpPr>
          <p:spPr bwMode="auto">
            <a:xfrm>
              <a:off x="1622" y="1427"/>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9" name="Text Box 14"/>
            <p:cNvSpPr txBox="1">
              <a:spLocks noChangeArrowheads="1"/>
            </p:cNvSpPr>
            <p:nvPr/>
          </p:nvSpPr>
          <p:spPr bwMode="auto">
            <a:xfrm>
              <a:off x="1622" y="167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3</a:t>
              </a:r>
            </a:p>
          </p:txBody>
        </p:sp>
        <p:sp>
          <p:nvSpPr>
            <p:cNvPr id="10" name="Text Box 15"/>
            <p:cNvSpPr txBox="1">
              <a:spLocks noChangeArrowheads="1"/>
            </p:cNvSpPr>
            <p:nvPr/>
          </p:nvSpPr>
          <p:spPr bwMode="auto">
            <a:xfrm>
              <a:off x="1622" y="195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sp>
          <p:nvSpPr>
            <p:cNvPr id="11" name="Text Box 16"/>
            <p:cNvSpPr txBox="1">
              <a:spLocks noChangeArrowheads="1"/>
            </p:cNvSpPr>
            <p:nvPr/>
          </p:nvSpPr>
          <p:spPr bwMode="auto">
            <a:xfrm>
              <a:off x="1622" y="2229"/>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5</a:t>
              </a:r>
            </a:p>
          </p:txBody>
        </p:sp>
      </p:grpSp>
      <p:grpSp>
        <p:nvGrpSpPr>
          <p:cNvPr id="5150" name="Group 30"/>
          <p:cNvGrpSpPr>
            <a:grpSpLocks/>
          </p:cNvGrpSpPr>
          <p:nvPr/>
        </p:nvGrpSpPr>
        <p:grpSpPr bwMode="auto">
          <a:xfrm>
            <a:off x="6753225" y="1570831"/>
            <a:ext cx="2371725" cy="3482975"/>
            <a:chOff x="3342" y="1008"/>
            <a:chExt cx="1494" cy="2194"/>
          </a:xfrm>
        </p:grpSpPr>
        <p:sp>
          <p:nvSpPr>
            <p:cNvPr id="5140" name="Oval 9"/>
            <p:cNvSpPr>
              <a:spLocks noChangeArrowheads="1"/>
            </p:cNvSpPr>
            <p:nvPr/>
          </p:nvSpPr>
          <p:spPr bwMode="auto">
            <a:xfrm>
              <a:off x="3385" y="1008"/>
              <a:ext cx="1096" cy="1605"/>
            </a:xfrm>
            <a:prstGeom prst="ellipse">
              <a:avLst/>
            </a:prstGeom>
            <a:solidFill>
              <a:srgbClr val="66CCFF"/>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5141" name="Text Box 11"/>
            <p:cNvSpPr txBox="1">
              <a:spLocks noChangeArrowheads="1"/>
            </p:cNvSpPr>
            <p:nvPr/>
          </p:nvSpPr>
          <p:spPr bwMode="auto">
            <a:xfrm>
              <a:off x="3342" y="2679"/>
              <a:ext cx="1494" cy="52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dirty="0">
                  <a:solidFill>
                    <a:srgbClr val="66CCFF"/>
                  </a:solidFill>
                </a:rPr>
                <a:t>Set B is the </a:t>
              </a:r>
              <a:r>
                <a:rPr lang="en-US" i="0" dirty="0" smtClean="0">
                  <a:solidFill>
                    <a:srgbClr val="66CCFF"/>
                  </a:solidFill>
                </a:rPr>
                <a:t>Codomain/range</a:t>
              </a:r>
              <a:endParaRPr lang="en-US" i="0" dirty="0">
                <a:solidFill>
                  <a:srgbClr val="66CCFF"/>
                </a:solidFill>
              </a:endParaRPr>
            </a:p>
          </p:txBody>
        </p:sp>
        <p:sp>
          <p:nvSpPr>
            <p:cNvPr id="5142" name="Text Box 17"/>
            <p:cNvSpPr txBox="1">
              <a:spLocks noChangeArrowheads="1"/>
            </p:cNvSpPr>
            <p:nvPr/>
          </p:nvSpPr>
          <p:spPr bwMode="auto">
            <a:xfrm>
              <a:off x="3815" y="1288"/>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12" name="Text Box 18"/>
            <p:cNvSpPr txBox="1">
              <a:spLocks noChangeArrowheads="1"/>
            </p:cNvSpPr>
            <p:nvPr/>
          </p:nvSpPr>
          <p:spPr bwMode="auto">
            <a:xfrm>
              <a:off x="3776" y="2194"/>
              <a:ext cx="3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10</a:t>
              </a:r>
            </a:p>
          </p:txBody>
        </p:sp>
        <p:sp>
          <p:nvSpPr>
            <p:cNvPr id="5144" name="Text Box 19"/>
            <p:cNvSpPr txBox="1">
              <a:spLocks noChangeArrowheads="1"/>
            </p:cNvSpPr>
            <p:nvPr/>
          </p:nvSpPr>
          <p:spPr bwMode="auto">
            <a:xfrm>
              <a:off x="3815" y="198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8</a:t>
              </a:r>
            </a:p>
          </p:txBody>
        </p:sp>
        <p:sp>
          <p:nvSpPr>
            <p:cNvPr id="13" name="Text Box 20"/>
            <p:cNvSpPr txBox="1">
              <a:spLocks noChangeArrowheads="1"/>
            </p:cNvSpPr>
            <p:nvPr/>
          </p:nvSpPr>
          <p:spPr bwMode="auto">
            <a:xfrm>
              <a:off x="3815" y="177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6</a:t>
              </a:r>
            </a:p>
          </p:txBody>
        </p:sp>
        <p:sp>
          <p:nvSpPr>
            <p:cNvPr id="14" name="Text Box 21"/>
            <p:cNvSpPr txBox="1">
              <a:spLocks noChangeArrowheads="1"/>
            </p:cNvSpPr>
            <p:nvPr/>
          </p:nvSpPr>
          <p:spPr bwMode="auto">
            <a:xfrm>
              <a:off x="3815" y="153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grpSp>
      <p:sp>
        <p:nvSpPr>
          <p:cNvPr id="5145" name="Text Box 25"/>
          <p:cNvSpPr txBox="1">
            <a:spLocks noChangeArrowheads="1"/>
          </p:cNvSpPr>
          <p:nvPr/>
        </p:nvSpPr>
        <p:spPr bwMode="auto">
          <a:xfrm>
            <a:off x="2057400" y="228601"/>
            <a:ext cx="8077200" cy="1200329"/>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FFCCFF"/>
                </a:solidFill>
                <a:latin typeface="Arial" panose="020B0604020202020204" pitchFamily="34" charset="0"/>
              </a:rPr>
              <a:t>A </a:t>
            </a:r>
            <a:r>
              <a:rPr lang="en-US" i="0">
                <a:solidFill>
                  <a:srgbClr val="FFFF66"/>
                </a:solidFill>
                <a:latin typeface="Arial" panose="020B0604020202020204" pitchFamily="34" charset="0"/>
              </a:rPr>
              <a:t>function</a:t>
            </a:r>
            <a:r>
              <a:rPr lang="en-US" i="0">
                <a:solidFill>
                  <a:srgbClr val="FFCCFF"/>
                </a:solidFill>
                <a:latin typeface="Arial" panose="020B0604020202020204" pitchFamily="34" charset="0"/>
              </a:rPr>
              <a:t> </a:t>
            </a:r>
            <a:r>
              <a:rPr lang="en-US">
                <a:solidFill>
                  <a:srgbClr val="FFCCFF"/>
                </a:solidFill>
                <a:latin typeface="Arial" panose="020B0604020202020204" pitchFamily="34" charset="0"/>
              </a:rPr>
              <a:t>f</a:t>
            </a:r>
            <a:r>
              <a:rPr lang="en-US" i="0">
                <a:solidFill>
                  <a:srgbClr val="FFCCFF"/>
                </a:solidFill>
                <a:latin typeface="Arial" panose="020B0604020202020204" pitchFamily="34" charset="0"/>
              </a:rPr>
              <a:t> from set A to set B is a rule of correspondence that assigns to </a:t>
            </a:r>
            <a:r>
              <a:rPr lang="en-US" i="0">
                <a:solidFill>
                  <a:srgbClr val="FFFF66"/>
                </a:solidFill>
                <a:latin typeface="Arial" panose="020B0604020202020204" pitchFamily="34" charset="0"/>
              </a:rPr>
              <a:t>each element </a:t>
            </a:r>
            <a:r>
              <a:rPr lang="en-US">
                <a:solidFill>
                  <a:srgbClr val="FFFF66"/>
                </a:solidFill>
                <a:latin typeface="Arial" panose="020B0604020202020204" pitchFamily="34" charset="0"/>
              </a:rPr>
              <a:t>x</a:t>
            </a:r>
            <a:r>
              <a:rPr lang="en-US" i="0">
                <a:solidFill>
                  <a:srgbClr val="FFCCFF"/>
                </a:solidFill>
                <a:latin typeface="Arial" panose="020B0604020202020204" pitchFamily="34" charset="0"/>
              </a:rPr>
              <a:t> in the set A exactly one element </a:t>
            </a:r>
            <a:r>
              <a:rPr lang="en-US">
                <a:solidFill>
                  <a:srgbClr val="FFCCFF"/>
                </a:solidFill>
                <a:latin typeface="Arial" panose="020B0604020202020204" pitchFamily="34" charset="0"/>
              </a:rPr>
              <a:t>y</a:t>
            </a:r>
            <a:r>
              <a:rPr lang="en-US" i="0">
                <a:solidFill>
                  <a:srgbClr val="FFCCFF"/>
                </a:solidFill>
                <a:latin typeface="Arial" panose="020B0604020202020204" pitchFamily="34" charset="0"/>
              </a:rPr>
              <a:t> in the set B.</a:t>
            </a:r>
            <a:endParaRPr lang="en-US">
              <a:solidFill>
                <a:srgbClr val="FFCCFF"/>
              </a:solidFill>
              <a:latin typeface="Arial" panose="020B0604020202020204" pitchFamily="34" charset="0"/>
            </a:endParaRPr>
          </a:p>
        </p:txBody>
      </p:sp>
      <p:sp>
        <p:nvSpPr>
          <p:cNvPr id="5146" name="Text Box 26"/>
          <p:cNvSpPr txBox="1">
            <a:spLocks noChangeArrowheads="1"/>
          </p:cNvSpPr>
          <p:nvPr/>
        </p:nvSpPr>
        <p:spPr bwMode="auto">
          <a:xfrm>
            <a:off x="6019800" y="518160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Must use all the x’s</a:t>
            </a:r>
          </a:p>
        </p:txBody>
      </p:sp>
      <p:sp>
        <p:nvSpPr>
          <p:cNvPr id="5147" name="Text Box 27"/>
          <p:cNvSpPr txBox="1">
            <a:spLocks noChangeArrowheads="1"/>
          </p:cNvSpPr>
          <p:nvPr/>
        </p:nvSpPr>
        <p:spPr bwMode="auto">
          <a:xfrm>
            <a:off x="1981200" y="228601"/>
            <a:ext cx="8077200" cy="1200329"/>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FFCCFF"/>
                </a:solidFill>
                <a:latin typeface="Arial" panose="020B0604020202020204" pitchFamily="34" charset="0"/>
              </a:rPr>
              <a:t>A function </a:t>
            </a:r>
            <a:r>
              <a:rPr lang="en-US">
                <a:solidFill>
                  <a:srgbClr val="FFCCFF"/>
                </a:solidFill>
                <a:latin typeface="Arial" panose="020B0604020202020204" pitchFamily="34" charset="0"/>
              </a:rPr>
              <a:t>f</a:t>
            </a:r>
            <a:r>
              <a:rPr lang="en-US" i="0">
                <a:solidFill>
                  <a:srgbClr val="FFCCFF"/>
                </a:solidFill>
                <a:latin typeface="Arial" panose="020B0604020202020204" pitchFamily="34" charset="0"/>
              </a:rPr>
              <a:t> from set A to set B is a rule of correspondence that assigns to each element </a:t>
            </a:r>
            <a:r>
              <a:rPr lang="en-US">
                <a:solidFill>
                  <a:srgbClr val="FFCCFF"/>
                </a:solidFill>
                <a:latin typeface="Arial" panose="020B0604020202020204" pitchFamily="34" charset="0"/>
              </a:rPr>
              <a:t>x</a:t>
            </a:r>
            <a:r>
              <a:rPr lang="en-US" i="0">
                <a:solidFill>
                  <a:srgbClr val="FFCCFF"/>
                </a:solidFill>
                <a:latin typeface="Arial" panose="020B0604020202020204" pitchFamily="34" charset="0"/>
              </a:rPr>
              <a:t> in the set A </a:t>
            </a:r>
            <a:r>
              <a:rPr lang="en-US" b="1" i="0" u="sng">
                <a:solidFill>
                  <a:srgbClr val="FFFF66"/>
                </a:solidFill>
                <a:latin typeface="Arial" panose="020B0604020202020204" pitchFamily="34" charset="0"/>
              </a:rPr>
              <a:t>exactly</a:t>
            </a:r>
            <a:r>
              <a:rPr lang="en-US" i="0">
                <a:solidFill>
                  <a:srgbClr val="FFFF66"/>
                </a:solidFill>
                <a:latin typeface="Arial" panose="020B0604020202020204" pitchFamily="34" charset="0"/>
              </a:rPr>
              <a:t> one element </a:t>
            </a:r>
            <a:r>
              <a:rPr lang="en-US">
                <a:solidFill>
                  <a:srgbClr val="FFFF66"/>
                </a:solidFill>
                <a:latin typeface="Arial" panose="020B0604020202020204" pitchFamily="34" charset="0"/>
              </a:rPr>
              <a:t>y</a:t>
            </a:r>
            <a:r>
              <a:rPr lang="en-US" i="0">
                <a:solidFill>
                  <a:srgbClr val="FFCCFF"/>
                </a:solidFill>
                <a:latin typeface="Arial" panose="020B0604020202020204" pitchFamily="34" charset="0"/>
              </a:rPr>
              <a:t> in the set B.</a:t>
            </a:r>
            <a:endParaRPr lang="en-US">
              <a:solidFill>
                <a:srgbClr val="FFCCFF"/>
              </a:solidFill>
              <a:latin typeface="Arial" panose="020B0604020202020204" pitchFamily="34" charset="0"/>
            </a:endParaRPr>
          </a:p>
        </p:txBody>
      </p:sp>
      <p:sp>
        <p:nvSpPr>
          <p:cNvPr id="5148" name="Text Box 28"/>
          <p:cNvSpPr txBox="1">
            <a:spLocks noChangeArrowheads="1"/>
          </p:cNvSpPr>
          <p:nvPr/>
        </p:nvSpPr>
        <p:spPr bwMode="auto">
          <a:xfrm>
            <a:off x="4572000" y="6019800"/>
            <a:ext cx="525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The x value can only be assigned to </a:t>
            </a:r>
            <a:r>
              <a:rPr lang="en-US" u="sng"/>
              <a:t>one y</a:t>
            </a:r>
          </a:p>
        </p:txBody>
      </p:sp>
      <p:sp>
        <p:nvSpPr>
          <p:cNvPr id="5151" name="Line 31"/>
          <p:cNvSpPr>
            <a:spLocks noChangeShapeType="1"/>
          </p:cNvSpPr>
          <p:nvPr/>
        </p:nvSpPr>
        <p:spPr bwMode="auto">
          <a:xfrm>
            <a:off x="4495800" y="2133600"/>
            <a:ext cx="3124200" cy="533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52" name="Line 32"/>
          <p:cNvSpPr>
            <a:spLocks noChangeShapeType="1"/>
          </p:cNvSpPr>
          <p:nvPr/>
        </p:nvSpPr>
        <p:spPr bwMode="auto">
          <a:xfrm>
            <a:off x="4495800" y="3352800"/>
            <a:ext cx="2971800" cy="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53" name="Line 33"/>
          <p:cNvSpPr>
            <a:spLocks noChangeShapeType="1"/>
          </p:cNvSpPr>
          <p:nvPr/>
        </p:nvSpPr>
        <p:spPr bwMode="auto">
          <a:xfrm flipV="1">
            <a:off x="4495800" y="2362200"/>
            <a:ext cx="2971800" cy="152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54" name="Line 34"/>
          <p:cNvSpPr>
            <a:spLocks noChangeShapeType="1"/>
          </p:cNvSpPr>
          <p:nvPr/>
        </p:nvSpPr>
        <p:spPr bwMode="auto">
          <a:xfrm flipV="1">
            <a:off x="4419600" y="3048000"/>
            <a:ext cx="3124200" cy="6858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55" name="Line 35"/>
          <p:cNvSpPr>
            <a:spLocks noChangeShapeType="1"/>
          </p:cNvSpPr>
          <p:nvPr/>
        </p:nvSpPr>
        <p:spPr bwMode="auto">
          <a:xfrm>
            <a:off x="4495800" y="2895600"/>
            <a:ext cx="2971800" cy="8382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56" name="Text Box 36"/>
          <p:cNvSpPr txBox="1">
            <a:spLocks noChangeArrowheads="1"/>
          </p:cNvSpPr>
          <p:nvPr/>
        </p:nvSpPr>
        <p:spPr bwMode="auto">
          <a:xfrm>
            <a:off x="1524000" y="4953001"/>
            <a:ext cx="3124200" cy="1200329"/>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solidFill>
                  <a:srgbClr val="FFCCFF"/>
                </a:solidFill>
                <a:latin typeface="Arial Black" panose="020B0A04020102020204" pitchFamily="34" charset="0"/>
              </a:rPr>
              <a:t>This is a function ---it meets our conditions</a:t>
            </a:r>
          </a:p>
        </p:txBody>
      </p:sp>
      <p:pic>
        <p:nvPicPr>
          <p:cNvPr id="5157" name="Picture 37" descr="WB01518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10600" y="5181600"/>
            <a:ext cx="62865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0" name="Text Box 40"/>
          <p:cNvSpPr txBox="1">
            <a:spLocks noChangeArrowheads="1"/>
          </p:cNvSpPr>
          <p:nvPr/>
        </p:nvSpPr>
        <p:spPr bwMode="auto">
          <a:xfrm rot="-2045223">
            <a:off x="1531938" y="2232453"/>
            <a:ext cx="2108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t>All x’s are assigned</a:t>
            </a:r>
          </a:p>
        </p:txBody>
      </p:sp>
      <p:sp>
        <p:nvSpPr>
          <p:cNvPr id="5161" name="Text Box 41"/>
          <p:cNvSpPr txBox="1">
            <a:spLocks noChangeArrowheads="1"/>
          </p:cNvSpPr>
          <p:nvPr/>
        </p:nvSpPr>
        <p:spPr bwMode="auto">
          <a:xfrm rot="1994300">
            <a:off x="8559800" y="2127162"/>
            <a:ext cx="2108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t>No x has more than one y assigned</a:t>
            </a:r>
          </a:p>
        </p:txBody>
      </p:sp>
      <p:pic>
        <p:nvPicPr>
          <p:cNvPr id="5162" name="Picture 42" descr="WB01518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29800" y="5943600"/>
            <a:ext cx="62865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Slide Number Placeholder 16"/>
          <p:cNvSpPr>
            <a:spLocks noGrp="1"/>
          </p:cNvSpPr>
          <p:nvPr>
            <p:ph type="sldNum" sz="quarter" idx="12"/>
          </p:nvPr>
        </p:nvSpPr>
        <p:spPr/>
        <p:txBody>
          <a:bodyPr/>
          <a:lstStyle/>
          <a:p>
            <a:fld id="{3F29A57E-D715-46E0-8338-5311EAA2F641}" type="slidenum">
              <a:rPr lang="en-US" smtClean="0"/>
              <a:pPr/>
              <a:t>5</a:t>
            </a:fld>
            <a:endParaRPr lang="en-US"/>
          </a:p>
        </p:txBody>
      </p:sp>
    </p:spTree>
    <p:extLst>
      <p:ext uri="{BB962C8B-B14F-4D97-AF65-F5344CB8AC3E}">
        <p14:creationId xmlns:p14="http://schemas.microsoft.com/office/powerpoint/2010/main" xmlns="" val="3281163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5143"/>
                                        </p:tgtEl>
                                        <p:attrNameLst>
                                          <p:attrName>style.visibility</p:attrName>
                                        </p:attrNameLst>
                                      </p:cBhvr>
                                      <p:to>
                                        <p:strVal val="visible"/>
                                      </p:to>
                                    </p:set>
                                    <p:anim calcmode="lin" valueType="num">
                                      <p:cBhvr additive="base">
                                        <p:cTn id="7" dur="500" fill="hold"/>
                                        <p:tgtEl>
                                          <p:spTgt spid="5143"/>
                                        </p:tgtEl>
                                        <p:attrNameLst>
                                          <p:attrName>ppt_x</p:attrName>
                                        </p:attrNameLst>
                                      </p:cBhvr>
                                      <p:tavLst>
                                        <p:tav tm="0">
                                          <p:val>
                                            <p:strVal val="1+#ppt_w/2"/>
                                          </p:val>
                                        </p:tav>
                                        <p:tav tm="100000">
                                          <p:val>
                                            <p:strVal val="#ppt_x"/>
                                          </p:val>
                                        </p:tav>
                                      </p:tavLst>
                                    </p:anim>
                                    <p:anim calcmode="lin" valueType="num">
                                      <p:cBhvr additive="base">
                                        <p:cTn id="8" dur="500" fill="hold"/>
                                        <p:tgtEl>
                                          <p:spTgt spid="514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14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5150"/>
                                        </p:tgtEl>
                                        <p:attrNameLst>
                                          <p:attrName>style.visibility</p:attrName>
                                        </p:attrNameLst>
                                      </p:cBhvr>
                                      <p:to>
                                        <p:strVal val="visible"/>
                                      </p:to>
                                    </p:set>
                                    <p:anim calcmode="lin" valueType="num">
                                      <p:cBhvr additive="base">
                                        <p:cTn id="13" dur="5000" fill="hold"/>
                                        <p:tgtEl>
                                          <p:spTgt spid="5150"/>
                                        </p:tgtEl>
                                        <p:attrNameLst>
                                          <p:attrName>ppt_x</p:attrName>
                                        </p:attrNameLst>
                                      </p:cBhvr>
                                      <p:tavLst>
                                        <p:tav tm="0">
                                          <p:val>
                                            <p:strVal val="#ppt_x"/>
                                          </p:val>
                                        </p:tav>
                                        <p:tav tm="100000">
                                          <p:val>
                                            <p:strVal val="#ppt_x"/>
                                          </p:val>
                                        </p:tav>
                                      </p:tavLst>
                                    </p:anim>
                                    <p:anim calcmode="lin" valueType="num">
                                      <p:cBhvr additive="base">
                                        <p:cTn id="14" dur="5000" fill="hold"/>
                                        <p:tgtEl>
                                          <p:spTgt spid="51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145"/>
                                        </p:tgtEl>
                                        <p:attrNameLst>
                                          <p:attrName>style.visibility</p:attrName>
                                        </p:attrNameLst>
                                      </p:cBhvr>
                                      <p:to>
                                        <p:strVal val="visible"/>
                                      </p:to>
                                    </p:set>
                                    <p:animEffect transition="in" filter="box(out)">
                                      <p:cBhvr>
                                        <p:cTn id="19" dur="500"/>
                                        <p:tgtEl>
                                          <p:spTgt spid="5145"/>
                                        </p:tgtEl>
                                      </p:cBhvr>
                                    </p:animEffect>
                                  </p:childTnLst>
                                </p:cTn>
                              </p:par>
                            </p:childTnLst>
                          </p:cTn>
                        </p:par>
                        <p:par>
                          <p:cTn id="20" fill="hold" nodeType="afterGroup">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5146"/>
                                        </p:tgtEl>
                                        <p:attrNameLst>
                                          <p:attrName>style.visibility</p:attrName>
                                        </p:attrNameLst>
                                      </p:cBhvr>
                                      <p:to>
                                        <p:strVal val="visible"/>
                                      </p:to>
                                    </p:set>
                                    <p:anim calcmode="lin" valueType="num">
                                      <p:cBhvr additive="base">
                                        <p:cTn id="23" dur="500" fill="hold"/>
                                        <p:tgtEl>
                                          <p:spTgt spid="5146"/>
                                        </p:tgtEl>
                                        <p:attrNameLst>
                                          <p:attrName>ppt_x</p:attrName>
                                        </p:attrNameLst>
                                      </p:cBhvr>
                                      <p:tavLst>
                                        <p:tav tm="0">
                                          <p:val>
                                            <p:strVal val="#ppt_x"/>
                                          </p:val>
                                        </p:tav>
                                        <p:tav tm="100000">
                                          <p:val>
                                            <p:strVal val="#ppt_x"/>
                                          </p:val>
                                        </p:tav>
                                      </p:tavLst>
                                    </p:anim>
                                    <p:anim calcmode="lin" valueType="num">
                                      <p:cBhvr additive="base">
                                        <p:cTn id="24" dur="500" fill="hold"/>
                                        <p:tgtEl>
                                          <p:spTgt spid="5146"/>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147"/>
                                        </p:tgtEl>
                                        <p:attrNameLst>
                                          <p:attrName>style.visibility</p:attrName>
                                        </p:attrNameLst>
                                      </p:cBhvr>
                                      <p:to>
                                        <p:strVal val="visible"/>
                                      </p:to>
                                    </p:set>
                                    <p:animEffect transition="in" filter="box(out)">
                                      <p:cBhvr>
                                        <p:cTn id="29" dur="500"/>
                                        <p:tgtEl>
                                          <p:spTgt spid="5147"/>
                                        </p:tgtEl>
                                      </p:cBhvr>
                                    </p:animEffect>
                                  </p:childTnLst>
                                </p:cTn>
                              </p:par>
                            </p:childTnLst>
                          </p:cTn>
                        </p:par>
                        <p:par>
                          <p:cTn id="30" fill="hold" nodeType="afterGroup">
                            <p:stCondLst>
                              <p:cond delay="500"/>
                            </p:stCondLst>
                            <p:childTnLst>
                              <p:par>
                                <p:cTn id="31" presetID="2" presetClass="entr" presetSubtype="1" fill="hold" grpId="0" nodeType="afterEffect">
                                  <p:stCondLst>
                                    <p:cond delay="0"/>
                                  </p:stCondLst>
                                  <p:childTnLst>
                                    <p:set>
                                      <p:cBhvr>
                                        <p:cTn id="32" dur="1" fill="hold">
                                          <p:stCondLst>
                                            <p:cond delay="0"/>
                                          </p:stCondLst>
                                        </p:cTn>
                                        <p:tgtEl>
                                          <p:spTgt spid="5148"/>
                                        </p:tgtEl>
                                        <p:attrNameLst>
                                          <p:attrName>style.visibility</p:attrName>
                                        </p:attrNameLst>
                                      </p:cBhvr>
                                      <p:to>
                                        <p:strVal val="visible"/>
                                      </p:to>
                                    </p:set>
                                    <p:anim calcmode="lin" valueType="num">
                                      <p:cBhvr additive="base">
                                        <p:cTn id="33" dur="500" fill="hold"/>
                                        <p:tgtEl>
                                          <p:spTgt spid="5148"/>
                                        </p:tgtEl>
                                        <p:attrNameLst>
                                          <p:attrName>ppt_x</p:attrName>
                                        </p:attrNameLst>
                                      </p:cBhvr>
                                      <p:tavLst>
                                        <p:tav tm="0">
                                          <p:val>
                                            <p:strVal val="#ppt_x"/>
                                          </p:val>
                                        </p:tav>
                                        <p:tav tm="100000">
                                          <p:val>
                                            <p:strVal val="#ppt_x"/>
                                          </p:val>
                                        </p:tav>
                                      </p:tavLst>
                                    </p:anim>
                                    <p:anim calcmode="lin" valueType="num">
                                      <p:cBhvr additive="base">
                                        <p:cTn id="34" dur="500" fill="hold"/>
                                        <p:tgtEl>
                                          <p:spTgt spid="5148"/>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151"/>
                                        </p:tgtEl>
                                        <p:attrNameLst>
                                          <p:attrName>style.visibility</p:attrName>
                                        </p:attrNameLst>
                                      </p:cBhvr>
                                      <p:to>
                                        <p:strVal val="visible"/>
                                      </p:to>
                                    </p:set>
                                    <p:animEffect transition="in" filter="wipe(left)">
                                      <p:cBhvr>
                                        <p:cTn id="39" dur="500"/>
                                        <p:tgtEl>
                                          <p:spTgt spid="51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152"/>
                                        </p:tgtEl>
                                        <p:attrNameLst>
                                          <p:attrName>style.visibility</p:attrName>
                                        </p:attrNameLst>
                                      </p:cBhvr>
                                      <p:to>
                                        <p:strVal val="visible"/>
                                      </p:to>
                                    </p:set>
                                    <p:animEffect transition="in" filter="wipe(left)">
                                      <p:cBhvr>
                                        <p:cTn id="44" dur="500"/>
                                        <p:tgtEl>
                                          <p:spTgt spid="51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153"/>
                                        </p:tgtEl>
                                        <p:attrNameLst>
                                          <p:attrName>style.visibility</p:attrName>
                                        </p:attrNameLst>
                                      </p:cBhvr>
                                      <p:to>
                                        <p:strVal val="visible"/>
                                      </p:to>
                                    </p:set>
                                    <p:animEffect transition="in" filter="wipe(left)">
                                      <p:cBhvr>
                                        <p:cTn id="49" dur="500"/>
                                        <p:tgtEl>
                                          <p:spTgt spid="515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54"/>
                                        </p:tgtEl>
                                        <p:attrNameLst>
                                          <p:attrName>style.visibility</p:attrName>
                                        </p:attrNameLst>
                                      </p:cBhvr>
                                      <p:to>
                                        <p:strVal val="visible"/>
                                      </p:to>
                                    </p:set>
                                    <p:animEffect transition="in" filter="wipe(left)">
                                      <p:cBhvr>
                                        <p:cTn id="54" dur="500"/>
                                        <p:tgtEl>
                                          <p:spTgt spid="515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155"/>
                                        </p:tgtEl>
                                        <p:attrNameLst>
                                          <p:attrName>style.visibility</p:attrName>
                                        </p:attrNameLst>
                                      </p:cBhvr>
                                      <p:to>
                                        <p:strVal val="visible"/>
                                      </p:to>
                                    </p:set>
                                    <p:animEffect transition="in" filter="wipe(left)">
                                      <p:cBhvr>
                                        <p:cTn id="59" dur="500"/>
                                        <p:tgtEl>
                                          <p:spTgt spid="515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9" presetClass="entr" presetSubtype="10" fill="hold" grpId="0" nodeType="clickEffect">
                                  <p:stCondLst>
                                    <p:cond delay="0"/>
                                  </p:stCondLst>
                                  <p:childTnLst>
                                    <p:set>
                                      <p:cBhvr>
                                        <p:cTn id="63" dur="1" fill="hold">
                                          <p:stCondLst>
                                            <p:cond delay="0"/>
                                          </p:stCondLst>
                                        </p:cTn>
                                        <p:tgtEl>
                                          <p:spTgt spid="5160"/>
                                        </p:tgtEl>
                                        <p:attrNameLst>
                                          <p:attrName>style.visibility</p:attrName>
                                        </p:attrNameLst>
                                      </p:cBhvr>
                                      <p:to>
                                        <p:strVal val="visible"/>
                                      </p:to>
                                    </p:set>
                                    <p:anim calcmode="lin" valueType="num">
                                      <p:cBhvr>
                                        <p:cTn id="64" dur="5000" fill="hold"/>
                                        <p:tgtEl>
                                          <p:spTgt spid="5160"/>
                                        </p:tgtEl>
                                        <p:attrNameLst>
                                          <p:attrName>ppt_w</p:attrName>
                                        </p:attrNameLst>
                                      </p:cBhvr>
                                      <p:tavLst>
                                        <p:tav tm="0" fmla="#ppt_w*sin(2.5*pi*$)">
                                          <p:val>
                                            <p:fltVal val="0"/>
                                          </p:val>
                                        </p:tav>
                                        <p:tav tm="100000">
                                          <p:val>
                                            <p:fltVal val="1"/>
                                          </p:val>
                                        </p:tav>
                                      </p:tavLst>
                                    </p:anim>
                                    <p:anim calcmode="lin" valueType="num">
                                      <p:cBhvr>
                                        <p:cTn id="65" dur="5000" fill="hold"/>
                                        <p:tgtEl>
                                          <p:spTgt spid="5160"/>
                                        </p:tgtEl>
                                        <p:attrNameLst>
                                          <p:attrName>ppt_h</p:attrName>
                                        </p:attrNameLst>
                                      </p:cBhvr>
                                      <p:tavLst>
                                        <p:tav tm="0">
                                          <p:val>
                                            <p:strVal val="#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 fill="hold" nodeType="clickEffect">
                                  <p:stCondLst>
                                    <p:cond delay="0"/>
                                  </p:stCondLst>
                                  <p:childTnLst>
                                    <p:set>
                                      <p:cBhvr>
                                        <p:cTn id="69" dur="1" fill="hold">
                                          <p:stCondLst>
                                            <p:cond delay="0"/>
                                          </p:stCondLst>
                                        </p:cTn>
                                        <p:tgtEl>
                                          <p:spTgt spid="5157"/>
                                        </p:tgtEl>
                                        <p:attrNameLst>
                                          <p:attrName>style.visibility</p:attrName>
                                        </p:attrNameLst>
                                      </p:cBhvr>
                                      <p:to>
                                        <p:strVal val="visible"/>
                                      </p:to>
                                    </p:set>
                                    <p:anim calcmode="lin" valueType="num">
                                      <p:cBhvr additive="base">
                                        <p:cTn id="70" dur="500" fill="hold"/>
                                        <p:tgtEl>
                                          <p:spTgt spid="5157"/>
                                        </p:tgtEl>
                                        <p:attrNameLst>
                                          <p:attrName>ppt_x</p:attrName>
                                        </p:attrNameLst>
                                      </p:cBhvr>
                                      <p:tavLst>
                                        <p:tav tm="0">
                                          <p:val>
                                            <p:strVal val="#ppt_x"/>
                                          </p:val>
                                        </p:tav>
                                        <p:tav tm="100000">
                                          <p:val>
                                            <p:strVal val="#ppt_x"/>
                                          </p:val>
                                        </p:tav>
                                      </p:tavLst>
                                    </p:anim>
                                    <p:anim calcmode="lin" valueType="num">
                                      <p:cBhvr additive="base">
                                        <p:cTn id="71" dur="500" fill="hold"/>
                                        <p:tgtEl>
                                          <p:spTgt spid="5157"/>
                                        </p:tgtEl>
                                        <p:attrNameLst>
                                          <p:attrName>ppt_y</p:attrName>
                                        </p:attrNameLst>
                                      </p:cBhvr>
                                      <p:tavLst>
                                        <p:tav tm="0">
                                          <p:val>
                                            <p:strVal val="0-#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9" presetClass="entr" presetSubtype="10" fill="hold" grpId="0" nodeType="clickEffect">
                                  <p:stCondLst>
                                    <p:cond delay="0"/>
                                  </p:stCondLst>
                                  <p:childTnLst>
                                    <p:set>
                                      <p:cBhvr>
                                        <p:cTn id="75" dur="1" fill="hold">
                                          <p:stCondLst>
                                            <p:cond delay="0"/>
                                          </p:stCondLst>
                                        </p:cTn>
                                        <p:tgtEl>
                                          <p:spTgt spid="5161"/>
                                        </p:tgtEl>
                                        <p:attrNameLst>
                                          <p:attrName>style.visibility</p:attrName>
                                        </p:attrNameLst>
                                      </p:cBhvr>
                                      <p:to>
                                        <p:strVal val="visible"/>
                                      </p:to>
                                    </p:set>
                                    <p:anim calcmode="lin" valueType="num">
                                      <p:cBhvr>
                                        <p:cTn id="76" dur="5000" fill="hold"/>
                                        <p:tgtEl>
                                          <p:spTgt spid="5161"/>
                                        </p:tgtEl>
                                        <p:attrNameLst>
                                          <p:attrName>ppt_w</p:attrName>
                                        </p:attrNameLst>
                                      </p:cBhvr>
                                      <p:tavLst>
                                        <p:tav tm="0" fmla="#ppt_w*sin(2.5*pi*$)">
                                          <p:val>
                                            <p:fltVal val="0"/>
                                          </p:val>
                                        </p:tav>
                                        <p:tav tm="100000">
                                          <p:val>
                                            <p:fltVal val="1"/>
                                          </p:val>
                                        </p:tav>
                                      </p:tavLst>
                                    </p:anim>
                                    <p:anim calcmode="lin" valueType="num">
                                      <p:cBhvr>
                                        <p:cTn id="77" dur="5000" fill="hold"/>
                                        <p:tgtEl>
                                          <p:spTgt spid="5161"/>
                                        </p:tgtEl>
                                        <p:attrNameLst>
                                          <p:attrName>ppt_h</p:attrName>
                                        </p:attrNameLst>
                                      </p:cBhvr>
                                      <p:tavLst>
                                        <p:tav tm="0">
                                          <p:val>
                                            <p:strVal val="#ppt_h"/>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1" fill="hold" nodeType="clickEffect">
                                  <p:stCondLst>
                                    <p:cond delay="0"/>
                                  </p:stCondLst>
                                  <p:childTnLst>
                                    <p:set>
                                      <p:cBhvr>
                                        <p:cTn id="81" dur="1" fill="hold">
                                          <p:stCondLst>
                                            <p:cond delay="0"/>
                                          </p:stCondLst>
                                        </p:cTn>
                                        <p:tgtEl>
                                          <p:spTgt spid="5162"/>
                                        </p:tgtEl>
                                        <p:attrNameLst>
                                          <p:attrName>style.visibility</p:attrName>
                                        </p:attrNameLst>
                                      </p:cBhvr>
                                      <p:to>
                                        <p:strVal val="visible"/>
                                      </p:to>
                                    </p:set>
                                    <p:anim calcmode="lin" valueType="num">
                                      <p:cBhvr additive="base">
                                        <p:cTn id="82" dur="500" fill="hold"/>
                                        <p:tgtEl>
                                          <p:spTgt spid="5162"/>
                                        </p:tgtEl>
                                        <p:attrNameLst>
                                          <p:attrName>ppt_x</p:attrName>
                                        </p:attrNameLst>
                                      </p:cBhvr>
                                      <p:tavLst>
                                        <p:tav tm="0">
                                          <p:val>
                                            <p:strVal val="#ppt_x"/>
                                          </p:val>
                                        </p:tav>
                                        <p:tav tm="100000">
                                          <p:val>
                                            <p:strVal val="#ppt_x"/>
                                          </p:val>
                                        </p:tav>
                                      </p:tavLst>
                                    </p:anim>
                                    <p:anim calcmode="lin" valueType="num">
                                      <p:cBhvr additive="base">
                                        <p:cTn id="83" dur="500" fill="hold"/>
                                        <p:tgtEl>
                                          <p:spTgt spid="5162"/>
                                        </p:tgtEl>
                                        <p:attrNameLst>
                                          <p:attrName>ppt_y</p:attrName>
                                        </p:attrNameLst>
                                      </p:cBhvr>
                                      <p:tavLst>
                                        <p:tav tm="0">
                                          <p:val>
                                            <p:strVal val="0-#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5149"/>
                                        </p:tgtEl>
                                        <p:attrNameLst>
                                          <p:attrName>style.visibility</p:attrName>
                                        </p:attrNameLst>
                                      </p:cBhvr>
                                      <p:to>
                                        <p:strVal val="visible"/>
                                      </p:to>
                                    </p:set>
                                    <p:anim calcmode="lin" valueType="num">
                                      <p:cBhvr additive="base">
                                        <p:cTn id="88" dur="500" fill="hold"/>
                                        <p:tgtEl>
                                          <p:spTgt spid="5149"/>
                                        </p:tgtEl>
                                        <p:attrNameLst>
                                          <p:attrName>ppt_x</p:attrName>
                                        </p:attrNameLst>
                                      </p:cBhvr>
                                      <p:tavLst>
                                        <p:tav tm="0">
                                          <p:val>
                                            <p:strVal val="#ppt_x"/>
                                          </p:val>
                                        </p:tav>
                                        <p:tav tm="100000">
                                          <p:val>
                                            <p:strVal val="#ppt_x"/>
                                          </p:val>
                                        </p:tav>
                                      </p:tavLst>
                                    </p:anim>
                                    <p:anim calcmode="lin" valueType="num">
                                      <p:cBhvr additive="base">
                                        <p:cTn id="89" dur="500" fill="hold"/>
                                        <p:tgtEl>
                                          <p:spTgt spid="514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37" fill="hold" grpId="0" nodeType="clickEffect">
                                  <p:stCondLst>
                                    <p:cond delay="0"/>
                                  </p:stCondLst>
                                  <p:childTnLst>
                                    <p:set>
                                      <p:cBhvr>
                                        <p:cTn id="93" dur="1" fill="hold">
                                          <p:stCondLst>
                                            <p:cond delay="0"/>
                                          </p:stCondLst>
                                        </p:cTn>
                                        <p:tgtEl>
                                          <p:spTgt spid="5156"/>
                                        </p:tgtEl>
                                        <p:attrNameLst>
                                          <p:attrName>style.visibility</p:attrName>
                                        </p:attrNameLst>
                                      </p:cBhvr>
                                      <p:to>
                                        <p:strVal val="visible"/>
                                      </p:to>
                                    </p:set>
                                    <p:animEffect transition="in" filter="barn(outVertical)">
                                      <p:cBhvr>
                                        <p:cTn id="94" dur="500"/>
                                        <p:tgtEl>
                                          <p:spTgt spid="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animBg="1" autoUpdateAnimBg="0"/>
      <p:bldP spid="5146" grpId="0" autoUpdateAnimBg="0"/>
      <p:bldP spid="5147" grpId="0" animBg="1" autoUpdateAnimBg="0"/>
      <p:bldP spid="5148" grpId="0" autoUpdateAnimBg="0"/>
      <p:bldP spid="5151" grpId="0" animBg="1"/>
      <p:bldP spid="5152" grpId="0" animBg="1"/>
      <p:bldP spid="5153" grpId="0" animBg="1"/>
      <p:bldP spid="5154" grpId="0" animBg="1"/>
      <p:bldP spid="5155" grpId="0" animBg="1"/>
      <p:bldP spid="5156" grpId="0" animBg="1" autoUpdateAnimBg="0"/>
      <p:bldP spid="5160" grpId="0" autoUpdateAnimBg="0"/>
      <p:bldP spid="516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6277B9A-D730-4B64-9DBF-A32B052B611D}" type="slidenum">
              <a:rPr lang="en-US"/>
              <a:pPr/>
              <a:t>50</a:t>
            </a:fld>
            <a:endParaRPr lang="en-US"/>
          </a:p>
        </p:txBody>
      </p:sp>
      <p:sp>
        <p:nvSpPr>
          <p:cNvPr id="21506" name="Rectangle 2"/>
          <p:cNvSpPr>
            <a:spLocks noGrp="1" noChangeArrowheads="1"/>
          </p:cNvSpPr>
          <p:nvPr>
            <p:ph type="title"/>
          </p:nvPr>
        </p:nvSpPr>
        <p:spPr/>
        <p:txBody>
          <a:bodyPr/>
          <a:lstStyle/>
          <a:p>
            <a:r>
              <a:rPr lang="en-US"/>
              <a:t>Compositions of functions</a:t>
            </a:r>
          </a:p>
        </p:txBody>
      </p:sp>
      <p:sp>
        <p:nvSpPr>
          <p:cNvPr id="21507" name="Rectangle 3"/>
          <p:cNvSpPr>
            <a:spLocks noGrp="1" noChangeArrowheads="1"/>
          </p:cNvSpPr>
          <p:nvPr>
            <p:ph type="body" idx="4294967295"/>
          </p:nvPr>
        </p:nvSpPr>
        <p:spPr>
          <a:xfrm>
            <a:off x="1981200" y="1600201"/>
            <a:ext cx="8229600" cy="4525963"/>
          </a:xfrm>
          <a:prstGeom prst="rect">
            <a:avLst/>
          </a:prstGeom>
        </p:spPr>
        <p:txBody>
          <a:bodyPr/>
          <a:lstStyle/>
          <a:p>
            <a:r>
              <a:rPr lang="en-US"/>
              <a:t>Let (f ○ g)(x) = f(g(x))</a:t>
            </a:r>
          </a:p>
          <a:p>
            <a:endParaRPr lang="en-US"/>
          </a:p>
          <a:p>
            <a:r>
              <a:rPr lang="en-US"/>
              <a:t>Let f(x) = 2x+3		Let g(x) = 3x+2</a:t>
            </a:r>
          </a:p>
          <a:p>
            <a:endParaRPr lang="en-US"/>
          </a:p>
          <a:p>
            <a:r>
              <a:rPr lang="en-US"/>
              <a:t>g(1) = 5, f(5) = 13</a:t>
            </a:r>
          </a:p>
          <a:p>
            <a:endParaRPr lang="en-US"/>
          </a:p>
          <a:p>
            <a:r>
              <a:rPr lang="en-US"/>
              <a:t>Thus, (f ○ g)(1) = f(g(1)) = 13</a:t>
            </a:r>
          </a:p>
        </p:txBody>
      </p:sp>
    </p:spTree>
    <p:extLst>
      <p:ext uri="{BB962C8B-B14F-4D97-AF65-F5344CB8AC3E}">
        <p14:creationId xmlns:p14="http://schemas.microsoft.com/office/powerpoint/2010/main" xmlns="" val="3330451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0757E294-4E57-4763-98B3-D7B464D46E2E}" type="slidenum">
              <a:rPr lang="en-US"/>
              <a:pPr/>
              <a:t>51</a:t>
            </a:fld>
            <a:endParaRPr lang="en-US"/>
          </a:p>
        </p:txBody>
      </p:sp>
      <p:sp>
        <p:nvSpPr>
          <p:cNvPr id="22530" name="Rectangle 2"/>
          <p:cNvSpPr>
            <a:spLocks noGrp="1" noChangeArrowheads="1"/>
          </p:cNvSpPr>
          <p:nvPr>
            <p:ph type="title"/>
          </p:nvPr>
        </p:nvSpPr>
        <p:spPr/>
        <p:txBody>
          <a:bodyPr/>
          <a:lstStyle/>
          <a:p>
            <a:r>
              <a:rPr lang="en-US"/>
              <a:t>Compositions of functions</a:t>
            </a:r>
          </a:p>
        </p:txBody>
      </p:sp>
      <p:sp>
        <p:nvSpPr>
          <p:cNvPr id="22531" name="Oval 3"/>
          <p:cNvSpPr>
            <a:spLocks noChangeArrowheads="1"/>
          </p:cNvSpPr>
          <p:nvPr/>
        </p:nvSpPr>
        <p:spPr bwMode="auto">
          <a:xfrm>
            <a:off x="1752600" y="2590800"/>
            <a:ext cx="2286000" cy="22860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2" name="Oval 4"/>
          <p:cNvSpPr>
            <a:spLocks noChangeArrowheads="1"/>
          </p:cNvSpPr>
          <p:nvPr/>
        </p:nvSpPr>
        <p:spPr bwMode="auto">
          <a:xfrm>
            <a:off x="8077200" y="2667000"/>
            <a:ext cx="2286000" cy="22860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5" name="Freeform 7"/>
          <p:cNvSpPr>
            <a:spLocks/>
          </p:cNvSpPr>
          <p:nvPr/>
        </p:nvSpPr>
        <p:spPr bwMode="auto">
          <a:xfrm>
            <a:off x="3962400" y="3048000"/>
            <a:ext cx="1066800" cy="2413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536" name="Text Box 8"/>
          <p:cNvSpPr txBox="1">
            <a:spLocks noChangeArrowheads="1"/>
          </p:cNvSpPr>
          <p:nvPr/>
        </p:nvSpPr>
        <p:spPr bwMode="auto">
          <a:xfrm>
            <a:off x="4311650" y="2667001"/>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g</a:t>
            </a:r>
          </a:p>
        </p:txBody>
      </p:sp>
      <p:sp>
        <p:nvSpPr>
          <p:cNvPr id="22538" name="Oval 10"/>
          <p:cNvSpPr>
            <a:spLocks noChangeArrowheads="1"/>
          </p:cNvSpPr>
          <p:nvPr/>
        </p:nvSpPr>
        <p:spPr bwMode="auto">
          <a:xfrm>
            <a:off x="6019800" y="41148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2" name="Freeform 14"/>
          <p:cNvSpPr>
            <a:spLocks/>
          </p:cNvSpPr>
          <p:nvPr/>
        </p:nvSpPr>
        <p:spPr bwMode="auto">
          <a:xfrm>
            <a:off x="2895600" y="3733800"/>
            <a:ext cx="32004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548" name="Oval 20"/>
          <p:cNvSpPr>
            <a:spLocks noChangeArrowheads="1"/>
          </p:cNvSpPr>
          <p:nvPr/>
        </p:nvSpPr>
        <p:spPr bwMode="auto">
          <a:xfrm>
            <a:off x="4953000" y="2667000"/>
            <a:ext cx="2286000" cy="22860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9" name="Freeform 21"/>
          <p:cNvSpPr>
            <a:spLocks/>
          </p:cNvSpPr>
          <p:nvPr/>
        </p:nvSpPr>
        <p:spPr bwMode="auto">
          <a:xfrm>
            <a:off x="7162800" y="3048000"/>
            <a:ext cx="1066800" cy="2413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555" name="Text Box 27"/>
          <p:cNvSpPr txBox="1">
            <a:spLocks noChangeArrowheads="1"/>
          </p:cNvSpPr>
          <p:nvPr/>
        </p:nvSpPr>
        <p:spPr bwMode="auto">
          <a:xfrm>
            <a:off x="7536820" y="2667000"/>
            <a:ext cx="2616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a:t>
            </a:r>
          </a:p>
        </p:txBody>
      </p:sp>
      <p:sp>
        <p:nvSpPr>
          <p:cNvPr id="22557" name="Oval 29"/>
          <p:cNvSpPr>
            <a:spLocks noChangeArrowheads="1"/>
          </p:cNvSpPr>
          <p:nvPr/>
        </p:nvSpPr>
        <p:spPr bwMode="auto">
          <a:xfrm>
            <a:off x="9296400" y="41910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58" name="Freeform 30"/>
          <p:cNvSpPr>
            <a:spLocks/>
          </p:cNvSpPr>
          <p:nvPr/>
        </p:nvSpPr>
        <p:spPr bwMode="auto">
          <a:xfrm>
            <a:off x="6172200" y="3810000"/>
            <a:ext cx="32004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559" name="Freeform 31"/>
          <p:cNvSpPr>
            <a:spLocks/>
          </p:cNvSpPr>
          <p:nvPr/>
        </p:nvSpPr>
        <p:spPr bwMode="auto">
          <a:xfrm>
            <a:off x="3276600" y="2133600"/>
            <a:ext cx="5638800" cy="5461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560" name="Text Box 32"/>
          <p:cNvSpPr txBox="1">
            <a:spLocks noChangeArrowheads="1"/>
          </p:cNvSpPr>
          <p:nvPr/>
        </p:nvSpPr>
        <p:spPr bwMode="auto">
          <a:xfrm>
            <a:off x="5551077" y="1752600"/>
            <a:ext cx="6628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 ○ g</a:t>
            </a:r>
          </a:p>
        </p:txBody>
      </p:sp>
      <p:sp>
        <p:nvSpPr>
          <p:cNvPr id="22563" name="Freeform 35"/>
          <p:cNvSpPr>
            <a:spLocks/>
          </p:cNvSpPr>
          <p:nvPr/>
        </p:nvSpPr>
        <p:spPr bwMode="auto">
          <a:xfrm>
            <a:off x="2895600" y="4114800"/>
            <a:ext cx="6400800" cy="1143000"/>
          </a:xfrm>
          <a:custGeom>
            <a:avLst/>
            <a:gdLst>
              <a:gd name="T0" fmla="*/ 0 w 4032"/>
              <a:gd name="T1" fmla="*/ 0 h 400"/>
              <a:gd name="T2" fmla="*/ 2016 w 4032"/>
              <a:gd name="T3" fmla="*/ 384 h 400"/>
              <a:gd name="T4" fmla="*/ 4032 w 4032"/>
              <a:gd name="T5" fmla="*/ 96 h 400"/>
            </a:gdLst>
            <a:ahLst/>
            <a:cxnLst>
              <a:cxn ang="0">
                <a:pos x="T0" y="T1"/>
              </a:cxn>
              <a:cxn ang="0">
                <a:pos x="T2" y="T3"/>
              </a:cxn>
              <a:cxn ang="0">
                <a:pos x="T4" y="T5"/>
              </a:cxn>
            </a:cxnLst>
            <a:rect l="0" t="0" r="r" b="b"/>
            <a:pathLst>
              <a:path w="4032" h="400">
                <a:moveTo>
                  <a:pt x="0" y="0"/>
                </a:moveTo>
                <a:cubicBezTo>
                  <a:pt x="672" y="184"/>
                  <a:pt x="1344" y="368"/>
                  <a:pt x="2016" y="384"/>
                </a:cubicBezTo>
                <a:cubicBezTo>
                  <a:pt x="2688" y="400"/>
                  <a:pt x="3568" y="184"/>
                  <a:pt x="4032" y="96"/>
                </a:cubicBezTo>
              </a:path>
            </a:pathLst>
          </a:custGeom>
          <a:noFill/>
          <a:ln w="25400" cap="flat" cmpd="sng">
            <a:solidFill>
              <a:srgbClr val="FF0000"/>
            </a:solidFill>
            <a:prstDash val="solid"/>
            <a:round/>
            <a:headEnd type="none" w="med" len="med"/>
            <a:tailEnd type="triangl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7" name="Oval 9"/>
          <p:cNvSpPr>
            <a:spLocks noChangeArrowheads="1"/>
          </p:cNvSpPr>
          <p:nvPr/>
        </p:nvSpPr>
        <p:spPr bwMode="auto">
          <a:xfrm>
            <a:off x="2819400" y="40386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64" name="Text Box 36"/>
          <p:cNvSpPr txBox="1">
            <a:spLocks noChangeArrowheads="1"/>
          </p:cNvSpPr>
          <p:nvPr/>
        </p:nvSpPr>
        <p:spPr bwMode="auto">
          <a:xfrm>
            <a:off x="4141288" y="3352800"/>
            <a:ext cx="5629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g(a)</a:t>
            </a:r>
          </a:p>
        </p:txBody>
      </p:sp>
      <p:sp>
        <p:nvSpPr>
          <p:cNvPr id="22565" name="Text Box 37"/>
          <p:cNvSpPr txBox="1">
            <a:spLocks noChangeArrowheads="1"/>
          </p:cNvSpPr>
          <p:nvPr/>
        </p:nvSpPr>
        <p:spPr bwMode="auto">
          <a:xfrm>
            <a:off x="7423150" y="3429001"/>
            <a:ext cx="527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f(a)</a:t>
            </a:r>
          </a:p>
        </p:txBody>
      </p:sp>
      <p:sp>
        <p:nvSpPr>
          <p:cNvPr id="22566" name="Text Box 38"/>
          <p:cNvSpPr txBox="1">
            <a:spLocks noChangeArrowheads="1"/>
          </p:cNvSpPr>
          <p:nvPr/>
        </p:nvSpPr>
        <p:spPr bwMode="auto">
          <a:xfrm>
            <a:off x="5638801" y="5257801"/>
            <a:ext cx="1071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 ○ g)(a)</a:t>
            </a:r>
          </a:p>
        </p:txBody>
      </p:sp>
      <p:sp>
        <p:nvSpPr>
          <p:cNvPr id="22567" name="Text Box 39"/>
          <p:cNvSpPr txBox="1">
            <a:spLocks noChangeArrowheads="1"/>
          </p:cNvSpPr>
          <p:nvPr/>
        </p:nvSpPr>
        <p:spPr bwMode="auto">
          <a:xfrm>
            <a:off x="5804988" y="4267200"/>
            <a:ext cx="5629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g(a)</a:t>
            </a:r>
          </a:p>
        </p:txBody>
      </p:sp>
      <p:sp>
        <p:nvSpPr>
          <p:cNvPr id="22568" name="Text Box 40"/>
          <p:cNvSpPr txBox="1">
            <a:spLocks noChangeArrowheads="1"/>
          </p:cNvSpPr>
          <p:nvPr/>
        </p:nvSpPr>
        <p:spPr bwMode="auto">
          <a:xfrm>
            <a:off x="9437799" y="4038600"/>
            <a:ext cx="76495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f(g(a))</a:t>
            </a:r>
          </a:p>
        </p:txBody>
      </p:sp>
      <p:sp>
        <p:nvSpPr>
          <p:cNvPr id="22569" name="Text Box 41"/>
          <p:cNvSpPr txBox="1">
            <a:spLocks noChangeArrowheads="1"/>
          </p:cNvSpPr>
          <p:nvPr/>
        </p:nvSpPr>
        <p:spPr bwMode="auto">
          <a:xfrm>
            <a:off x="2514600" y="3962401"/>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a</a:t>
            </a:r>
          </a:p>
        </p:txBody>
      </p:sp>
      <p:sp>
        <p:nvSpPr>
          <p:cNvPr id="22570" name="Text Box 42"/>
          <p:cNvSpPr txBox="1">
            <a:spLocks noChangeArrowheads="1"/>
          </p:cNvSpPr>
          <p:nvPr/>
        </p:nvSpPr>
        <p:spPr bwMode="auto">
          <a:xfrm>
            <a:off x="2743200" y="22098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A</a:t>
            </a:r>
          </a:p>
        </p:txBody>
      </p:sp>
      <p:sp>
        <p:nvSpPr>
          <p:cNvPr id="22571" name="Text Box 43"/>
          <p:cNvSpPr txBox="1">
            <a:spLocks noChangeArrowheads="1"/>
          </p:cNvSpPr>
          <p:nvPr/>
        </p:nvSpPr>
        <p:spPr bwMode="auto">
          <a:xfrm>
            <a:off x="5867400" y="22860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B</a:t>
            </a:r>
          </a:p>
        </p:txBody>
      </p:sp>
      <p:sp>
        <p:nvSpPr>
          <p:cNvPr id="22572" name="Text Box 44"/>
          <p:cNvSpPr txBox="1">
            <a:spLocks noChangeArrowheads="1"/>
          </p:cNvSpPr>
          <p:nvPr/>
        </p:nvSpPr>
        <p:spPr bwMode="auto">
          <a:xfrm>
            <a:off x="8991600" y="22860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C</a:t>
            </a:r>
          </a:p>
        </p:txBody>
      </p:sp>
    </p:spTree>
    <p:extLst>
      <p:ext uri="{BB962C8B-B14F-4D97-AF65-F5344CB8AC3E}">
        <p14:creationId xmlns:p14="http://schemas.microsoft.com/office/powerpoint/2010/main" xmlns="" val="3186680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5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5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56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5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P spid="22536" grpId="0"/>
      <p:bldP spid="22538" grpId="0" animBg="1"/>
      <p:bldP spid="22542" grpId="0" animBg="1"/>
      <p:bldP spid="22549" grpId="0" animBg="1"/>
      <p:bldP spid="22555" grpId="0"/>
      <p:bldP spid="22557" grpId="0" animBg="1"/>
      <p:bldP spid="22558" grpId="0" animBg="1"/>
      <p:bldP spid="22559" grpId="0" animBg="1"/>
      <p:bldP spid="22560" grpId="0"/>
      <p:bldP spid="22563" grpId="0" animBg="1"/>
      <p:bldP spid="22537" grpId="0" animBg="1"/>
      <p:bldP spid="22564" grpId="0"/>
      <p:bldP spid="22565" grpId="0"/>
      <p:bldP spid="22566" grpId="0"/>
      <p:bldP spid="22567" grpId="0"/>
      <p:bldP spid="22568" grpId="0"/>
      <p:bldP spid="2256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4E301C1B-728D-4283-B360-AD55EE187785}" type="slidenum">
              <a:rPr lang="en-US"/>
              <a:pPr/>
              <a:t>52</a:t>
            </a:fld>
            <a:endParaRPr lang="en-US"/>
          </a:p>
        </p:txBody>
      </p:sp>
      <p:sp>
        <p:nvSpPr>
          <p:cNvPr id="23554" name="Rectangle 2"/>
          <p:cNvSpPr>
            <a:spLocks noGrp="1" noChangeArrowheads="1"/>
          </p:cNvSpPr>
          <p:nvPr>
            <p:ph type="title"/>
          </p:nvPr>
        </p:nvSpPr>
        <p:spPr/>
        <p:txBody>
          <a:bodyPr/>
          <a:lstStyle/>
          <a:p>
            <a:r>
              <a:rPr lang="en-US"/>
              <a:t>Compositions of functions</a:t>
            </a:r>
          </a:p>
        </p:txBody>
      </p:sp>
      <p:sp>
        <p:nvSpPr>
          <p:cNvPr id="23555" name="Oval 3"/>
          <p:cNvSpPr>
            <a:spLocks noChangeArrowheads="1"/>
          </p:cNvSpPr>
          <p:nvPr/>
        </p:nvSpPr>
        <p:spPr bwMode="auto">
          <a:xfrm>
            <a:off x="1752600" y="2590800"/>
            <a:ext cx="2286000" cy="22860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56" name="Oval 4"/>
          <p:cNvSpPr>
            <a:spLocks noChangeArrowheads="1"/>
          </p:cNvSpPr>
          <p:nvPr/>
        </p:nvSpPr>
        <p:spPr bwMode="auto">
          <a:xfrm>
            <a:off x="8077200" y="2667000"/>
            <a:ext cx="2286000" cy="22860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57" name="Freeform 5"/>
          <p:cNvSpPr>
            <a:spLocks/>
          </p:cNvSpPr>
          <p:nvPr/>
        </p:nvSpPr>
        <p:spPr bwMode="auto">
          <a:xfrm>
            <a:off x="3962400" y="3048000"/>
            <a:ext cx="1066800" cy="2413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558" name="Text Box 6"/>
          <p:cNvSpPr txBox="1">
            <a:spLocks noChangeArrowheads="1"/>
          </p:cNvSpPr>
          <p:nvPr/>
        </p:nvSpPr>
        <p:spPr bwMode="auto">
          <a:xfrm>
            <a:off x="4311650" y="2667001"/>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g</a:t>
            </a:r>
          </a:p>
        </p:txBody>
      </p:sp>
      <p:sp>
        <p:nvSpPr>
          <p:cNvPr id="23559" name="Oval 7"/>
          <p:cNvSpPr>
            <a:spLocks noChangeArrowheads="1"/>
          </p:cNvSpPr>
          <p:nvPr/>
        </p:nvSpPr>
        <p:spPr bwMode="auto">
          <a:xfrm>
            <a:off x="6019800" y="41148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60" name="Freeform 8"/>
          <p:cNvSpPr>
            <a:spLocks/>
          </p:cNvSpPr>
          <p:nvPr/>
        </p:nvSpPr>
        <p:spPr bwMode="auto">
          <a:xfrm>
            <a:off x="2895600" y="3733800"/>
            <a:ext cx="32004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561" name="Oval 9"/>
          <p:cNvSpPr>
            <a:spLocks noChangeArrowheads="1"/>
          </p:cNvSpPr>
          <p:nvPr/>
        </p:nvSpPr>
        <p:spPr bwMode="auto">
          <a:xfrm>
            <a:off x="4953000" y="2667000"/>
            <a:ext cx="2286000" cy="2286000"/>
          </a:xfrm>
          <a:prstGeom prst="ellipse">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62" name="Freeform 10"/>
          <p:cNvSpPr>
            <a:spLocks/>
          </p:cNvSpPr>
          <p:nvPr/>
        </p:nvSpPr>
        <p:spPr bwMode="auto">
          <a:xfrm>
            <a:off x="7162800" y="3048000"/>
            <a:ext cx="1066800" cy="2413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563" name="Text Box 11"/>
          <p:cNvSpPr txBox="1">
            <a:spLocks noChangeArrowheads="1"/>
          </p:cNvSpPr>
          <p:nvPr/>
        </p:nvSpPr>
        <p:spPr bwMode="auto">
          <a:xfrm>
            <a:off x="7536820" y="2667000"/>
            <a:ext cx="2616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a:t>
            </a:r>
          </a:p>
        </p:txBody>
      </p:sp>
      <p:sp>
        <p:nvSpPr>
          <p:cNvPr id="23564" name="Oval 12"/>
          <p:cNvSpPr>
            <a:spLocks noChangeArrowheads="1"/>
          </p:cNvSpPr>
          <p:nvPr/>
        </p:nvSpPr>
        <p:spPr bwMode="auto">
          <a:xfrm>
            <a:off x="9296400" y="41910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65" name="Freeform 13"/>
          <p:cNvSpPr>
            <a:spLocks/>
          </p:cNvSpPr>
          <p:nvPr/>
        </p:nvSpPr>
        <p:spPr bwMode="auto">
          <a:xfrm>
            <a:off x="6172200" y="3810000"/>
            <a:ext cx="3200400" cy="3937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566" name="Freeform 14"/>
          <p:cNvSpPr>
            <a:spLocks/>
          </p:cNvSpPr>
          <p:nvPr/>
        </p:nvSpPr>
        <p:spPr bwMode="auto">
          <a:xfrm>
            <a:off x="3276600" y="2133600"/>
            <a:ext cx="5638800" cy="546100"/>
          </a:xfrm>
          <a:custGeom>
            <a:avLst/>
            <a:gdLst>
              <a:gd name="T0" fmla="*/ 0 w 1440"/>
              <a:gd name="T1" fmla="*/ 200 h 248"/>
              <a:gd name="T2" fmla="*/ 672 w 1440"/>
              <a:gd name="T3" fmla="*/ 8 h 248"/>
              <a:gd name="T4" fmla="*/ 1440 w 1440"/>
              <a:gd name="T5" fmla="*/ 248 h 248"/>
            </a:gdLst>
            <a:ahLst/>
            <a:cxnLst>
              <a:cxn ang="0">
                <a:pos x="T0" y="T1"/>
              </a:cxn>
              <a:cxn ang="0">
                <a:pos x="T2" y="T3"/>
              </a:cxn>
              <a:cxn ang="0">
                <a:pos x="T4" y="T5"/>
              </a:cxn>
            </a:cxnLst>
            <a:rect l="0" t="0" r="r" b="b"/>
            <a:pathLst>
              <a:path w="1440" h="248">
                <a:moveTo>
                  <a:pt x="0" y="200"/>
                </a:moveTo>
                <a:cubicBezTo>
                  <a:pt x="216" y="100"/>
                  <a:pt x="432" y="0"/>
                  <a:pt x="672" y="8"/>
                </a:cubicBezTo>
                <a:cubicBezTo>
                  <a:pt x="912" y="16"/>
                  <a:pt x="1192" y="160"/>
                  <a:pt x="1440" y="248"/>
                </a:cubicBezTo>
              </a:path>
            </a:pathLst>
          </a:custGeom>
          <a:noFill/>
          <a:ln w="25400">
            <a:solidFill>
              <a:srgbClr val="FF0000"/>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3567" name="Text Box 15"/>
          <p:cNvSpPr txBox="1">
            <a:spLocks noChangeArrowheads="1"/>
          </p:cNvSpPr>
          <p:nvPr/>
        </p:nvSpPr>
        <p:spPr bwMode="auto">
          <a:xfrm>
            <a:off x="5551077" y="1752600"/>
            <a:ext cx="6628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 ○ g</a:t>
            </a:r>
          </a:p>
        </p:txBody>
      </p:sp>
      <p:sp>
        <p:nvSpPr>
          <p:cNvPr id="23568" name="Freeform 16"/>
          <p:cNvSpPr>
            <a:spLocks/>
          </p:cNvSpPr>
          <p:nvPr/>
        </p:nvSpPr>
        <p:spPr bwMode="auto">
          <a:xfrm>
            <a:off x="2895600" y="4114800"/>
            <a:ext cx="6400800" cy="1143000"/>
          </a:xfrm>
          <a:custGeom>
            <a:avLst/>
            <a:gdLst>
              <a:gd name="T0" fmla="*/ 0 w 4032"/>
              <a:gd name="T1" fmla="*/ 0 h 400"/>
              <a:gd name="T2" fmla="*/ 2016 w 4032"/>
              <a:gd name="T3" fmla="*/ 384 h 400"/>
              <a:gd name="T4" fmla="*/ 4032 w 4032"/>
              <a:gd name="T5" fmla="*/ 96 h 400"/>
            </a:gdLst>
            <a:ahLst/>
            <a:cxnLst>
              <a:cxn ang="0">
                <a:pos x="T0" y="T1"/>
              </a:cxn>
              <a:cxn ang="0">
                <a:pos x="T2" y="T3"/>
              </a:cxn>
              <a:cxn ang="0">
                <a:pos x="T4" y="T5"/>
              </a:cxn>
            </a:cxnLst>
            <a:rect l="0" t="0" r="r" b="b"/>
            <a:pathLst>
              <a:path w="4032" h="400">
                <a:moveTo>
                  <a:pt x="0" y="0"/>
                </a:moveTo>
                <a:cubicBezTo>
                  <a:pt x="672" y="184"/>
                  <a:pt x="1344" y="368"/>
                  <a:pt x="2016" y="384"/>
                </a:cubicBezTo>
                <a:cubicBezTo>
                  <a:pt x="2688" y="400"/>
                  <a:pt x="3568" y="184"/>
                  <a:pt x="4032" y="96"/>
                </a:cubicBezTo>
              </a:path>
            </a:pathLst>
          </a:custGeom>
          <a:noFill/>
          <a:ln w="25400" cap="flat" cmpd="sng">
            <a:solidFill>
              <a:srgbClr val="FF0000"/>
            </a:solidFill>
            <a:prstDash val="solid"/>
            <a:round/>
            <a:headEnd type="none" w="med" len="med"/>
            <a:tailEnd type="triangl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69" name="Oval 17"/>
          <p:cNvSpPr>
            <a:spLocks noChangeArrowheads="1"/>
          </p:cNvSpPr>
          <p:nvPr/>
        </p:nvSpPr>
        <p:spPr bwMode="auto">
          <a:xfrm>
            <a:off x="2819400" y="4038600"/>
            <a:ext cx="152400" cy="1524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70" name="Text Box 18"/>
          <p:cNvSpPr txBox="1">
            <a:spLocks noChangeArrowheads="1"/>
          </p:cNvSpPr>
          <p:nvPr/>
        </p:nvSpPr>
        <p:spPr bwMode="auto">
          <a:xfrm>
            <a:off x="4141288" y="3352800"/>
            <a:ext cx="5629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g(1)</a:t>
            </a:r>
          </a:p>
        </p:txBody>
      </p:sp>
      <p:sp>
        <p:nvSpPr>
          <p:cNvPr id="23571" name="Text Box 19"/>
          <p:cNvSpPr txBox="1">
            <a:spLocks noChangeArrowheads="1"/>
          </p:cNvSpPr>
          <p:nvPr/>
        </p:nvSpPr>
        <p:spPr bwMode="auto">
          <a:xfrm>
            <a:off x="7423150" y="3429001"/>
            <a:ext cx="527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f(5)</a:t>
            </a:r>
          </a:p>
        </p:txBody>
      </p:sp>
      <p:sp>
        <p:nvSpPr>
          <p:cNvPr id="23572" name="Text Box 20"/>
          <p:cNvSpPr txBox="1">
            <a:spLocks noChangeArrowheads="1"/>
          </p:cNvSpPr>
          <p:nvPr/>
        </p:nvSpPr>
        <p:spPr bwMode="auto">
          <a:xfrm>
            <a:off x="5638801" y="5257801"/>
            <a:ext cx="1071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 ○ g)(1)</a:t>
            </a:r>
          </a:p>
        </p:txBody>
      </p:sp>
      <p:sp>
        <p:nvSpPr>
          <p:cNvPr id="23573" name="Text Box 21"/>
          <p:cNvSpPr txBox="1">
            <a:spLocks noChangeArrowheads="1"/>
          </p:cNvSpPr>
          <p:nvPr/>
        </p:nvSpPr>
        <p:spPr bwMode="auto">
          <a:xfrm>
            <a:off x="5661025" y="4267201"/>
            <a:ext cx="8509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g(1)=5</a:t>
            </a:r>
          </a:p>
        </p:txBody>
      </p:sp>
      <p:sp>
        <p:nvSpPr>
          <p:cNvPr id="23574" name="Text Box 22"/>
          <p:cNvSpPr txBox="1">
            <a:spLocks noChangeArrowheads="1"/>
          </p:cNvSpPr>
          <p:nvPr/>
        </p:nvSpPr>
        <p:spPr bwMode="auto">
          <a:xfrm>
            <a:off x="9144000" y="3733801"/>
            <a:ext cx="1193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f(g(1))=13</a:t>
            </a:r>
          </a:p>
        </p:txBody>
      </p:sp>
      <p:sp>
        <p:nvSpPr>
          <p:cNvPr id="23575" name="Text Box 23"/>
          <p:cNvSpPr txBox="1">
            <a:spLocks noChangeArrowheads="1"/>
          </p:cNvSpPr>
          <p:nvPr/>
        </p:nvSpPr>
        <p:spPr bwMode="auto">
          <a:xfrm>
            <a:off x="2514600" y="3962401"/>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solidFill>
                  <a:srgbClr val="FF0000"/>
                </a:solidFill>
              </a:rPr>
              <a:t>1</a:t>
            </a:r>
          </a:p>
        </p:txBody>
      </p:sp>
      <p:sp>
        <p:nvSpPr>
          <p:cNvPr id="23576" name="Text Box 24"/>
          <p:cNvSpPr txBox="1">
            <a:spLocks noChangeArrowheads="1"/>
          </p:cNvSpPr>
          <p:nvPr/>
        </p:nvSpPr>
        <p:spPr bwMode="auto">
          <a:xfrm>
            <a:off x="2743200" y="22098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R</a:t>
            </a:r>
          </a:p>
        </p:txBody>
      </p:sp>
      <p:sp>
        <p:nvSpPr>
          <p:cNvPr id="23577" name="Text Box 25"/>
          <p:cNvSpPr txBox="1">
            <a:spLocks noChangeArrowheads="1"/>
          </p:cNvSpPr>
          <p:nvPr/>
        </p:nvSpPr>
        <p:spPr bwMode="auto">
          <a:xfrm>
            <a:off x="5867400" y="22860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R</a:t>
            </a:r>
          </a:p>
        </p:txBody>
      </p:sp>
      <p:sp>
        <p:nvSpPr>
          <p:cNvPr id="23578" name="Text Box 26"/>
          <p:cNvSpPr txBox="1">
            <a:spLocks noChangeArrowheads="1"/>
          </p:cNvSpPr>
          <p:nvPr/>
        </p:nvSpPr>
        <p:spPr bwMode="auto">
          <a:xfrm>
            <a:off x="8991600" y="2286001"/>
            <a:ext cx="34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t>R</a:t>
            </a:r>
          </a:p>
        </p:txBody>
      </p:sp>
      <p:sp>
        <p:nvSpPr>
          <p:cNvPr id="23579" name="Rectangle 27"/>
          <p:cNvSpPr>
            <a:spLocks noChangeArrowheads="1"/>
          </p:cNvSpPr>
          <p:nvPr/>
        </p:nvSpPr>
        <p:spPr bwMode="auto">
          <a:xfrm>
            <a:off x="3021013" y="1527175"/>
            <a:ext cx="589121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400"/>
              <a:t>Let f(x) = 2x+3		Let g(x) = 3x+2</a:t>
            </a:r>
          </a:p>
        </p:txBody>
      </p:sp>
      <p:sp>
        <p:nvSpPr>
          <p:cNvPr id="23580" name="Rectangle 28"/>
          <p:cNvSpPr>
            <a:spLocks noChangeArrowheads="1"/>
          </p:cNvSpPr>
          <p:nvPr/>
        </p:nvSpPr>
        <p:spPr bwMode="auto">
          <a:xfrm>
            <a:off x="2236490" y="5946776"/>
            <a:ext cx="3804247"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400"/>
              <a:t>f(g(x)) = 2(3x+2)+3 = 6x+7</a:t>
            </a:r>
          </a:p>
        </p:txBody>
      </p:sp>
    </p:spTree>
    <p:extLst>
      <p:ext uri="{BB962C8B-B14F-4D97-AF65-F5344CB8AC3E}">
        <p14:creationId xmlns:p14="http://schemas.microsoft.com/office/powerpoint/2010/main" xmlns="" val="3309106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6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5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5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5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6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p:bldP spid="23559" grpId="0" animBg="1"/>
      <p:bldP spid="23560" grpId="0" animBg="1"/>
      <p:bldP spid="23562" grpId="0" animBg="1"/>
      <p:bldP spid="23563" grpId="0"/>
      <p:bldP spid="23564" grpId="0" animBg="1"/>
      <p:bldP spid="23565" grpId="0" animBg="1"/>
      <p:bldP spid="23566" grpId="0" animBg="1"/>
      <p:bldP spid="23567" grpId="0"/>
      <p:bldP spid="23568" grpId="0" animBg="1"/>
      <p:bldP spid="23569" grpId="0" animBg="1"/>
      <p:bldP spid="23570" grpId="0"/>
      <p:bldP spid="23571" grpId="0"/>
      <p:bldP spid="23572" grpId="0"/>
      <p:bldP spid="23573" grpId="0"/>
      <p:bldP spid="23574" grpId="0"/>
      <p:bldP spid="23575" grpId="0"/>
      <p:bldP spid="2358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E1D01C8-5E18-46CD-B9D0-993546F1913A}" type="slidenum">
              <a:rPr lang="en-US"/>
              <a:pPr/>
              <a:t>53</a:t>
            </a:fld>
            <a:endParaRPr lang="en-US"/>
          </a:p>
        </p:txBody>
      </p:sp>
      <p:sp>
        <p:nvSpPr>
          <p:cNvPr id="24578" name="Rectangle 2"/>
          <p:cNvSpPr>
            <a:spLocks noGrp="1" noChangeArrowheads="1"/>
          </p:cNvSpPr>
          <p:nvPr>
            <p:ph type="title"/>
          </p:nvPr>
        </p:nvSpPr>
        <p:spPr/>
        <p:txBody>
          <a:bodyPr/>
          <a:lstStyle/>
          <a:p>
            <a:r>
              <a:rPr lang="en-US"/>
              <a:t>Compositions of functions</a:t>
            </a:r>
          </a:p>
        </p:txBody>
      </p:sp>
      <p:sp>
        <p:nvSpPr>
          <p:cNvPr id="24579" name="Rectangle 3"/>
          <p:cNvSpPr>
            <a:spLocks noGrp="1" noChangeArrowheads="1"/>
          </p:cNvSpPr>
          <p:nvPr>
            <p:ph type="body" idx="4294967295"/>
          </p:nvPr>
        </p:nvSpPr>
        <p:spPr>
          <a:xfrm>
            <a:off x="1981200" y="1447801"/>
            <a:ext cx="8229600" cy="4678363"/>
          </a:xfrm>
          <a:prstGeom prst="rect">
            <a:avLst/>
          </a:prstGeom>
        </p:spPr>
        <p:txBody>
          <a:bodyPr/>
          <a:lstStyle/>
          <a:p>
            <a:pPr>
              <a:buFontTx/>
              <a:buNone/>
            </a:pPr>
            <a:r>
              <a:rPr lang="en-US"/>
              <a:t>Does f(g(x)) = g(f(x))?</a:t>
            </a:r>
          </a:p>
          <a:p>
            <a:pPr>
              <a:buFontTx/>
              <a:buNone/>
            </a:pPr>
            <a:endParaRPr lang="en-US"/>
          </a:p>
          <a:p>
            <a:pPr>
              <a:buFontTx/>
              <a:buNone/>
            </a:pPr>
            <a:r>
              <a:rPr lang="en-US"/>
              <a:t>Let f(x) = 2x+3			Let g(x) = 3x+2</a:t>
            </a:r>
          </a:p>
          <a:p>
            <a:pPr>
              <a:buFontTx/>
              <a:buNone/>
            </a:pPr>
            <a:endParaRPr lang="en-US"/>
          </a:p>
          <a:p>
            <a:pPr>
              <a:buFontTx/>
              <a:buNone/>
            </a:pPr>
            <a:r>
              <a:rPr lang="en-US"/>
              <a:t>f(g(x)) = 2(3x+2)+3 = 6x+7</a:t>
            </a:r>
          </a:p>
          <a:p>
            <a:pPr>
              <a:buFontTx/>
              <a:buNone/>
            </a:pPr>
            <a:r>
              <a:rPr lang="en-US"/>
              <a:t>g(f(x)) = 3(2x+3)+2 = 6x+11</a:t>
            </a:r>
          </a:p>
          <a:p>
            <a:endParaRPr lang="en-US"/>
          </a:p>
          <a:p>
            <a:endParaRPr lang="en-US"/>
          </a:p>
          <a:p>
            <a:pPr>
              <a:buFontTx/>
              <a:buNone/>
            </a:pPr>
            <a:r>
              <a:rPr lang="en-US"/>
              <a:t>Function composition is not commutative!</a:t>
            </a:r>
          </a:p>
        </p:txBody>
      </p:sp>
      <p:sp>
        <p:nvSpPr>
          <p:cNvPr id="24585" name="Rectangle 9"/>
          <p:cNvSpPr>
            <a:spLocks noChangeArrowheads="1"/>
          </p:cNvSpPr>
          <p:nvPr/>
        </p:nvSpPr>
        <p:spPr bwMode="auto">
          <a:xfrm>
            <a:off x="5334000" y="3429000"/>
            <a:ext cx="1143000" cy="1219200"/>
          </a:xfrm>
          <a:prstGeom prst="rect">
            <a:avLst/>
          </a:prstGeom>
          <a:noFill/>
          <a:ln w="25400" algn="ctr">
            <a:solidFill>
              <a:srgbClr val="FF0000"/>
            </a:solidFill>
            <a:miter lim="800000"/>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586" name="Text Box 10"/>
          <p:cNvSpPr txBox="1">
            <a:spLocks noChangeArrowheads="1"/>
          </p:cNvSpPr>
          <p:nvPr/>
        </p:nvSpPr>
        <p:spPr bwMode="auto">
          <a:xfrm>
            <a:off x="6535338" y="3733800"/>
            <a:ext cx="1691489"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800">
                <a:solidFill>
                  <a:srgbClr val="FF0000"/>
                </a:solidFill>
              </a:rPr>
              <a:t>Not equal!</a:t>
            </a:r>
          </a:p>
        </p:txBody>
      </p:sp>
    </p:spTree>
    <p:extLst>
      <p:ext uri="{BB962C8B-B14F-4D97-AF65-F5344CB8AC3E}">
        <p14:creationId xmlns:p14="http://schemas.microsoft.com/office/powerpoint/2010/main" xmlns="" val="408888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lide Number Placeholder 5"/>
          <p:cNvSpPr>
            <a:spLocks noGrp="1"/>
          </p:cNvSpPr>
          <p:nvPr>
            <p:ph type="sldNum" sz="quarter" idx="12"/>
          </p:nvPr>
        </p:nvSpPr>
        <p:spPr/>
        <p:txBody>
          <a:bodyPr/>
          <a:lstStyle/>
          <a:p>
            <a:fld id="{F8C6DDAD-12CD-454A-8BA3-79B011BEF60F}" type="slidenum">
              <a:rPr lang="en-US"/>
              <a:pPr/>
              <a:t>54</a:t>
            </a:fld>
            <a:endParaRPr lang="en-US"/>
          </a:p>
        </p:txBody>
      </p:sp>
      <p:sp>
        <p:nvSpPr>
          <p:cNvPr id="63490" name="Rectangle 2"/>
          <p:cNvSpPr>
            <a:spLocks noGrp="1" noChangeArrowheads="1"/>
          </p:cNvSpPr>
          <p:nvPr>
            <p:ph type="title"/>
          </p:nvPr>
        </p:nvSpPr>
        <p:spPr/>
        <p:txBody>
          <a:bodyPr/>
          <a:lstStyle/>
          <a:p>
            <a:r>
              <a:rPr lang="en-US"/>
              <a:t>Graphs of functions</a:t>
            </a:r>
          </a:p>
        </p:txBody>
      </p:sp>
      <p:sp>
        <p:nvSpPr>
          <p:cNvPr id="63492" name="Oval 4"/>
          <p:cNvSpPr>
            <a:spLocks noChangeArrowheads="1"/>
          </p:cNvSpPr>
          <p:nvPr/>
        </p:nvSpPr>
        <p:spPr bwMode="auto">
          <a:xfrm>
            <a:off x="54864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3" name="Oval 5"/>
          <p:cNvSpPr>
            <a:spLocks noChangeArrowheads="1"/>
          </p:cNvSpPr>
          <p:nvPr/>
        </p:nvSpPr>
        <p:spPr bwMode="auto">
          <a:xfrm>
            <a:off x="54864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4" name="Oval 6"/>
          <p:cNvSpPr>
            <a:spLocks noChangeArrowheads="1"/>
          </p:cNvSpPr>
          <p:nvPr/>
        </p:nvSpPr>
        <p:spPr bwMode="auto">
          <a:xfrm>
            <a:off x="58293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5" name="Oval 7"/>
          <p:cNvSpPr>
            <a:spLocks noChangeArrowheads="1"/>
          </p:cNvSpPr>
          <p:nvPr/>
        </p:nvSpPr>
        <p:spPr bwMode="auto">
          <a:xfrm>
            <a:off x="58293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6" name="Oval 8"/>
          <p:cNvSpPr>
            <a:spLocks noChangeArrowheads="1"/>
          </p:cNvSpPr>
          <p:nvPr/>
        </p:nvSpPr>
        <p:spPr bwMode="auto">
          <a:xfrm>
            <a:off x="61722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7" name="Oval 9"/>
          <p:cNvSpPr>
            <a:spLocks noChangeArrowheads="1"/>
          </p:cNvSpPr>
          <p:nvPr/>
        </p:nvSpPr>
        <p:spPr bwMode="auto">
          <a:xfrm>
            <a:off x="61722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8" name="Oval 10"/>
          <p:cNvSpPr>
            <a:spLocks noChangeArrowheads="1"/>
          </p:cNvSpPr>
          <p:nvPr/>
        </p:nvSpPr>
        <p:spPr bwMode="auto">
          <a:xfrm>
            <a:off x="65151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9" name="Oval 11"/>
          <p:cNvSpPr>
            <a:spLocks noChangeArrowheads="1"/>
          </p:cNvSpPr>
          <p:nvPr/>
        </p:nvSpPr>
        <p:spPr bwMode="auto">
          <a:xfrm>
            <a:off x="65151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0" name="Oval 12"/>
          <p:cNvSpPr>
            <a:spLocks noChangeArrowheads="1"/>
          </p:cNvSpPr>
          <p:nvPr/>
        </p:nvSpPr>
        <p:spPr bwMode="auto">
          <a:xfrm>
            <a:off x="54864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1" name="Oval 13"/>
          <p:cNvSpPr>
            <a:spLocks noChangeArrowheads="1"/>
          </p:cNvSpPr>
          <p:nvPr/>
        </p:nvSpPr>
        <p:spPr bwMode="auto">
          <a:xfrm>
            <a:off x="54864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2" name="Oval 14"/>
          <p:cNvSpPr>
            <a:spLocks noChangeArrowheads="1"/>
          </p:cNvSpPr>
          <p:nvPr/>
        </p:nvSpPr>
        <p:spPr bwMode="auto">
          <a:xfrm>
            <a:off x="58293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3" name="Oval 15"/>
          <p:cNvSpPr>
            <a:spLocks noChangeArrowheads="1"/>
          </p:cNvSpPr>
          <p:nvPr/>
        </p:nvSpPr>
        <p:spPr bwMode="auto">
          <a:xfrm>
            <a:off x="58293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4" name="Oval 16"/>
          <p:cNvSpPr>
            <a:spLocks noChangeArrowheads="1"/>
          </p:cNvSpPr>
          <p:nvPr/>
        </p:nvSpPr>
        <p:spPr bwMode="auto">
          <a:xfrm>
            <a:off x="61722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5" name="Oval 17"/>
          <p:cNvSpPr>
            <a:spLocks noChangeArrowheads="1"/>
          </p:cNvSpPr>
          <p:nvPr/>
        </p:nvSpPr>
        <p:spPr bwMode="auto">
          <a:xfrm>
            <a:off x="61722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6" name="Oval 18"/>
          <p:cNvSpPr>
            <a:spLocks noChangeArrowheads="1"/>
          </p:cNvSpPr>
          <p:nvPr/>
        </p:nvSpPr>
        <p:spPr bwMode="auto">
          <a:xfrm>
            <a:off x="65151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7" name="Oval 19"/>
          <p:cNvSpPr>
            <a:spLocks noChangeArrowheads="1"/>
          </p:cNvSpPr>
          <p:nvPr/>
        </p:nvSpPr>
        <p:spPr bwMode="auto">
          <a:xfrm>
            <a:off x="65151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8" name="Oval 20"/>
          <p:cNvSpPr>
            <a:spLocks noChangeArrowheads="1"/>
          </p:cNvSpPr>
          <p:nvPr/>
        </p:nvSpPr>
        <p:spPr bwMode="auto">
          <a:xfrm>
            <a:off x="54864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09" name="Oval 21"/>
          <p:cNvSpPr>
            <a:spLocks noChangeArrowheads="1"/>
          </p:cNvSpPr>
          <p:nvPr/>
        </p:nvSpPr>
        <p:spPr bwMode="auto">
          <a:xfrm>
            <a:off x="54864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0" name="Oval 22"/>
          <p:cNvSpPr>
            <a:spLocks noChangeArrowheads="1"/>
          </p:cNvSpPr>
          <p:nvPr/>
        </p:nvSpPr>
        <p:spPr bwMode="auto">
          <a:xfrm>
            <a:off x="58293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1" name="Oval 23"/>
          <p:cNvSpPr>
            <a:spLocks noChangeArrowheads="1"/>
          </p:cNvSpPr>
          <p:nvPr/>
        </p:nvSpPr>
        <p:spPr bwMode="auto">
          <a:xfrm>
            <a:off x="58293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2" name="Oval 24"/>
          <p:cNvSpPr>
            <a:spLocks noChangeArrowheads="1"/>
          </p:cNvSpPr>
          <p:nvPr/>
        </p:nvSpPr>
        <p:spPr bwMode="auto">
          <a:xfrm>
            <a:off x="61722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3" name="Oval 25"/>
          <p:cNvSpPr>
            <a:spLocks noChangeArrowheads="1"/>
          </p:cNvSpPr>
          <p:nvPr/>
        </p:nvSpPr>
        <p:spPr bwMode="auto">
          <a:xfrm>
            <a:off x="61722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4" name="Oval 26"/>
          <p:cNvSpPr>
            <a:spLocks noChangeArrowheads="1"/>
          </p:cNvSpPr>
          <p:nvPr/>
        </p:nvSpPr>
        <p:spPr bwMode="auto">
          <a:xfrm>
            <a:off x="65151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5" name="Oval 27"/>
          <p:cNvSpPr>
            <a:spLocks noChangeArrowheads="1"/>
          </p:cNvSpPr>
          <p:nvPr/>
        </p:nvSpPr>
        <p:spPr bwMode="auto">
          <a:xfrm>
            <a:off x="65151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6" name="Oval 28"/>
          <p:cNvSpPr>
            <a:spLocks noChangeArrowheads="1"/>
          </p:cNvSpPr>
          <p:nvPr/>
        </p:nvSpPr>
        <p:spPr bwMode="auto">
          <a:xfrm>
            <a:off x="54864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7" name="Oval 29"/>
          <p:cNvSpPr>
            <a:spLocks noChangeArrowheads="1"/>
          </p:cNvSpPr>
          <p:nvPr/>
        </p:nvSpPr>
        <p:spPr bwMode="auto">
          <a:xfrm>
            <a:off x="54864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8" name="Oval 30"/>
          <p:cNvSpPr>
            <a:spLocks noChangeArrowheads="1"/>
          </p:cNvSpPr>
          <p:nvPr/>
        </p:nvSpPr>
        <p:spPr bwMode="auto">
          <a:xfrm>
            <a:off x="58293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19" name="Oval 31"/>
          <p:cNvSpPr>
            <a:spLocks noChangeArrowheads="1"/>
          </p:cNvSpPr>
          <p:nvPr/>
        </p:nvSpPr>
        <p:spPr bwMode="auto">
          <a:xfrm>
            <a:off x="58293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0" name="Oval 32"/>
          <p:cNvSpPr>
            <a:spLocks noChangeArrowheads="1"/>
          </p:cNvSpPr>
          <p:nvPr/>
        </p:nvSpPr>
        <p:spPr bwMode="auto">
          <a:xfrm>
            <a:off x="61722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1" name="Oval 33"/>
          <p:cNvSpPr>
            <a:spLocks noChangeArrowheads="1"/>
          </p:cNvSpPr>
          <p:nvPr/>
        </p:nvSpPr>
        <p:spPr bwMode="auto">
          <a:xfrm>
            <a:off x="61722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2" name="Oval 34"/>
          <p:cNvSpPr>
            <a:spLocks noChangeArrowheads="1"/>
          </p:cNvSpPr>
          <p:nvPr/>
        </p:nvSpPr>
        <p:spPr bwMode="auto">
          <a:xfrm>
            <a:off x="65151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3" name="Oval 35"/>
          <p:cNvSpPr>
            <a:spLocks noChangeArrowheads="1"/>
          </p:cNvSpPr>
          <p:nvPr/>
        </p:nvSpPr>
        <p:spPr bwMode="auto">
          <a:xfrm>
            <a:off x="65151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6" name="Oval 38"/>
          <p:cNvSpPr>
            <a:spLocks noChangeArrowheads="1"/>
          </p:cNvSpPr>
          <p:nvPr/>
        </p:nvSpPr>
        <p:spPr bwMode="auto">
          <a:xfrm>
            <a:off x="44577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7" name="Oval 39"/>
          <p:cNvSpPr>
            <a:spLocks noChangeArrowheads="1"/>
          </p:cNvSpPr>
          <p:nvPr/>
        </p:nvSpPr>
        <p:spPr bwMode="auto">
          <a:xfrm>
            <a:off x="44577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8" name="Oval 40"/>
          <p:cNvSpPr>
            <a:spLocks noChangeArrowheads="1"/>
          </p:cNvSpPr>
          <p:nvPr/>
        </p:nvSpPr>
        <p:spPr bwMode="auto">
          <a:xfrm>
            <a:off x="48006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29" name="Oval 41"/>
          <p:cNvSpPr>
            <a:spLocks noChangeArrowheads="1"/>
          </p:cNvSpPr>
          <p:nvPr/>
        </p:nvSpPr>
        <p:spPr bwMode="auto">
          <a:xfrm>
            <a:off x="48006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0" name="Oval 42"/>
          <p:cNvSpPr>
            <a:spLocks noChangeArrowheads="1"/>
          </p:cNvSpPr>
          <p:nvPr/>
        </p:nvSpPr>
        <p:spPr bwMode="auto">
          <a:xfrm>
            <a:off x="51435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1" name="Oval 43"/>
          <p:cNvSpPr>
            <a:spLocks noChangeArrowheads="1"/>
          </p:cNvSpPr>
          <p:nvPr/>
        </p:nvSpPr>
        <p:spPr bwMode="auto">
          <a:xfrm>
            <a:off x="51435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4" name="Oval 46"/>
          <p:cNvSpPr>
            <a:spLocks noChangeArrowheads="1"/>
          </p:cNvSpPr>
          <p:nvPr/>
        </p:nvSpPr>
        <p:spPr bwMode="auto">
          <a:xfrm>
            <a:off x="44577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5" name="Oval 47"/>
          <p:cNvSpPr>
            <a:spLocks noChangeArrowheads="1"/>
          </p:cNvSpPr>
          <p:nvPr/>
        </p:nvSpPr>
        <p:spPr bwMode="auto">
          <a:xfrm>
            <a:off x="44577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6" name="Oval 48"/>
          <p:cNvSpPr>
            <a:spLocks noChangeArrowheads="1"/>
          </p:cNvSpPr>
          <p:nvPr/>
        </p:nvSpPr>
        <p:spPr bwMode="auto">
          <a:xfrm>
            <a:off x="48006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7" name="Oval 49"/>
          <p:cNvSpPr>
            <a:spLocks noChangeArrowheads="1"/>
          </p:cNvSpPr>
          <p:nvPr/>
        </p:nvSpPr>
        <p:spPr bwMode="auto">
          <a:xfrm>
            <a:off x="48006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8" name="Oval 50"/>
          <p:cNvSpPr>
            <a:spLocks noChangeArrowheads="1"/>
          </p:cNvSpPr>
          <p:nvPr/>
        </p:nvSpPr>
        <p:spPr bwMode="auto">
          <a:xfrm>
            <a:off x="51435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39" name="Oval 51"/>
          <p:cNvSpPr>
            <a:spLocks noChangeArrowheads="1"/>
          </p:cNvSpPr>
          <p:nvPr/>
        </p:nvSpPr>
        <p:spPr bwMode="auto">
          <a:xfrm>
            <a:off x="51435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42" name="Oval 54"/>
          <p:cNvSpPr>
            <a:spLocks noChangeArrowheads="1"/>
          </p:cNvSpPr>
          <p:nvPr/>
        </p:nvSpPr>
        <p:spPr bwMode="auto">
          <a:xfrm>
            <a:off x="44577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43" name="Oval 55"/>
          <p:cNvSpPr>
            <a:spLocks noChangeArrowheads="1"/>
          </p:cNvSpPr>
          <p:nvPr/>
        </p:nvSpPr>
        <p:spPr bwMode="auto">
          <a:xfrm>
            <a:off x="44577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44" name="Oval 56"/>
          <p:cNvSpPr>
            <a:spLocks noChangeArrowheads="1"/>
          </p:cNvSpPr>
          <p:nvPr/>
        </p:nvSpPr>
        <p:spPr bwMode="auto">
          <a:xfrm>
            <a:off x="48006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45" name="Oval 57"/>
          <p:cNvSpPr>
            <a:spLocks noChangeArrowheads="1"/>
          </p:cNvSpPr>
          <p:nvPr/>
        </p:nvSpPr>
        <p:spPr bwMode="auto">
          <a:xfrm>
            <a:off x="48006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46" name="Oval 58"/>
          <p:cNvSpPr>
            <a:spLocks noChangeArrowheads="1"/>
          </p:cNvSpPr>
          <p:nvPr/>
        </p:nvSpPr>
        <p:spPr bwMode="auto">
          <a:xfrm>
            <a:off x="51435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47" name="Oval 59"/>
          <p:cNvSpPr>
            <a:spLocks noChangeArrowheads="1"/>
          </p:cNvSpPr>
          <p:nvPr/>
        </p:nvSpPr>
        <p:spPr bwMode="auto">
          <a:xfrm>
            <a:off x="51435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0" name="Oval 62"/>
          <p:cNvSpPr>
            <a:spLocks noChangeArrowheads="1"/>
          </p:cNvSpPr>
          <p:nvPr/>
        </p:nvSpPr>
        <p:spPr bwMode="auto">
          <a:xfrm>
            <a:off x="44577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1" name="Oval 63"/>
          <p:cNvSpPr>
            <a:spLocks noChangeArrowheads="1"/>
          </p:cNvSpPr>
          <p:nvPr/>
        </p:nvSpPr>
        <p:spPr bwMode="auto">
          <a:xfrm>
            <a:off x="44577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2" name="Oval 64"/>
          <p:cNvSpPr>
            <a:spLocks noChangeArrowheads="1"/>
          </p:cNvSpPr>
          <p:nvPr/>
        </p:nvSpPr>
        <p:spPr bwMode="auto">
          <a:xfrm>
            <a:off x="48006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3" name="Oval 65"/>
          <p:cNvSpPr>
            <a:spLocks noChangeArrowheads="1"/>
          </p:cNvSpPr>
          <p:nvPr/>
        </p:nvSpPr>
        <p:spPr bwMode="auto">
          <a:xfrm>
            <a:off x="48006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4" name="Oval 66"/>
          <p:cNvSpPr>
            <a:spLocks noChangeArrowheads="1"/>
          </p:cNvSpPr>
          <p:nvPr/>
        </p:nvSpPr>
        <p:spPr bwMode="auto">
          <a:xfrm>
            <a:off x="51435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5" name="Oval 67"/>
          <p:cNvSpPr>
            <a:spLocks noChangeArrowheads="1"/>
          </p:cNvSpPr>
          <p:nvPr/>
        </p:nvSpPr>
        <p:spPr bwMode="auto">
          <a:xfrm>
            <a:off x="51435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6" name="Oval 68"/>
          <p:cNvSpPr>
            <a:spLocks noChangeArrowheads="1"/>
          </p:cNvSpPr>
          <p:nvPr/>
        </p:nvSpPr>
        <p:spPr bwMode="auto">
          <a:xfrm>
            <a:off x="8228013"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7" name="Oval 69"/>
          <p:cNvSpPr>
            <a:spLocks noChangeArrowheads="1"/>
          </p:cNvSpPr>
          <p:nvPr/>
        </p:nvSpPr>
        <p:spPr bwMode="auto">
          <a:xfrm>
            <a:off x="8228013"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8" name="Oval 70"/>
          <p:cNvSpPr>
            <a:spLocks noChangeArrowheads="1"/>
          </p:cNvSpPr>
          <p:nvPr/>
        </p:nvSpPr>
        <p:spPr bwMode="auto">
          <a:xfrm>
            <a:off x="8570913"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59" name="Oval 71"/>
          <p:cNvSpPr>
            <a:spLocks noChangeArrowheads="1"/>
          </p:cNvSpPr>
          <p:nvPr/>
        </p:nvSpPr>
        <p:spPr bwMode="auto">
          <a:xfrm>
            <a:off x="8570913"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0" name="Oval 72"/>
          <p:cNvSpPr>
            <a:spLocks noChangeArrowheads="1"/>
          </p:cNvSpPr>
          <p:nvPr/>
        </p:nvSpPr>
        <p:spPr bwMode="auto">
          <a:xfrm>
            <a:off x="8913813"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1" name="Oval 73"/>
          <p:cNvSpPr>
            <a:spLocks noChangeArrowheads="1"/>
          </p:cNvSpPr>
          <p:nvPr/>
        </p:nvSpPr>
        <p:spPr bwMode="auto">
          <a:xfrm>
            <a:off x="8913813"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2" name="Oval 74"/>
          <p:cNvSpPr>
            <a:spLocks noChangeArrowheads="1"/>
          </p:cNvSpPr>
          <p:nvPr/>
        </p:nvSpPr>
        <p:spPr bwMode="auto">
          <a:xfrm>
            <a:off x="9256713"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3" name="Oval 75"/>
          <p:cNvSpPr>
            <a:spLocks noChangeArrowheads="1"/>
          </p:cNvSpPr>
          <p:nvPr/>
        </p:nvSpPr>
        <p:spPr bwMode="auto">
          <a:xfrm>
            <a:off x="9256713"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4" name="Oval 76"/>
          <p:cNvSpPr>
            <a:spLocks noChangeArrowheads="1"/>
          </p:cNvSpPr>
          <p:nvPr/>
        </p:nvSpPr>
        <p:spPr bwMode="auto">
          <a:xfrm>
            <a:off x="8228013"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5" name="Oval 77"/>
          <p:cNvSpPr>
            <a:spLocks noChangeArrowheads="1"/>
          </p:cNvSpPr>
          <p:nvPr/>
        </p:nvSpPr>
        <p:spPr bwMode="auto">
          <a:xfrm>
            <a:off x="8228013"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6" name="Oval 78"/>
          <p:cNvSpPr>
            <a:spLocks noChangeArrowheads="1"/>
          </p:cNvSpPr>
          <p:nvPr/>
        </p:nvSpPr>
        <p:spPr bwMode="auto">
          <a:xfrm>
            <a:off x="8570913"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7" name="Oval 79"/>
          <p:cNvSpPr>
            <a:spLocks noChangeArrowheads="1"/>
          </p:cNvSpPr>
          <p:nvPr/>
        </p:nvSpPr>
        <p:spPr bwMode="auto">
          <a:xfrm>
            <a:off x="8570913"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8" name="Oval 80"/>
          <p:cNvSpPr>
            <a:spLocks noChangeArrowheads="1"/>
          </p:cNvSpPr>
          <p:nvPr/>
        </p:nvSpPr>
        <p:spPr bwMode="auto">
          <a:xfrm>
            <a:off x="8913813"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69" name="Oval 81"/>
          <p:cNvSpPr>
            <a:spLocks noChangeArrowheads="1"/>
          </p:cNvSpPr>
          <p:nvPr/>
        </p:nvSpPr>
        <p:spPr bwMode="auto">
          <a:xfrm>
            <a:off x="8913813"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0" name="Oval 82"/>
          <p:cNvSpPr>
            <a:spLocks noChangeArrowheads="1"/>
          </p:cNvSpPr>
          <p:nvPr/>
        </p:nvSpPr>
        <p:spPr bwMode="auto">
          <a:xfrm>
            <a:off x="9256713"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1" name="Oval 83"/>
          <p:cNvSpPr>
            <a:spLocks noChangeArrowheads="1"/>
          </p:cNvSpPr>
          <p:nvPr/>
        </p:nvSpPr>
        <p:spPr bwMode="auto">
          <a:xfrm>
            <a:off x="9256713"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2" name="Oval 84"/>
          <p:cNvSpPr>
            <a:spLocks noChangeArrowheads="1"/>
          </p:cNvSpPr>
          <p:nvPr/>
        </p:nvSpPr>
        <p:spPr bwMode="auto">
          <a:xfrm>
            <a:off x="8228013"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3" name="Oval 85"/>
          <p:cNvSpPr>
            <a:spLocks noChangeArrowheads="1"/>
          </p:cNvSpPr>
          <p:nvPr/>
        </p:nvSpPr>
        <p:spPr bwMode="auto">
          <a:xfrm>
            <a:off x="8228013"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4" name="Oval 86"/>
          <p:cNvSpPr>
            <a:spLocks noChangeArrowheads="1"/>
          </p:cNvSpPr>
          <p:nvPr/>
        </p:nvSpPr>
        <p:spPr bwMode="auto">
          <a:xfrm>
            <a:off x="8570913"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5" name="Oval 87"/>
          <p:cNvSpPr>
            <a:spLocks noChangeArrowheads="1"/>
          </p:cNvSpPr>
          <p:nvPr/>
        </p:nvSpPr>
        <p:spPr bwMode="auto">
          <a:xfrm>
            <a:off x="8570913"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6" name="Oval 88"/>
          <p:cNvSpPr>
            <a:spLocks noChangeArrowheads="1"/>
          </p:cNvSpPr>
          <p:nvPr/>
        </p:nvSpPr>
        <p:spPr bwMode="auto">
          <a:xfrm>
            <a:off x="8913813"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7" name="Oval 89"/>
          <p:cNvSpPr>
            <a:spLocks noChangeArrowheads="1"/>
          </p:cNvSpPr>
          <p:nvPr/>
        </p:nvSpPr>
        <p:spPr bwMode="auto">
          <a:xfrm>
            <a:off x="8913813"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8" name="Oval 90"/>
          <p:cNvSpPr>
            <a:spLocks noChangeArrowheads="1"/>
          </p:cNvSpPr>
          <p:nvPr/>
        </p:nvSpPr>
        <p:spPr bwMode="auto">
          <a:xfrm>
            <a:off x="9256713"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79" name="Oval 91"/>
          <p:cNvSpPr>
            <a:spLocks noChangeArrowheads="1"/>
          </p:cNvSpPr>
          <p:nvPr/>
        </p:nvSpPr>
        <p:spPr bwMode="auto">
          <a:xfrm>
            <a:off x="9256713"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0" name="Oval 92"/>
          <p:cNvSpPr>
            <a:spLocks noChangeArrowheads="1"/>
          </p:cNvSpPr>
          <p:nvPr/>
        </p:nvSpPr>
        <p:spPr bwMode="auto">
          <a:xfrm>
            <a:off x="8228013"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1" name="Oval 93"/>
          <p:cNvSpPr>
            <a:spLocks noChangeArrowheads="1"/>
          </p:cNvSpPr>
          <p:nvPr/>
        </p:nvSpPr>
        <p:spPr bwMode="auto">
          <a:xfrm>
            <a:off x="8228013"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2" name="Oval 94"/>
          <p:cNvSpPr>
            <a:spLocks noChangeArrowheads="1"/>
          </p:cNvSpPr>
          <p:nvPr/>
        </p:nvSpPr>
        <p:spPr bwMode="auto">
          <a:xfrm>
            <a:off x="8570913"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3" name="Oval 95"/>
          <p:cNvSpPr>
            <a:spLocks noChangeArrowheads="1"/>
          </p:cNvSpPr>
          <p:nvPr/>
        </p:nvSpPr>
        <p:spPr bwMode="auto">
          <a:xfrm>
            <a:off x="8570913"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4" name="Oval 96"/>
          <p:cNvSpPr>
            <a:spLocks noChangeArrowheads="1"/>
          </p:cNvSpPr>
          <p:nvPr/>
        </p:nvSpPr>
        <p:spPr bwMode="auto">
          <a:xfrm>
            <a:off x="8913813"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5" name="Oval 97"/>
          <p:cNvSpPr>
            <a:spLocks noChangeArrowheads="1"/>
          </p:cNvSpPr>
          <p:nvPr/>
        </p:nvSpPr>
        <p:spPr bwMode="auto">
          <a:xfrm>
            <a:off x="8913813"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6" name="Oval 98"/>
          <p:cNvSpPr>
            <a:spLocks noChangeArrowheads="1"/>
          </p:cNvSpPr>
          <p:nvPr/>
        </p:nvSpPr>
        <p:spPr bwMode="auto">
          <a:xfrm>
            <a:off x="9256713"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7" name="Oval 99"/>
          <p:cNvSpPr>
            <a:spLocks noChangeArrowheads="1"/>
          </p:cNvSpPr>
          <p:nvPr/>
        </p:nvSpPr>
        <p:spPr bwMode="auto">
          <a:xfrm>
            <a:off x="9256713"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8" name="Oval 100"/>
          <p:cNvSpPr>
            <a:spLocks noChangeArrowheads="1"/>
          </p:cNvSpPr>
          <p:nvPr/>
        </p:nvSpPr>
        <p:spPr bwMode="auto">
          <a:xfrm>
            <a:off x="6858000"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89" name="Oval 101"/>
          <p:cNvSpPr>
            <a:spLocks noChangeArrowheads="1"/>
          </p:cNvSpPr>
          <p:nvPr/>
        </p:nvSpPr>
        <p:spPr bwMode="auto">
          <a:xfrm>
            <a:off x="6858000"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0" name="Oval 102"/>
          <p:cNvSpPr>
            <a:spLocks noChangeArrowheads="1"/>
          </p:cNvSpPr>
          <p:nvPr/>
        </p:nvSpPr>
        <p:spPr bwMode="auto">
          <a:xfrm>
            <a:off x="7199313"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1" name="Oval 103"/>
          <p:cNvSpPr>
            <a:spLocks noChangeArrowheads="1"/>
          </p:cNvSpPr>
          <p:nvPr/>
        </p:nvSpPr>
        <p:spPr bwMode="auto">
          <a:xfrm>
            <a:off x="7199313"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2" name="Oval 104"/>
          <p:cNvSpPr>
            <a:spLocks noChangeArrowheads="1"/>
          </p:cNvSpPr>
          <p:nvPr/>
        </p:nvSpPr>
        <p:spPr bwMode="auto">
          <a:xfrm>
            <a:off x="7542213"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3" name="Oval 105"/>
          <p:cNvSpPr>
            <a:spLocks noChangeArrowheads="1"/>
          </p:cNvSpPr>
          <p:nvPr/>
        </p:nvSpPr>
        <p:spPr bwMode="auto">
          <a:xfrm>
            <a:off x="7542213"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4" name="Oval 106"/>
          <p:cNvSpPr>
            <a:spLocks noChangeArrowheads="1"/>
          </p:cNvSpPr>
          <p:nvPr/>
        </p:nvSpPr>
        <p:spPr bwMode="auto">
          <a:xfrm>
            <a:off x="7885113" y="2681289"/>
            <a:ext cx="114300" cy="115887"/>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5" name="Oval 107"/>
          <p:cNvSpPr>
            <a:spLocks noChangeArrowheads="1"/>
          </p:cNvSpPr>
          <p:nvPr/>
        </p:nvSpPr>
        <p:spPr bwMode="auto">
          <a:xfrm>
            <a:off x="7885113" y="23383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6" name="Oval 108"/>
          <p:cNvSpPr>
            <a:spLocks noChangeArrowheads="1"/>
          </p:cNvSpPr>
          <p:nvPr/>
        </p:nvSpPr>
        <p:spPr bwMode="auto">
          <a:xfrm>
            <a:off x="6858000"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7" name="Oval 109"/>
          <p:cNvSpPr>
            <a:spLocks noChangeArrowheads="1"/>
          </p:cNvSpPr>
          <p:nvPr/>
        </p:nvSpPr>
        <p:spPr bwMode="auto">
          <a:xfrm>
            <a:off x="6858000"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8" name="Oval 110"/>
          <p:cNvSpPr>
            <a:spLocks noChangeArrowheads="1"/>
          </p:cNvSpPr>
          <p:nvPr/>
        </p:nvSpPr>
        <p:spPr bwMode="auto">
          <a:xfrm>
            <a:off x="7199313"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599" name="Oval 111"/>
          <p:cNvSpPr>
            <a:spLocks noChangeArrowheads="1"/>
          </p:cNvSpPr>
          <p:nvPr/>
        </p:nvSpPr>
        <p:spPr bwMode="auto">
          <a:xfrm>
            <a:off x="7199313"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0" name="Oval 112"/>
          <p:cNvSpPr>
            <a:spLocks noChangeArrowheads="1"/>
          </p:cNvSpPr>
          <p:nvPr/>
        </p:nvSpPr>
        <p:spPr bwMode="auto">
          <a:xfrm>
            <a:off x="7542213"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1" name="Oval 113"/>
          <p:cNvSpPr>
            <a:spLocks noChangeArrowheads="1"/>
          </p:cNvSpPr>
          <p:nvPr/>
        </p:nvSpPr>
        <p:spPr bwMode="auto">
          <a:xfrm>
            <a:off x="7542213"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2" name="Oval 114"/>
          <p:cNvSpPr>
            <a:spLocks noChangeArrowheads="1"/>
          </p:cNvSpPr>
          <p:nvPr/>
        </p:nvSpPr>
        <p:spPr bwMode="auto">
          <a:xfrm>
            <a:off x="7885113" y="19954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3" name="Oval 115"/>
          <p:cNvSpPr>
            <a:spLocks noChangeArrowheads="1"/>
          </p:cNvSpPr>
          <p:nvPr/>
        </p:nvSpPr>
        <p:spPr bwMode="auto">
          <a:xfrm>
            <a:off x="7885113" y="1652588"/>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4" name="Oval 116"/>
          <p:cNvSpPr>
            <a:spLocks noChangeArrowheads="1"/>
          </p:cNvSpPr>
          <p:nvPr/>
        </p:nvSpPr>
        <p:spPr bwMode="auto">
          <a:xfrm>
            <a:off x="6858000"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5" name="Oval 117"/>
          <p:cNvSpPr>
            <a:spLocks noChangeArrowheads="1"/>
          </p:cNvSpPr>
          <p:nvPr/>
        </p:nvSpPr>
        <p:spPr bwMode="auto">
          <a:xfrm>
            <a:off x="6858000"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6" name="Oval 118"/>
          <p:cNvSpPr>
            <a:spLocks noChangeArrowheads="1"/>
          </p:cNvSpPr>
          <p:nvPr/>
        </p:nvSpPr>
        <p:spPr bwMode="auto">
          <a:xfrm>
            <a:off x="7199313"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7" name="Oval 119"/>
          <p:cNvSpPr>
            <a:spLocks noChangeArrowheads="1"/>
          </p:cNvSpPr>
          <p:nvPr/>
        </p:nvSpPr>
        <p:spPr bwMode="auto">
          <a:xfrm>
            <a:off x="7199313"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8" name="Oval 120"/>
          <p:cNvSpPr>
            <a:spLocks noChangeArrowheads="1"/>
          </p:cNvSpPr>
          <p:nvPr/>
        </p:nvSpPr>
        <p:spPr bwMode="auto">
          <a:xfrm>
            <a:off x="7542213"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09" name="Oval 121"/>
          <p:cNvSpPr>
            <a:spLocks noChangeArrowheads="1"/>
          </p:cNvSpPr>
          <p:nvPr/>
        </p:nvSpPr>
        <p:spPr bwMode="auto">
          <a:xfrm>
            <a:off x="7542213"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0" name="Oval 122"/>
          <p:cNvSpPr>
            <a:spLocks noChangeArrowheads="1"/>
          </p:cNvSpPr>
          <p:nvPr/>
        </p:nvSpPr>
        <p:spPr bwMode="auto">
          <a:xfrm>
            <a:off x="7885113" y="40544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1" name="Oval 123"/>
          <p:cNvSpPr>
            <a:spLocks noChangeArrowheads="1"/>
          </p:cNvSpPr>
          <p:nvPr/>
        </p:nvSpPr>
        <p:spPr bwMode="auto">
          <a:xfrm>
            <a:off x="7885113" y="37115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2" name="Oval 124"/>
          <p:cNvSpPr>
            <a:spLocks noChangeArrowheads="1"/>
          </p:cNvSpPr>
          <p:nvPr/>
        </p:nvSpPr>
        <p:spPr bwMode="auto">
          <a:xfrm>
            <a:off x="6858000"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3" name="Oval 125"/>
          <p:cNvSpPr>
            <a:spLocks noChangeArrowheads="1"/>
          </p:cNvSpPr>
          <p:nvPr/>
        </p:nvSpPr>
        <p:spPr bwMode="auto">
          <a:xfrm>
            <a:off x="6858000"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4" name="Oval 126"/>
          <p:cNvSpPr>
            <a:spLocks noChangeArrowheads="1"/>
          </p:cNvSpPr>
          <p:nvPr/>
        </p:nvSpPr>
        <p:spPr bwMode="auto">
          <a:xfrm>
            <a:off x="7199313"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5" name="Oval 127"/>
          <p:cNvSpPr>
            <a:spLocks noChangeArrowheads="1"/>
          </p:cNvSpPr>
          <p:nvPr/>
        </p:nvSpPr>
        <p:spPr bwMode="auto">
          <a:xfrm>
            <a:off x="7199313"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6" name="Oval 128"/>
          <p:cNvSpPr>
            <a:spLocks noChangeArrowheads="1"/>
          </p:cNvSpPr>
          <p:nvPr/>
        </p:nvSpPr>
        <p:spPr bwMode="auto">
          <a:xfrm>
            <a:off x="7542213"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7" name="Oval 129"/>
          <p:cNvSpPr>
            <a:spLocks noChangeArrowheads="1"/>
          </p:cNvSpPr>
          <p:nvPr/>
        </p:nvSpPr>
        <p:spPr bwMode="auto">
          <a:xfrm>
            <a:off x="7542213"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8" name="Oval 130"/>
          <p:cNvSpPr>
            <a:spLocks noChangeArrowheads="1"/>
          </p:cNvSpPr>
          <p:nvPr/>
        </p:nvSpPr>
        <p:spPr bwMode="auto">
          <a:xfrm>
            <a:off x="7885113" y="33686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19" name="Oval 131"/>
          <p:cNvSpPr>
            <a:spLocks noChangeArrowheads="1"/>
          </p:cNvSpPr>
          <p:nvPr/>
        </p:nvSpPr>
        <p:spPr bwMode="auto">
          <a:xfrm>
            <a:off x="7885113" y="30257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0" name="Oval 132"/>
          <p:cNvSpPr>
            <a:spLocks noChangeArrowheads="1"/>
          </p:cNvSpPr>
          <p:nvPr/>
        </p:nvSpPr>
        <p:spPr bwMode="auto">
          <a:xfrm>
            <a:off x="54864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1" name="Oval 133"/>
          <p:cNvSpPr>
            <a:spLocks noChangeArrowheads="1"/>
          </p:cNvSpPr>
          <p:nvPr/>
        </p:nvSpPr>
        <p:spPr bwMode="auto">
          <a:xfrm>
            <a:off x="54864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2" name="Oval 134"/>
          <p:cNvSpPr>
            <a:spLocks noChangeArrowheads="1"/>
          </p:cNvSpPr>
          <p:nvPr/>
        </p:nvSpPr>
        <p:spPr bwMode="auto">
          <a:xfrm>
            <a:off x="58293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3" name="Oval 135"/>
          <p:cNvSpPr>
            <a:spLocks noChangeArrowheads="1"/>
          </p:cNvSpPr>
          <p:nvPr/>
        </p:nvSpPr>
        <p:spPr bwMode="auto">
          <a:xfrm>
            <a:off x="58293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4" name="Oval 136"/>
          <p:cNvSpPr>
            <a:spLocks noChangeArrowheads="1"/>
          </p:cNvSpPr>
          <p:nvPr/>
        </p:nvSpPr>
        <p:spPr bwMode="auto">
          <a:xfrm>
            <a:off x="61722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5" name="Oval 137"/>
          <p:cNvSpPr>
            <a:spLocks noChangeArrowheads="1"/>
          </p:cNvSpPr>
          <p:nvPr/>
        </p:nvSpPr>
        <p:spPr bwMode="auto">
          <a:xfrm>
            <a:off x="61722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6" name="Oval 138"/>
          <p:cNvSpPr>
            <a:spLocks noChangeArrowheads="1"/>
          </p:cNvSpPr>
          <p:nvPr/>
        </p:nvSpPr>
        <p:spPr bwMode="auto">
          <a:xfrm>
            <a:off x="65151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7" name="Oval 139"/>
          <p:cNvSpPr>
            <a:spLocks noChangeArrowheads="1"/>
          </p:cNvSpPr>
          <p:nvPr/>
        </p:nvSpPr>
        <p:spPr bwMode="auto">
          <a:xfrm>
            <a:off x="65151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8" name="Oval 140"/>
          <p:cNvSpPr>
            <a:spLocks noChangeArrowheads="1"/>
          </p:cNvSpPr>
          <p:nvPr/>
        </p:nvSpPr>
        <p:spPr bwMode="auto">
          <a:xfrm>
            <a:off x="54864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29" name="Oval 141"/>
          <p:cNvSpPr>
            <a:spLocks noChangeArrowheads="1"/>
          </p:cNvSpPr>
          <p:nvPr/>
        </p:nvSpPr>
        <p:spPr bwMode="auto">
          <a:xfrm>
            <a:off x="54864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0" name="Oval 142"/>
          <p:cNvSpPr>
            <a:spLocks noChangeArrowheads="1"/>
          </p:cNvSpPr>
          <p:nvPr/>
        </p:nvSpPr>
        <p:spPr bwMode="auto">
          <a:xfrm>
            <a:off x="58293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1" name="Oval 143"/>
          <p:cNvSpPr>
            <a:spLocks noChangeArrowheads="1"/>
          </p:cNvSpPr>
          <p:nvPr/>
        </p:nvSpPr>
        <p:spPr bwMode="auto">
          <a:xfrm>
            <a:off x="58293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2" name="Oval 144"/>
          <p:cNvSpPr>
            <a:spLocks noChangeArrowheads="1"/>
          </p:cNvSpPr>
          <p:nvPr/>
        </p:nvSpPr>
        <p:spPr bwMode="auto">
          <a:xfrm>
            <a:off x="61722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3" name="Oval 145"/>
          <p:cNvSpPr>
            <a:spLocks noChangeArrowheads="1"/>
          </p:cNvSpPr>
          <p:nvPr/>
        </p:nvSpPr>
        <p:spPr bwMode="auto">
          <a:xfrm>
            <a:off x="61722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4" name="Oval 146"/>
          <p:cNvSpPr>
            <a:spLocks noChangeArrowheads="1"/>
          </p:cNvSpPr>
          <p:nvPr/>
        </p:nvSpPr>
        <p:spPr bwMode="auto">
          <a:xfrm>
            <a:off x="65151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5" name="Oval 147"/>
          <p:cNvSpPr>
            <a:spLocks noChangeArrowheads="1"/>
          </p:cNvSpPr>
          <p:nvPr/>
        </p:nvSpPr>
        <p:spPr bwMode="auto">
          <a:xfrm>
            <a:off x="65151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7" name="Oval 149"/>
          <p:cNvSpPr>
            <a:spLocks noChangeArrowheads="1"/>
          </p:cNvSpPr>
          <p:nvPr/>
        </p:nvSpPr>
        <p:spPr bwMode="auto">
          <a:xfrm>
            <a:off x="54864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39" name="Oval 151"/>
          <p:cNvSpPr>
            <a:spLocks noChangeArrowheads="1"/>
          </p:cNvSpPr>
          <p:nvPr/>
        </p:nvSpPr>
        <p:spPr bwMode="auto">
          <a:xfrm>
            <a:off x="58293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1" name="Oval 153"/>
          <p:cNvSpPr>
            <a:spLocks noChangeArrowheads="1"/>
          </p:cNvSpPr>
          <p:nvPr/>
        </p:nvSpPr>
        <p:spPr bwMode="auto">
          <a:xfrm>
            <a:off x="61722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3" name="Oval 155"/>
          <p:cNvSpPr>
            <a:spLocks noChangeArrowheads="1"/>
          </p:cNvSpPr>
          <p:nvPr/>
        </p:nvSpPr>
        <p:spPr bwMode="auto">
          <a:xfrm>
            <a:off x="65151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4" name="Oval 156"/>
          <p:cNvSpPr>
            <a:spLocks noChangeArrowheads="1"/>
          </p:cNvSpPr>
          <p:nvPr/>
        </p:nvSpPr>
        <p:spPr bwMode="auto">
          <a:xfrm>
            <a:off x="54864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5" name="Oval 157"/>
          <p:cNvSpPr>
            <a:spLocks noChangeArrowheads="1"/>
          </p:cNvSpPr>
          <p:nvPr/>
        </p:nvSpPr>
        <p:spPr bwMode="auto">
          <a:xfrm>
            <a:off x="54864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6" name="Oval 158"/>
          <p:cNvSpPr>
            <a:spLocks noChangeArrowheads="1"/>
          </p:cNvSpPr>
          <p:nvPr/>
        </p:nvSpPr>
        <p:spPr bwMode="auto">
          <a:xfrm>
            <a:off x="58293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7" name="Oval 159"/>
          <p:cNvSpPr>
            <a:spLocks noChangeArrowheads="1"/>
          </p:cNvSpPr>
          <p:nvPr/>
        </p:nvSpPr>
        <p:spPr bwMode="auto">
          <a:xfrm>
            <a:off x="58293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8" name="Oval 160"/>
          <p:cNvSpPr>
            <a:spLocks noChangeArrowheads="1"/>
          </p:cNvSpPr>
          <p:nvPr/>
        </p:nvSpPr>
        <p:spPr bwMode="auto">
          <a:xfrm>
            <a:off x="61722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49" name="Oval 161"/>
          <p:cNvSpPr>
            <a:spLocks noChangeArrowheads="1"/>
          </p:cNvSpPr>
          <p:nvPr/>
        </p:nvSpPr>
        <p:spPr bwMode="auto">
          <a:xfrm>
            <a:off x="61722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0" name="Oval 162"/>
          <p:cNvSpPr>
            <a:spLocks noChangeArrowheads="1"/>
          </p:cNvSpPr>
          <p:nvPr/>
        </p:nvSpPr>
        <p:spPr bwMode="auto">
          <a:xfrm>
            <a:off x="65151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1" name="Oval 163"/>
          <p:cNvSpPr>
            <a:spLocks noChangeArrowheads="1"/>
          </p:cNvSpPr>
          <p:nvPr/>
        </p:nvSpPr>
        <p:spPr bwMode="auto">
          <a:xfrm>
            <a:off x="65151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4" name="Oval 166"/>
          <p:cNvSpPr>
            <a:spLocks noChangeArrowheads="1"/>
          </p:cNvSpPr>
          <p:nvPr/>
        </p:nvSpPr>
        <p:spPr bwMode="auto">
          <a:xfrm>
            <a:off x="44577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5" name="Oval 167"/>
          <p:cNvSpPr>
            <a:spLocks noChangeArrowheads="1"/>
          </p:cNvSpPr>
          <p:nvPr/>
        </p:nvSpPr>
        <p:spPr bwMode="auto">
          <a:xfrm>
            <a:off x="44577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6" name="Oval 168"/>
          <p:cNvSpPr>
            <a:spLocks noChangeArrowheads="1"/>
          </p:cNvSpPr>
          <p:nvPr/>
        </p:nvSpPr>
        <p:spPr bwMode="auto">
          <a:xfrm>
            <a:off x="48006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7" name="Oval 169"/>
          <p:cNvSpPr>
            <a:spLocks noChangeArrowheads="1"/>
          </p:cNvSpPr>
          <p:nvPr/>
        </p:nvSpPr>
        <p:spPr bwMode="auto">
          <a:xfrm>
            <a:off x="48006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8" name="Oval 170"/>
          <p:cNvSpPr>
            <a:spLocks noChangeArrowheads="1"/>
          </p:cNvSpPr>
          <p:nvPr/>
        </p:nvSpPr>
        <p:spPr bwMode="auto">
          <a:xfrm>
            <a:off x="51435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59" name="Oval 171"/>
          <p:cNvSpPr>
            <a:spLocks noChangeArrowheads="1"/>
          </p:cNvSpPr>
          <p:nvPr/>
        </p:nvSpPr>
        <p:spPr bwMode="auto">
          <a:xfrm>
            <a:off x="51435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62" name="Oval 174"/>
          <p:cNvSpPr>
            <a:spLocks noChangeArrowheads="1"/>
          </p:cNvSpPr>
          <p:nvPr/>
        </p:nvSpPr>
        <p:spPr bwMode="auto">
          <a:xfrm>
            <a:off x="44577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63" name="Oval 175"/>
          <p:cNvSpPr>
            <a:spLocks noChangeArrowheads="1"/>
          </p:cNvSpPr>
          <p:nvPr/>
        </p:nvSpPr>
        <p:spPr bwMode="auto">
          <a:xfrm>
            <a:off x="44577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64" name="Oval 176"/>
          <p:cNvSpPr>
            <a:spLocks noChangeArrowheads="1"/>
          </p:cNvSpPr>
          <p:nvPr/>
        </p:nvSpPr>
        <p:spPr bwMode="auto">
          <a:xfrm>
            <a:off x="48006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65" name="Oval 177"/>
          <p:cNvSpPr>
            <a:spLocks noChangeArrowheads="1"/>
          </p:cNvSpPr>
          <p:nvPr/>
        </p:nvSpPr>
        <p:spPr bwMode="auto">
          <a:xfrm>
            <a:off x="48006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66" name="Oval 178"/>
          <p:cNvSpPr>
            <a:spLocks noChangeArrowheads="1"/>
          </p:cNvSpPr>
          <p:nvPr/>
        </p:nvSpPr>
        <p:spPr bwMode="auto">
          <a:xfrm>
            <a:off x="51435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67" name="Oval 179"/>
          <p:cNvSpPr>
            <a:spLocks noChangeArrowheads="1"/>
          </p:cNvSpPr>
          <p:nvPr/>
        </p:nvSpPr>
        <p:spPr bwMode="auto">
          <a:xfrm>
            <a:off x="51435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71" name="Oval 183"/>
          <p:cNvSpPr>
            <a:spLocks noChangeArrowheads="1"/>
          </p:cNvSpPr>
          <p:nvPr/>
        </p:nvSpPr>
        <p:spPr bwMode="auto">
          <a:xfrm>
            <a:off x="44577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73" name="Oval 185"/>
          <p:cNvSpPr>
            <a:spLocks noChangeArrowheads="1"/>
          </p:cNvSpPr>
          <p:nvPr/>
        </p:nvSpPr>
        <p:spPr bwMode="auto">
          <a:xfrm>
            <a:off x="48006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75" name="Oval 187"/>
          <p:cNvSpPr>
            <a:spLocks noChangeArrowheads="1"/>
          </p:cNvSpPr>
          <p:nvPr/>
        </p:nvSpPr>
        <p:spPr bwMode="auto">
          <a:xfrm>
            <a:off x="51435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78" name="Oval 190"/>
          <p:cNvSpPr>
            <a:spLocks noChangeArrowheads="1"/>
          </p:cNvSpPr>
          <p:nvPr/>
        </p:nvSpPr>
        <p:spPr bwMode="auto">
          <a:xfrm>
            <a:off x="44577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79" name="Oval 191"/>
          <p:cNvSpPr>
            <a:spLocks noChangeArrowheads="1"/>
          </p:cNvSpPr>
          <p:nvPr/>
        </p:nvSpPr>
        <p:spPr bwMode="auto">
          <a:xfrm>
            <a:off x="44577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0" name="Oval 192"/>
          <p:cNvSpPr>
            <a:spLocks noChangeArrowheads="1"/>
          </p:cNvSpPr>
          <p:nvPr/>
        </p:nvSpPr>
        <p:spPr bwMode="auto">
          <a:xfrm>
            <a:off x="48006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1" name="Oval 193"/>
          <p:cNvSpPr>
            <a:spLocks noChangeArrowheads="1"/>
          </p:cNvSpPr>
          <p:nvPr/>
        </p:nvSpPr>
        <p:spPr bwMode="auto">
          <a:xfrm>
            <a:off x="48006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2" name="Oval 194"/>
          <p:cNvSpPr>
            <a:spLocks noChangeArrowheads="1"/>
          </p:cNvSpPr>
          <p:nvPr/>
        </p:nvSpPr>
        <p:spPr bwMode="auto">
          <a:xfrm>
            <a:off x="51435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3" name="Oval 195"/>
          <p:cNvSpPr>
            <a:spLocks noChangeArrowheads="1"/>
          </p:cNvSpPr>
          <p:nvPr/>
        </p:nvSpPr>
        <p:spPr bwMode="auto">
          <a:xfrm>
            <a:off x="51435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4" name="Oval 196"/>
          <p:cNvSpPr>
            <a:spLocks noChangeArrowheads="1"/>
          </p:cNvSpPr>
          <p:nvPr/>
        </p:nvSpPr>
        <p:spPr bwMode="auto">
          <a:xfrm>
            <a:off x="8228013"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5" name="Oval 197"/>
          <p:cNvSpPr>
            <a:spLocks noChangeArrowheads="1"/>
          </p:cNvSpPr>
          <p:nvPr/>
        </p:nvSpPr>
        <p:spPr bwMode="auto">
          <a:xfrm>
            <a:off x="8228013"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6" name="Oval 198"/>
          <p:cNvSpPr>
            <a:spLocks noChangeArrowheads="1"/>
          </p:cNvSpPr>
          <p:nvPr/>
        </p:nvSpPr>
        <p:spPr bwMode="auto">
          <a:xfrm>
            <a:off x="8570913"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7" name="Oval 199"/>
          <p:cNvSpPr>
            <a:spLocks noChangeArrowheads="1"/>
          </p:cNvSpPr>
          <p:nvPr/>
        </p:nvSpPr>
        <p:spPr bwMode="auto">
          <a:xfrm>
            <a:off x="8570913"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8" name="Oval 200"/>
          <p:cNvSpPr>
            <a:spLocks noChangeArrowheads="1"/>
          </p:cNvSpPr>
          <p:nvPr/>
        </p:nvSpPr>
        <p:spPr bwMode="auto">
          <a:xfrm>
            <a:off x="8913813"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89" name="Oval 201"/>
          <p:cNvSpPr>
            <a:spLocks noChangeArrowheads="1"/>
          </p:cNvSpPr>
          <p:nvPr/>
        </p:nvSpPr>
        <p:spPr bwMode="auto">
          <a:xfrm>
            <a:off x="8913813"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0" name="Oval 202"/>
          <p:cNvSpPr>
            <a:spLocks noChangeArrowheads="1"/>
          </p:cNvSpPr>
          <p:nvPr/>
        </p:nvSpPr>
        <p:spPr bwMode="auto">
          <a:xfrm>
            <a:off x="9256713"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1" name="Oval 203"/>
          <p:cNvSpPr>
            <a:spLocks noChangeArrowheads="1"/>
          </p:cNvSpPr>
          <p:nvPr/>
        </p:nvSpPr>
        <p:spPr bwMode="auto">
          <a:xfrm>
            <a:off x="9256713"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2" name="Oval 204"/>
          <p:cNvSpPr>
            <a:spLocks noChangeArrowheads="1"/>
          </p:cNvSpPr>
          <p:nvPr/>
        </p:nvSpPr>
        <p:spPr bwMode="auto">
          <a:xfrm>
            <a:off x="8228013"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3" name="Oval 205"/>
          <p:cNvSpPr>
            <a:spLocks noChangeArrowheads="1"/>
          </p:cNvSpPr>
          <p:nvPr/>
        </p:nvSpPr>
        <p:spPr bwMode="auto">
          <a:xfrm>
            <a:off x="8228013"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4" name="Oval 206"/>
          <p:cNvSpPr>
            <a:spLocks noChangeArrowheads="1"/>
          </p:cNvSpPr>
          <p:nvPr/>
        </p:nvSpPr>
        <p:spPr bwMode="auto">
          <a:xfrm>
            <a:off x="8570913"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5" name="Oval 207"/>
          <p:cNvSpPr>
            <a:spLocks noChangeArrowheads="1"/>
          </p:cNvSpPr>
          <p:nvPr/>
        </p:nvSpPr>
        <p:spPr bwMode="auto">
          <a:xfrm>
            <a:off x="8570913"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6" name="Oval 208"/>
          <p:cNvSpPr>
            <a:spLocks noChangeArrowheads="1"/>
          </p:cNvSpPr>
          <p:nvPr/>
        </p:nvSpPr>
        <p:spPr bwMode="auto">
          <a:xfrm>
            <a:off x="8913813"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7" name="Oval 209"/>
          <p:cNvSpPr>
            <a:spLocks noChangeArrowheads="1"/>
          </p:cNvSpPr>
          <p:nvPr/>
        </p:nvSpPr>
        <p:spPr bwMode="auto">
          <a:xfrm>
            <a:off x="8913813"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8" name="Oval 210"/>
          <p:cNvSpPr>
            <a:spLocks noChangeArrowheads="1"/>
          </p:cNvSpPr>
          <p:nvPr/>
        </p:nvSpPr>
        <p:spPr bwMode="auto">
          <a:xfrm>
            <a:off x="9256713"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699" name="Oval 211"/>
          <p:cNvSpPr>
            <a:spLocks noChangeArrowheads="1"/>
          </p:cNvSpPr>
          <p:nvPr/>
        </p:nvSpPr>
        <p:spPr bwMode="auto">
          <a:xfrm>
            <a:off x="9256713"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01" name="Oval 213"/>
          <p:cNvSpPr>
            <a:spLocks noChangeArrowheads="1"/>
          </p:cNvSpPr>
          <p:nvPr/>
        </p:nvSpPr>
        <p:spPr bwMode="auto">
          <a:xfrm>
            <a:off x="8228013"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03" name="Oval 215"/>
          <p:cNvSpPr>
            <a:spLocks noChangeArrowheads="1"/>
          </p:cNvSpPr>
          <p:nvPr/>
        </p:nvSpPr>
        <p:spPr bwMode="auto">
          <a:xfrm>
            <a:off x="8570913"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05" name="Oval 217"/>
          <p:cNvSpPr>
            <a:spLocks noChangeArrowheads="1"/>
          </p:cNvSpPr>
          <p:nvPr/>
        </p:nvSpPr>
        <p:spPr bwMode="auto">
          <a:xfrm>
            <a:off x="8913813"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07" name="Oval 219"/>
          <p:cNvSpPr>
            <a:spLocks noChangeArrowheads="1"/>
          </p:cNvSpPr>
          <p:nvPr/>
        </p:nvSpPr>
        <p:spPr bwMode="auto">
          <a:xfrm>
            <a:off x="9256713"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08" name="Oval 220"/>
          <p:cNvSpPr>
            <a:spLocks noChangeArrowheads="1"/>
          </p:cNvSpPr>
          <p:nvPr/>
        </p:nvSpPr>
        <p:spPr bwMode="auto">
          <a:xfrm>
            <a:off x="8228013"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09" name="Oval 221"/>
          <p:cNvSpPr>
            <a:spLocks noChangeArrowheads="1"/>
          </p:cNvSpPr>
          <p:nvPr/>
        </p:nvSpPr>
        <p:spPr bwMode="auto">
          <a:xfrm>
            <a:off x="8228013"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0" name="Oval 222"/>
          <p:cNvSpPr>
            <a:spLocks noChangeArrowheads="1"/>
          </p:cNvSpPr>
          <p:nvPr/>
        </p:nvSpPr>
        <p:spPr bwMode="auto">
          <a:xfrm>
            <a:off x="8570913"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1" name="Oval 223"/>
          <p:cNvSpPr>
            <a:spLocks noChangeArrowheads="1"/>
          </p:cNvSpPr>
          <p:nvPr/>
        </p:nvSpPr>
        <p:spPr bwMode="auto">
          <a:xfrm>
            <a:off x="8570913"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2" name="Oval 224"/>
          <p:cNvSpPr>
            <a:spLocks noChangeArrowheads="1"/>
          </p:cNvSpPr>
          <p:nvPr/>
        </p:nvSpPr>
        <p:spPr bwMode="auto">
          <a:xfrm>
            <a:off x="8913813"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3" name="Oval 225"/>
          <p:cNvSpPr>
            <a:spLocks noChangeArrowheads="1"/>
          </p:cNvSpPr>
          <p:nvPr/>
        </p:nvSpPr>
        <p:spPr bwMode="auto">
          <a:xfrm>
            <a:off x="8913813"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4" name="Oval 226"/>
          <p:cNvSpPr>
            <a:spLocks noChangeArrowheads="1"/>
          </p:cNvSpPr>
          <p:nvPr/>
        </p:nvSpPr>
        <p:spPr bwMode="auto">
          <a:xfrm>
            <a:off x="9256713"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5" name="Oval 227"/>
          <p:cNvSpPr>
            <a:spLocks noChangeArrowheads="1"/>
          </p:cNvSpPr>
          <p:nvPr/>
        </p:nvSpPr>
        <p:spPr bwMode="auto">
          <a:xfrm>
            <a:off x="9256713"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6" name="Oval 228"/>
          <p:cNvSpPr>
            <a:spLocks noChangeArrowheads="1"/>
          </p:cNvSpPr>
          <p:nvPr/>
        </p:nvSpPr>
        <p:spPr bwMode="auto">
          <a:xfrm>
            <a:off x="6858000"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7" name="Oval 229"/>
          <p:cNvSpPr>
            <a:spLocks noChangeArrowheads="1"/>
          </p:cNvSpPr>
          <p:nvPr/>
        </p:nvSpPr>
        <p:spPr bwMode="auto">
          <a:xfrm>
            <a:off x="6858000"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8" name="Oval 230"/>
          <p:cNvSpPr>
            <a:spLocks noChangeArrowheads="1"/>
          </p:cNvSpPr>
          <p:nvPr/>
        </p:nvSpPr>
        <p:spPr bwMode="auto">
          <a:xfrm>
            <a:off x="7199313"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19" name="Oval 231"/>
          <p:cNvSpPr>
            <a:spLocks noChangeArrowheads="1"/>
          </p:cNvSpPr>
          <p:nvPr/>
        </p:nvSpPr>
        <p:spPr bwMode="auto">
          <a:xfrm>
            <a:off x="7199313"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0" name="Oval 232"/>
          <p:cNvSpPr>
            <a:spLocks noChangeArrowheads="1"/>
          </p:cNvSpPr>
          <p:nvPr/>
        </p:nvSpPr>
        <p:spPr bwMode="auto">
          <a:xfrm>
            <a:off x="7542213"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1" name="Oval 233"/>
          <p:cNvSpPr>
            <a:spLocks noChangeArrowheads="1"/>
          </p:cNvSpPr>
          <p:nvPr/>
        </p:nvSpPr>
        <p:spPr bwMode="auto">
          <a:xfrm>
            <a:off x="7542213"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2" name="Oval 234"/>
          <p:cNvSpPr>
            <a:spLocks noChangeArrowheads="1"/>
          </p:cNvSpPr>
          <p:nvPr/>
        </p:nvSpPr>
        <p:spPr bwMode="auto">
          <a:xfrm>
            <a:off x="7885113" y="5426075"/>
            <a:ext cx="114300" cy="115888"/>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3" name="Oval 235"/>
          <p:cNvSpPr>
            <a:spLocks noChangeArrowheads="1"/>
          </p:cNvSpPr>
          <p:nvPr/>
        </p:nvSpPr>
        <p:spPr bwMode="auto">
          <a:xfrm>
            <a:off x="7885113" y="50831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4" name="Oval 236"/>
          <p:cNvSpPr>
            <a:spLocks noChangeArrowheads="1"/>
          </p:cNvSpPr>
          <p:nvPr/>
        </p:nvSpPr>
        <p:spPr bwMode="auto">
          <a:xfrm>
            <a:off x="6858000"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5" name="Oval 237"/>
          <p:cNvSpPr>
            <a:spLocks noChangeArrowheads="1"/>
          </p:cNvSpPr>
          <p:nvPr/>
        </p:nvSpPr>
        <p:spPr bwMode="auto">
          <a:xfrm>
            <a:off x="6858000"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6" name="Oval 238"/>
          <p:cNvSpPr>
            <a:spLocks noChangeArrowheads="1"/>
          </p:cNvSpPr>
          <p:nvPr/>
        </p:nvSpPr>
        <p:spPr bwMode="auto">
          <a:xfrm>
            <a:off x="7199313"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7" name="Oval 239"/>
          <p:cNvSpPr>
            <a:spLocks noChangeArrowheads="1"/>
          </p:cNvSpPr>
          <p:nvPr/>
        </p:nvSpPr>
        <p:spPr bwMode="auto">
          <a:xfrm>
            <a:off x="7199313"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8" name="Oval 240"/>
          <p:cNvSpPr>
            <a:spLocks noChangeArrowheads="1"/>
          </p:cNvSpPr>
          <p:nvPr/>
        </p:nvSpPr>
        <p:spPr bwMode="auto">
          <a:xfrm>
            <a:off x="7542213"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29" name="Oval 241"/>
          <p:cNvSpPr>
            <a:spLocks noChangeArrowheads="1"/>
          </p:cNvSpPr>
          <p:nvPr/>
        </p:nvSpPr>
        <p:spPr bwMode="auto">
          <a:xfrm>
            <a:off x="7542213"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30" name="Oval 242"/>
          <p:cNvSpPr>
            <a:spLocks noChangeArrowheads="1"/>
          </p:cNvSpPr>
          <p:nvPr/>
        </p:nvSpPr>
        <p:spPr bwMode="auto">
          <a:xfrm>
            <a:off x="7885113" y="47402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31" name="Oval 243"/>
          <p:cNvSpPr>
            <a:spLocks noChangeArrowheads="1"/>
          </p:cNvSpPr>
          <p:nvPr/>
        </p:nvSpPr>
        <p:spPr bwMode="auto">
          <a:xfrm>
            <a:off x="7885113" y="4397375"/>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33" name="Oval 245"/>
          <p:cNvSpPr>
            <a:spLocks noChangeArrowheads="1"/>
          </p:cNvSpPr>
          <p:nvPr/>
        </p:nvSpPr>
        <p:spPr bwMode="auto">
          <a:xfrm>
            <a:off x="6858000"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35" name="Oval 247"/>
          <p:cNvSpPr>
            <a:spLocks noChangeArrowheads="1"/>
          </p:cNvSpPr>
          <p:nvPr/>
        </p:nvSpPr>
        <p:spPr bwMode="auto">
          <a:xfrm>
            <a:off x="7199313"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37" name="Oval 249"/>
          <p:cNvSpPr>
            <a:spLocks noChangeArrowheads="1"/>
          </p:cNvSpPr>
          <p:nvPr/>
        </p:nvSpPr>
        <p:spPr bwMode="auto">
          <a:xfrm>
            <a:off x="7542213"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39" name="Oval 251"/>
          <p:cNvSpPr>
            <a:spLocks noChangeArrowheads="1"/>
          </p:cNvSpPr>
          <p:nvPr/>
        </p:nvSpPr>
        <p:spPr bwMode="auto">
          <a:xfrm>
            <a:off x="7885113" y="64563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0" name="Oval 252"/>
          <p:cNvSpPr>
            <a:spLocks noChangeArrowheads="1"/>
          </p:cNvSpPr>
          <p:nvPr/>
        </p:nvSpPr>
        <p:spPr bwMode="auto">
          <a:xfrm>
            <a:off x="6858000"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1" name="Oval 253"/>
          <p:cNvSpPr>
            <a:spLocks noChangeArrowheads="1"/>
          </p:cNvSpPr>
          <p:nvPr/>
        </p:nvSpPr>
        <p:spPr bwMode="auto">
          <a:xfrm>
            <a:off x="6858000"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2" name="Oval 254"/>
          <p:cNvSpPr>
            <a:spLocks noChangeArrowheads="1"/>
          </p:cNvSpPr>
          <p:nvPr/>
        </p:nvSpPr>
        <p:spPr bwMode="auto">
          <a:xfrm>
            <a:off x="7199313"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3" name="Oval 255"/>
          <p:cNvSpPr>
            <a:spLocks noChangeArrowheads="1"/>
          </p:cNvSpPr>
          <p:nvPr/>
        </p:nvSpPr>
        <p:spPr bwMode="auto">
          <a:xfrm>
            <a:off x="7199313"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4" name="Oval 256"/>
          <p:cNvSpPr>
            <a:spLocks noChangeArrowheads="1"/>
          </p:cNvSpPr>
          <p:nvPr/>
        </p:nvSpPr>
        <p:spPr bwMode="auto">
          <a:xfrm>
            <a:off x="7542213"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5" name="Oval 257"/>
          <p:cNvSpPr>
            <a:spLocks noChangeArrowheads="1"/>
          </p:cNvSpPr>
          <p:nvPr/>
        </p:nvSpPr>
        <p:spPr bwMode="auto">
          <a:xfrm>
            <a:off x="7542213"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6" name="Oval 258"/>
          <p:cNvSpPr>
            <a:spLocks noChangeArrowheads="1"/>
          </p:cNvSpPr>
          <p:nvPr/>
        </p:nvSpPr>
        <p:spPr bwMode="auto">
          <a:xfrm>
            <a:off x="7885113" y="61134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7" name="Oval 259"/>
          <p:cNvSpPr>
            <a:spLocks noChangeArrowheads="1"/>
          </p:cNvSpPr>
          <p:nvPr/>
        </p:nvSpPr>
        <p:spPr bwMode="auto">
          <a:xfrm>
            <a:off x="7885113" y="5770563"/>
            <a:ext cx="114300" cy="114300"/>
          </a:xfrm>
          <a:prstGeom prst="ellipse">
            <a:avLst/>
          </a:prstGeom>
          <a:noFill/>
          <a:ln w="15875" algn="ctr">
            <a:solidFill>
              <a:schemeClr val="tx1"/>
            </a:solidFill>
            <a:round/>
            <a:headEn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8" name="Line 260"/>
          <p:cNvSpPr>
            <a:spLocks noChangeShapeType="1"/>
          </p:cNvSpPr>
          <p:nvPr/>
        </p:nvSpPr>
        <p:spPr bwMode="auto">
          <a:xfrm>
            <a:off x="4114801" y="4114800"/>
            <a:ext cx="5713413" cy="0"/>
          </a:xfrm>
          <a:prstGeom prst="line">
            <a:avLst/>
          </a:prstGeom>
          <a:noFill/>
          <a:ln w="12700">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49" name="Line 261"/>
          <p:cNvSpPr>
            <a:spLocks noChangeShapeType="1"/>
          </p:cNvSpPr>
          <p:nvPr/>
        </p:nvSpPr>
        <p:spPr bwMode="auto">
          <a:xfrm flipV="1">
            <a:off x="6915150" y="1309689"/>
            <a:ext cx="0" cy="5603875"/>
          </a:xfrm>
          <a:prstGeom prst="line">
            <a:avLst/>
          </a:prstGeom>
          <a:noFill/>
          <a:ln w="12700">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51" name="Text Box 263"/>
          <p:cNvSpPr txBox="1">
            <a:spLocks noChangeArrowheads="1"/>
          </p:cNvSpPr>
          <p:nvPr/>
        </p:nvSpPr>
        <p:spPr bwMode="auto">
          <a:xfrm>
            <a:off x="1905001" y="1657350"/>
            <a:ext cx="2282825" cy="436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a:t>Let f(x)=2x+1</a:t>
            </a:r>
          </a:p>
          <a:p>
            <a:endParaRPr lang="en-US" sz="2800"/>
          </a:p>
          <a:p>
            <a:r>
              <a:rPr lang="en-US" sz="2800"/>
              <a:t>Plot (x, f(x))</a:t>
            </a:r>
          </a:p>
          <a:p>
            <a:endParaRPr lang="en-US" sz="2800"/>
          </a:p>
          <a:p>
            <a:endParaRPr lang="en-US" sz="2800"/>
          </a:p>
          <a:p>
            <a:endParaRPr lang="en-US" sz="2800"/>
          </a:p>
          <a:p>
            <a:endParaRPr lang="en-US" sz="2800"/>
          </a:p>
          <a:p>
            <a:endParaRPr lang="en-US" sz="2800"/>
          </a:p>
          <a:p>
            <a:r>
              <a:rPr lang="en-US" sz="2800"/>
              <a:t>This is a plot</a:t>
            </a:r>
          </a:p>
          <a:p>
            <a:r>
              <a:rPr lang="en-US" sz="2800"/>
              <a:t>of f(x)</a:t>
            </a:r>
          </a:p>
        </p:txBody>
      </p:sp>
      <p:sp>
        <p:nvSpPr>
          <p:cNvPr id="63752" name="Oval 264"/>
          <p:cNvSpPr>
            <a:spLocks noChangeArrowheads="1"/>
          </p:cNvSpPr>
          <p:nvPr/>
        </p:nvSpPr>
        <p:spPr bwMode="auto">
          <a:xfrm>
            <a:off x="7202488" y="3027363"/>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53" name="Oval 265"/>
          <p:cNvSpPr>
            <a:spLocks noChangeArrowheads="1"/>
          </p:cNvSpPr>
          <p:nvPr/>
        </p:nvSpPr>
        <p:spPr bwMode="auto">
          <a:xfrm>
            <a:off x="7543800" y="2333625"/>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54" name="Oval 266"/>
          <p:cNvSpPr>
            <a:spLocks noChangeArrowheads="1"/>
          </p:cNvSpPr>
          <p:nvPr/>
        </p:nvSpPr>
        <p:spPr bwMode="auto">
          <a:xfrm>
            <a:off x="7888288" y="1647825"/>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55" name="Oval 267"/>
          <p:cNvSpPr>
            <a:spLocks noChangeArrowheads="1"/>
          </p:cNvSpPr>
          <p:nvPr/>
        </p:nvSpPr>
        <p:spPr bwMode="auto">
          <a:xfrm>
            <a:off x="6854825" y="3713163"/>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56" name="Oval 268"/>
          <p:cNvSpPr>
            <a:spLocks noChangeArrowheads="1"/>
          </p:cNvSpPr>
          <p:nvPr/>
        </p:nvSpPr>
        <p:spPr bwMode="auto">
          <a:xfrm>
            <a:off x="6516688" y="4398963"/>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57" name="Oval 269"/>
          <p:cNvSpPr>
            <a:spLocks noChangeArrowheads="1"/>
          </p:cNvSpPr>
          <p:nvPr/>
        </p:nvSpPr>
        <p:spPr bwMode="auto">
          <a:xfrm>
            <a:off x="6170613" y="5084763"/>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58" name="Oval 270"/>
          <p:cNvSpPr>
            <a:spLocks noChangeArrowheads="1"/>
          </p:cNvSpPr>
          <p:nvPr/>
        </p:nvSpPr>
        <p:spPr bwMode="auto">
          <a:xfrm>
            <a:off x="5830888" y="5770563"/>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60" name="Oval 272"/>
          <p:cNvSpPr>
            <a:spLocks noChangeArrowheads="1"/>
          </p:cNvSpPr>
          <p:nvPr/>
        </p:nvSpPr>
        <p:spPr bwMode="auto">
          <a:xfrm>
            <a:off x="5486400" y="6456363"/>
            <a:ext cx="114300" cy="114300"/>
          </a:xfrm>
          <a:prstGeom prst="ellipse">
            <a:avLst/>
          </a:prstGeom>
          <a:solidFill>
            <a:schemeClr val="tx1"/>
          </a:solidFill>
          <a:ln w="15875" algn="ctr">
            <a:solidFill>
              <a:schemeClr val="tx1"/>
            </a:solidFill>
            <a:round/>
            <a:headEnd/>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61" name="Line 273"/>
          <p:cNvSpPr>
            <a:spLocks noChangeShapeType="1"/>
          </p:cNvSpPr>
          <p:nvPr/>
        </p:nvSpPr>
        <p:spPr bwMode="auto">
          <a:xfrm flipH="1">
            <a:off x="7315200" y="1295400"/>
            <a:ext cx="1752600" cy="2743200"/>
          </a:xfrm>
          <a:prstGeom prst="line">
            <a:avLst/>
          </a:prstGeom>
          <a:noFill/>
          <a:ln w="25400">
            <a:solidFill>
              <a:schemeClr val="hlink"/>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62" name="Line 274"/>
          <p:cNvSpPr>
            <a:spLocks noChangeShapeType="1"/>
          </p:cNvSpPr>
          <p:nvPr/>
        </p:nvSpPr>
        <p:spPr bwMode="auto">
          <a:xfrm flipH="1">
            <a:off x="6934200" y="914400"/>
            <a:ext cx="2057400" cy="2133600"/>
          </a:xfrm>
          <a:prstGeom prst="line">
            <a:avLst/>
          </a:prstGeom>
          <a:noFill/>
          <a:ln w="25400">
            <a:solidFill>
              <a:schemeClr val="hlink"/>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63" name="Text Box 275"/>
          <p:cNvSpPr txBox="1">
            <a:spLocks noChangeArrowheads="1"/>
          </p:cNvSpPr>
          <p:nvPr/>
        </p:nvSpPr>
        <p:spPr bwMode="auto">
          <a:xfrm>
            <a:off x="9051926" y="1116013"/>
            <a:ext cx="5492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hlink"/>
                </a:solidFill>
                <a:latin typeface="Garamond" panose="02020404030301010803" pitchFamily="18" charset="0"/>
              </a:rPr>
              <a:t>x=1</a:t>
            </a:r>
          </a:p>
        </p:txBody>
      </p:sp>
      <p:sp>
        <p:nvSpPr>
          <p:cNvPr id="63764" name="Text Box 276"/>
          <p:cNvSpPr txBox="1">
            <a:spLocks noChangeArrowheads="1"/>
          </p:cNvSpPr>
          <p:nvPr/>
        </p:nvSpPr>
        <p:spPr bwMode="auto">
          <a:xfrm>
            <a:off x="8975725" y="735013"/>
            <a:ext cx="7556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hlink"/>
                </a:solidFill>
                <a:latin typeface="Garamond" panose="02020404030301010803" pitchFamily="18" charset="0"/>
              </a:rPr>
              <a:t>f(x)=3</a:t>
            </a:r>
          </a:p>
        </p:txBody>
      </p:sp>
      <p:sp>
        <p:nvSpPr>
          <p:cNvPr id="63765" name="Line 277"/>
          <p:cNvSpPr>
            <a:spLocks noChangeShapeType="1"/>
          </p:cNvSpPr>
          <p:nvPr/>
        </p:nvSpPr>
        <p:spPr bwMode="auto">
          <a:xfrm flipH="1">
            <a:off x="7620000" y="3276600"/>
            <a:ext cx="1981200" cy="762000"/>
          </a:xfrm>
          <a:prstGeom prst="line">
            <a:avLst/>
          </a:prstGeom>
          <a:noFill/>
          <a:ln w="25400">
            <a:solidFill>
              <a:schemeClr val="hlink"/>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66" name="Line 278"/>
          <p:cNvSpPr>
            <a:spLocks noChangeShapeType="1"/>
          </p:cNvSpPr>
          <p:nvPr/>
        </p:nvSpPr>
        <p:spPr bwMode="auto">
          <a:xfrm flipH="1" flipV="1">
            <a:off x="6934200" y="2438400"/>
            <a:ext cx="2667000" cy="381000"/>
          </a:xfrm>
          <a:prstGeom prst="line">
            <a:avLst/>
          </a:prstGeom>
          <a:noFill/>
          <a:ln w="25400">
            <a:solidFill>
              <a:schemeClr val="hlink"/>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767" name="Text Box 279"/>
          <p:cNvSpPr txBox="1">
            <a:spLocks noChangeArrowheads="1"/>
          </p:cNvSpPr>
          <p:nvPr/>
        </p:nvSpPr>
        <p:spPr bwMode="auto">
          <a:xfrm>
            <a:off x="9677401" y="3048001"/>
            <a:ext cx="549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hlink"/>
                </a:solidFill>
                <a:latin typeface="Garamond" panose="02020404030301010803" pitchFamily="18" charset="0"/>
              </a:rPr>
              <a:t>x=2</a:t>
            </a:r>
          </a:p>
        </p:txBody>
      </p:sp>
      <p:sp>
        <p:nvSpPr>
          <p:cNvPr id="63768" name="Text Box 280"/>
          <p:cNvSpPr txBox="1">
            <a:spLocks noChangeArrowheads="1"/>
          </p:cNvSpPr>
          <p:nvPr/>
        </p:nvSpPr>
        <p:spPr bwMode="auto">
          <a:xfrm>
            <a:off x="9601200" y="2667001"/>
            <a:ext cx="755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lgn="ctr">
                <a:solidFill>
                  <a:schemeClr val="tx1"/>
                </a:solidFill>
                <a:miter lim="800000"/>
                <a:headEnd/>
                <a:tailEnd type="none" w="lg"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chemeClr val="hlink"/>
                </a:solidFill>
                <a:latin typeface="Garamond" panose="02020404030301010803" pitchFamily="18" charset="0"/>
              </a:rPr>
              <a:t>f(x)=5</a:t>
            </a:r>
          </a:p>
        </p:txBody>
      </p:sp>
      <p:sp>
        <p:nvSpPr>
          <p:cNvPr id="63769" name="Line 281"/>
          <p:cNvSpPr>
            <a:spLocks noChangeShapeType="1"/>
          </p:cNvSpPr>
          <p:nvPr/>
        </p:nvSpPr>
        <p:spPr bwMode="auto">
          <a:xfrm flipV="1">
            <a:off x="5257800" y="1143000"/>
            <a:ext cx="2971800" cy="5943600"/>
          </a:xfrm>
          <a:prstGeom prst="line">
            <a:avLst/>
          </a:prstGeom>
          <a:noFill/>
          <a:ln w="25400">
            <a:solidFill>
              <a:schemeClr val="tx1"/>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2034095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7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7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7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7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37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376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376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376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7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7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7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76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75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376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376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376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3768"/>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37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7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7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7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7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76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76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63751">
                                            <p:txEl>
                                              <p:pRg st="8" end="8"/>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37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52" grpId="0" animBg="1"/>
      <p:bldP spid="63753" grpId="0" animBg="1"/>
      <p:bldP spid="63754" grpId="0" animBg="1"/>
      <p:bldP spid="63755" grpId="0" animBg="1"/>
      <p:bldP spid="63756" grpId="0" animBg="1"/>
      <p:bldP spid="63757" grpId="0" animBg="1"/>
      <p:bldP spid="63758" grpId="0" animBg="1"/>
      <p:bldP spid="63760" grpId="0" animBg="1"/>
      <p:bldP spid="63761" grpId="0" animBg="1"/>
      <p:bldP spid="63761" grpId="1" animBg="1"/>
      <p:bldP spid="63762" grpId="0" animBg="1"/>
      <p:bldP spid="63762" grpId="1" animBg="1"/>
      <p:bldP spid="63763" grpId="0"/>
      <p:bldP spid="63763" grpId="1"/>
      <p:bldP spid="63764" grpId="0"/>
      <p:bldP spid="63764" grpId="1"/>
      <p:bldP spid="63765" grpId="0" animBg="1"/>
      <p:bldP spid="63765" grpId="1" animBg="1"/>
      <p:bldP spid="63766" grpId="0" animBg="1"/>
      <p:bldP spid="63766" grpId="1" animBg="1"/>
      <p:bldP spid="63767" grpId="0"/>
      <p:bldP spid="63767" grpId="1"/>
      <p:bldP spid="63768" grpId="0"/>
      <p:bldP spid="63768" grpId="1"/>
      <p:bldP spid="6376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24508"/>
          </a:xfrm>
        </p:spPr>
        <p:txBody>
          <a:bodyPr/>
          <a:lstStyle/>
          <a:p>
            <a:r>
              <a:rPr lang="en-US" dirty="0" smtClean="0"/>
              <a:t>Pigeonhole principle</a:t>
            </a:r>
            <a:endParaRPr lang="en-US" dirty="0"/>
          </a:p>
        </p:txBody>
      </p:sp>
      <p:sp>
        <p:nvSpPr>
          <p:cNvPr id="7" name="Text Placeholder 6"/>
          <p:cNvSpPr>
            <a:spLocks noGrp="1"/>
          </p:cNvSpPr>
          <p:nvPr>
            <p:ph type="body" idx="1"/>
          </p:nvPr>
        </p:nvSpPr>
        <p:spPr>
          <a:xfrm>
            <a:off x="913774" y="1477257"/>
            <a:ext cx="5106028" cy="679994"/>
          </a:xfrm>
        </p:spPr>
        <p:txBody>
          <a:bodyPr/>
          <a:lstStyle/>
          <a:p>
            <a:r>
              <a:rPr lang="en-US" dirty="0" smtClean="0"/>
              <a:t>normal</a:t>
            </a:r>
            <a:endParaRPr lang="en-US" dirty="0"/>
          </a:p>
        </p:txBody>
      </p:sp>
      <p:sp>
        <p:nvSpPr>
          <p:cNvPr id="9" name="Content Placeholder 8"/>
          <p:cNvSpPr>
            <a:spLocks noGrp="1"/>
          </p:cNvSpPr>
          <p:nvPr>
            <p:ph sz="quarter" idx="13"/>
          </p:nvPr>
        </p:nvSpPr>
        <p:spPr>
          <a:xfrm>
            <a:off x="913774" y="2291482"/>
            <a:ext cx="5106027" cy="3499717"/>
          </a:xfrm>
        </p:spPr>
        <p:txBody>
          <a:bodyPr/>
          <a:lstStyle/>
          <a:p>
            <a:pPr marL="0" indent="0">
              <a:buNone/>
            </a:pPr>
            <a:r>
              <a:rPr lang="en-US" dirty="0" smtClean="0"/>
              <a:t>“If there are ‘</a:t>
            </a:r>
            <a:r>
              <a:rPr lang="en-US" dirty="0" smtClean="0">
                <a:solidFill>
                  <a:srgbClr val="C00000"/>
                </a:solidFill>
              </a:rPr>
              <a:t>many</a:t>
            </a:r>
            <a:r>
              <a:rPr lang="en-US" dirty="0" smtClean="0"/>
              <a:t>’ pigeons and ‘</a:t>
            </a:r>
            <a:r>
              <a:rPr lang="en-US" dirty="0" smtClean="0">
                <a:solidFill>
                  <a:srgbClr val="C00000"/>
                </a:solidFill>
              </a:rPr>
              <a:t>a few</a:t>
            </a:r>
            <a:r>
              <a:rPr lang="en-US" dirty="0" smtClean="0"/>
              <a:t>’ pigeonholes then there must be some pigeonholes which occupied by two or more pigeons.”</a:t>
            </a:r>
            <a:endParaRPr lang="en-US" dirty="0"/>
          </a:p>
        </p:txBody>
      </p:sp>
      <p:sp>
        <p:nvSpPr>
          <p:cNvPr id="8" name="Text Placeholder 7"/>
          <p:cNvSpPr>
            <a:spLocks noGrp="1"/>
          </p:cNvSpPr>
          <p:nvPr>
            <p:ph type="body" sz="quarter" idx="3"/>
          </p:nvPr>
        </p:nvSpPr>
        <p:spPr>
          <a:xfrm>
            <a:off x="6172200" y="1517025"/>
            <a:ext cx="5106028" cy="679994"/>
          </a:xfrm>
        </p:spPr>
        <p:txBody>
          <a:bodyPr/>
          <a:lstStyle/>
          <a:p>
            <a:r>
              <a:rPr lang="en-US" dirty="0" smtClean="0"/>
              <a:t>generalized</a:t>
            </a:r>
            <a:endParaRPr lang="en-US" dirty="0"/>
          </a:p>
        </p:txBody>
      </p:sp>
      <mc:AlternateContent xmlns:mc="http://schemas.openxmlformats.org/markup-compatibility/2006">
        <mc:Choice xmlns:a14="http://schemas.microsoft.com/office/drawing/2010/main" xmlns="" Requires="a14">
          <p:sp>
            <p:nvSpPr>
              <p:cNvPr id="10" name="Content Placeholder 9"/>
              <p:cNvSpPr>
                <a:spLocks noGrp="1"/>
              </p:cNvSpPr>
              <p:nvPr>
                <p:ph sz="quarter" idx="14"/>
              </p:nvPr>
            </p:nvSpPr>
            <p:spPr>
              <a:xfrm>
                <a:off x="6172200" y="2289096"/>
                <a:ext cx="5105401" cy="3502104"/>
              </a:xfrm>
            </p:spPr>
            <p:txBody>
              <a:bodyPr/>
              <a:lstStyle/>
              <a:p>
                <a:pPr marL="0" indent="0">
                  <a:buNone/>
                </a:pPr>
                <a:r>
                  <a:rPr lang="en-US" dirty="0" smtClean="0"/>
                  <a:t>“if </a:t>
                </a:r>
                <a14:m>
                  <m:oMath xmlns:m="http://schemas.openxmlformats.org/officeDocument/2006/math">
                    <m:r>
                      <a:rPr lang="en-US" b="0" i="1" smtClean="0">
                        <a:latin typeface="Cambria Math" panose="02040503050406030204" pitchFamily="18" charset="0"/>
                      </a:rPr>
                      <m:t>𝑛</m:t>
                    </m:r>
                  </m:oMath>
                </a14:m>
                <a:r>
                  <a:rPr lang="en-US" dirty="0" smtClean="0"/>
                  <a:t> pigeons are assigned to </a:t>
                </a:r>
                <a14:m>
                  <m:oMath xmlns:m="http://schemas.openxmlformats.org/officeDocument/2006/math">
                    <m:r>
                      <a:rPr lang="en-US" b="0" i="1" smtClean="0">
                        <a:latin typeface="Cambria Math" panose="02040503050406030204" pitchFamily="18" charset="0"/>
                      </a:rPr>
                      <m:t>𝑚</m:t>
                    </m:r>
                  </m:oMath>
                </a14:m>
                <a:r>
                  <a:rPr lang="en-US" dirty="0" smtClean="0"/>
                  <a:t> pigeonholes, then one of the pigeonhole must contain atleast </a:t>
                </a:r>
                <a14:m>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𝑚</m:t>
                                </m:r>
                              </m:den>
                            </m:f>
                          </m:e>
                        </m:d>
                        <m:r>
                          <a:rPr lang="en-US" b="0" i="1" smtClean="0">
                            <a:latin typeface="Cambria Math" panose="02040503050406030204" pitchFamily="18" charset="0"/>
                          </a:rPr>
                          <m:t>+1</m:t>
                        </m:r>
                      </m:e>
                    </m:d>
                  </m:oMath>
                </a14:m>
                <a:r>
                  <a:rPr lang="en-US" dirty="0" smtClean="0"/>
                  <a:t> pigeons.”</a:t>
                </a:r>
                <a:endParaRPr lang="en-US" dirty="0"/>
              </a:p>
            </p:txBody>
          </p:sp>
        </mc:Choice>
        <mc:Fallback>
          <p:sp>
            <p:nvSpPr>
              <p:cNvPr id="10" name="Content Placeholder 9"/>
              <p:cNvSpPr>
                <a:spLocks noGrp="1" noRot="1" noChangeAspect="1" noMove="1" noResize="1" noEditPoints="1" noAdjustHandles="1" noChangeArrowheads="1" noChangeShapeType="1" noTextEdit="1"/>
              </p:cNvSpPr>
              <p:nvPr>
                <p:ph sz="quarter" idx="14"/>
              </p:nvPr>
            </p:nvSpPr>
            <p:spPr>
              <a:xfrm>
                <a:off x="6172200" y="2289096"/>
                <a:ext cx="5105401" cy="3502104"/>
              </a:xfrm>
              <a:blipFill rotWithShape="0">
                <a:blip r:embed="rId2"/>
                <a:stretch>
                  <a:fillRect l="-131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3F29A57E-D715-46E0-8338-5311EAA2F641}" type="slidenum">
              <a:rPr lang="en-US" smtClean="0"/>
              <a:pPr/>
              <a:t>55</a:t>
            </a:fld>
            <a:endParaRPr lang="en-US"/>
          </a:p>
        </p:txBody>
      </p:sp>
    </p:spTree>
    <p:extLst>
      <p:ext uri="{BB962C8B-B14F-4D97-AF65-F5344CB8AC3E}">
        <p14:creationId xmlns:p14="http://schemas.microsoft.com/office/powerpoint/2010/main" xmlns="" val="33190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example</a:t>
            </a:r>
            <a:endParaRPr lang="en-US" dirty="0"/>
          </a:p>
        </p:txBody>
      </p:sp>
      <p:sp>
        <p:nvSpPr>
          <p:cNvPr id="11" name="Content Placeholder 10"/>
          <p:cNvSpPr>
            <a:spLocks noGrp="1"/>
          </p:cNvSpPr>
          <p:nvPr>
            <p:ph sz="quarter" idx="13"/>
          </p:nvPr>
        </p:nvSpPr>
        <p:spPr/>
        <p:txBody>
          <a:bodyPr/>
          <a:lstStyle/>
          <a:p>
            <a:pPr marL="0" indent="0">
              <a:buNone/>
            </a:pPr>
            <a:r>
              <a:rPr lang="en-US" dirty="0" smtClean="0"/>
              <a:t>If there are 5 separate departments in a departmental store and the total number of employee are 36. then one of the department have atleast 8 employee.</a:t>
            </a:r>
            <a:endParaRPr lang="en-US" dirty="0"/>
          </a:p>
        </p:txBody>
      </p:sp>
      <p:sp>
        <p:nvSpPr>
          <p:cNvPr id="9" name="Slide Number Placeholder 8"/>
          <p:cNvSpPr>
            <a:spLocks noGrp="1"/>
          </p:cNvSpPr>
          <p:nvPr>
            <p:ph type="sldNum" sz="quarter" idx="12"/>
          </p:nvPr>
        </p:nvSpPr>
        <p:spPr/>
        <p:txBody>
          <a:bodyPr/>
          <a:lstStyle/>
          <a:p>
            <a:fld id="{3F29A57E-D715-46E0-8338-5311EAA2F641}" type="slidenum">
              <a:rPr lang="en-US" smtClean="0"/>
              <a:pPr/>
              <a:t>56</a:t>
            </a:fld>
            <a:endParaRPr lang="en-US"/>
          </a:p>
        </p:txBody>
      </p:sp>
    </p:spTree>
    <p:extLst>
      <p:ext uri="{BB962C8B-B14F-4D97-AF65-F5344CB8AC3E}">
        <p14:creationId xmlns:p14="http://schemas.microsoft.com/office/powerpoint/2010/main" xmlns="" val="1600296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29A57E-D715-46E0-8338-5311EAA2F641}" type="slidenum">
              <a:rPr lang="en-US" smtClean="0"/>
              <a:pPr/>
              <a:t>57</a:t>
            </a:fld>
            <a:endParaRPr lang="en-US"/>
          </a:p>
        </p:txBody>
      </p:sp>
      <p:sp>
        <p:nvSpPr>
          <p:cNvPr id="7" name="TextBox 6"/>
          <p:cNvSpPr txBox="1"/>
          <p:nvPr/>
        </p:nvSpPr>
        <p:spPr>
          <a:xfrm>
            <a:off x="2800350" y="842963"/>
            <a:ext cx="6086475" cy="954107"/>
          </a:xfrm>
          <a:prstGeom prst="rect">
            <a:avLst/>
          </a:prstGeom>
          <a:noFill/>
        </p:spPr>
        <p:txBody>
          <a:bodyPr wrap="square" rtlCol="0">
            <a:spAutoFit/>
          </a:bodyPr>
          <a:lstStyle/>
          <a:p>
            <a:pPr algn="ctr"/>
            <a:r>
              <a:rPr lang="en-US" sz="2800" b="1" dirty="0" smtClean="0"/>
              <a:t>ONE TO ONE CORRESPONDANCE, COUNTABLY INFINITE SET</a:t>
            </a:r>
            <a:endParaRPr lang="en-US" sz="2800" b="1" dirty="0"/>
          </a:p>
        </p:txBody>
      </p:sp>
      <mc:AlternateContent xmlns:mc="http://schemas.openxmlformats.org/markup-compatibility/2006">
        <mc:Choice xmlns:a14="http://schemas.microsoft.com/office/drawing/2010/main" xmlns="" Requires="a14">
          <p:sp>
            <p:nvSpPr>
              <p:cNvPr id="8" name="TextBox 7"/>
              <p:cNvSpPr txBox="1"/>
              <p:nvPr/>
            </p:nvSpPr>
            <p:spPr>
              <a:xfrm>
                <a:off x="1185863" y="1857375"/>
                <a:ext cx="3843337" cy="2677656"/>
              </a:xfrm>
              <a:prstGeom prst="rect">
                <a:avLst/>
              </a:prstGeom>
              <a:noFill/>
            </p:spPr>
            <p:txBody>
              <a:bodyPr wrap="square" rtlCol="0">
                <a:spAutoFit/>
              </a:bodyPr>
              <a:lstStyle/>
              <a:p>
                <a:pPr algn="just"/>
                <a:r>
                  <a:rPr lang="en-US" sz="2400" dirty="0" smtClean="0">
                    <a:solidFill>
                      <a:srgbClr val="FF0000"/>
                    </a:solidFill>
                  </a:rPr>
                  <a:t>One to one correspondence : </a:t>
                </a:r>
              </a:p>
              <a:p>
                <a:pPr algn="just"/>
                <a:r>
                  <a:rPr lang="en-US" sz="2400" dirty="0" smtClean="0"/>
                  <a:t>Let A and B are two sets and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oMath>
                </a14:m>
                <a:r>
                  <a:rPr lang="en-US" sz="2400" dirty="0" smtClean="0"/>
                  <a:t> is a bijection then this mapping or function is called one to one correspondence between A and B.</a:t>
                </a:r>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1185863" y="1857375"/>
                <a:ext cx="3843337" cy="2677656"/>
              </a:xfrm>
              <a:prstGeom prst="rect">
                <a:avLst/>
              </a:prstGeom>
              <a:blipFill rotWithShape="0">
                <a:blip r:embed="rId2"/>
                <a:stretch>
                  <a:fillRect l="-2540" t="-1822" r="-2381" b="-4328"/>
                </a:stretch>
              </a:blipFill>
            </p:spPr>
            <p:txBody>
              <a:bodyPr/>
              <a:lstStyle/>
              <a:p>
                <a:r>
                  <a:rPr lang="en-US">
                    <a:noFill/>
                  </a:rPr>
                  <a:t> </a:t>
                </a:r>
              </a:p>
            </p:txBody>
          </p:sp>
        </mc:Fallback>
      </mc:AlternateContent>
      <p:sp>
        <p:nvSpPr>
          <p:cNvPr id="9" name="TextBox 8"/>
          <p:cNvSpPr txBox="1"/>
          <p:nvPr/>
        </p:nvSpPr>
        <p:spPr>
          <a:xfrm>
            <a:off x="6272213" y="2143125"/>
            <a:ext cx="4529137" cy="2308324"/>
          </a:xfrm>
          <a:prstGeom prst="rect">
            <a:avLst/>
          </a:prstGeom>
          <a:noFill/>
        </p:spPr>
        <p:txBody>
          <a:bodyPr wrap="square" rtlCol="0">
            <a:spAutoFit/>
          </a:bodyPr>
          <a:lstStyle/>
          <a:p>
            <a:pPr algn="just"/>
            <a:r>
              <a:rPr lang="en-US" sz="2400" dirty="0" smtClean="0">
                <a:solidFill>
                  <a:srgbClr val="FF0000"/>
                </a:solidFill>
              </a:rPr>
              <a:t>Countably Infinite Set:</a:t>
            </a:r>
          </a:p>
          <a:p>
            <a:pPr algn="just"/>
            <a:r>
              <a:rPr lang="en-US" sz="2400" dirty="0" smtClean="0"/>
              <a:t>An infinite set A is said to be countably infinite or denumerable if there is a one to one correspondence between the set N of all natural numbers and A. </a:t>
            </a:r>
            <a:endParaRPr lang="en-US" sz="2400" dirty="0"/>
          </a:p>
        </p:txBody>
      </p:sp>
    </p:spTree>
    <p:extLst>
      <p:ext uri="{BB962C8B-B14F-4D97-AF65-F5344CB8AC3E}">
        <p14:creationId xmlns:p14="http://schemas.microsoft.com/office/powerpoint/2010/main" xmlns="" val="4936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down)">
                                      <p:cBhvr>
                                        <p:cTn id="1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29A57E-D715-46E0-8338-5311EAA2F641}" type="slidenum">
              <a:rPr lang="en-US" smtClean="0"/>
              <a:pPr/>
              <a:t>58</a:t>
            </a:fld>
            <a:endParaRPr lang="en-US"/>
          </a:p>
        </p:txBody>
      </p:sp>
      <p:sp>
        <p:nvSpPr>
          <p:cNvPr id="5" name="TextBox 4"/>
          <p:cNvSpPr txBox="1"/>
          <p:nvPr/>
        </p:nvSpPr>
        <p:spPr>
          <a:xfrm>
            <a:off x="1957388" y="957263"/>
            <a:ext cx="8901112" cy="523220"/>
          </a:xfrm>
          <a:prstGeom prst="rect">
            <a:avLst/>
          </a:prstGeom>
          <a:noFill/>
        </p:spPr>
        <p:txBody>
          <a:bodyPr wrap="square" rtlCol="0">
            <a:spAutoFit/>
          </a:bodyPr>
          <a:lstStyle/>
          <a:p>
            <a:pPr algn="ctr"/>
            <a:r>
              <a:rPr lang="en-US" sz="2800" b="1" dirty="0" smtClean="0"/>
              <a:t>COUNTABLE AND UNCOUNTABLE SETS</a:t>
            </a:r>
            <a:endParaRPr lang="en-US" sz="2800" b="1" dirty="0"/>
          </a:p>
        </p:txBody>
      </p:sp>
      <p:sp>
        <p:nvSpPr>
          <p:cNvPr id="6" name="TextBox 5"/>
          <p:cNvSpPr txBox="1"/>
          <p:nvPr/>
        </p:nvSpPr>
        <p:spPr>
          <a:xfrm>
            <a:off x="1200150" y="2085975"/>
            <a:ext cx="4614863" cy="1569660"/>
          </a:xfrm>
          <a:prstGeom prst="rect">
            <a:avLst/>
          </a:prstGeom>
          <a:noFill/>
        </p:spPr>
        <p:txBody>
          <a:bodyPr wrap="square" rtlCol="0">
            <a:spAutoFit/>
          </a:bodyPr>
          <a:lstStyle/>
          <a:p>
            <a:r>
              <a:rPr lang="en-US" sz="2400" dirty="0" smtClean="0">
                <a:solidFill>
                  <a:srgbClr val="FF0000"/>
                </a:solidFill>
              </a:rPr>
              <a:t>Countable Set:</a:t>
            </a:r>
          </a:p>
          <a:p>
            <a:pPr algn="just"/>
            <a:r>
              <a:rPr lang="en-US" sz="2400" dirty="0" smtClean="0"/>
              <a:t>A set which is either empty, finite or countably infinite is called a countable set.</a:t>
            </a:r>
            <a:endParaRPr lang="en-US" sz="2400" dirty="0"/>
          </a:p>
        </p:txBody>
      </p:sp>
      <p:sp>
        <p:nvSpPr>
          <p:cNvPr id="7" name="TextBox 6"/>
          <p:cNvSpPr txBox="1"/>
          <p:nvPr/>
        </p:nvSpPr>
        <p:spPr>
          <a:xfrm>
            <a:off x="6500813" y="3655635"/>
            <a:ext cx="4357687" cy="1200329"/>
          </a:xfrm>
          <a:prstGeom prst="rect">
            <a:avLst/>
          </a:prstGeom>
          <a:noFill/>
        </p:spPr>
        <p:txBody>
          <a:bodyPr wrap="square" rtlCol="0">
            <a:spAutoFit/>
          </a:bodyPr>
          <a:lstStyle/>
          <a:p>
            <a:r>
              <a:rPr lang="en-US" sz="2400" dirty="0" smtClean="0">
                <a:solidFill>
                  <a:srgbClr val="FF0000"/>
                </a:solidFill>
              </a:rPr>
              <a:t>Uncountable Set:</a:t>
            </a:r>
          </a:p>
          <a:p>
            <a:r>
              <a:rPr lang="en-US" sz="2400" dirty="0" smtClean="0"/>
              <a:t>A set which is not a countable set is called as uncountable set.</a:t>
            </a:r>
            <a:endParaRPr lang="en-US" sz="2400" dirty="0"/>
          </a:p>
        </p:txBody>
      </p:sp>
      <p:sp>
        <p:nvSpPr>
          <p:cNvPr id="8" name="TextBox 7"/>
          <p:cNvSpPr txBox="1"/>
          <p:nvPr/>
        </p:nvSpPr>
        <p:spPr>
          <a:xfrm>
            <a:off x="1200150" y="4457700"/>
            <a:ext cx="4772025" cy="830997"/>
          </a:xfrm>
          <a:prstGeom prst="rect">
            <a:avLst/>
          </a:prstGeom>
          <a:noFill/>
        </p:spPr>
        <p:txBody>
          <a:bodyPr wrap="square" rtlCol="0">
            <a:spAutoFit/>
          </a:bodyPr>
          <a:lstStyle/>
          <a:p>
            <a:r>
              <a:rPr lang="en-US" sz="2400" dirty="0" smtClean="0">
                <a:solidFill>
                  <a:schemeClr val="accent6">
                    <a:lumMod val="75000"/>
                  </a:schemeClr>
                </a:solidFill>
              </a:rPr>
              <a:t>So it is very clear that not all infinite sets are uncountable.</a:t>
            </a:r>
            <a:r>
              <a:rPr lang="en-US" dirty="0" smtClean="0"/>
              <a:t> </a:t>
            </a:r>
            <a:endParaRPr lang="en-US" dirty="0"/>
          </a:p>
        </p:txBody>
      </p:sp>
      <p:sp>
        <p:nvSpPr>
          <p:cNvPr id="9" name="TextBox 8"/>
          <p:cNvSpPr txBox="1"/>
          <p:nvPr/>
        </p:nvSpPr>
        <p:spPr>
          <a:xfrm>
            <a:off x="6500813" y="2414588"/>
            <a:ext cx="4357687" cy="1200329"/>
          </a:xfrm>
          <a:prstGeom prst="rect">
            <a:avLst/>
          </a:prstGeom>
          <a:noFill/>
        </p:spPr>
        <p:txBody>
          <a:bodyPr wrap="square" rtlCol="0">
            <a:spAutoFit/>
          </a:bodyPr>
          <a:lstStyle/>
          <a:p>
            <a:r>
              <a:rPr lang="en-US" sz="2400" dirty="0" smtClean="0">
                <a:solidFill>
                  <a:schemeClr val="accent6">
                    <a:lumMod val="75000"/>
                  </a:schemeClr>
                </a:solidFill>
              </a:rPr>
              <a:t>The set N of all natural numbers and the set Z of all integers are countable set.</a:t>
            </a:r>
            <a:endParaRPr lang="en-US" sz="2400" dirty="0">
              <a:solidFill>
                <a:schemeClr val="accent6">
                  <a:lumMod val="75000"/>
                </a:schemeClr>
              </a:solidFill>
            </a:endParaRPr>
          </a:p>
        </p:txBody>
      </p:sp>
    </p:spTree>
    <p:extLst>
      <p:ext uri="{BB962C8B-B14F-4D97-AF65-F5344CB8AC3E}">
        <p14:creationId xmlns:p14="http://schemas.microsoft.com/office/powerpoint/2010/main" xmlns="" val="23799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down)">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29A57E-D715-46E0-8338-5311EAA2F641}" type="slidenum">
              <a:rPr lang="en-US" smtClean="0"/>
              <a:pPr/>
              <a:t>6</a:t>
            </a:fld>
            <a:endParaRPr lang="en-US"/>
          </a:p>
        </p:txBody>
      </p:sp>
      <p:sp>
        <p:nvSpPr>
          <p:cNvPr id="5" name="TextBox 4"/>
          <p:cNvSpPr txBox="1">
            <a:spLocks noRot="1" noChangeAspect="1" noMove="1" noResize="1" noEditPoints="1" noAdjustHandles="1" noChangeArrowheads="1" noChangeShapeType="1" noTextEdit="1"/>
          </p:cNvSpPr>
          <p:nvPr/>
        </p:nvSpPr>
        <p:spPr>
          <a:xfrm>
            <a:off x="1100137" y="1143000"/>
            <a:ext cx="9321799" cy="2492990"/>
          </a:xfrm>
          <a:prstGeom prst="rect">
            <a:avLst/>
          </a:prstGeom>
          <a:blipFill rotWithShape="0">
            <a:blip r:embed="rId2"/>
            <a:stretch>
              <a:fillRect t="-2696"/>
            </a:stretch>
          </a:blipFill>
        </p:spPr>
        <p:txBody>
          <a:bodyPr/>
          <a:lstStyle/>
          <a:p>
            <a:r>
              <a:rPr lang="en-US">
                <a:noFill/>
              </a:rPr>
              <a:t> </a:t>
            </a:r>
          </a:p>
        </p:txBody>
      </p:sp>
      <p:cxnSp>
        <p:nvCxnSpPr>
          <p:cNvPr id="7" name="Straight Arrow Connector 6"/>
          <p:cNvCxnSpPr/>
          <p:nvPr/>
        </p:nvCxnSpPr>
        <p:spPr>
          <a:xfrm>
            <a:off x="5600700" y="1957388"/>
            <a:ext cx="14288" cy="885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57311" y="2858600"/>
            <a:ext cx="1471613" cy="461665"/>
          </a:xfrm>
          <a:prstGeom prst="rect">
            <a:avLst/>
          </a:prstGeom>
          <a:noFill/>
        </p:spPr>
        <p:txBody>
          <a:bodyPr wrap="square" rtlCol="0">
            <a:spAutoFit/>
          </a:bodyPr>
          <a:lstStyle/>
          <a:p>
            <a:pPr algn="ctr"/>
            <a:r>
              <a:rPr lang="en-US" sz="2400" b="1" dirty="0" smtClean="0">
                <a:solidFill>
                  <a:srgbClr val="FF3300"/>
                </a:solidFill>
              </a:rPr>
              <a:t>Domain</a:t>
            </a:r>
            <a:endParaRPr lang="en-US" sz="2400" b="1" dirty="0">
              <a:solidFill>
                <a:srgbClr val="FF3300"/>
              </a:solidFill>
            </a:endParaRPr>
          </a:p>
        </p:txBody>
      </p:sp>
      <p:cxnSp>
        <p:nvCxnSpPr>
          <p:cNvPr id="10" name="Straight Arrow Connector 9"/>
          <p:cNvCxnSpPr/>
          <p:nvPr/>
        </p:nvCxnSpPr>
        <p:spPr>
          <a:xfrm>
            <a:off x="6500813" y="1814513"/>
            <a:ext cx="971550" cy="14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95855" y="1614488"/>
            <a:ext cx="1788821" cy="461665"/>
          </a:xfrm>
          <a:prstGeom prst="rect">
            <a:avLst/>
          </a:prstGeom>
          <a:noFill/>
        </p:spPr>
        <p:txBody>
          <a:bodyPr wrap="square" rtlCol="0">
            <a:spAutoFit/>
          </a:bodyPr>
          <a:lstStyle/>
          <a:p>
            <a:pPr algn="ctr"/>
            <a:r>
              <a:rPr lang="en-US" sz="2400" b="1" dirty="0" smtClean="0">
                <a:solidFill>
                  <a:srgbClr val="FF3300"/>
                </a:solidFill>
              </a:rPr>
              <a:t>Codomain</a:t>
            </a:r>
            <a:endParaRPr lang="en-US" sz="2400" b="1" dirty="0">
              <a:solidFill>
                <a:srgbClr val="FF3300"/>
              </a:solidFill>
            </a:endParaRPr>
          </a:p>
        </p:txBody>
      </p:sp>
      <mc:AlternateContent xmlns:mc="http://schemas.openxmlformats.org/markup-compatibility/2006">
        <mc:Choice xmlns:a14="http://schemas.microsoft.com/office/drawing/2010/main" xmlns="" Requires="a14">
          <p:sp>
            <p:nvSpPr>
              <p:cNvPr id="14" name="TextBox 13"/>
              <p:cNvSpPr txBox="1"/>
              <p:nvPr/>
            </p:nvSpPr>
            <p:spPr>
              <a:xfrm>
                <a:off x="1257300" y="3929063"/>
                <a:ext cx="4214813" cy="830997"/>
              </a:xfrm>
              <a:prstGeom prst="rect">
                <a:avLst/>
              </a:prstGeom>
              <a:noFill/>
            </p:spPr>
            <p:txBody>
              <a:bodyPr wrap="square" rtlCol="0">
                <a:spAutoFit/>
              </a:bodyPr>
              <a:lstStyle/>
              <a:p>
                <a:r>
                  <a:rPr lang="en-US" sz="2400" dirty="0" smtClean="0"/>
                  <a:t>If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oMath>
                </a14:m>
                <a:r>
                  <a:rPr lang="en-US" sz="2400" dirty="0" smtClean="0"/>
                  <a:t> then </a:t>
                </a:r>
                <a14:m>
                  <m:oMath xmlns:m="http://schemas.openxmlformats.org/officeDocument/2006/math">
                    <m:r>
                      <a:rPr lang="en-US" sz="2400" b="0" i="1" smtClean="0">
                        <a:solidFill>
                          <a:srgbClr val="C00000"/>
                        </a:solidFill>
                        <a:latin typeface="Cambria Math" panose="02040503050406030204" pitchFamily="18" charset="0"/>
                      </a:rPr>
                      <m:t>𝑓</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oMath>
                </a14:m>
                <a:r>
                  <a:rPr lang="en-US" sz="2400" dirty="0" smtClean="0">
                    <a:solidFill>
                      <a:srgbClr val="C00000"/>
                    </a:solidFill>
                  </a:rPr>
                  <a:t/>
                </a:r>
                <a:r>
                  <a:rPr lang="en-US" sz="2400" dirty="0" smtClean="0"/>
                  <a:t>is called the f-image of </a:t>
                </a:r>
                <a14:m>
                  <m:oMath xmlns:m="http://schemas.openxmlformats.org/officeDocument/2006/math">
                    <m:r>
                      <a:rPr lang="en-US" sz="2400" b="0" i="1" smtClean="0">
                        <a:latin typeface="Cambria Math" panose="02040503050406030204" pitchFamily="18" charset="0"/>
                      </a:rPr>
                      <m:t>𝑥</m:t>
                    </m:r>
                  </m:oMath>
                </a14:m>
                <a:r>
                  <a:rPr lang="en-US" sz="2400" dirty="0" smtClean="0"/>
                  <a:t> and </a:t>
                </a:r>
                <a14:m>
                  <m:oMath xmlns:m="http://schemas.openxmlformats.org/officeDocument/2006/math">
                    <m:r>
                      <a:rPr lang="en-US" sz="2400" b="1" i="1" smtClean="0">
                        <a:solidFill>
                          <a:srgbClr val="C00000"/>
                        </a:solidFill>
                        <a:latin typeface="Cambria Math" panose="02040503050406030204" pitchFamily="18" charset="0"/>
                      </a:rPr>
                      <m:t>𝒇</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𝒙</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𝑩</m:t>
                    </m:r>
                  </m:oMath>
                </a14:m>
                <a:r>
                  <a:rPr lang="en-US" sz="2400" dirty="0" smtClean="0"/>
                  <a:t>.</a:t>
                </a:r>
                <a:r>
                  <a:rPr lang="en-US" dirty="0"/>
                  <a:t/>
                </a:r>
              </a:p>
            </p:txBody>
          </p:sp>
        </mc:Choice>
        <mc:Fallback>
          <p:sp>
            <p:nvSpPr>
              <p:cNvPr id="14" name="TextBox 13"/>
              <p:cNvSpPr txBox="1">
                <a:spLocks noRot="1" noChangeAspect="1" noMove="1" noResize="1" noEditPoints="1" noAdjustHandles="1" noChangeArrowheads="1" noChangeShapeType="1" noTextEdit="1"/>
              </p:cNvSpPr>
              <p:nvPr/>
            </p:nvSpPr>
            <p:spPr>
              <a:xfrm>
                <a:off x="1257300" y="3929063"/>
                <a:ext cx="4214813" cy="830997"/>
              </a:xfrm>
              <a:prstGeom prst="rect">
                <a:avLst/>
              </a:prstGeom>
              <a:blipFill rotWithShape="0">
                <a:blip r:embed="rId3"/>
                <a:stretch>
                  <a:fillRect l="-2168" t="-5882"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TextBox 14"/>
              <p:cNvSpPr txBox="1"/>
              <p:nvPr/>
            </p:nvSpPr>
            <p:spPr>
              <a:xfrm>
                <a:off x="5943600" y="3929063"/>
                <a:ext cx="5043487" cy="1569660"/>
              </a:xfrm>
              <a:prstGeom prst="rect">
                <a:avLst/>
              </a:prstGeom>
              <a:noFill/>
            </p:spPr>
            <p:txBody>
              <a:bodyPr wrap="square" rtlCol="0">
                <a:spAutoFit/>
              </a:bodyPr>
              <a:lstStyle/>
              <a:p>
                <a:r>
                  <a:rPr lang="en-US" sz="2400" b="1" dirty="0" smtClean="0">
                    <a:solidFill>
                      <a:schemeClr val="accent3">
                        <a:lumMod val="75000"/>
                      </a:schemeClr>
                    </a:solidFill>
                  </a:rPr>
                  <a:t>Range:</a:t>
                </a:r>
                <a:r>
                  <a:rPr lang="en-US" sz="2400" b="1" dirty="0" smtClean="0"/>
                  <a:t/>
                </a:r>
                <a:r>
                  <a:rPr lang="en-US" sz="2400" dirty="0" smtClean="0">
                    <a:solidFill>
                      <a:schemeClr val="accent6"/>
                    </a:solidFill>
                  </a:rPr>
                  <a:t>The set which contains only the f – image of all the elements of the set A, is called as Range of f.</a:t>
                </a:r>
              </a:p>
              <a:p>
                <a:r>
                  <a:rPr lang="en-US" sz="2400" dirty="0" smtClean="0">
                    <a:solidFill>
                      <a:schemeClr val="accent6"/>
                    </a:solidFill>
                  </a:rPr>
                  <a:t>Obviously Range of f </a:t>
                </a:r>
                <a14:m>
                  <m:oMath xmlns:m="http://schemas.openxmlformats.org/officeDocument/2006/math">
                    <m:r>
                      <a:rPr lang="en-US" sz="2400" i="1" smtClean="0">
                        <a:solidFill>
                          <a:schemeClr val="accent6"/>
                        </a:solidFill>
                        <a:latin typeface="Cambria Math" panose="02040503050406030204" pitchFamily="18" charset="0"/>
                        <a:ea typeface="Cambria Math" panose="02040503050406030204" pitchFamily="18" charset="0"/>
                      </a:rPr>
                      <m:t>⊆</m:t>
                    </m:r>
                  </m:oMath>
                </a14:m>
                <a:r>
                  <a:rPr lang="en-US" sz="2400" dirty="0" smtClean="0">
                    <a:solidFill>
                      <a:schemeClr val="accent6"/>
                    </a:solidFill>
                  </a:rPr>
                  <a:t> Codomain of f</a:t>
                </a:r>
                <a:endParaRPr lang="en-US" sz="2400" dirty="0">
                  <a:solidFill>
                    <a:schemeClr val="accent6"/>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5943600" y="3929063"/>
                <a:ext cx="5043487" cy="1569660"/>
              </a:xfrm>
              <a:prstGeom prst="rect">
                <a:avLst/>
              </a:prstGeom>
              <a:blipFill rotWithShape="0">
                <a:blip r:embed="rId4"/>
                <a:stretch>
                  <a:fillRect l="-1814" t="-3113" r="-3507" b="-8171"/>
                </a:stretch>
              </a:blipFill>
            </p:spPr>
            <p:txBody>
              <a:bodyPr/>
              <a:lstStyle/>
              <a:p>
                <a:r>
                  <a:rPr lang="en-US">
                    <a:noFill/>
                  </a:rPr>
                  <a:t> </a:t>
                </a:r>
              </a:p>
            </p:txBody>
          </p:sp>
        </mc:Fallback>
      </mc:AlternateContent>
    </p:spTree>
    <p:extLst>
      <p:ext uri="{BB962C8B-B14F-4D97-AF65-F5344CB8AC3E}">
        <p14:creationId xmlns:p14="http://schemas.microsoft.com/office/powerpoint/2010/main" xmlns="" val="16541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p:cNvGrpSpPr>
            <a:grpSpLocks/>
          </p:cNvGrpSpPr>
          <p:nvPr/>
        </p:nvGrpSpPr>
        <p:grpSpPr bwMode="auto">
          <a:xfrm>
            <a:off x="3048000" y="1600200"/>
            <a:ext cx="2590800" cy="3201988"/>
            <a:chOff x="960" y="1008"/>
            <a:chExt cx="1632" cy="2017"/>
          </a:xfrm>
        </p:grpSpPr>
        <p:sp>
          <p:nvSpPr>
            <p:cNvPr id="6169" name="Oval 8"/>
            <p:cNvSpPr>
              <a:spLocks noChangeArrowheads="1"/>
            </p:cNvSpPr>
            <p:nvPr/>
          </p:nvSpPr>
          <p:spPr bwMode="auto">
            <a:xfrm>
              <a:off x="1190" y="1008"/>
              <a:ext cx="1097" cy="1605"/>
            </a:xfrm>
            <a:prstGeom prst="ellipse">
              <a:avLst/>
            </a:prstGeom>
            <a:solidFill>
              <a:srgbClr val="00FF00"/>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6170" name="Text Box 9"/>
            <p:cNvSpPr txBox="1">
              <a:spLocks noChangeArrowheads="1"/>
            </p:cNvSpPr>
            <p:nvPr/>
          </p:nvSpPr>
          <p:spPr bwMode="auto">
            <a:xfrm>
              <a:off x="960" y="2737"/>
              <a:ext cx="1632"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00FF00"/>
                  </a:solidFill>
                </a:rPr>
                <a:t>Set A is the domain</a:t>
              </a:r>
            </a:p>
          </p:txBody>
        </p:sp>
        <p:sp>
          <p:nvSpPr>
            <p:cNvPr id="6171" name="Text Box 10"/>
            <p:cNvSpPr txBox="1">
              <a:spLocks noChangeArrowheads="1"/>
            </p:cNvSpPr>
            <p:nvPr/>
          </p:nvSpPr>
          <p:spPr bwMode="auto">
            <a:xfrm>
              <a:off x="1622" y="1182"/>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a:t>
              </a:r>
            </a:p>
          </p:txBody>
        </p:sp>
        <p:sp>
          <p:nvSpPr>
            <p:cNvPr id="6172" name="Text Box 11"/>
            <p:cNvSpPr txBox="1">
              <a:spLocks noChangeArrowheads="1"/>
            </p:cNvSpPr>
            <p:nvPr/>
          </p:nvSpPr>
          <p:spPr bwMode="auto">
            <a:xfrm>
              <a:off x="1622" y="1427"/>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6173" name="Text Box 12"/>
            <p:cNvSpPr txBox="1">
              <a:spLocks noChangeArrowheads="1"/>
            </p:cNvSpPr>
            <p:nvPr/>
          </p:nvSpPr>
          <p:spPr bwMode="auto">
            <a:xfrm>
              <a:off x="1622" y="167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3</a:t>
              </a:r>
            </a:p>
          </p:txBody>
        </p:sp>
        <p:sp>
          <p:nvSpPr>
            <p:cNvPr id="6174" name="Text Box 13"/>
            <p:cNvSpPr txBox="1">
              <a:spLocks noChangeArrowheads="1"/>
            </p:cNvSpPr>
            <p:nvPr/>
          </p:nvSpPr>
          <p:spPr bwMode="auto">
            <a:xfrm>
              <a:off x="1622" y="195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sp>
          <p:nvSpPr>
            <p:cNvPr id="6175" name="Text Box 14"/>
            <p:cNvSpPr txBox="1">
              <a:spLocks noChangeArrowheads="1"/>
            </p:cNvSpPr>
            <p:nvPr/>
          </p:nvSpPr>
          <p:spPr bwMode="auto">
            <a:xfrm>
              <a:off x="1622" y="2229"/>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5</a:t>
              </a:r>
            </a:p>
          </p:txBody>
        </p:sp>
      </p:grpSp>
      <p:grpSp>
        <p:nvGrpSpPr>
          <p:cNvPr id="6147" name="Group 15"/>
          <p:cNvGrpSpPr>
            <a:grpSpLocks/>
          </p:cNvGrpSpPr>
          <p:nvPr/>
        </p:nvGrpSpPr>
        <p:grpSpPr bwMode="auto">
          <a:xfrm>
            <a:off x="6848476" y="1600201"/>
            <a:ext cx="2371725" cy="3267075"/>
            <a:chOff x="3354" y="1008"/>
            <a:chExt cx="1494" cy="2058"/>
          </a:xfrm>
        </p:grpSpPr>
        <p:sp>
          <p:nvSpPr>
            <p:cNvPr id="6162" name="Oval 16"/>
            <p:cNvSpPr>
              <a:spLocks noChangeArrowheads="1"/>
            </p:cNvSpPr>
            <p:nvPr/>
          </p:nvSpPr>
          <p:spPr bwMode="auto">
            <a:xfrm>
              <a:off x="3385" y="1008"/>
              <a:ext cx="1096" cy="1605"/>
            </a:xfrm>
            <a:prstGeom prst="ellipse">
              <a:avLst/>
            </a:prstGeom>
            <a:solidFill>
              <a:srgbClr val="66CCFF"/>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6163" name="Text Box 17"/>
            <p:cNvSpPr txBox="1">
              <a:spLocks noChangeArrowheads="1"/>
            </p:cNvSpPr>
            <p:nvPr/>
          </p:nvSpPr>
          <p:spPr bwMode="auto">
            <a:xfrm>
              <a:off x="3354" y="2778"/>
              <a:ext cx="1494"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66CCFF"/>
                  </a:solidFill>
                </a:rPr>
                <a:t>Set B is the range</a:t>
              </a:r>
            </a:p>
          </p:txBody>
        </p:sp>
        <p:sp>
          <p:nvSpPr>
            <p:cNvPr id="6164" name="Text Box 18"/>
            <p:cNvSpPr txBox="1">
              <a:spLocks noChangeArrowheads="1"/>
            </p:cNvSpPr>
            <p:nvPr/>
          </p:nvSpPr>
          <p:spPr bwMode="auto">
            <a:xfrm>
              <a:off x="3815" y="1288"/>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6165" name="Text Box 19"/>
            <p:cNvSpPr txBox="1">
              <a:spLocks noChangeArrowheads="1"/>
            </p:cNvSpPr>
            <p:nvPr/>
          </p:nvSpPr>
          <p:spPr bwMode="auto">
            <a:xfrm>
              <a:off x="3776" y="2194"/>
              <a:ext cx="3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10</a:t>
              </a:r>
            </a:p>
          </p:txBody>
        </p:sp>
        <p:sp>
          <p:nvSpPr>
            <p:cNvPr id="6166" name="Text Box 20"/>
            <p:cNvSpPr txBox="1">
              <a:spLocks noChangeArrowheads="1"/>
            </p:cNvSpPr>
            <p:nvPr/>
          </p:nvSpPr>
          <p:spPr bwMode="auto">
            <a:xfrm>
              <a:off x="3815" y="198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8</a:t>
              </a:r>
            </a:p>
          </p:txBody>
        </p:sp>
        <p:sp>
          <p:nvSpPr>
            <p:cNvPr id="6167" name="Text Box 21"/>
            <p:cNvSpPr txBox="1">
              <a:spLocks noChangeArrowheads="1"/>
            </p:cNvSpPr>
            <p:nvPr/>
          </p:nvSpPr>
          <p:spPr bwMode="auto">
            <a:xfrm>
              <a:off x="3815" y="177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6</a:t>
              </a:r>
            </a:p>
          </p:txBody>
        </p:sp>
        <p:sp>
          <p:nvSpPr>
            <p:cNvPr id="6168" name="Text Box 22"/>
            <p:cNvSpPr txBox="1">
              <a:spLocks noChangeArrowheads="1"/>
            </p:cNvSpPr>
            <p:nvPr/>
          </p:nvSpPr>
          <p:spPr bwMode="auto">
            <a:xfrm>
              <a:off x="3815" y="153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grpSp>
      <p:sp>
        <p:nvSpPr>
          <p:cNvPr id="6148" name="Text Box 24"/>
          <p:cNvSpPr txBox="1">
            <a:spLocks noChangeArrowheads="1"/>
          </p:cNvSpPr>
          <p:nvPr/>
        </p:nvSpPr>
        <p:spPr bwMode="auto">
          <a:xfrm>
            <a:off x="6019800" y="518160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Must use all the x’s</a:t>
            </a:r>
          </a:p>
        </p:txBody>
      </p:sp>
      <p:sp>
        <p:nvSpPr>
          <p:cNvPr id="6149" name="Text Box 25"/>
          <p:cNvSpPr txBox="1">
            <a:spLocks noChangeArrowheads="1"/>
          </p:cNvSpPr>
          <p:nvPr/>
        </p:nvSpPr>
        <p:spPr bwMode="auto">
          <a:xfrm>
            <a:off x="2209800" y="228600"/>
            <a:ext cx="8229600" cy="457200"/>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FFCCFF"/>
                </a:solidFill>
                <a:latin typeface="Arial" panose="020B0604020202020204" pitchFamily="34" charset="0"/>
              </a:rPr>
              <a:t>Let’s look at another relation and decide if it is a function.</a:t>
            </a:r>
            <a:endParaRPr lang="en-US">
              <a:solidFill>
                <a:srgbClr val="FFCCFF"/>
              </a:solidFill>
              <a:latin typeface="Arial" panose="020B0604020202020204" pitchFamily="34" charset="0"/>
            </a:endParaRPr>
          </a:p>
        </p:txBody>
      </p:sp>
      <p:sp>
        <p:nvSpPr>
          <p:cNvPr id="6150" name="Text Box 26"/>
          <p:cNvSpPr txBox="1">
            <a:spLocks noChangeArrowheads="1"/>
          </p:cNvSpPr>
          <p:nvPr/>
        </p:nvSpPr>
        <p:spPr bwMode="auto">
          <a:xfrm>
            <a:off x="4572000" y="6019800"/>
            <a:ext cx="525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The x value can only be assigned to </a:t>
            </a:r>
            <a:r>
              <a:rPr lang="en-US" u="sng"/>
              <a:t>one y</a:t>
            </a:r>
          </a:p>
        </p:txBody>
      </p:sp>
      <p:sp>
        <p:nvSpPr>
          <p:cNvPr id="7195" name="Line 27"/>
          <p:cNvSpPr>
            <a:spLocks noChangeShapeType="1"/>
          </p:cNvSpPr>
          <p:nvPr/>
        </p:nvSpPr>
        <p:spPr bwMode="auto">
          <a:xfrm>
            <a:off x="4495800" y="2133600"/>
            <a:ext cx="3124200" cy="533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96" name="Line 28"/>
          <p:cNvSpPr>
            <a:spLocks noChangeShapeType="1"/>
          </p:cNvSpPr>
          <p:nvPr/>
        </p:nvSpPr>
        <p:spPr bwMode="auto">
          <a:xfrm flipV="1">
            <a:off x="4495800" y="2667000"/>
            <a:ext cx="2971800" cy="6858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97" name="Line 29"/>
          <p:cNvSpPr>
            <a:spLocks noChangeShapeType="1"/>
          </p:cNvSpPr>
          <p:nvPr/>
        </p:nvSpPr>
        <p:spPr bwMode="auto">
          <a:xfrm>
            <a:off x="4495800" y="2514600"/>
            <a:ext cx="3048000" cy="152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98" name="Line 30"/>
          <p:cNvSpPr>
            <a:spLocks noChangeShapeType="1"/>
          </p:cNvSpPr>
          <p:nvPr/>
        </p:nvSpPr>
        <p:spPr bwMode="auto">
          <a:xfrm flipV="1">
            <a:off x="4419600" y="2667000"/>
            <a:ext cx="3124200" cy="10668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99" name="Line 31"/>
          <p:cNvSpPr>
            <a:spLocks noChangeShapeType="1"/>
          </p:cNvSpPr>
          <p:nvPr/>
        </p:nvSpPr>
        <p:spPr bwMode="auto">
          <a:xfrm flipV="1">
            <a:off x="4495800" y="2667000"/>
            <a:ext cx="3048000" cy="2286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200" name="Text Box 32"/>
          <p:cNvSpPr txBox="1">
            <a:spLocks noChangeArrowheads="1"/>
          </p:cNvSpPr>
          <p:nvPr/>
        </p:nvSpPr>
        <p:spPr bwMode="auto">
          <a:xfrm>
            <a:off x="1524000" y="4953001"/>
            <a:ext cx="3124200" cy="1200329"/>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solidFill>
                  <a:srgbClr val="FFCCFF"/>
                </a:solidFill>
                <a:latin typeface="Arial Black" panose="020B0A04020102020204" pitchFamily="34" charset="0"/>
              </a:rPr>
              <a:t>This is a function ---it meets our conditions</a:t>
            </a:r>
          </a:p>
        </p:txBody>
      </p:sp>
      <p:pic>
        <p:nvPicPr>
          <p:cNvPr id="7201" name="Picture 33" descr="WB01518_"/>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10600" y="5181600"/>
            <a:ext cx="62865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02" name="Text Box 34"/>
          <p:cNvSpPr txBox="1">
            <a:spLocks noChangeArrowheads="1"/>
          </p:cNvSpPr>
          <p:nvPr/>
        </p:nvSpPr>
        <p:spPr bwMode="auto">
          <a:xfrm rot="-2045223">
            <a:off x="1531938" y="2232453"/>
            <a:ext cx="2108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t>All x’s are assigned</a:t>
            </a:r>
          </a:p>
        </p:txBody>
      </p:sp>
      <p:sp>
        <p:nvSpPr>
          <p:cNvPr id="7203" name="Text Box 35"/>
          <p:cNvSpPr txBox="1">
            <a:spLocks noChangeArrowheads="1"/>
          </p:cNvSpPr>
          <p:nvPr/>
        </p:nvSpPr>
        <p:spPr bwMode="auto">
          <a:xfrm rot="1994300">
            <a:off x="8559800" y="2127162"/>
            <a:ext cx="2108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t>No x has more than one y assigned</a:t>
            </a:r>
          </a:p>
        </p:txBody>
      </p:sp>
      <p:pic>
        <p:nvPicPr>
          <p:cNvPr id="7204" name="Picture 36" descr="WB01518_"/>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29800" y="5943600"/>
            <a:ext cx="62865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05" name="Text Box 37"/>
          <p:cNvSpPr txBox="1">
            <a:spLocks noChangeArrowheads="1"/>
          </p:cNvSpPr>
          <p:nvPr/>
        </p:nvSpPr>
        <p:spPr bwMode="auto">
          <a:xfrm>
            <a:off x="1828800" y="762001"/>
            <a:ext cx="8534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solidFill>
                  <a:srgbClr val="CC3399"/>
                </a:solidFill>
              </a:rPr>
              <a:t>The second condition says each x can have only one y, but it </a:t>
            </a:r>
            <a:r>
              <a:rPr lang="en-US" b="1" u="sng">
                <a:solidFill>
                  <a:srgbClr val="CC3399"/>
                </a:solidFill>
              </a:rPr>
              <a:t>CAN</a:t>
            </a:r>
            <a:r>
              <a:rPr lang="en-US">
                <a:solidFill>
                  <a:srgbClr val="CC3399"/>
                </a:solidFill>
              </a:rPr>
              <a:t> be the same y as another x gets assigned to.</a:t>
            </a:r>
          </a:p>
        </p:txBody>
      </p:sp>
      <p:sp>
        <p:nvSpPr>
          <p:cNvPr id="4" name="Slide Number Placeholder 3"/>
          <p:cNvSpPr>
            <a:spLocks noGrp="1"/>
          </p:cNvSpPr>
          <p:nvPr>
            <p:ph type="sldNum" sz="quarter" idx="12"/>
          </p:nvPr>
        </p:nvSpPr>
        <p:spPr/>
        <p:txBody>
          <a:bodyPr/>
          <a:lstStyle/>
          <a:p>
            <a:fld id="{3F29A57E-D715-46E0-8338-5311EAA2F641}" type="slidenum">
              <a:rPr lang="en-US" smtClean="0"/>
              <a:pPr/>
              <a:t>7</a:t>
            </a:fld>
            <a:endParaRPr lang="en-US"/>
          </a:p>
        </p:txBody>
      </p:sp>
    </p:spTree>
    <p:extLst>
      <p:ext uri="{BB962C8B-B14F-4D97-AF65-F5344CB8AC3E}">
        <p14:creationId xmlns:p14="http://schemas.microsoft.com/office/powerpoint/2010/main" xmlns="" val="3946804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5"/>
                                        </p:tgtEl>
                                        <p:attrNameLst>
                                          <p:attrName>style.visibility</p:attrName>
                                        </p:attrNameLst>
                                      </p:cBhvr>
                                      <p:to>
                                        <p:strVal val="visible"/>
                                      </p:to>
                                    </p:set>
                                    <p:animEffect transition="in" filter="wipe(left)">
                                      <p:cBhvr>
                                        <p:cTn id="7" dur="500"/>
                                        <p:tgtEl>
                                          <p:spTgt spid="7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6"/>
                                        </p:tgtEl>
                                        <p:attrNameLst>
                                          <p:attrName>style.visibility</p:attrName>
                                        </p:attrNameLst>
                                      </p:cBhvr>
                                      <p:to>
                                        <p:strVal val="visible"/>
                                      </p:to>
                                    </p:set>
                                    <p:animEffect transition="in" filter="wipe(left)">
                                      <p:cBhvr>
                                        <p:cTn id="12" dur="500"/>
                                        <p:tgtEl>
                                          <p:spTgt spid="7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97"/>
                                        </p:tgtEl>
                                        <p:attrNameLst>
                                          <p:attrName>style.visibility</p:attrName>
                                        </p:attrNameLst>
                                      </p:cBhvr>
                                      <p:to>
                                        <p:strVal val="visible"/>
                                      </p:to>
                                    </p:set>
                                    <p:animEffect transition="in" filter="wipe(left)">
                                      <p:cBhvr>
                                        <p:cTn id="17" dur="500"/>
                                        <p:tgtEl>
                                          <p:spTgt spid="7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98"/>
                                        </p:tgtEl>
                                        <p:attrNameLst>
                                          <p:attrName>style.visibility</p:attrName>
                                        </p:attrNameLst>
                                      </p:cBhvr>
                                      <p:to>
                                        <p:strVal val="visible"/>
                                      </p:to>
                                    </p:set>
                                    <p:animEffect transition="in" filter="wipe(left)">
                                      <p:cBhvr>
                                        <p:cTn id="22" dur="500"/>
                                        <p:tgtEl>
                                          <p:spTgt spid="7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99"/>
                                        </p:tgtEl>
                                        <p:attrNameLst>
                                          <p:attrName>style.visibility</p:attrName>
                                        </p:attrNameLst>
                                      </p:cBhvr>
                                      <p:to>
                                        <p:strVal val="visible"/>
                                      </p:to>
                                    </p:set>
                                    <p:animEffect transition="in" filter="wipe(left)">
                                      <p:cBhvr>
                                        <p:cTn id="27" dur="500"/>
                                        <p:tgtEl>
                                          <p:spTgt spid="71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9" presetClass="entr" presetSubtype="10" fill="hold" grpId="0" nodeType="clickEffect">
                                  <p:stCondLst>
                                    <p:cond delay="0"/>
                                  </p:stCondLst>
                                  <p:childTnLst>
                                    <p:set>
                                      <p:cBhvr>
                                        <p:cTn id="31" dur="1" fill="hold">
                                          <p:stCondLst>
                                            <p:cond delay="0"/>
                                          </p:stCondLst>
                                        </p:cTn>
                                        <p:tgtEl>
                                          <p:spTgt spid="7202"/>
                                        </p:tgtEl>
                                        <p:attrNameLst>
                                          <p:attrName>style.visibility</p:attrName>
                                        </p:attrNameLst>
                                      </p:cBhvr>
                                      <p:to>
                                        <p:strVal val="visible"/>
                                      </p:to>
                                    </p:set>
                                    <p:anim calcmode="lin" valueType="num">
                                      <p:cBhvr>
                                        <p:cTn id="32" dur="5000" fill="hold"/>
                                        <p:tgtEl>
                                          <p:spTgt spid="7202"/>
                                        </p:tgtEl>
                                        <p:attrNameLst>
                                          <p:attrName>ppt_w</p:attrName>
                                        </p:attrNameLst>
                                      </p:cBhvr>
                                      <p:tavLst>
                                        <p:tav tm="0" fmla="#ppt_w*sin(2.5*pi*$)">
                                          <p:val>
                                            <p:fltVal val="0"/>
                                          </p:val>
                                        </p:tav>
                                        <p:tav tm="100000">
                                          <p:val>
                                            <p:fltVal val="1"/>
                                          </p:val>
                                        </p:tav>
                                      </p:tavLst>
                                    </p:anim>
                                    <p:anim calcmode="lin" valueType="num">
                                      <p:cBhvr>
                                        <p:cTn id="33" dur="5000" fill="hold"/>
                                        <p:tgtEl>
                                          <p:spTgt spid="7202"/>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nodeType="clickEffect">
                                  <p:stCondLst>
                                    <p:cond delay="0"/>
                                  </p:stCondLst>
                                  <p:childTnLst>
                                    <p:set>
                                      <p:cBhvr>
                                        <p:cTn id="37" dur="1" fill="hold">
                                          <p:stCondLst>
                                            <p:cond delay="0"/>
                                          </p:stCondLst>
                                        </p:cTn>
                                        <p:tgtEl>
                                          <p:spTgt spid="7201"/>
                                        </p:tgtEl>
                                        <p:attrNameLst>
                                          <p:attrName>style.visibility</p:attrName>
                                        </p:attrNameLst>
                                      </p:cBhvr>
                                      <p:to>
                                        <p:strVal val="visible"/>
                                      </p:to>
                                    </p:set>
                                    <p:anim calcmode="lin" valueType="num">
                                      <p:cBhvr additive="base">
                                        <p:cTn id="38" dur="500" fill="hold"/>
                                        <p:tgtEl>
                                          <p:spTgt spid="7201"/>
                                        </p:tgtEl>
                                        <p:attrNameLst>
                                          <p:attrName>ppt_x</p:attrName>
                                        </p:attrNameLst>
                                      </p:cBhvr>
                                      <p:tavLst>
                                        <p:tav tm="0">
                                          <p:val>
                                            <p:strVal val="#ppt_x"/>
                                          </p:val>
                                        </p:tav>
                                        <p:tav tm="100000">
                                          <p:val>
                                            <p:strVal val="#ppt_x"/>
                                          </p:val>
                                        </p:tav>
                                      </p:tavLst>
                                    </p:anim>
                                    <p:anim calcmode="lin" valueType="num">
                                      <p:cBhvr additive="base">
                                        <p:cTn id="39" dur="500" fill="hold"/>
                                        <p:tgtEl>
                                          <p:spTgt spid="7201"/>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9" presetClass="entr" presetSubtype="10" fill="hold" grpId="0" nodeType="clickEffect">
                                  <p:stCondLst>
                                    <p:cond delay="0"/>
                                  </p:stCondLst>
                                  <p:childTnLst>
                                    <p:set>
                                      <p:cBhvr>
                                        <p:cTn id="43" dur="1" fill="hold">
                                          <p:stCondLst>
                                            <p:cond delay="0"/>
                                          </p:stCondLst>
                                        </p:cTn>
                                        <p:tgtEl>
                                          <p:spTgt spid="7203"/>
                                        </p:tgtEl>
                                        <p:attrNameLst>
                                          <p:attrName>style.visibility</p:attrName>
                                        </p:attrNameLst>
                                      </p:cBhvr>
                                      <p:to>
                                        <p:strVal val="visible"/>
                                      </p:to>
                                    </p:set>
                                    <p:anim calcmode="lin" valueType="num">
                                      <p:cBhvr>
                                        <p:cTn id="44" dur="5000" fill="hold"/>
                                        <p:tgtEl>
                                          <p:spTgt spid="7203"/>
                                        </p:tgtEl>
                                        <p:attrNameLst>
                                          <p:attrName>ppt_w</p:attrName>
                                        </p:attrNameLst>
                                      </p:cBhvr>
                                      <p:tavLst>
                                        <p:tav tm="0" fmla="#ppt_w*sin(2.5*pi*$)">
                                          <p:val>
                                            <p:fltVal val="0"/>
                                          </p:val>
                                        </p:tav>
                                        <p:tav tm="100000">
                                          <p:val>
                                            <p:fltVal val="1"/>
                                          </p:val>
                                        </p:tav>
                                      </p:tavLst>
                                    </p:anim>
                                    <p:anim calcmode="lin" valueType="num">
                                      <p:cBhvr>
                                        <p:cTn id="45" dur="5000" fill="hold"/>
                                        <p:tgtEl>
                                          <p:spTgt spid="7203"/>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nodeType="clickEffect">
                                  <p:stCondLst>
                                    <p:cond delay="0"/>
                                  </p:stCondLst>
                                  <p:childTnLst>
                                    <p:set>
                                      <p:cBhvr>
                                        <p:cTn id="49" dur="1" fill="hold">
                                          <p:stCondLst>
                                            <p:cond delay="0"/>
                                          </p:stCondLst>
                                        </p:cTn>
                                        <p:tgtEl>
                                          <p:spTgt spid="7204"/>
                                        </p:tgtEl>
                                        <p:attrNameLst>
                                          <p:attrName>style.visibility</p:attrName>
                                        </p:attrNameLst>
                                      </p:cBhvr>
                                      <p:to>
                                        <p:strVal val="visible"/>
                                      </p:to>
                                    </p:set>
                                    <p:anim calcmode="lin" valueType="num">
                                      <p:cBhvr additive="base">
                                        <p:cTn id="50" dur="500" fill="hold"/>
                                        <p:tgtEl>
                                          <p:spTgt spid="7204"/>
                                        </p:tgtEl>
                                        <p:attrNameLst>
                                          <p:attrName>ppt_x</p:attrName>
                                        </p:attrNameLst>
                                      </p:cBhvr>
                                      <p:tavLst>
                                        <p:tav tm="0">
                                          <p:val>
                                            <p:strVal val="#ppt_x"/>
                                          </p:val>
                                        </p:tav>
                                        <p:tav tm="100000">
                                          <p:val>
                                            <p:strVal val="#ppt_x"/>
                                          </p:val>
                                        </p:tav>
                                      </p:tavLst>
                                    </p:anim>
                                    <p:anim calcmode="lin" valueType="num">
                                      <p:cBhvr additive="base">
                                        <p:cTn id="51" dur="500" fill="hold"/>
                                        <p:tgtEl>
                                          <p:spTgt spid="7204"/>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7200"/>
                                        </p:tgtEl>
                                        <p:attrNameLst>
                                          <p:attrName>style.visibility</p:attrName>
                                        </p:attrNameLst>
                                      </p:cBhvr>
                                      <p:to>
                                        <p:strVal val="visible"/>
                                      </p:to>
                                    </p:set>
                                    <p:animEffect transition="in" filter="barn(outVertical)">
                                      <p:cBhvr>
                                        <p:cTn id="56" dur="500"/>
                                        <p:tgtEl>
                                          <p:spTgt spid="72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7205"/>
                                        </p:tgtEl>
                                        <p:attrNameLst>
                                          <p:attrName>style.visibility</p:attrName>
                                        </p:attrNameLst>
                                      </p:cBhvr>
                                      <p:to>
                                        <p:strVal val="visible"/>
                                      </p:to>
                                    </p:set>
                                    <p:animEffect transition="in" filter="slide(fromBottom)">
                                      <p:cBhvr>
                                        <p:cTn id="61" dur="500"/>
                                        <p:tgtEl>
                                          <p:spTgt spid="7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5" grpId="0" animBg="1"/>
      <p:bldP spid="7196" grpId="0" animBg="1"/>
      <p:bldP spid="7197" grpId="0" animBg="1"/>
      <p:bldP spid="7198" grpId="0" animBg="1"/>
      <p:bldP spid="7199" grpId="0" animBg="1"/>
      <p:bldP spid="7200" grpId="0" animBg="1" autoUpdateAnimBg="0"/>
      <p:bldP spid="7202" grpId="0" autoUpdateAnimBg="0"/>
      <p:bldP spid="7203" grpId="0" autoUpdateAnimBg="0"/>
      <p:bldP spid="720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4" name="AutoShape 28"/>
          <p:cNvSpPr>
            <a:spLocks noChangeArrowheads="1"/>
          </p:cNvSpPr>
          <p:nvPr/>
        </p:nvSpPr>
        <p:spPr bwMode="auto">
          <a:xfrm>
            <a:off x="7772400" y="6172200"/>
            <a:ext cx="2286000" cy="457200"/>
          </a:xfrm>
          <a:prstGeom prst="parallelogram">
            <a:avLst>
              <a:gd name="adj" fmla="val 125000"/>
            </a:avLst>
          </a:prstGeom>
          <a:solidFill>
            <a:srgbClr val="CC33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7171" name="Text Box 2"/>
          <p:cNvSpPr txBox="1">
            <a:spLocks noChangeArrowheads="1"/>
          </p:cNvSpPr>
          <p:nvPr/>
        </p:nvSpPr>
        <p:spPr bwMode="auto">
          <a:xfrm>
            <a:off x="1919288" y="228600"/>
            <a:ext cx="8520112" cy="2677656"/>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FFCCFF"/>
                </a:solidFill>
                <a:latin typeface="Arial" panose="020B0604020202020204" pitchFamily="34" charset="0"/>
              </a:rPr>
              <a:t>A good example that you can “relate” to is students in our maths class this semester are set A.  The grade they earn out of the class is set B.  Each student must be assigned a grade and can only be assigned ONE grade, but more than one student can get the same grade (we hope so---we want lots of A’s).  The example show on the previous screen had each student getting the same grade.  That’s okay.</a:t>
            </a:r>
          </a:p>
        </p:txBody>
      </p:sp>
      <p:sp>
        <p:nvSpPr>
          <p:cNvPr id="7172" name="Oval 4"/>
          <p:cNvSpPr>
            <a:spLocks noChangeArrowheads="1"/>
          </p:cNvSpPr>
          <p:nvPr/>
        </p:nvSpPr>
        <p:spPr bwMode="auto">
          <a:xfrm>
            <a:off x="3336925" y="3048000"/>
            <a:ext cx="1741488" cy="2547938"/>
          </a:xfrm>
          <a:prstGeom prst="ellipse">
            <a:avLst/>
          </a:prstGeom>
          <a:solidFill>
            <a:srgbClr val="00FF00"/>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7173" name="Text Box 6"/>
          <p:cNvSpPr txBox="1">
            <a:spLocks noChangeArrowheads="1"/>
          </p:cNvSpPr>
          <p:nvPr/>
        </p:nvSpPr>
        <p:spPr bwMode="auto">
          <a:xfrm>
            <a:off x="4022725" y="3324225"/>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a:t>
            </a:r>
          </a:p>
        </p:txBody>
      </p:sp>
      <p:sp>
        <p:nvSpPr>
          <p:cNvPr id="7174" name="Text Box 7"/>
          <p:cNvSpPr txBox="1">
            <a:spLocks noChangeArrowheads="1"/>
          </p:cNvSpPr>
          <p:nvPr/>
        </p:nvSpPr>
        <p:spPr bwMode="auto">
          <a:xfrm>
            <a:off x="4022725" y="3713163"/>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7175" name="Text Box 8"/>
          <p:cNvSpPr txBox="1">
            <a:spLocks noChangeArrowheads="1"/>
          </p:cNvSpPr>
          <p:nvPr/>
        </p:nvSpPr>
        <p:spPr bwMode="auto">
          <a:xfrm>
            <a:off x="4022725" y="4100513"/>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3</a:t>
            </a:r>
          </a:p>
        </p:txBody>
      </p:sp>
      <p:sp>
        <p:nvSpPr>
          <p:cNvPr id="7176" name="Text Box 9"/>
          <p:cNvSpPr txBox="1">
            <a:spLocks noChangeArrowheads="1"/>
          </p:cNvSpPr>
          <p:nvPr/>
        </p:nvSpPr>
        <p:spPr bwMode="auto">
          <a:xfrm>
            <a:off x="4022725" y="4545013"/>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sp>
        <p:nvSpPr>
          <p:cNvPr id="7177" name="Text Box 10"/>
          <p:cNvSpPr txBox="1">
            <a:spLocks noChangeArrowheads="1"/>
          </p:cNvSpPr>
          <p:nvPr/>
        </p:nvSpPr>
        <p:spPr bwMode="auto">
          <a:xfrm>
            <a:off x="4022725" y="4986338"/>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5</a:t>
            </a:r>
          </a:p>
        </p:txBody>
      </p:sp>
      <p:sp>
        <p:nvSpPr>
          <p:cNvPr id="7178" name="Oval 12"/>
          <p:cNvSpPr>
            <a:spLocks noChangeArrowheads="1"/>
          </p:cNvSpPr>
          <p:nvPr/>
        </p:nvSpPr>
        <p:spPr bwMode="auto">
          <a:xfrm>
            <a:off x="7059613" y="3048000"/>
            <a:ext cx="1739900" cy="2547938"/>
          </a:xfrm>
          <a:prstGeom prst="ellipse">
            <a:avLst/>
          </a:prstGeom>
          <a:solidFill>
            <a:srgbClr val="66CCFF"/>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7179" name="Text Box 14"/>
          <p:cNvSpPr txBox="1">
            <a:spLocks noChangeArrowheads="1"/>
          </p:cNvSpPr>
          <p:nvPr/>
        </p:nvSpPr>
        <p:spPr bwMode="auto">
          <a:xfrm>
            <a:off x="7742238" y="3492500"/>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7180" name="Text Box 15"/>
          <p:cNvSpPr txBox="1">
            <a:spLocks noChangeArrowheads="1"/>
          </p:cNvSpPr>
          <p:nvPr/>
        </p:nvSpPr>
        <p:spPr bwMode="auto">
          <a:xfrm>
            <a:off x="7680325" y="4930775"/>
            <a:ext cx="496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10</a:t>
            </a:r>
          </a:p>
        </p:txBody>
      </p:sp>
      <p:sp>
        <p:nvSpPr>
          <p:cNvPr id="7181" name="Text Box 16"/>
          <p:cNvSpPr txBox="1">
            <a:spLocks noChangeArrowheads="1"/>
          </p:cNvSpPr>
          <p:nvPr/>
        </p:nvSpPr>
        <p:spPr bwMode="auto">
          <a:xfrm>
            <a:off x="7742238" y="4600575"/>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8</a:t>
            </a:r>
          </a:p>
        </p:txBody>
      </p:sp>
      <p:sp>
        <p:nvSpPr>
          <p:cNvPr id="7182" name="Text Box 17"/>
          <p:cNvSpPr txBox="1">
            <a:spLocks noChangeArrowheads="1"/>
          </p:cNvSpPr>
          <p:nvPr/>
        </p:nvSpPr>
        <p:spPr bwMode="auto">
          <a:xfrm>
            <a:off x="7742238" y="4267200"/>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6</a:t>
            </a:r>
          </a:p>
        </p:txBody>
      </p:sp>
      <p:sp>
        <p:nvSpPr>
          <p:cNvPr id="7183" name="Text Box 18"/>
          <p:cNvSpPr txBox="1">
            <a:spLocks noChangeArrowheads="1"/>
          </p:cNvSpPr>
          <p:nvPr/>
        </p:nvSpPr>
        <p:spPr bwMode="auto">
          <a:xfrm>
            <a:off x="7742238" y="3878263"/>
            <a:ext cx="311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sp>
        <p:nvSpPr>
          <p:cNvPr id="9235" name="Line 19"/>
          <p:cNvSpPr>
            <a:spLocks noChangeShapeType="1"/>
          </p:cNvSpPr>
          <p:nvPr/>
        </p:nvSpPr>
        <p:spPr bwMode="auto">
          <a:xfrm>
            <a:off x="4267200" y="3505200"/>
            <a:ext cx="3352800" cy="2286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6" name="Line 20"/>
          <p:cNvSpPr>
            <a:spLocks noChangeShapeType="1"/>
          </p:cNvSpPr>
          <p:nvPr/>
        </p:nvSpPr>
        <p:spPr bwMode="auto">
          <a:xfrm>
            <a:off x="4343400" y="3962400"/>
            <a:ext cx="3429000" cy="12192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8" name="Line 22"/>
          <p:cNvSpPr>
            <a:spLocks noChangeShapeType="1"/>
          </p:cNvSpPr>
          <p:nvPr/>
        </p:nvSpPr>
        <p:spPr bwMode="auto">
          <a:xfrm>
            <a:off x="4343400" y="4343400"/>
            <a:ext cx="3352800" cy="4572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9" name="Line 23"/>
          <p:cNvSpPr>
            <a:spLocks noChangeShapeType="1"/>
          </p:cNvSpPr>
          <p:nvPr/>
        </p:nvSpPr>
        <p:spPr bwMode="auto">
          <a:xfrm flipV="1">
            <a:off x="4343400" y="4495800"/>
            <a:ext cx="3429000" cy="3048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0" name="Line 24"/>
          <p:cNvSpPr>
            <a:spLocks noChangeShapeType="1"/>
          </p:cNvSpPr>
          <p:nvPr/>
        </p:nvSpPr>
        <p:spPr bwMode="auto">
          <a:xfrm flipV="1">
            <a:off x="4343400" y="4191000"/>
            <a:ext cx="3429000" cy="9906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1" name="Text Box 25"/>
          <p:cNvSpPr txBox="1">
            <a:spLocks noChangeArrowheads="1"/>
          </p:cNvSpPr>
          <p:nvPr/>
        </p:nvSpPr>
        <p:spPr bwMode="auto">
          <a:xfrm>
            <a:off x="1905000" y="6172200"/>
            <a:ext cx="769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CC3399"/>
                </a:solidFill>
              </a:rPr>
              <a:t>Is the relation shown above a function?</a:t>
            </a:r>
          </a:p>
        </p:txBody>
      </p:sp>
      <p:sp>
        <p:nvSpPr>
          <p:cNvPr id="9242" name="Text Box 26"/>
          <p:cNvSpPr txBox="1">
            <a:spLocks noChangeArrowheads="1"/>
          </p:cNvSpPr>
          <p:nvPr/>
        </p:nvSpPr>
        <p:spPr bwMode="auto">
          <a:xfrm>
            <a:off x="6858000" y="6172201"/>
            <a:ext cx="1066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sz="2800">
                <a:latin typeface="Arial Black" panose="020B0A04020102020204" pitchFamily="34" charset="0"/>
              </a:rPr>
              <a:t>NO</a:t>
            </a:r>
          </a:p>
        </p:txBody>
      </p:sp>
      <p:sp>
        <p:nvSpPr>
          <p:cNvPr id="9243" name="Text Box 27"/>
          <p:cNvSpPr txBox="1">
            <a:spLocks noChangeArrowheads="1"/>
          </p:cNvSpPr>
          <p:nvPr/>
        </p:nvSpPr>
        <p:spPr bwMode="auto">
          <a:xfrm>
            <a:off x="8077200" y="6172200"/>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solidFill>
                  <a:srgbClr val="FFCCFF"/>
                </a:solidFill>
              </a:rPr>
              <a:t>Why not???</a:t>
            </a:r>
          </a:p>
        </p:txBody>
      </p:sp>
      <p:sp>
        <p:nvSpPr>
          <p:cNvPr id="9245" name="Text Box 29"/>
          <p:cNvSpPr txBox="1">
            <a:spLocks noChangeArrowheads="1"/>
          </p:cNvSpPr>
          <p:nvPr/>
        </p:nvSpPr>
        <p:spPr bwMode="auto">
          <a:xfrm>
            <a:off x="3962400" y="5638800"/>
            <a:ext cx="388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 was assigned both 4 and 10</a:t>
            </a:r>
          </a:p>
        </p:txBody>
      </p:sp>
      <p:sp>
        <p:nvSpPr>
          <p:cNvPr id="9246" name="Line 30"/>
          <p:cNvSpPr>
            <a:spLocks noChangeShapeType="1"/>
          </p:cNvSpPr>
          <p:nvPr/>
        </p:nvSpPr>
        <p:spPr bwMode="auto">
          <a:xfrm>
            <a:off x="4419600" y="3962400"/>
            <a:ext cx="3429000" cy="152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37" name="Line 21"/>
          <p:cNvSpPr>
            <a:spLocks noChangeShapeType="1"/>
          </p:cNvSpPr>
          <p:nvPr/>
        </p:nvSpPr>
        <p:spPr bwMode="auto">
          <a:xfrm>
            <a:off x="4419600" y="3962400"/>
            <a:ext cx="34290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7" name="Line 31"/>
          <p:cNvSpPr>
            <a:spLocks noChangeShapeType="1"/>
          </p:cNvSpPr>
          <p:nvPr/>
        </p:nvSpPr>
        <p:spPr bwMode="auto">
          <a:xfrm>
            <a:off x="4343400" y="3962400"/>
            <a:ext cx="3429000" cy="121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249" name="Text Box 33"/>
          <p:cNvSpPr txBox="1">
            <a:spLocks noChangeArrowheads="1"/>
          </p:cNvSpPr>
          <p:nvPr/>
        </p:nvSpPr>
        <p:spPr bwMode="auto">
          <a:xfrm>
            <a:off x="1774825" y="260350"/>
            <a:ext cx="8591550" cy="2677656"/>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FFCCFF"/>
                </a:solidFill>
                <a:latin typeface="Arial" panose="020B0604020202020204" pitchFamily="34" charset="0"/>
              </a:rPr>
              <a:t>A good example that you can “relate” to is students in our maths class this semester are set A.  The grade they earn out of the class is set B.  Each student must be assigned a grade and </a:t>
            </a:r>
            <a:r>
              <a:rPr lang="en-US" b="1" i="0" u="sng">
                <a:latin typeface="Arial" panose="020B0604020202020204" pitchFamily="34" charset="0"/>
              </a:rPr>
              <a:t>can only be assigned ONE grade</a:t>
            </a:r>
            <a:r>
              <a:rPr lang="en-US" i="0">
                <a:solidFill>
                  <a:srgbClr val="FFCCFF"/>
                </a:solidFill>
                <a:latin typeface="Arial" panose="020B0604020202020204" pitchFamily="34" charset="0"/>
              </a:rPr>
              <a:t>, but more than one student can get the same grade (we hope so---we want lots of A’s).  The example shown on the previous screen had each student getting the same grade.  That’s okay.</a:t>
            </a:r>
            <a:endParaRPr lang="en-US">
              <a:solidFill>
                <a:srgbClr val="FFCCFF"/>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3F29A57E-D715-46E0-8338-5311EAA2F641}" type="slidenum">
              <a:rPr lang="en-US" smtClean="0"/>
              <a:pPr/>
              <a:t>8</a:t>
            </a:fld>
            <a:endParaRPr lang="en-US"/>
          </a:p>
        </p:txBody>
      </p:sp>
    </p:spTree>
    <p:extLst>
      <p:ext uri="{BB962C8B-B14F-4D97-AF65-F5344CB8AC3E}">
        <p14:creationId xmlns:p14="http://schemas.microsoft.com/office/powerpoint/2010/main" xmlns="" val="3235068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transition="in" filter="wipe(left)">
                                      <p:cBhvr>
                                        <p:cTn id="7" dur="500"/>
                                        <p:tgtEl>
                                          <p:spTgt spid="9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36"/>
                                        </p:tgtEl>
                                        <p:attrNameLst>
                                          <p:attrName>style.visibility</p:attrName>
                                        </p:attrNameLst>
                                      </p:cBhvr>
                                      <p:to>
                                        <p:strVal val="visible"/>
                                      </p:to>
                                    </p:set>
                                    <p:animEffect transition="in" filter="wipe(left)">
                                      <p:cBhvr>
                                        <p:cTn id="12" dur="500"/>
                                        <p:tgtEl>
                                          <p:spTgt spid="92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38"/>
                                        </p:tgtEl>
                                        <p:attrNameLst>
                                          <p:attrName>style.visibility</p:attrName>
                                        </p:attrNameLst>
                                      </p:cBhvr>
                                      <p:to>
                                        <p:strVal val="visible"/>
                                      </p:to>
                                    </p:set>
                                    <p:animEffect transition="in" filter="wipe(left)">
                                      <p:cBhvr>
                                        <p:cTn id="17" dur="500"/>
                                        <p:tgtEl>
                                          <p:spTgt spid="92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39"/>
                                        </p:tgtEl>
                                        <p:attrNameLst>
                                          <p:attrName>style.visibility</p:attrName>
                                        </p:attrNameLst>
                                      </p:cBhvr>
                                      <p:to>
                                        <p:strVal val="visible"/>
                                      </p:to>
                                    </p:set>
                                    <p:animEffect transition="in" filter="wipe(left)">
                                      <p:cBhvr>
                                        <p:cTn id="22" dur="500"/>
                                        <p:tgtEl>
                                          <p:spTgt spid="9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40"/>
                                        </p:tgtEl>
                                        <p:attrNameLst>
                                          <p:attrName>style.visibility</p:attrName>
                                        </p:attrNameLst>
                                      </p:cBhvr>
                                      <p:to>
                                        <p:strVal val="visible"/>
                                      </p:to>
                                    </p:set>
                                    <p:animEffect transition="in" filter="wipe(left)">
                                      <p:cBhvr>
                                        <p:cTn id="27" dur="500"/>
                                        <p:tgtEl>
                                          <p:spTgt spid="92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46"/>
                                        </p:tgtEl>
                                        <p:attrNameLst>
                                          <p:attrName>style.visibility</p:attrName>
                                        </p:attrNameLst>
                                      </p:cBhvr>
                                      <p:to>
                                        <p:strVal val="visible"/>
                                      </p:to>
                                    </p:set>
                                    <p:animEffect transition="in" filter="wipe(left)">
                                      <p:cBhvr>
                                        <p:cTn id="32" dur="500"/>
                                        <p:tgtEl>
                                          <p:spTgt spid="92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41"/>
                                        </p:tgtEl>
                                        <p:attrNameLst>
                                          <p:attrName>style.visibility</p:attrName>
                                        </p:attrNameLst>
                                      </p:cBhvr>
                                      <p:to>
                                        <p:strVal val="visible"/>
                                      </p:to>
                                    </p:set>
                                    <p:animEffect transition="in" filter="blinds(horizontal)">
                                      <p:cBhvr>
                                        <p:cTn id="37" dur="500"/>
                                        <p:tgtEl>
                                          <p:spTgt spid="92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242"/>
                                        </p:tgtEl>
                                        <p:attrNameLst>
                                          <p:attrName>style.visibility</p:attrName>
                                        </p:attrNameLst>
                                      </p:cBhvr>
                                      <p:to>
                                        <p:strVal val="visible"/>
                                      </p:to>
                                    </p:set>
                                    <p:anim calcmode="lin" valueType="num">
                                      <p:cBhvr>
                                        <p:cTn id="42" dur="500" fill="hold"/>
                                        <p:tgtEl>
                                          <p:spTgt spid="9242"/>
                                        </p:tgtEl>
                                        <p:attrNameLst>
                                          <p:attrName>ppt_w</p:attrName>
                                        </p:attrNameLst>
                                      </p:cBhvr>
                                      <p:tavLst>
                                        <p:tav tm="0">
                                          <p:val>
                                            <p:fltVal val="0"/>
                                          </p:val>
                                        </p:tav>
                                        <p:tav tm="100000">
                                          <p:val>
                                            <p:strVal val="#ppt_w"/>
                                          </p:val>
                                        </p:tav>
                                      </p:tavLst>
                                    </p:anim>
                                    <p:anim calcmode="lin" valueType="num">
                                      <p:cBhvr>
                                        <p:cTn id="43" dur="500" fill="hold"/>
                                        <p:tgtEl>
                                          <p:spTgt spid="9242"/>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9244"/>
                                        </p:tgtEl>
                                        <p:attrNameLst>
                                          <p:attrName>style.visibility</p:attrName>
                                        </p:attrNameLst>
                                      </p:cBhvr>
                                      <p:to>
                                        <p:strVal val="visible"/>
                                      </p:to>
                                    </p:set>
                                    <p:animEffect transition="in" filter="box(out)">
                                      <p:cBhvr>
                                        <p:cTn id="48" dur="500"/>
                                        <p:tgtEl>
                                          <p:spTgt spid="9244"/>
                                        </p:tgtEl>
                                      </p:cBhvr>
                                    </p:animEffect>
                                  </p:childTnLst>
                                </p:cTn>
                              </p:par>
                            </p:childTnLst>
                          </p:cTn>
                        </p:par>
                        <p:par>
                          <p:cTn id="49" fill="hold" nodeType="afterGroup">
                            <p:stCondLst>
                              <p:cond delay="500"/>
                            </p:stCondLst>
                            <p:childTnLst>
                              <p:par>
                                <p:cTn id="50" presetID="2" presetClass="entr" presetSubtype="1" fill="hold" grpId="0" nodeType="afterEffect">
                                  <p:stCondLst>
                                    <p:cond delay="0"/>
                                  </p:stCondLst>
                                  <p:iterate type="lt">
                                    <p:tmPct val="100000"/>
                                  </p:iterate>
                                  <p:childTnLst>
                                    <p:set>
                                      <p:cBhvr>
                                        <p:cTn id="51" dur="1" fill="hold">
                                          <p:stCondLst>
                                            <p:cond delay="0"/>
                                          </p:stCondLst>
                                        </p:cTn>
                                        <p:tgtEl>
                                          <p:spTgt spid="9243"/>
                                        </p:tgtEl>
                                        <p:attrNameLst>
                                          <p:attrName>style.visibility</p:attrName>
                                        </p:attrNameLst>
                                      </p:cBhvr>
                                      <p:to>
                                        <p:strVal val="visible"/>
                                      </p:to>
                                    </p:set>
                                    <p:anim calcmode="lin" valueType="num">
                                      <p:cBhvr additive="base">
                                        <p:cTn id="52" dur="75" fill="hold"/>
                                        <p:tgtEl>
                                          <p:spTgt spid="9243"/>
                                        </p:tgtEl>
                                        <p:attrNameLst>
                                          <p:attrName>ppt_x</p:attrName>
                                        </p:attrNameLst>
                                      </p:cBhvr>
                                      <p:tavLst>
                                        <p:tav tm="0">
                                          <p:val>
                                            <p:strVal val="#ppt_x"/>
                                          </p:val>
                                        </p:tav>
                                        <p:tav tm="100000">
                                          <p:val>
                                            <p:strVal val="#ppt_x"/>
                                          </p:val>
                                        </p:tav>
                                      </p:tavLst>
                                    </p:anim>
                                    <p:anim calcmode="lin" valueType="num">
                                      <p:cBhvr additive="base">
                                        <p:cTn id="53" dur="75" fill="hold"/>
                                        <p:tgtEl>
                                          <p:spTgt spid="9243"/>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9249"/>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9245"/>
                                        </p:tgtEl>
                                        <p:attrNameLst>
                                          <p:attrName>style.visibility</p:attrName>
                                        </p:attrNameLst>
                                      </p:cBhvr>
                                      <p:to>
                                        <p:strVal val="visible"/>
                                      </p:to>
                                    </p:set>
                                    <p:animEffect transition="in" filter="slide(fromLeft)">
                                      <p:cBhvr>
                                        <p:cTn id="62" dur="500"/>
                                        <p:tgtEl>
                                          <p:spTgt spid="924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237"/>
                                        </p:tgtEl>
                                        <p:attrNameLst>
                                          <p:attrName>style.visibility</p:attrName>
                                        </p:attrNameLst>
                                      </p:cBhvr>
                                      <p:to>
                                        <p:strVal val="visible"/>
                                      </p:to>
                                    </p:set>
                                    <p:animEffect transition="in" filter="wipe(left)">
                                      <p:cBhvr>
                                        <p:cTn id="67" dur="500"/>
                                        <p:tgtEl>
                                          <p:spTgt spid="923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247"/>
                                        </p:tgtEl>
                                        <p:attrNameLst>
                                          <p:attrName>style.visibility</p:attrName>
                                        </p:attrNameLst>
                                      </p:cBhvr>
                                      <p:to>
                                        <p:strVal val="visible"/>
                                      </p:to>
                                    </p:set>
                                    <p:animEffect transition="in" filter="wipe(left)">
                                      <p:cBhvr>
                                        <p:cTn id="72" dur="500"/>
                                        <p:tgtEl>
                                          <p:spTgt spid="9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4" grpId="0" animBg="1"/>
      <p:bldP spid="9235" grpId="0" animBg="1"/>
      <p:bldP spid="9236" grpId="0" animBg="1"/>
      <p:bldP spid="9238" grpId="0" animBg="1"/>
      <p:bldP spid="9239" grpId="0" animBg="1"/>
      <p:bldP spid="9240" grpId="0" animBg="1"/>
      <p:bldP spid="9241" grpId="0" autoUpdateAnimBg="0"/>
      <p:bldP spid="9242" grpId="0" autoUpdateAnimBg="0"/>
      <p:bldP spid="9243" grpId="0" autoUpdateAnimBg="0"/>
      <p:bldP spid="9245" grpId="0" autoUpdateAnimBg="0"/>
      <p:bldP spid="9246" grpId="0" animBg="1"/>
      <p:bldP spid="9237" grpId="0" animBg="1"/>
      <p:bldP spid="9247" grpId="0" animBg="1"/>
      <p:bldP spid="924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3048000" y="1600200"/>
            <a:ext cx="2590800" cy="3201988"/>
            <a:chOff x="960" y="1008"/>
            <a:chExt cx="1632" cy="2017"/>
          </a:xfrm>
        </p:grpSpPr>
        <p:sp>
          <p:nvSpPr>
            <p:cNvPr id="8212" name="Oval 3"/>
            <p:cNvSpPr>
              <a:spLocks noChangeArrowheads="1"/>
            </p:cNvSpPr>
            <p:nvPr/>
          </p:nvSpPr>
          <p:spPr bwMode="auto">
            <a:xfrm>
              <a:off x="1190" y="1008"/>
              <a:ext cx="1097" cy="1605"/>
            </a:xfrm>
            <a:prstGeom prst="ellipse">
              <a:avLst/>
            </a:prstGeom>
            <a:solidFill>
              <a:srgbClr val="00FF00"/>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2" name="Text Box 4"/>
            <p:cNvSpPr txBox="1">
              <a:spLocks noChangeArrowheads="1"/>
            </p:cNvSpPr>
            <p:nvPr/>
          </p:nvSpPr>
          <p:spPr bwMode="auto">
            <a:xfrm>
              <a:off x="960" y="2737"/>
              <a:ext cx="1632"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00FF00"/>
                  </a:solidFill>
                </a:rPr>
                <a:t>Set A is the domain</a:t>
              </a:r>
            </a:p>
          </p:txBody>
        </p:sp>
        <p:sp>
          <p:nvSpPr>
            <p:cNvPr id="3" name="Text Box 5"/>
            <p:cNvSpPr txBox="1">
              <a:spLocks noChangeArrowheads="1"/>
            </p:cNvSpPr>
            <p:nvPr/>
          </p:nvSpPr>
          <p:spPr bwMode="auto">
            <a:xfrm>
              <a:off x="1622" y="1182"/>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a:t>
              </a:r>
            </a:p>
          </p:txBody>
        </p:sp>
        <p:sp>
          <p:nvSpPr>
            <p:cNvPr id="4" name="Text Box 6"/>
            <p:cNvSpPr txBox="1">
              <a:spLocks noChangeArrowheads="1"/>
            </p:cNvSpPr>
            <p:nvPr/>
          </p:nvSpPr>
          <p:spPr bwMode="auto">
            <a:xfrm>
              <a:off x="1622" y="1427"/>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5" name="Text Box 7"/>
            <p:cNvSpPr txBox="1">
              <a:spLocks noChangeArrowheads="1"/>
            </p:cNvSpPr>
            <p:nvPr/>
          </p:nvSpPr>
          <p:spPr bwMode="auto">
            <a:xfrm>
              <a:off x="1622" y="167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3</a:t>
              </a:r>
            </a:p>
          </p:txBody>
        </p:sp>
        <p:sp>
          <p:nvSpPr>
            <p:cNvPr id="8217" name="Text Box 8"/>
            <p:cNvSpPr txBox="1">
              <a:spLocks noChangeArrowheads="1"/>
            </p:cNvSpPr>
            <p:nvPr/>
          </p:nvSpPr>
          <p:spPr bwMode="auto">
            <a:xfrm>
              <a:off x="1622" y="195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sp>
          <p:nvSpPr>
            <p:cNvPr id="6" name="Text Box 9"/>
            <p:cNvSpPr txBox="1">
              <a:spLocks noChangeArrowheads="1"/>
            </p:cNvSpPr>
            <p:nvPr/>
          </p:nvSpPr>
          <p:spPr bwMode="auto">
            <a:xfrm>
              <a:off x="1622" y="2229"/>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5</a:t>
              </a:r>
            </a:p>
          </p:txBody>
        </p:sp>
      </p:grpSp>
      <p:grpSp>
        <p:nvGrpSpPr>
          <p:cNvPr id="8195" name="Group 10"/>
          <p:cNvGrpSpPr>
            <a:grpSpLocks/>
          </p:cNvGrpSpPr>
          <p:nvPr/>
        </p:nvGrpSpPr>
        <p:grpSpPr bwMode="auto">
          <a:xfrm>
            <a:off x="6848476" y="1600201"/>
            <a:ext cx="2371725" cy="3267075"/>
            <a:chOff x="3354" y="1008"/>
            <a:chExt cx="1494" cy="2058"/>
          </a:xfrm>
        </p:grpSpPr>
        <p:sp>
          <p:nvSpPr>
            <p:cNvPr id="8205" name="Oval 11"/>
            <p:cNvSpPr>
              <a:spLocks noChangeArrowheads="1"/>
            </p:cNvSpPr>
            <p:nvPr/>
          </p:nvSpPr>
          <p:spPr bwMode="auto">
            <a:xfrm>
              <a:off x="3385" y="1008"/>
              <a:ext cx="1096" cy="1605"/>
            </a:xfrm>
            <a:prstGeom prst="ellipse">
              <a:avLst/>
            </a:prstGeom>
            <a:solidFill>
              <a:srgbClr val="66CCFF"/>
            </a:solidFill>
            <a:ln w="57150">
              <a:solidFill>
                <a:srgbClr val="CC33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p>
          </p:txBody>
        </p:sp>
        <p:sp>
          <p:nvSpPr>
            <p:cNvPr id="8206" name="Text Box 12"/>
            <p:cNvSpPr txBox="1">
              <a:spLocks noChangeArrowheads="1"/>
            </p:cNvSpPr>
            <p:nvPr/>
          </p:nvSpPr>
          <p:spPr bwMode="auto">
            <a:xfrm>
              <a:off x="3354" y="2778"/>
              <a:ext cx="1494" cy="28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66CCFF"/>
                  </a:solidFill>
                </a:rPr>
                <a:t>Set B is the range</a:t>
              </a:r>
            </a:p>
          </p:txBody>
        </p:sp>
        <p:sp>
          <p:nvSpPr>
            <p:cNvPr id="8207" name="Text Box 13"/>
            <p:cNvSpPr txBox="1">
              <a:spLocks noChangeArrowheads="1"/>
            </p:cNvSpPr>
            <p:nvPr/>
          </p:nvSpPr>
          <p:spPr bwMode="auto">
            <a:xfrm>
              <a:off x="3815" y="1288"/>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2</a:t>
              </a:r>
            </a:p>
          </p:txBody>
        </p:sp>
        <p:sp>
          <p:nvSpPr>
            <p:cNvPr id="8208" name="Text Box 14"/>
            <p:cNvSpPr txBox="1">
              <a:spLocks noChangeArrowheads="1"/>
            </p:cNvSpPr>
            <p:nvPr/>
          </p:nvSpPr>
          <p:spPr bwMode="auto">
            <a:xfrm>
              <a:off x="3776" y="2194"/>
              <a:ext cx="3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10</a:t>
              </a:r>
            </a:p>
          </p:txBody>
        </p:sp>
        <p:sp>
          <p:nvSpPr>
            <p:cNvPr id="8209" name="Text Box 15"/>
            <p:cNvSpPr txBox="1">
              <a:spLocks noChangeArrowheads="1"/>
            </p:cNvSpPr>
            <p:nvPr/>
          </p:nvSpPr>
          <p:spPr bwMode="auto">
            <a:xfrm>
              <a:off x="3815" y="198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8</a:t>
              </a:r>
            </a:p>
          </p:txBody>
        </p:sp>
        <p:sp>
          <p:nvSpPr>
            <p:cNvPr id="8210" name="Text Box 16"/>
            <p:cNvSpPr txBox="1">
              <a:spLocks noChangeArrowheads="1"/>
            </p:cNvSpPr>
            <p:nvPr/>
          </p:nvSpPr>
          <p:spPr bwMode="auto">
            <a:xfrm>
              <a:off x="3815" y="1776"/>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6</a:t>
              </a:r>
            </a:p>
          </p:txBody>
        </p:sp>
        <p:sp>
          <p:nvSpPr>
            <p:cNvPr id="8211" name="Text Box 17"/>
            <p:cNvSpPr txBox="1">
              <a:spLocks noChangeArrowheads="1"/>
            </p:cNvSpPr>
            <p:nvPr/>
          </p:nvSpPr>
          <p:spPr bwMode="auto">
            <a:xfrm>
              <a:off x="3815" y="1531"/>
              <a:ext cx="1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t>4</a:t>
              </a:r>
            </a:p>
          </p:txBody>
        </p:sp>
      </p:grpSp>
      <p:sp>
        <p:nvSpPr>
          <p:cNvPr id="8196" name="Text Box 18"/>
          <p:cNvSpPr txBox="1">
            <a:spLocks noChangeArrowheads="1"/>
          </p:cNvSpPr>
          <p:nvPr/>
        </p:nvSpPr>
        <p:spPr bwMode="auto">
          <a:xfrm>
            <a:off x="6019800" y="518160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Must use all the x’s</a:t>
            </a:r>
          </a:p>
        </p:txBody>
      </p:sp>
      <p:sp>
        <p:nvSpPr>
          <p:cNvPr id="8197" name="Text Box 20"/>
          <p:cNvSpPr txBox="1">
            <a:spLocks noChangeArrowheads="1"/>
          </p:cNvSpPr>
          <p:nvPr/>
        </p:nvSpPr>
        <p:spPr bwMode="auto">
          <a:xfrm>
            <a:off x="4572000" y="6019800"/>
            <a:ext cx="525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The x value can only be assigned to </a:t>
            </a:r>
            <a:r>
              <a:rPr lang="en-US" u="sng"/>
              <a:t>one y</a:t>
            </a:r>
          </a:p>
        </p:txBody>
      </p:sp>
      <p:sp>
        <p:nvSpPr>
          <p:cNvPr id="8213" name="Line 21"/>
          <p:cNvSpPr>
            <a:spLocks noChangeShapeType="1"/>
          </p:cNvSpPr>
          <p:nvPr/>
        </p:nvSpPr>
        <p:spPr bwMode="auto">
          <a:xfrm>
            <a:off x="4495800" y="2133600"/>
            <a:ext cx="3124200" cy="914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214" name="Line 22"/>
          <p:cNvSpPr>
            <a:spLocks noChangeShapeType="1"/>
          </p:cNvSpPr>
          <p:nvPr/>
        </p:nvSpPr>
        <p:spPr bwMode="auto">
          <a:xfrm flipV="1">
            <a:off x="4495800" y="2667000"/>
            <a:ext cx="2971800" cy="6858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215" name="Line 23"/>
          <p:cNvSpPr>
            <a:spLocks noChangeShapeType="1"/>
          </p:cNvSpPr>
          <p:nvPr/>
        </p:nvSpPr>
        <p:spPr bwMode="auto">
          <a:xfrm flipV="1">
            <a:off x="4495800" y="2362200"/>
            <a:ext cx="3048000" cy="15240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216" name="Line 24"/>
          <p:cNvSpPr>
            <a:spLocks noChangeShapeType="1"/>
          </p:cNvSpPr>
          <p:nvPr/>
        </p:nvSpPr>
        <p:spPr bwMode="auto">
          <a:xfrm flipV="1">
            <a:off x="4419600" y="3733800"/>
            <a:ext cx="3124200" cy="0"/>
          </a:xfrm>
          <a:prstGeom prst="line">
            <a:avLst/>
          </a:prstGeom>
          <a:noFill/>
          <a:ln w="28575">
            <a:solidFill>
              <a:srgbClr val="CC33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218" name="Text Box 26"/>
          <p:cNvSpPr txBox="1">
            <a:spLocks noChangeArrowheads="1"/>
          </p:cNvSpPr>
          <p:nvPr/>
        </p:nvSpPr>
        <p:spPr bwMode="auto">
          <a:xfrm>
            <a:off x="1524000" y="4953000"/>
            <a:ext cx="3124200" cy="1569660"/>
          </a:xfrm>
          <a:prstGeom prst="rect">
            <a:avLst/>
          </a:prstGeom>
          <a:solidFill>
            <a:srgbClr val="CC33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a:solidFill>
                  <a:srgbClr val="FFCCFF"/>
                </a:solidFill>
                <a:latin typeface="Arial Black" panose="020B0A04020102020204" pitchFamily="34" charset="0"/>
              </a:rPr>
              <a:t>This is not a function---it doesn’t assign each x with a y</a:t>
            </a:r>
          </a:p>
        </p:txBody>
      </p:sp>
      <p:sp>
        <p:nvSpPr>
          <p:cNvPr id="8203" name="Text Box 31"/>
          <p:cNvSpPr txBox="1">
            <a:spLocks noChangeArrowheads="1"/>
          </p:cNvSpPr>
          <p:nvPr/>
        </p:nvSpPr>
        <p:spPr bwMode="auto">
          <a:xfrm>
            <a:off x="2133600" y="228600"/>
            <a:ext cx="769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i="0">
                <a:solidFill>
                  <a:srgbClr val="CC3399"/>
                </a:solidFill>
                <a:latin typeface="Arial" panose="020B0604020202020204" pitchFamily="34" charset="0"/>
              </a:rPr>
              <a:t>Check this relation out to determine if it is a function.</a:t>
            </a:r>
          </a:p>
        </p:txBody>
      </p:sp>
      <p:sp>
        <p:nvSpPr>
          <p:cNvPr id="8224" name="Text Box 32"/>
          <p:cNvSpPr txBox="1">
            <a:spLocks noChangeArrowheads="1"/>
          </p:cNvSpPr>
          <p:nvPr/>
        </p:nvSpPr>
        <p:spPr bwMode="auto">
          <a:xfrm>
            <a:off x="1828800" y="609601"/>
            <a:ext cx="86106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spcBef>
                <a:spcPct val="50000"/>
              </a:spcBef>
            </a:pPr>
            <a:r>
              <a:rPr lang="en-US"/>
              <a:t>It is not---3 didn’t get assigned to anything</a:t>
            </a:r>
          </a:p>
          <a:p>
            <a:pPr eaLnBrk="1" hangingPunct="1">
              <a:spcBef>
                <a:spcPct val="50000"/>
              </a:spcBef>
            </a:pPr>
            <a:r>
              <a:rPr lang="en-US"/>
              <a:t>Comparing to our example, a student in maths must receive a grade</a:t>
            </a:r>
          </a:p>
        </p:txBody>
      </p:sp>
      <p:sp>
        <p:nvSpPr>
          <p:cNvPr id="9" name="Slide Number Placeholder 8"/>
          <p:cNvSpPr>
            <a:spLocks noGrp="1"/>
          </p:cNvSpPr>
          <p:nvPr>
            <p:ph type="sldNum" sz="quarter" idx="12"/>
          </p:nvPr>
        </p:nvSpPr>
        <p:spPr/>
        <p:txBody>
          <a:bodyPr/>
          <a:lstStyle/>
          <a:p>
            <a:fld id="{3F29A57E-D715-46E0-8338-5311EAA2F641}" type="slidenum">
              <a:rPr lang="en-US" smtClean="0"/>
              <a:pPr/>
              <a:t>9</a:t>
            </a:fld>
            <a:endParaRPr lang="en-US"/>
          </a:p>
        </p:txBody>
      </p:sp>
    </p:spTree>
    <p:extLst>
      <p:ext uri="{BB962C8B-B14F-4D97-AF65-F5344CB8AC3E}">
        <p14:creationId xmlns:p14="http://schemas.microsoft.com/office/powerpoint/2010/main" xmlns="" val="275782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Effect transition="in" filter="wipe(left)">
                                      <p:cBhvr>
                                        <p:cTn id="7" dur="500"/>
                                        <p:tgtEl>
                                          <p:spTgt spid="82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14"/>
                                        </p:tgtEl>
                                        <p:attrNameLst>
                                          <p:attrName>style.visibility</p:attrName>
                                        </p:attrNameLst>
                                      </p:cBhvr>
                                      <p:to>
                                        <p:strVal val="visible"/>
                                      </p:to>
                                    </p:set>
                                    <p:animEffect transition="in" filter="wipe(left)">
                                      <p:cBhvr>
                                        <p:cTn id="12" dur="500"/>
                                        <p:tgtEl>
                                          <p:spTgt spid="82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15"/>
                                        </p:tgtEl>
                                        <p:attrNameLst>
                                          <p:attrName>style.visibility</p:attrName>
                                        </p:attrNameLst>
                                      </p:cBhvr>
                                      <p:to>
                                        <p:strVal val="visible"/>
                                      </p:to>
                                    </p:set>
                                    <p:animEffect transition="in" filter="wipe(left)">
                                      <p:cBhvr>
                                        <p:cTn id="17" dur="500"/>
                                        <p:tgtEl>
                                          <p:spTgt spid="82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16"/>
                                        </p:tgtEl>
                                        <p:attrNameLst>
                                          <p:attrName>style.visibility</p:attrName>
                                        </p:attrNameLst>
                                      </p:cBhvr>
                                      <p:to>
                                        <p:strVal val="visible"/>
                                      </p:to>
                                    </p:set>
                                    <p:animEffect transition="in" filter="wipe(left)">
                                      <p:cBhvr>
                                        <p:cTn id="22" dur="500"/>
                                        <p:tgtEl>
                                          <p:spTgt spid="82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224"/>
                                        </p:tgtEl>
                                        <p:attrNameLst>
                                          <p:attrName>style.visibility</p:attrName>
                                        </p:attrNameLst>
                                      </p:cBhvr>
                                      <p:to>
                                        <p:strVal val="visible"/>
                                      </p:to>
                                    </p:set>
                                    <p:anim calcmode="lin" valueType="num">
                                      <p:cBhvr additive="base">
                                        <p:cTn id="27" dur="500" fill="hold"/>
                                        <p:tgtEl>
                                          <p:spTgt spid="8224"/>
                                        </p:tgtEl>
                                        <p:attrNameLst>
                                          <p:attrName>ppt_x</p:attrName>
                                        </p:attrNameLst>
                                      </p:cBhvr>
                                      <p:tavLst>
                                        <p:tav tm="0">
                                          <p:val>
                                            <p:strVal val="#ppt_x"/>
                                          </p:val>
                                        </p:tav>
                                        <p:tav tm="100000">
                                          <p:val>
                                            <p:strVal val="#ppt_x"/>
                                          </p:val>
                                        </p:tav>
                                      </p:tavLst>
                                    </p:anim>
                                    <p:anim calcmode="lin" valueType="num">
                                      <p:cBhvr additive="base">
                                        <p:cTn id="28" dur="500" fill="hold"/>
                                        <p:tgtEl>
                                          <p:spTgt spid="822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8218"/>
                                        </p:tgtEl>
                                        <p:attrNameLst>
                                          <p:attrName>style.visibility</p:attrName>
                                        </p:attrNameLst>
                                      </p:cBhvr>
                                      <p:to>
                                        <p:strVal val="visible"/>
                                      </p:to>
                                    </p:set>
                                    <p:animEffect transition="in" filter="barn(outVertical)">
                                      <p:cBhvr>
                                        <p:cTn id="33" dur="5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animBg="1"/>
      <p:bldP spid="8214" grpId="0" animBg="1"/>
      <p:bldP spid="8215" grpId="0" animBg="1"/>
      <p:bldP spid="8216" grpId="0" animBg="1"/>
      <p:bldP spid="8218" grpId="0" animBg="1" autoUpdateAnimBg="0"/>
      <p:bldP spid="822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CDTYPE" val="Style_Clock"/>
  <p:tag name="STYLE" val="2"/>
  <p:tag name="CDTIMELEFT" val="40"/>
</p:tagLst>
</file>

<file path=ppt/tags/tag11.xml><?xml version="1.0" encoding="utf-8"?>
<p:tagLst xmlns:a="http://schemas.openxmlformats.org/drawingml/2006/main" xmlns:r="http://schemas.openxmlformats.org/officeDocument/2006/relationships" xmlns:p="http://schemas.openxmlformats.org/presentationml/2006/main">
  <p:tag name="OLDNUMANSWERS" val="2"/>
  <p:tag name="TEXTLENGTH" val="6"/>
  <p:tag name="FONTSIZE" val="32"/>
  <p:tag name="BULLETTYPE" val="ppBulletArabicPeriod"/>
  <p:tag name="ANSWERTEXT" val="Yes&#10;No"/>
</p:tagLst>
</file>

<file path=ppt/tags/tag12.xml><?xml version="1.0" encoding="utf-8"?>
<p:tagLst xmlns:a="http://schemas.openxmlformats.org/drawingml/2006/main" xmlns:r="http://schemas.openxmlformats.org/officeDocument/2006/relationships" xmlns:p="http://schemas.openxmlformats.org/presentationml/2006/main">
  <p:tag name="SLIDEID" val="A32CE2D4322E408194D4D1C3A751A97B"/>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3"/>
  <p:tag name="SLIDEGUID" val="446B107D2B2A4A0EA3726C346141D75D"/>
  <p:tag name="QUESTIONALIAS" val="Example 7"/>
  <p:tag name="ANSWERSALIAS" val="From the items in a store to their prices on a certain date|smicln|From types of fruits to their colors"/>
  <p:tag name="VALUES" val="Correct|smicln|Incorrect"/>
  <p:tag name="COUNTDOWNSECONDS" val="40"/>
  <p:tag name="TOTALRESPONSES" val="2"/>
  <p:tag name="RESPONSECOUNT" val="2"/>
  <p:tag name="SLICED" val="False"/>
  <p:tag name="RESPONSES" val="-;-;-;-;-;-;2;-;-;-;-;-;-;-;-;1;-;-;-;-;-;-;"/>
  <p:tag name="CHARTSTRINGSTD" val="1 1"/>
  <p:tag name="CHARTSTRINGREV" val="1 1"/>
  <p:tag name="CHARTSTRINGSTDPER" val="0.5 0.5"/>
  <p:tag name="CHARTSTRINGREVPER" val="0.5 0.5"/>
  <p:tag name="RESPONSESGATHERED" val="False"/>
</p:tagLst>
</file>

<file path=ppt/tags/tag13.xml><?xml version="1.0" encoding="utf-8"?>
<p:tagLst xmlns:a="http://schemas.openxmlformats.org/drawingml/2006/main" xmlns:r="http://schemas.openxmlformats.org/officeDocument/2006/relationships" xmlns:p="http://schemas.openxmlformats.org/presentationml/2006/main">
  <p:tag name="OLDNUMANSWERS" val="2"/>
  <p:tag name="TEXTLENGTH" val="96"/>
  <p:tag name="FONTSIZE" val="28"/>
  <p:tag name="BULLETTYPE" val="ppBulletArabicPeriod"/>
  <p:tag name="ANSWERTEXT" val="From the items in a store to their prices on a certain date&#10;From types of fruits to their colors"/>
</p:tagLst>
</file>

<file path=ppt/tags/tag14.xml><?xml version="1.0" encoding="utf-8"?>
<p:tagLst xmlns:a="http://schemas.openxmlformats.org/drawingml/2006/main" xmlns:r="http://schemas.openxmlformats.org/officeDocument/2006/relationships" xmlns:p="http://schemas.openxmlformats.org/presentationml/2006/main">
  <p:tag name="CORSHAPE" val="True"/>
  <p:tag name="SHAPETYPE" val="6"/>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SLIDEID" val="EF6207610A3645C4AF3B86701D2A5B05"/>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7B2EFE332CB344EA9062CAEE74A7268D"/>
  <p:tag name="VALUES" val="Correct|smicln|Incorrect"/>
  <p:tag name="COUNTDOWNSECONDS" val="40"/>
  <p:tag name="ANSWERSALIAS" val="Yes|smicln|No"/>
  <p:tag name="QUESTIONALIAS" val="Do you agree?"/>
  <p:tag name="RESPONSESGATHERED" val="True"/>
  <p:tag name="TOTALRESPONSES" val="6"/>
  <p:tag name="RESPONSECOUNT" val="6"/>
  <p:tag name="SLICED" val="False"/>
  <p:tag name="RESPONSES" val="2;2;1;2;1;2;"/>
  <p:tag name="CHARTSTRINGSTD" val="2 4"/>
  <p:tag name="CHARTSTRINGREV" val="4 2"/>
  <p:tag name="CHARTSTRINGSTDPER" val="0.333333333333333 0.666666666666667"/>
  <p:tag name="CHARTSTRINGREVPER" val="0.666666666666667 0.333333333333333"/>
</p:tagLst>
</file>

<file path=ppt/tags/tag3.xml><?xml version="1.0" encoding="utf-8"?>
<p:tagLst xmlns:a="http://schemas.openxmlformats.org/drawingml/2006/main" xmlns:r="http://schemas.openxmlformats.org/officeDocument/2006/relationships" xmlns:p="http://schemas.openxmlformats.org/presentationml/2006/main">
  <p:tag name="OLDNUMANSWERS" val="2"/>
  <p:tag name="TEXTLENGTH" val="6"/>
  <p:tag name="FONTSIZE" val="32"/>
  <p:tag name="BULLETTYPE" val="ppBulletArabicPeriod"/>
  <p:tag name="ANSWERTEXT" val="Yes&#10;No"/>
</p:tagLst>
</file>

<file path=ppt/tags/tag4.xml><?xml version="1.0" encoding="utf-8"?>
<p:tagLst xmlns:a="http://schemas.openxmlformats.org/drawingml/2006/main" xmlns:r="http://schemas.openxmlformats.org/officeDocument/2006/relationships" xmlns:p="http://schemas.openxmlformats.org/presentationml/2006/main">
  <p:tag name="CDTYPE" val="Style_Clock"/>
  <p:tag name="STYLE" val="2"/>
  <p:tag name="CDTIMELEFT" val="40"/>
</p:tagLst>
</file>

<file path=ppt/tags/tag5.xml><?xml version="1.0" encoding="utf-8"?>
<p:tagLst xmlns:a="http://schemas.openxmlformats.org/drawingml/2006/main" xmlns:r="http://schemas.openxmlformats.org/officeDocument/2006/relationships" xmlns:p="http://schemas.openxmlformats.org/presentationml/2006/main">
  <p:tag name="SLIDEGUID" val="EF6207610A3645C4AF3B86701D2A5B05"/>
  <p:tag name="SLIDEID" val="EF6207610A3645C4AF3B86701D2A5B05"/>
  <p:tag name="SLIDEORDER" val="1"/>
  <p:tag name="SLIDETYPE" val="Q"/>
  <p:tag name="DEMOGRAPHIC" val="False"/>
  <p:tag name="TEAMASSIGN" val="False"/>
  <p:tag name="SPEEDSCORING" val="False"/>
  <p:tag name="CORRECTPOINTVALUE" val="100"/>
  <p:tag name="INCORRECTPOINTVALUE" val="0"/>
  <p:tag name="ZEROBASED" val="False"/>
  <p:tag name="QUESTIONALIAS" val="Do you agree?"/>
  <p:tag name="ANSWERSALIAS" val="Yes|smicln|No"/>
  <p:tag name="DELIMITERS" val="3.1"/>
  <p:tag name="VALUEFORMAT" val="0%"/>
  <p:tag name="VALUES" val="Incorrect|smicln|Correct"/>
  <p:tag name="COUNTDOWNSECONDS" val="40"/>
  <p:tag name="RESPONSESGATHERED" val="True"/>
  <p:tag name="TOTALRESPONSES" val="4"/>
  <p:tag name="RESPONSECOUNT" val="4"/>
  <p:tag name="SLICED" val="False"/>
  <p:tag name="RESPONSES" val="-;-;-;-;-;-;-;-;-;-;1;2;2;2;"/>
  <p:tag name="CHARTSTRINGSTD" val="1 3"/>
  <p:tag name="CHARTSTRINGREV" val="3 1"/>
  <p:tag name="CHARTSTRINGSTDPER" val="0.25 0.75"/>
  <p:tag name="CHARTSTRINGREVPER" val="0.75 0.25"/>
</p:tagLst>
</file>

<file path=ppt/tags/tag6.xml><?xml version="1.0" encoding="utf-8"?>
<p:tagLst xmlns:a="http://schemas.openxmlformats.org/drawingml/2006/main" xmlns:r="http://schemas.openxmlformats.org/officeDocument/2006/relationships" xmlns:p="http://schemas.openxmlformats.org/presentationml/2006/main">
  <p:tag name="CDTYPE" val="Style_Clock"/>
  <p:tag name="STYLE" val="2"/>
  <p:tag name="CDTIMELEFT" val="40"/>
</p:tagLst>
</file>

<file path=ppt/tags/tag7.xml><?xml version="1.0" encoding="utf-8"?>
<p:tagLst xmlns:a="http://schemas.openxmlformats.org/drawingml/2006/main" xmlns:r="http://schemas.openxmlformats.org/officeDocument/2006/relationships" xmlns:p="http://schemas.openxmlformats.org/presentationml/2006/main">
  <p:tag name="OLDNUMANSWERS" val="2"/>
  <p:tag name="TEXTLENGTH" val="6"/>
  <p:tag name="FONTSIZE" val="32"/>
  <p:tag name="BULLETTYPE" val="ppBulletArabicPeriod"/>
  <p:tag name="ANSWERTEXT" val="Yes&#10;No"/>
</p:tagLst>
</file>

<file path=ppt/tags/tag8.xml><?xml version="1.0" encoding="utf-8"?>
<p:tagLst xmlns:a="http://schemas.openxmlformats.org/drawingml/2006/main" xmlns:r="http://schemas.openxmlformats.org/officeDocument/2006/relationships" xmlns:p="http://schemas.openxmlformats.org/presentationml/2006/main">
  <p:tag name="SLIDEGUID" val="A32CE2D4322E408194D4D1C3A751A97B"/>
  <p:tag name="SLIDEID" val="A32CE2D4322E408194D4D1C3A751A97B"/>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Please make your selection..."/>
  <p:tag name="ANSWERSALIAS" val="Choice One .                                                                .                                       .                              .|smicln|Choice Two"/>
  <p:tag name="VALUES" val="Correct|smicln|Incorrect"/>
  <p:tag name="TOTALRESPONSES" val="6"/>
  <p:tag name="RESPONSECOUNT" val="6"/>
  <p:tag name="SLICED" val="False"/>
  <p:tag name="RESPONSES" val="-;2;-;-;1;-;1;1;-;-;-;-;-;-;-;-;2;-;2;"/>
  <p:tag name="CHARTSTRINGSTD" val="3 3"/>
  <p:tag name="CHARTSTRINGREV" val="3 3"/>
  <p:tag name="CHARTSTRINGSTDPER" val="0.5 0.5"/>
  <p:tag name="CHARTSTRINGREVPER" val="0.5 0.5"/>
  <p:tag name="RESPONSESGATHERED" val="False"/>
  <p:tag name="COUNTDOWNSECONDS" val="40"/>
</p:tagLst>
</file>

<file path=ppt/tags/tag9.xml><?xml version="1.0" encoding="utf-8"?>
<p:tagLst xmlns:a="http://schemas.openxmlformats.org/drawingml/2006/main" xmlns:r="http://schemas.openxmlformats.org/officeDocument/2006/relationships" xmlns:p="http://schemas.openxmlformats.org/presentationml/2006/main">
  <p:tag name="OLDNUMANSWERS" val="2"/>
  <p:tag name="TEXTLENGTH" val="159"/>
  <p:tag name="FONTSIZE" val="32"/>
  <p:tag name="BULLETTYPE" val="ppBulletArabicPeriod"/>
  <p:tag name="ANSWERTEXT" val="Choice One .                                                                .                                       .                              .&#10;Choice Two"/>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16330</TotalTime>
  <Words>2556</Words>
  <Application>Microsoft Office PowerPoint</Application>
  <PresentationFormat>Custom</PresentationFormat>
  <Paragraphs>635</Paragraphs>
  <Slides>58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Droplet</vt:lpstr>
      <vt:lpstr>Equation</vt:lpstr>
      <vt:lpstr>Functions </vt:lpstr>
      <vt:lpstr>Contents</vt:lpstr>
      <vt:lpstr>Slide 3</vt:lpstr>
      <vt:lpstr>Session objective </vt:lpstr>
      <vt:lpstr>Slide 5</vt:lpstr>
      <vt:lpstr>Slide 6</vt:lpstr>
      <vt:lpstr>Slide 7</vt:lpstr>
      <vt:lpstr>Slide 8</vt:lpstr>
      <vt:lpstr>Slide 9</vt:lpstr>
      <vt:lpstr>Slide 10</vt:lpstr>
      <vt:lpstr>Is a relation a function?</vt:lpstr>
      <vt:lpstr>Example 3</vt:lpstr>
      <vt:lpstr>Example 4</vt:lpstr>
      <vt:lpstr>Example 5</vt:lpstr>
      <vt:lpstr>Example 6</vt:lpstr>
      <vt:lpstr>Vertical Line Test</vt:lpstr>
      <vt:lpstr>Vertical Line Test</vt:lpstr>
      <vt:lpstr>Vertical Line Test</vt:lpstr>
      <vt:lpstr>Slide 19</vt:lpstr>
      <vt:lpstr>Slide 20</vt:lpstr>
      <vt:lpstr>Slide 21</vt:lpstr>
      <vt:lpstr>Slide 22</vt:lpstr>
      <vt:lpstr>Slide 23</vt:lpstr>
      <vt:lpstr>Slide 24</vt:lpstr>
      <vt:lpstr>Slide 25</vt:lpstr>
      <vt:lpstr>Slide 26</vt:lpstr>
      <vt:lpstr>Slide 27</vt:lpstr>
      <vt:lpstr>Slide 28</vt:lpstr>
      <vt:lpstr>Range of function</vt:lpstr>
      <vt:lpstr>Finding range of a function</vt:lpstr>
      <vt:lpstr>Slide 31</vt:lpstr>
      <vt:lpstr>Some functions</vt:lpstr>
      <vt:lpstr>Some functions</vt:lpstr>
      <vt:lpstr>some functions</vt:lpstr>
      <vt:lpstr>Sample floor/ceiling questions</vt:lpstr>
      <vt:lpstr>Ceiling and floor properties</vt:lpstr>
      <vt:lpstr>Factorial</vt:lpstr>
      <vt:lpstr>Mod function (remainder function)</vt:lpstr>
      <vt:lpstr>Div function</vt:lpstr>
      <vt:lpstr>Constant function</vt:lpstr>
      <vt:lpstr>One-to-one functions</vt:lpstr>
      <vt:lpstr>More on one-to-one</vt:lpstr>
      <vt:lpstr>Onto functions</vt:lpstr>
      <vt:lpstr>More on onto</vt:lpstr>
      <vt:lpstr>Onto vs. one-to-one</vt:lpstr>
      <vt:lpstr>Bijections</vt:lpstr>
      <vt:lpstr>Identity functions</vt:lpstr>
      <vt:lpstr>Inverse functions</vt:lpstr>
      <vt:lpstr>More on inverse functions</vt:lpstr>
      <vt:lpstr>Compositions of functions</vt:lpstr>
      <vt:lpstr>Compositions of functions</vt:lpstr>
      <vt:lpstr>Compositions of functions</vt:lpstr>
      <vt:lpstr>Compositions of functions</vt:lpstr>
      <vt:lpstr>Graphs of functions</vt:lpstr>
      <vt:lpstr>Pigeonhole principle</vt:lpstr>
      <vt:lpstr>example</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Sets, Functions and Relations</dc:title>
  <dc:creator>Alok Bhargava</dc:creator>
  <cp:lastModifiedBy>c</cp:lastModifiedBy>
  <cp:revision>158</cp:revision>
  <dcterms:created xsi:type="dcterms:W3CDTF">2016-03-15T02:17:03Z</dcterms:created>
  <dcterms:modified xsi:type="dcterms:W3CDTF">2021-07-12T06:16:22Z</dcterms:modified>
</cp:coreProperties>
</file>