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267" r:id="rId3"/>
    <p:sldId id="268" r:id="rId4"/>
    <p:sldId id="269" r:id="rId5"/>
    <p:sldId id="270" r:id="rId6"/>
    <p:sldId id="272" r:id="rId7"/>
    <p:sldId id="273" r:id="rId8"/>
    <p:sldId id="274" r:id="rId9"/>
    <p:sldId id="275" r:id="rId10"/>
    <p:sldId id="279" r:id="rId11"/>
    <p:sldId id="280" r:id="rId12"/>
    <p:sldId id="281" r:id="rId13"/>
    <p:sldId id="282" r:id="rId14"/>
    <p:sldId id="283" r:id="rId15"/>
    <p:sldId id="296" r:id="rId16"/>
    <p:sldId id="297" r:id="rId17"/>
    <p:sldId id="298" r:id="rId18"/>
    <p:sldId id="295" r:id="rId19"/>
    <p:sldId id="266" r:id="rId20"/>
  </p:sldIdLst>
  <p:sldSz cx="16217900" cy="9118600"/>
  <p:notesSz cx="16217900" cy="9118600"/>
  <p:defaultTextStyle>
    <a:defPPr>
      <a:defRPr lang="en-US"/>
    </a:defPPr>
    <a:lvl1pPr algn="l" defTabSz="912813" rtl="0" fontAlgn="base">
      <a:spcBef>
        <a:spcPct val="0"/>
      </a:spcBef>
      <a:spcAft>
        <a:spcPct val="0"/>
      </a:spcAft>
      <a:defRPr sz="1900" kern="1200">
        <a:solidFill>
          <a:schemeClr val="tx1"/>
        </a:solidFill>
        <a:latin typeface="Arial" charset="0"/>
        <a:ea typeface="+mn-ea"/>
        <a:cs typeface="Arial" charset="0"/>
      </a:defRPr>
    </a:lvl1pPr>
    <a:lvl2pPr marL="455613" indent="1588" algn="l" defTabSz="912813" rtl="0" fontAlgn="base">
      <a:spcBef>
        <a:spcPct val="0"/>
      </a:spcBef>
      <a:spcAft>
        <a:spcPct val="0"/>
      </a:spcAft>
      <a:defRPr sz="1900" kern="1200">
        <a:solidFill>
          <a:schemeClr val="tx1"/>
        </a:solidFill>
        <a:latin typeface="Arial" charset="0"/>
        <a:ea typeface="+mn-ea"/>
        <a:cs typeface="Arial" charset="0"/>
      </a:defRPr>
    </a:lvl2pPr>
    <a:lvl3pPr marL="912813" indent="1588" algn="l" defTabSz="912813" rtl="0" fontAlgn="base">
      <a:spcBef>
        <a:spcPct val="0"/>
      </a:spcBef>
      <a:spcAft>
        <a:spcPct val="0"/>
      </a:spcAft>
      <a:defRPr sz="1900" kern="1200">
        <a:solidFill>
          <a:schemeClr val="tx1"/>
        </a:solidFill>
        <a:latin typeface="Arial" charset="0"/>
        <a:ea typeface="+mn-ea"/>
        <a:cs typeface="Arial" charset="0"/>
      </a:defRPr>
    </a:lvl3pPr>
    <a:lvl4pPr marL="1368425" indent="3175" algn="l" defTabSz="912813" rtl="0" fontAlgn="base">
      <a:spcBef>
        <a:spcPct val="0"/>
      </a:spcBef>
      <a:spcAft>
        <a:spcPct val="0"/>
      </a:spcAft>
      <a:defRPr sz="1900" kern="1200">
        <a:solidFill>
          <a:schemeClr val="tx1"/>
        </a:solidFill>
        <a:latin typeface="Arial" charset="0"/>
        <a:ea typeface="+mn-ea"/>
        <a:cs typeface="Arial" charset="0"/>
      </a:defRPr>
    </a:lvl4pPr>
    <a:lvl5pPr marL="1825625" indent="3175" algn="l" defTabSz="912813" rtl="0" fontAlgn="base">
      <a:spcBef>
        <a:spcPct val="0"/>
      </a:spcBef>
      <a:spcAft>
        <a:spcPct val="0"/>
      </a:spcAft>
      <a:defRPr sz="1900" kern="1200">
        <a:solidFill>
          <a:schemeClr val="tx1"/>
        </a:solidFill>
        <a:latin typeface="Arial" charset="0"/>
        <a:ea typeface="+mn-ea"/>
        <a:cs typeface="Arial" charset="0"/>
      </a:defRPr>
    </a:lvl5pPr>
    <a:lvl6pPr marL="2286000" algn="l" defTabSz="914400" rtl="0" eaLnBrk="1" latinLnBrk="0" hangingPunct="1">
      <a:defRPr sz="1900" kern="1200">
        <a:solidFill>
          <a:schemeClr val="tx1"/>
        </a:solidFill>
        <a:latin typeface="Arial" charset="0"/>
        <a:ea typeface="+mn-ea"/>
        <a:cs typeface="Arial" charset="0"/>
      </a:defRPr>
    </a:lvl6pPr>
    <a:lvl7pPr marL="2743200" algn="l" defTabSz="914400" rtl="0" eaLnBrk="1" latinLnBrk="0" hangingPunct="1">
      <a:defRPr sz="1900" kern="1200">
        <a:solidFill>
          <a:schemeClr val="tx1"/>
        </a:solidFill>
        <a:latin typeface="Arial" charset="0"/>
        <a:ea typeface="+mn-ea"/>
        <a:cs typeface="Arial" charset="0"/>
      </a:defRPr>
    </a:lvl7pPr>
    <a:lvl8pPr marL="3200400" algn="l" defTabSz="914400" rtl="0" eaLnBrk="1" latinLnBrk="0" hangingPunct="1">
      <a:defRPr sz="1900" kern="1200">
        <a:solidFill>
          <a:schemeClr val="tx1"/>
        </a:solidFill>
        <a:latin typeface="Arial" charset="0"/>
        <a:ea typeface="+mn-ea"/>
        <a:cs typeface="Arial" charset="0"/>
      </a:defRPr>
    </a:lvl8pPr>
    <a:lvl9pPr marL="3657600" algn="l" defTabSz="914400"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2" autoAdjust="0"/>
    <p:restoredTop sz="94660"/>
  </p:normalViewPr>
  <p:slideViewPr>
    <p:cSldViewPr>
      <p:cViewPr varScale="1">
        <p:scale>
          <a:sx n="48" d="100"/>
          <a:sy n="48" d="100"/>
        </p:scale>
        <p:origin x="54"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027863" cy="455613"/>
          </a:xfrm>
          <a:prstGeom prst="rect">
            <a:avLst/>
          </a:prstGeom>
        </p:spPr>
        <p:txBody>
          <a:bodyPr vert="horz" lIns="91440" tIns="45720" rIns="91440" bIns="45720" rtlCol="0"/>
          <a:lstStyle>
            <a:lvl1pPr algn="l" defTabSz="913334" fontAlgn="auto">
              <a:spcBef>
                <a:spcPts val="0"/>
              </a:spcBef>
              <a:spcAft>
                <a:spcPts val="0"/>
              </a:spcAft>
              <a:defRPr sz="1200">
                <a:latin typeface="+mn-lt"/>
                <a:cs typeface="+mn-cs"/>
              </a:defRPr>
            </a:lvl1pPr>
          </a:lstStyle>
          <a:p>
            <a:pPr>
              <a:defRPr/>
            </a:pPr>
            <a:endParaRPr lang="en-IN"/>
          </a:p>
        </p:txBody>
      </p:sp>
      <p:sp>
        <p:nvSpPr>
          <p:cNvPr id="3" name="Date Placeholder 2"/>
          <p:cNvSpPr>
            <a:spLocks noGrp="1"/>
          </p:cNvSpPr>
          <p:nvPr>
            <p:ph type="dt" idx="1"/>
          </p:nvPr>
        </p:nvSpPr>
        <p:spPr>
          <a:xfrm>
            <a:off x="9186863" y="0"/>
            <a:ext cx="7027862" cy="455613"/>
          </a:xfrm>
          <a:prstGeom prst="rect">
            <a:avLst/>
          </a:prstGeom>
        </p:spPr>
        <p:txBody>
          <a:bodyPr vert="horz" lIns="91440" tIns="45720" rIns="91440" bIns="45720" rtlCol="0"/>
          <a:lstStyle>
            <a:lvl1pPr algn="r" defTabSz="913334" fontAlgn="auto">
              <a:spcBef>
                <a:spcPts val="0"/>
              </a:spcBef>
              <a:spcAft>
                <a:spcPts val="0"/>
              </a:spcAft>
              <a:defRPr sz="1200">
                <a:latin typeface="+mn-lt"/>
                <a:cs typeface="+mn-cs"/>
              </a:defRPr>
            </a:lvl1pPr>
          </a:lstStyle>
          <a:p>
            <a:pPr>
              <a:defRPr/>
            </a:pPr>
            <a:fld id="{36CB7461-02E2-4735-AA05-CA848A65A8CA}" type="datetimeFigureOut">
              <a:rPr lang="en-US"/>
              <a:pPr>
                <a:defRPr/>
              </a:pPr>
              <a:t>12/26/2020</a:t>
            </a:fld>
            <a:endParaRPr lang="en-IN"/>
          </a:p>
        </p:txBody>
      </p:sp>
      <p:sp>
        <p:nvSpPr>
          <p:cNvPr id="4" name="Slide Image Placeholder 3"/>
          <p:cNvSpPr>
            <a:spLocks noGrp="1" noRot="1" noChangeAspect="1"/>
          </p:cNvSpPr>
          <p:nvPr>
            <p:ph type="sldImg" idx="2"/>
          </p:nvPr>
        </p:nvSpPr>
        <p:spPr>
          <a:xfrm>
            <a:off x="5068888" y="684213"/>
            <a:ext cx="6080125" cy="3419475"/>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p:cNvSpPr>
            <a:spLocks noGrp="1"/>
          </p:cNvSpPr>
          <p:nvPr>
            <p:ph type="body" sz="quarter" idx="3"/>
          </p:nvPr>
        </p:nvSpPr>
        <p:spPr>
          <a:xfrm>
            <a:off x="1622425" y="4330700"/>
            <a:ext cx="12973050" cy="410368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IN" noProof="0"/>
          </a:p>
        </p:txBody>
      </p:sp>
      <p:sp>
        <p:nvSpPr>
          <p:cNvPr id="6" name="Footer Placeholder 5"/>
          <p:cNvSpPr>
            <a:spLocks noGrp="1"/>
          </p:cNvSpPr>
          <p:nvPr>
            <p:ph type="ftr" sz="quarter" idx="4"/>
          </p:nvPr>
        </p:nvSpPr>
        <p:spPr>
          <a:xfrm>
            <a:off x="0" y="8661400"/>
            <a:ext cx="7027863" cy="455613"/>
          </a:xfrm>
          <a:prstGeom prst="rect">
            <a:avLst/>
          </a:prstGeom>
        </p:spPr>
        <p:txBody>
          <a:bodyPr vert="horz" lIns="91440" tIns="45720" rIns="91440" bIns="45720" rtlCol="0" anchor="b"/>
          <a:lstStyle>
            <a:lvl1pPr algn="l" defTabSz="913334" fontAlgn="auto">
              <a:spcBef>
                <a:spcPts val="0"/>
              </a:spcBef>
              <a:spcAft>
                <a:spcPts val="0"/>
              </a:spcAft>
              <a:defRPr sz="1200">
                <a:latin typeface="+mn-lt"/>
                <a:cs typeface="+mn-cs"/>
              </a:defRPr>
            </a:lvl1pPr>
          </a:lstStyle>
          <a:p>
            <a:pPr>
              <a:defRPr/>
            </a:pPr>
            <a:endParaRPr lang="en-IN"/>
          </a:p>
        </p:txBody>
      </p:sp>
      <p:sp>
        <p:nvSpPr>
          <p:cNvPr id="7" name="Slide Number Placeholder 6"/>
          <p:cNvSpPr>
            <a:spLocks noGrp="1"/>
          </p:cNvSpPr>
          <p:nvPr>
            <p:ph type="sldNum" sz="quarter" idx="5"/>
          </p:nvPr>
        </p:nvSpPr>
        <p:spPr>
          <a:xfrm>
            <a:off x="9186863" y="8661400"/>
            <a:ext cx="7027862" cy="455613"/>
          </a:xfrm>
          <a:prstGeom prst="rect">
            <a:avLst/>
          </a:prstGeom>
        </p:spPr>
        <p:txBody>
          <a:bodyPr vert="horz" lIns="91440" tIns="45720" rIns="91440" bIns="45720" rtlCol="0" anchor="b"/>
          <a:lstStyle>
            <a:lvl1pPr algn="r" defTabSz="913334" fontAlgn="auto">
              <a:spcBef>
                <a:spcPts val="0"/>
              </a:spcBef>
              <a:spcAft>
                <a:spcPts val="0"/>
              </a:spcAft>
              <a:defRPr sz="1200">
                <a:latin typeface="+mn-lt"/>
                <a:cs typeface="+mn-cs"/>
              </a:defRPr>
            </a:lvl1pPr>
          </a:lstStyle>
          <a:p>
            <a:pPr>
              <a:defRPr/>
            </a:pPr>
            <a:fld id="{F1CCB6AF-56B3-46B5-A20D-073E98B689CD}" type="slidenum">
              <a:rPr lang="en-IN"/>
              <a:pPr>
                <a:defRPr/>
              </a:pPr>
              <a:t>‹#›</a:t>
            </a:fld>
            <a:endParaRPr lang="en-IN"/>
          </a:p>
        </p:txBody>
      </p:sp>
    </p:spTree>
    <p:extLst>
      <p:ext uri="{BB962C8B-B14F-4D97-AF65-F5344CB8AC3E}">
        <p14:creationId xmlns:p14="http://schemas.microsoft.com/office/powerpoint/2010/main" val="2594710972"/>
      </p:ext>
    </p:extLst>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68425" algn="l" defTabSz="912813" rtl="0" eaLnBrk="0" fontAlgn="base" hangingPunct="0">
      <a:spcBef>
        <a:spcPct val="30000"/>
      </a:spcBef>
      <a:spcAft>
        <a:spcPct val="0"/>
      </a:spcAft>
      <a:defRPr sz="1200" kern="1200">
        <a:solidFill>
          <a:schemeClr val="tx1"/>
        </a:solidFill>
        <a:latin typeface="+mn-lt"/>
        <a:ea typeface="+mn-ea"/>
        <a:cs typeface="+mn-cs"/>
      </a:defRPr>
    </a:lvl4pPr>
    <a:lvl5pPr marL="1825625" algn="l" defTabSz="912813" rtl="0" eaLnBrk="0" fontAlgn="base" hangingPunct="0">
      <a:spcBef>
        <a:spcPct val="30000"/>
      </a:spcBef>
      <a:spcAft>
        <a:spcPct val="0"/>
      </a:spcAft>
      <a:defRPr sz="1200" kern="1200">
        <a:solidFill>
          <a:schemeClr val="tx1"/>
        </a:solidFill>
        <a:latin typeface="+mn-lt"/>
        <a:ea typeface="+mn-ea"/>
        <a:cs typeface="+mn-cs"/>
      </a:defRPr>
    </a:lvl5pPr>
    <a:lvl6pPr marL="2283337" algn="l" defTabSz="913334" rtl="0" eaLnBrk="1" latinLnBrk="0" hangingPunct="1">
      <a:defRPr sz="1200" kern="1200">
        <a:solidFill>
          <a:schemeClr val="tx1"/>
        </a:solidFill>
        <a:latin typeface="+mn-lt"/>
        <a:ea typeface="+mn-ea"/>
        <a:cs typeface="+mn-cs"/>
      </a:defRPr>
    </a:lvl6pPr>
    <a:lvl7pPr marL="2740010" algn="l" defTabSz="913334" rtl="0" eaLnBrk="1" latinLnBrk="0" hangingPunct="1">
      <a:defRPr sz="1200" kern="1200">
        <a:solidFill>
          <a:schemeClr val="tx1"/>
        </a:solidFill>
        <a:latin typeface="+mn-lt"/>
        <a:ea typeface="+mn-ea"/>
        <a:cs typeface="+mn-cs"/>
      </a:defRPr>
    </a:lvl7pPr>
    <a:lvl8pPr marL="3196670" algn="l" defTabSz="913334" rtl="0" eaLnBrk="1" latinLnBrk="0" hangingPunct="1">
      <a:defRPr sz="1200" kern="1200">
        <a:solidFill>
          <a:schemeClr val="tx1"/>
        </a:solidFill>
        <a:latin typeface="+mn-lt"/>
        <a:ea typeface="+mn-ea"/>
        <a:cs typeface="+mn-cs"/>
      </a:defRPr>
    </a:lvl8pPr>
    <a:lvl9pPr marL="3653341" algn="l" defTabSz="913334"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16345" y="2826766"/>
            <a:ext cx="13785215" cy="661720"/>
          </a:xfrm>
          <a:prstGeom prst="rect">
            <a:avLst/>
          </a:prstGeom>
        </p:spPr>
        <p:txBody>
          <a:bodyPr/>
          <a:lstStyle>
            <a:lvl1pPr>
              <a:defRPr/>
            </a:lvl1pPr>
          </a:lstStyle>
          <a:p>
            <a:endParaRPr/>
          </a:p>
        </p:txBody>
      </p:sp>
      <p:sp>
        <p:nvSpPr>
          <p:cNvPr id="3" name="Holder 3"/>
          <p:cNvSpPr>
            <a:spLocks noGrp="1"/>
          </p:cNvSpPr>
          <p:nvPr>
            <p:ph type="subTitle" idx="4"/>
          </p:nvPr>
        </p:nvSpPr>
        <p:spPr>
          <a:xfrm>
            <a:off x="2432685" y="5106416"/>
            <a:ext cx="11352530" cy="369332"/>
          </a:xfrm>
          <a:prstGeom prst="rect">
            <a:avLst/>
          </a:prstGeom>
        </p:spPr>
        <p:txBody>
          <a:bodyPr/>
          <a:lstStyle>
            <a:lvl1pPr>
              <a:defRPr/>
            </a:lvl1pPr>
          </a:lstStyle>
          <a:p>
            <a:endParaRPr/>
          </a:p>
        </p:txBody>
      </p:sp>
      <p:sp>
        <p:nvSpPr>
          <p:cNvPr id="4" name="Holder 4"/>
          <p:cNvSpPr>
            <a:spLocks noGrp="1"/>
          </p:cNvSpPr>
          <p:nvPr>
            <p:ph type="ftr" sz="quarter" idx="10"/>
          </p:nvPr>
        </p:nvSpPr>
        <p:spPr/>
        <p:txBody>
          <a:bodyPr/>
          <a:lstStyle>
            <a:lvl1pPr>
              <a:defRPr/>
            </a:lvl1pPr>
          </a:lstStyle>
          <a:p>
            <a:pPr>
              <a:defRPr/>
            </a:pPr>
            <a:r>
              <a:rPr lang="en-IN" smtClean="0"/>
              <a:t>NAME OF FACULTY (POST, DEPTT.) , JECRC, JAIPUR</a:t>
            </a:r>
            <a:endParaRPr/>
          </a:p>
        </p:txBody>
      </p:sp>
      <p:sp>
        <p:nvSpPr>
          <p:cNvPr id="5" name="Holder 5"/>
          <p:cNvSpPr>
            <a:spLocks noGrp="1"/>
          </p:cNvSpPr>
          <p:nvPr>
            <p:ph type="dt" sz="half" idx="11"/>
          </p:nvPr>
        </p:nvSpPr>
        <p:spPr/>
        <p:txBody>
          <a:bodyPr/>
          <a:lstStyle>
            <a:lvl1pPr>
              <a:defRPr/>
            </a:lvl1pPr>
          </a:lstStyle>
          <a:p>
            <a:pPr>
              <a:defRPr/>
            </a:pPr>
            <a:fld id="{E810A81B-AD0B-42E4-B779-A77A9053BC01}" type="datetime1">
              <a:rPr lang="en-US" smtClean="0"/>
              <a:pPr>
                <a:defRPr/>
              </a:pPr>
              <a:t>12/26/2020</a:t>
            </a:fld>
            <a:endParaRPr lang="en-US"/>
          </a:p>
        </p:txBody>
      </p:sp>
      <p:sp>
        <p:nvSpPr>
          <p:cNvPr id="6" name="Holder 6"/>
          <p:cNvSpPr>
            <a:spLocks noGrp="1"/>
          </p:cNvSpPr>
          <p:nvPr>
            <p:ph type="sldNum" sz="quarter" idx="12"/>
          </p:nvPr>
        </p:nvSpPr>
        <p:spPr/>
        <p:txBody>
          <a:bodyPr/>
          <a:lstStyle>
            <a:lvl1pPr>
              <a:defRPr/>
            </a:lvl1pPr>
          </a:lstStyle>
          <a:p>
            <a:pPr>
              <a:defRPr/>
            </a:pPr>
            <a:fld id="{8626DAB4-859E-448C-9251-80DA0FB74DE6}"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80300" y="1676404"/>
            <a:ext cx="7446645" cy="661719"/>
          </a:xfrm>
        </p:spPr>
        <p:txBody>
          <a:bodyPr/>
          <a:lstStyle>
            <a:lvl1pPr>
              <a:defRPr sz="4300" b="0" i="0">
                <a:solidFill>
                  <a:srgbClr val="77B6D9"/>
                </a:solidFill>
                <a:latin typeface="Arial"/>
                <a:cs typeface="Arial"/>
              </a:defRPr>
            </a:lvl1pPr>
          </a:lstStyle>
          <a:p>
            <a:endParaRPr/>
          </a:p>
        </p:txBody>
      </p:sp>
      <p:sp>
        <p:nvSpPr>
          <p:cNvPr id="3" name="Holder 3"/>
          <p:cNvSpPr>
            <a:spLocks noGrp="1"/>
          </p:cNvSpPr>
          <p:nvPr>
            <p:ph type="body" idx="1"/>
          </p:nvPr>
        </p:nvSpPr>
        <p:spPr>
          <a:xfrm>
            <a:off x="8724900" y="3060700"/>
            <a:ext cx="6539866" cy="368306"/>
          </a:xfrm>
        </p:spPr>
        <p:txBody>
          <a:bodyPr/>
          <a:lstStyle>
            <a:lvl1pPr>
              <a:defRPr sz="2400" b="0" i="0">
                <a:solidFill>
                  <a:srgbClr val="6F2FA0"/>
                </a:solidFill>
                <a:latin typeface="Arial Black"/>
                <a:cs typeface="Arial Black"/>
              </a:defRPr>
            </a:lvl1pPr>
          </a:lstStyle>
          <a:p>
            <a:endParaRPr/>
          </a:p>
        </p:txBody>
      </p:sp>
      <p:sp>
        <p:nvSpPr>
          <p:cNvPr id="4" name="Holder 4"/>
          <p:cNvSpPr>
            <a:spLocks noGrp="1"/>
          </p:cNvSpPr>
          <p:nvPr>
            <p:ph type="ftr" sz="quarter" idx="10"/>
          </p:nvPr>
        </p:nvSpPr>
        <p:spPr/>
        <p:txBody>
          <a:bodyPr/>
          <a:lstStyle>
            <a:lvl1pPr>
              <a:defRPr/>
            </a:lvl1pPr>
          </a:lstStyle>
          <a:p>
            <a:pPr>
              <a:defRPr/>
            </a:pPr>
            <a:r>
              <a:rPr lang="en-IN" smtClean="0"/>
              <a:t>NAME OF FACULTY (POST, DEPTT.) , JECRC, JAIPUR</a:t>
            </a:r>
            <a:endParaRPr/>
          </a:p>
        </p:txBody>
      </p:sp>
      <p:sp>
        <p:nvSpPr>
          <p:cNvPr id="5" name="Holder 5"/>
          <p:cNvSpPr>
            <a:spLocks noGrp="1"/>
          </p:cNvSpPr>
          <p:nvPr>
            <p:ph type="dt" sz="half" idx="11"/>
          </p:nvPr>
        </p:nvSpPr>
        <p:spPr/>
        <p:txBody>
          <a:bodyPr/>
          <a:lstStyle>
            <a:lvl1pPr>
              <a:defRPr/>
            </a:lvl1pPr>
          </a:lstStyle>
          <a:p>
            <a:pPr>
              <a:defRPr/>
            </a:pPr>
            <a:fld id="{98CBD055-B1C9-4B05-8AA3-A34CCBEB0B0A}" type="datetime1">
              <a:rPr lang="en-US" smtClean="0"/>
              <a:pPr>
                <a:defRPr/>
              </a:pPr>
              <a:t>12/26/2020</a:t>
            </a:fld>
            <a:endParaRPr lang="en-US"/>
          </a:p>
        </p:txBody>
      </p:sp>
      <p:sp>
        <p:nvSpPr>
          <p:cNvPr id="6" name="Holder 6"/>
          <p:cNvSpPr>
            <a:spLocks noGrp="1"/>
          </p:cNvSpPr>
          <p:nvPr>
            <p:ph type="sldNum" sz="quarter" idx="12"/>
          </p:nvPr>
        </p:nvSpPr>
        <p:spPr/>
        <p:txBody>
          <a:bodyPr/>
          <a:lstStyle>
            <a:lvl1pPr>
              <a:defRPr/>
            </a:lvl1pPr>
          </a:lstStyle>
          <a:p>
            <a:pPr>
              <a:defRPr/>
            </a:pPr>
            <a:fld id="{522264F6-AFDA-4F4A-9313-F0ECF5A31694}"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7480300" y="1676404"/>
            <a:ext cx="7446645" cy="661719"/>
          </a:xfrm>
        </p:spPr>
        <p:txBody>
          <a:bodyPr/>
          <a:lstStyle>
            <a:lvl1pPr>
              <a:defRPr sz="4300" b="0" i="0">
                <a:solidFill>
                  <a:srgbClr val="77B6D9"/>
                </a:solidFill>
                <a:latin typeface="Arial"/>
                <a:cs typeface="Arial"/>
              </a:defRPr>
            </a:lvl1pPr>
          </a:lstStyle>
          <a:p>
            <a:endParaRPr/>
          </a:p>
        </p:txBody>
      </p:sp>
      <p:sp>
        <p:nvSpPr>
          <p:cNvPr id="3" name="Holder 3"/>
          <p:cNvSpPr>
            <a:spLocks noGrp="1"/>
          </p:cNvSpPr>
          <p:nvPr>
            <p:ph sz="half" idx="2"/>
          </p:nvPr>
        </p:nvSpPr>
        <p:spPr>
          <a:xfrm>
            <a:off x="2120901" y="2811781"/>
            <a:ext cx="6071234" cy="415499"/>
          </a:xfrm>
          <a:prstGeom prst="rect">
            <a:avLst/>
          </a:prstGeom>
        </p:spPr>
        <p:txBody>
          <a:bodyPr/>
          <a:lstStyle>
            <a:lvl1pPr>
              <a:defRPr sz="2700" b="0" i="0">
                <a:solidFill>
                  <a:schemeClr val="tx1"/>
                </a:solidFill>
                <a:latin typeface="Arial"/>
                <a:cs typeface="Arial"/>
              </a:defRPr>
            </a:lvl1pPr>
          </a:lstStyle>
          <a:p>
            <a:endParaRPr/>
          </a:p>
        </p:txBody>
      </p:sp>
      <p:sp>
        <p:nvSpPr>
          <p:cNvPr id="4" name="Holder 4"/>
          <p:cNvSpPr>
            <a:spLocks noGrp="1"/>
          </p:cNvSpPr>
          <p:nvPr>
            <p:ph sz="half" idx="3"/>
          </p:nvPr>
        </p:nvSpPr>
        <p:spPr>
          <a:xfrm>
            <a:off x="8352217" y="2097278"/>
            <a:ext cx="7054787" cy="369332"/>
          </a:xfrm>
          <a:prstGeom prst="rect">
            <a:avLst/>
          </a:prstGeom>
        </p:spPr>
        <p:txBody>
          <a:bodyPr/>
          <a:lstStyle>
            <a:lvl1pPr>
              <a:defRPr/>
            </a:lvl1pPr>
          </a:lstStyle>
          <a:p>
            <a:endParaRPr/>
          </a:p>
        </p:txBody>
      </p:sp>
      <p:sp>
        <p:nvSpPr>
          <p:cNvPr id="5" name="Holder 4"/>
          <p:cNvSpPr>
            <a:spLocks noGrp="1"/>
          </p:cNvSpPr>
          <p:nvPr>
            <p:ph type="ftr" sz="quarter" idx="10"/>
          </p:nvPr>
        </p:nvSpPr>
        <p:spPr/>
        <p:txBody>
          <a:bodyPr/>
          <a:lstStyle>
            <a:lvl1pPr>
              <a:defRPr/>
            </a:lvl1pPr>
          </a:lstStyle>
          <a:p>
            <a:pPr>
              <a:defRPr/>
            </a:pPr>
            <a:r>
              <a:rPr lang="en-IN" smtClean="0"/>
              <a:t>NAME OF FACULTY (POST, DEPTT.) , JECRC, JAIPUR</a:t>
            </a:r>
            <a:endParaRPr/>
          </a:p>
        </p:txBody>
      </p:sp>
      <p:sp>
        <p:nvSpPr>
          <p:cNvPr id="6" name="Holder 5"/>
          <p:cNvSpPr>
            <a:spLocks noGrp="1"/>
          </p:cNvSpPr>
          <p:nvPr>
            <p:ph type="dt" sz="half" idx="11"/>
          </p:nvPr>
        </p:nvSpPr>
        <p:spPr/>
        <p:txBody>
          <a:bodyPr/>
          <a:lstStyle>
            <a:lvl1pPr>
              <a:defRPr/>
            </a:lvl1pPr>
          </a:lstStyle>
          <a:p>
            <a:pPr>
              <a:defRPr/>
            </a:pPr>
            <a:fld id="{72A98EE0-7B06-4B73-802B-245580375A67}" type="datetime1">
              <a:rPr lang="en-US" smtClean="0"/>
              <a:pPr>
                <a:defRPr/>
              </a:pPr>
              <a:t>12/26/2020</a:t>
            </a:fld>
            <a:endParaRPr lang="en-US"/>
          </a:p>
        </p:txBody>
      </p:sp>
      <p:sp>
        <p:nvSpPr>
          <p:cNvPr id="7" name="Holder 6"/>
          <p:cNvSpPr>
            <a:spLocks noGrp="1"/>
          </p:cNvSpPr>
          <p:nvPr>
            <p:ph type="sldNum" sz="quarter" idx="12"/>
          </p:nvPr>
        </p:nvSpPr>
        <p:spPr/>
        <p:txBody>
          <a:bodyPr/>
          <a:lstStyle>
            <a:lvl1pPr>
              <a:defRPr/>
            </a:lvl1pPr>
          </a:lstStyle>
          <a:p>
            <a:pPr>
              <a:defRPr/>
            </a:pPr>
            <a:fld id="{CC54FF31-69B7-4493-9D3B-A9590056EEBF}"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7480300" y="1676404"/>
            <a:ext cx="7446645" cy="661719"/>
          </a:xfrm>
        </p:spPr>
        <p:txBody>
          <a:bodyPr/>
          <a:lstStyle>
            <a:lvl1pPr>
              <a:defRPr sz="4300" b="0" i="0">
                <a:solidFill>
                  <a:srgbClr val="77B6D9"/>
                </a:solidFill>
                <a:latin typeface="Arial"/>
                <a:cs typeface="Arial"/>
              </a:defRPr>
            </a:lvl1pPr>
          </a:lstStyle>
          <a:p>
            <a:endParaRPr/>
          </a:p>
        </p:txBody>
      </p:sp>
      <p:sp>
        <p:nvSpPr>
          <p:cNvPr id="3" name="Holder 4"/>
          <p:cNvSpPr>
            <a:spLocks noGrp="1"/>
          </p:cNvSpPr>
          <p:nvPr>
            <p:ph type="ftr" sz="quarter" idx="10"/>
          </p:nvPr>
        </p:nvSpPr>
        <p:spPr/>
        <p:txBody>
          <a:bodyPr/>
          <a:lstStyle>
            <a:lvl1pPr>
              <a:defRPr/>
            </a:lvl1pPr>
          </a:lstStyle>
          <a:p>
            <a:pPr>
              <a:defRPr/>
            </a:pPr>
            <a:r>
              <a:rPr lang="en-IN" smtClean="0"/>
              <a:t>NAME OF FACULTY (POST, DEPTT.) , JECRC, JAIPUR</a:t>
            </a:r>
            <a:endParaRPr/>
          </a:p>
        </p:txBody>
      </p:sp>
      <p:sp>
        <p:nvSpPr>
          <p:cNvPr id="4" name="Holder 5"/>
          <p:cNvSpPr>
            <a:spLocks noGrp="1"/>
          </p:cNvSpPr>
          <p:nvPr>
            <p:ph type="dt" sz="half" idx="11"/>
          </p:nvPr>
        </p:nvSpPr>
        <p:spPr/>
        <p:txBody>
          <a:bodyPr/>
          <a:lstStyle>
            <a:lvl1pPr>
              <a:defRPr/>
            </a:lvl1pPr>
          </a:lstStyle>
          <a:p>
            <a:pPr>
              <a:defRPr/>
            </a:pPr>
            <a:fld id="{2DF03F6C-885A-48E4-B9AF-698C47F52D4D}" type="datetime1">
              <a:rPr lang="en-US" smtClean="0"/>
              <a:pPr>
                <a:defRPr/>
              </a:pPr>
              <a:t>12/26/2020</a:t>
            </a:fld>
            <a:endParaRPr lang="en-US"/>
          </a:p>
        </p:txBody>
      </p:sp>
      <p:sp>
        <p:nvSpPr>
          <p:cNvPr id="5" name="Holder 6"/>
          <p:cNvSpPr>
            <a:spLocks noGrp="1"/>
          </p:cNvSpPr>
          <p:nvPr>
            <p:ph type="sldNum" sz="quarter" idx="12"/>
          </p:nvPr>
        </p:nvSpPr>
        <p:spPr/>
        <p:txBody>
          <a:bodyPr/>
          <a:lstStyle>
            <a:lvl1pPr>
              <a:defRPr/>
            </a:lvl1pPr>
          </a:lstStyle>
          <a:p>
            <a:pPr>
              <a:defRPr/>
            </a:pPr>
            <a:fld id="{515BF9A1-D36E-47FB-A15B-BA5A651F6C23}" type="slidenum">
              <a:rPr/>
              <a:pPr>
                <a:def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10"/>
          </p:nvPr>
        </p:nvSpPr>
        <p:spPr/>
        <p:txBody>
          <a:bodyPr/>
          <a:lstStyle>
            <a:lvl1pPr algn="ctr">
              <a:defRPr smtClean="0">
                <a:solidFill>
                  <a:schemeClr val="tx1">
                    <a:tint val="75000"/>
                  </a:schemeClr>
                </a:solidFill>
              </a:defRPr>
            </a:lvl1pPr>
          </a:lstStyle>
          <a:p>
            <a:pPr>
              <a:defRPr/>
            </a:pPr>
            <a:r>
              <a:rPr lang="en-IN" smtClean="0"/>
              <a:t>NAME OF FACULTY (POST, DEPTT.) , JECRC, JAIPUR</a:t>
            </a:r>
            <a:endParaRPr/>
          </a:p>
        </p:txBody>
      </p:sp>
      <p:sp>
        <p:nvSpPr>
          <p:cNvPr id="3" name="Holder 3"/>
          <p:cNvSpPr>
            <a:spLocks noGrp="1"/>
          </p:cNvSpPr>
          <p:nvPr>
            <p:ph type="dt" sz="half" idx="11"/>
          </p:nvPr>
        </p:nvSpPr>
        <p:spPr/>
        <p:txBody>
          <a:bodyPr/>
          <a:lstStyle>
            <a:lvl1pPr algn="l">
              <a:defRPr smtClean="0">
                <a:solidFill>
                  <a:schemeClr val="tx1">
                    <a:tint val="75000"/>
                  </a:schemeClr>
                </a:solidFill>
              </a:defRPr>
            </a:lvl1pPr>
          </a:lstStyle>
          <a:p>
            <a:pPr>
              <a:defRPr/>
            </a:pPr>
            <a:fld id="{493F7378-C616-4F10-AD7B-2EC28743BC4A}" type="datetime1">
              <a:rPr lang="en-US" smtClean="0"/>
              <a:pPr>
                <a:defRPr/>
              </a:pPr>
              <a:t>12/26/2020</a:t>
            </a:fld>
            <a:endParaRPr lang="en-US"/>
          </a:p>
        </p:txBody>
      </p:sp>
      <p:sp>
        <p:nvSpPr>
          <p:cNvPr id="4" name="Holder 4"/>
          <p:cNvSpPr>
            <a:spLocks noGrp="1"/>
          </p:cNvSpPr>
          <p:nvPr>
            <p:ph type="sldNum" sz="quarter" idx="12"/>
          </p:nvPr>
        </p:nvSpPr>
        <p:spPr/>
        <p:txBody>
          <a:bodyPr/>
          <a:lstStyle>
            <a:lvl1pPr algn="r">
              <a:defRPr>
                <a:solidFill>
                  <a:schemeClr val="tx1">
                    <a:tint val="75000"/>
                  </a:schemeClr>
                </a:solidFill>
              </a:defRPr>
            </a:lvl1pPr>
          </a:lstStyle>
          <a:p>
            <a:pPr>
              <a:defRPr/>
            </a:pPr>
            <a:fld id="{0A0FAEC9-154B-428A-885F-C9D7972D5231}"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079500" y="8470900"/>
            <a:ext cx="558800" cy="457200"/>
          </a:xfrm>
          <a:prstGeom prst="rect">
            <a:avLst/>
          </a:prstGeom>
          <a:blipFill>
            <a:blip r:embed="rId7" cstate="print"/>
            <a:stretch>
              <a:fillRect/>
            </a:stretch>
          </a:blipFill>
        </p:spPr>
        <p:txBody>
          <a:bodyPr lIns="0" tIns="0" rIns="0" bIns="0"/>
          <a:lstStyle/>
          <a:p>
            <a:pPr defTabSz="913334" fontAlgn="auto">
              <a:spcBef>
                <a:spcPts val="0"/>
              </a:spcBef>
              <a:spcAft>
                <a:spcPts val="0"/>
              </a:spcAft>
              <a:defRPr/>
            </a:pPr>
            <a:endParaRPr>
              <a:latin typeface="+mn-lt"/>
              <a:cs typeface="+mn-cs"/>
            </a:endParaRPr>
          </a:p>
        </p:txBody>
      </p:sp>
      <p:sp>
        <p:nvSpPr>
          <p:cNvPr id="17" name="bg object 17"/>
          <p:cNvSpPr/>
          <p:nvPr/>
        </p:nvSpPr>
        <p:spPr>
          <a:xfrm>
            <a:off x="1181100" y="8559800"/>
            <a:ext cx="368300" cy="292100"/>
          </a:xfrm>
          <a:prstGeom prst="rect">
            <a:avLst/>
          </a:prstGeom>
          <a:blipFill>
            <a:blip r:embed="rId8" cstate="print"/>
            <a:stretch>
              <a:fillRect/>
            </a:stretch>
          </a:blipFill>
        </p:spPr>
        <p:txBody>
          <a:bodyPr lIns="0" tIns="0" rIns="0" bIns="0"/>
          <a:lstStyle/>
          <a:p>
            <a:pPr defTabSz="913334" fontAlgn="auto">
              <a:spcBef>
                <a:spcPts val="0"/>
              </a:spcBef>
              <a:spcAft>
                <a:spcPts val="0"/>
              </a:spcAft>
              <a:defRPr/>
            </a:pPr>
            <a:endParaRPr>
              <a:latin typeface="+mn-lt"/>
              <a:cs typeface="+mn-cs"/>
            </a:endParaRPr>
          </a:p>
        </p:txBody>
      </p:sp>
      <p:sp>
        <p:nvSpPr>
          <p:cNvPr id="1028" name="Holder 2"/>
          <p:cNvSpPr>
            <a:spLocks noGrp="1"/>
          </p:cNvSpPr>
          <p:nvPr>
            <p:ph type="title"/>
          </p:nvPr>
        </p:nvSpPr>
        <p:spPr bwMode="auto">
          <a:xfrm>
            <a:off x="7480300" y="1676400"/>
            <a:ext cx="7446963" cy="6619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en-US" smtClean="0"/>
          </a:p>
        </p:txBody>
      </p:sp>
      <p:sp>
        <p:nvSpPr>
          <p:cNvPr id="1029" name="Holder 3"/>
          <p:cNvSpPr>
            <a:spLocks noGrp="1"/>
          </p:cNvSpPr>
          <p:nvPr>
            <p:ph type="body" idx="1"/>
          </p:nvPr>
        </p:nvSpPr>
        <p:spPr bwMode="auto">
          <a:xfrm>
            <a:off x="8724900" y="3060700"/>
            <a:ext cx="6540500" cy="3698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en-US" smtClean="0"/>
          </a:p>
        </p:txBody>
      </p:sp>
      <p:sp>
        <p:nvSpPr>
          <p:cNvPr id="4" name="Holder 4"/>
          <p:cNvSpPr>
            <a:spLocks noGrp="1"/>
          </p:cNvSpPr>
          <p:nvPr>
            <p:ph type="ftr" sz="quarter" idx="5"/>
          </p:nvPr>
        </p:nvSpPr>
        <p:spPr>
          <a:xfrm>
            <a:off x="5513388" y="8480425"/>
            <a:ext cx="5191125" cy="292100"/>
          </a:xfrm>
          <a:prstGeom prst="rect">
            <a:avLst/>
          </a:prstGeom>
        </p:spPr>
        <p:txBody>
          <a:bodyPr wrap="square" lIns="0" tIns="0" rIns="0" bIns="0">
            <a:spAutoFit/>
          </a:bodyPr>
          <a:lstStyle>
            <a:lvl1pPr algn="ctr" defTabSz="913334" fontAlgn="auto">
              <a:spcBef>
                <a:spcPts val="0"/>
              </a:spcBef>
              <a:spcAft>
                <a:spcPts val="0"/>
              </a:spcAft>
              <a:defRPr smtClean="0">
                <a:solidFill>
                  <a:schemeClr val="tx1">
                    <a:tint val="75000"/>
                  </a:schemeClr>
                </a:solidFill>
                <a:latin typeface="+mn-lt"/>
                <a:cs typeface="+mn-cs"/>
              </a:defRPr>
            </a:lvl1pPr>
          </a:lstStyle>
          <a:p>
            <a:pPr>
              <a:defRPr/>
            </a:pPr>
            <a:r>
              <a:rPr lang="en-IN" smtClean="0"/>
              <a:t>NAME OF FACULTY (POST, DEPTT.) , JECRC, JAIPUR</a:t>
            </a:r>
            <a:endParaRPr/>
          </a:p>
        </p:txBody>
      </p:sp>
      <p:sp>
        <p:nvSpPr>
          <p:cNvPr id="5" name="Holder 5"/>
          <p:cNvSpPr>
            <a:spLocks noGrp="1"/>
          </p:cNvSpPr>
          <p:nvPr>
            <p:ph type="dt" sz="half" idx="6"/>
          </p:nvPr>
        </p:nvSpPr>
        <p:spPr>
          <a:xfrm>
            <a:off x="811213" y="8480425"/>
            <a:ext cx="3729037" cy="292100"/>
          </a:xfrm>
          <a:prstGeom prst="rect">
            <a:avLst/>
          </a:prstGeom>
        </p:spPr>
        <p:txBody>
          <a:bodyPr wrap="square" lIns="0" tIns="0" rIns="0" bIns="0">
            <a:spAutoFit/>
          </a:bodyPr>
          <a:lstStyle>
            <a:lvl1pPr algn="l" defTabSz="913334" fontAlgn="auto">
              <a:spcBef>
                <a:spcPts val="0"/>
              </a:spcBef>
              <a:spcAft>
                <a:spcPts val="0"/>
              </a:spcAft>
              <a:defRPr smtClean="0">
                <a:solidFill>
                  <a:schemeClr val="tx1">
                    <a:tint val="75000"/>
                  </a:schemeClr>
                </a:solidFill>
                <a:latin typeface="+mn-lt"/>
                <a:cs typeface="+mn-cs"/>
              </a:defRPr>
            </a:lvl1pPr>
          </a:lstStyle>
          <a:p>
            <a:pPr>
              <a:defRPr/>
            </a:pPr>
            <a:fld id="{97C43C7E-44E6-4BC7-8042-7FC4312512C8}" type="datetime1">
              <a:rPr lang="en-US" smtClean="0"/>
              <a:pPr>
                <a:defRPr/>
              </a:pPr>
              <a:t>12/26/2020</a:t>
            </a:fld>
            <a:endParaRPr lang="en-US"/>
          </a:p>
        </p:txBody>
      </p:sp>
      <p:sp>
        <p:nvSpPr>
          <p:cNvPr id="6" name="Holder 6"/>
          <p:cNvSpPr>
            <a:spLocks noGrp="1"/>
          </p:cNvSpPr>
          <p:nvPr>
            <p:ph type="sldNum" sz="quarter" idx="7"/>
          </p:nvPr>
        </p:nvSpPr>
        <p:spPr>
          <a:xfrm>
            <a:off x="11677650" y="8480425"/>
            <a:ext cx="3729038" cy="292100"/>
          </a:xfrm>
          <a:prstGeom prst="rect">
            <a:avLst/>
          </a:prstGeom>
        </p:spPr>
        <p:txBody>
          <a:bodyPr wrap="square" lIns="0" tIns="0" rIns="0" bIns="0">
            <a:spAutoFit/>
          </a:bodyPr>
          <a:lstStyle>
            <a:lvl1pPr algn="r" defTabSz="913334" fontAlgn="auto">
              <a:spcBef>
                <a:spcPts val="0"/>
              </a:spcBef>
              <a:spcAft>
                <a:spcPts val="0"/>
              </a:spcAft>
              <a:defRPr>
                <a:solidFill>
                  <a:schemeClr val="tx1">
                    <a:tint val="75000"/>
                  </a:schemeClr>
                </a:solidFill>
                <a:latin typeface="+mn-lt"/>
                <a:cs typeface="+mn-cs"/>
              </a:defRPr>
            </a:lvl1pPr>
          </a:lstStyle>
          <a:p>
            <a:pPr>
              <a:defRPr/>
            </a:pPr>
            <a:fld id="{DC5E47B6-8200-4C78-9503-0B05EF006580}"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455613" indent="1588" algn="l" rtl="0" eaLnBrk="0" fontAlgn="base" hangingPunct="0">
        <a:spcBef>
          <a:spcPct val="20000"/>
        </a:spcBef>
        <a:spcAft>
          <a:spcPct val="0"/>
        </a:spcAft>
        <a:buChar char="–"/>
        <a:defRPr sz="2800">
          <a:solidFill>
            <a:schemeClr val="tx1"/>
          </a:solidFill>
          <a:latin typeface="+mn-lt"/>
          <a:ea typeface="+mn-ea"/>
          <a:cs typeface="+mn-cs"/>
        </a:defRPr>
      </a:lvl2pPr>
      <a:lvl3pPr marL="912813" indent="1588" algn="l" rtl="0" eaLnBrk="0" fontAlgn="base" hangingPunct="0">
        <a:spcBef>
          <a:spcPct val="20000"/>
        </a:spcBef>
        <a:spcAft>
          <a:spcPct val="0"/>
        </a:spcAft>
        <a:buChar char="•"/>
        <a:defRPr sz="2400">
          <a:solidFill>
            <a:schemeClr val="tx1"/>
          </a:solidFill>
          <a:latin typeface="+mn-lt"/>
          <a:ea typeface="+mn-ea"/>
          <a:cs typeface="+mn-cs"/>
        </a:defRPr>
      </a:lvl3pPr>
      <a:lvl4pPr marL="1368425" indent="3175" algn="l" rtl="0" eaLnBrk="0" fontAlgn="base" hangingPunct="0">
        <a:spcBef>
          <a:spcPct val="20000"/>
        </a:spcBef>
        <a:spcAft>
          <a:spcPct val="0"/>
        </a:spcAft>
        <a:buChar char="–"/>
        <a:defRPr sz="2000">
          <a:solidFill>
            <a:schemeClr val="tx1"/>
          </a:solidFill>
          <a:latin typeface="+mn-lt"/>
          <a:ea typeface="+mn-ea"/>
          <a:cs typeface="+mn-cs"/>
        </a:defRPr>
      </a:lvl4pPr>
      <a:lvl5pPr marL="1825625" indent="3175" algn="l" rtl="0" eaLnBrk="0" fontAlgn="base" hangingPunct="0">
        <a:spcBef>
          <a:spcPct val="20000"/>
        </a:spcBef>
        <a:spcAft>
          <a:spcPct val="0"/>
        </a:spcAft>
        <a:buChar char="»"/>
        <a:defRPr sz="2000">
          <a:solidFill>
            <a:schemeClr val="tx1"/>
          </a:solidFill>
          <a:latin typeface="+mn-lt"/>
          <a:ea typeface="+mn-ea"/>
          <a:cs typeface="+mn-cs"/>
        </a:defRPr>
      </a:lvl5pPr>
      <a:lvl6pPr marL="2283337">
        <a:defRPr>
          <a:latin typeface="+mn-lt"/>
          <a:ea typeface="+mn-ea"/>
          <a:cs typeface="+mn-cs"/>
        </a:defRPr>
      </a:lvl6pPr>
      <a:lvl7pPr marL="2740010">
        <a:defRPr>
          <a:latin typeface="+mn-lt"/>
          <a:ea typeface="+mn-ea"/>
          <a:cs typeface="+mn-cs"/>
        </a:defRPr>
      </a:lvl7pPr>
      <a:lvl8pPr marL="3196670">
        <a:defRPr>
          <a:latin typeface="+mn-lt"/>
          <a:ea typeface="+mn-ea"/>
          <a:cs typeface="+mn-cs"/>
        </a:defRPr>
      </a:lvl8pPr>
      <a:lvl9pPr marL="3653341">
        <a:defRPr>
          <a:latin typeface="+mn-lt"/>
          <a:ea typeface="+mn-ea"/>
          <a:cs typeface="+mn-cs"/>
        </a:defRPr>
      </a:lvl9pPr>
    </p:bodyStyle>
    <p:otherStyle>
      <a:lvl1pPr marL="0">
        <a:defRPr>
          <a:latin typeface="+mn-lt"/>
          <a:ea typeface="+mn-ea"/>
          <a:cs typeface="+mn-cs"/>
        </a:defRPr>
      </a:lvl1pPr>
      <a:lvl2pPr marL="456670">
        <a:defRPr>
          <a:latin typeface="+mn-lt"/>
          <a:ea typeface="+mn-ea"/>
          <a:cs typeface="+mn-cs"/>
        </a:defRPr>
      </a:lvl2pPr>
      <a:lvl3pPr marL="913334">
        <a:defRPr>
          <a:latin typeface="+mn-lt"/>
          <a:ea typeface="+mn-ea"/>
          <a:cs typeface="+mn-cs"/>
        </a:defRPr>
      </a:lvl3pPr>
      <a:lvl4pPr marL="1370005">
        <a:defRPr>
          <a:latin typeface="+mn-lt"/>
          <a:ea typeface="+mn-ea"/>
          <a:cs typeface="+mn-cs"/>
        </a:defRPr>
      </a:lvl4pPr>
      <a:lvl5pPr marL="1826670">
        <a:defRPr>
          <a:latin typeface="+mn-lt"/>
          <a:ea typeface="+mn-ea"/>
          <a:cs typeface="+mn-cs"/>
        </a:defRPr>
      </a:lvl5pPr>
      <a:lvl6pPr marL="2283337">
        <a:defRPr>
          <a:latin typeface="+mn-lt"/>
          <a:ea typeface="+mn-ea"/>
          <a:cs typeface="+mn-cs"/>
        </a:defRPr>
      </a:lvl6pPr>
      <a:lvl7pPr marL="2740010">
        <a:defRPr>
          <a:latin typeface="+mn-lt"/>
          <a:ea typeface="+mn-ea"/>
          <a:cs typeface="+mn-cs"/>
        </a:defRPr>
      </a:lvl7pPr>
      <a:lvl8pPr marL="3196670">
        <a:defRPr>
          <a:latin typeface="+mn-lt"/>
          <a:ea typeface="+mn-ea"/>
          <a:cs typeface="+mn-cs"/>
        </a:defRPr>
      </a:lvl8pPr>
      <a:lvl9pPr marL="365334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5.xml"/><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3075" name="object 5"/>
          <p:cNvGrpSpPr>
            <a:grpSpLocks/>
          </p:cNvGrpSpPr>
          <p:nvPr/>
        </p:nvGrpSpPr>
        <p:grpSpPr bwMode="auto">
          <a:xfrm>
            <a:off x="0" y="0"/>
            <a:ext cx="16217900" cy="9118600"/>
            <a:chOff x="0" y="0"/>
            <a:chExt cx="16217900" cy="9118600"/>
          </a:xfrm>
        </p:grpSpPr>
        <p:sp>
          <p:nvSpPr>
            <p:cNvPr id="3082"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3083"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3076" name="TextBox 8"/>
          <p:cNvSpPr txBox="1">
            <a:spLocks noChangeArrowheads="1"/>
          </p:cNvSpPr>
          <p:nvPr/>
        </p:nvSpPr>
        <p:spPr bwMode="auto">
          <a:xfrm>
            <a:off x="1936750" y="4406900"/>
            <a:ext cx="13868400" cy="2308225"/>
          </a:xfrm>
          <a:prstGeom prst="rect">
            <a:avLst/>
          </a:prstGeom>
          <a:noFill/>
          <a:ln w="9525">
            <a:noFill/>
            <a:miter lim="800000"/>
            <a:headEnd/>
            <a:tailEnd/>
          </a:ln>
        </p:spPr>
        <p:txBody>
          <a:bodyPr lIns="91334" tIns="45674" rIns="91334" bIns="45674">
            <a:spAutoFit/>
          </a:bodyPr>
          <a:lstStyle/>
          <a:p>
            <a:r>
              <a:rPr lang="en-US" sz="3600" dirty="0" smtClean="0">
                <a:latin typeface="Times New Roman" pitchFamily="18" charset="0"/>
                <a:cs typeface="Times New Roman" pitchFamily="18" charset="0"/>
              </a:rPr>
              <a:t>Year &amp; </a:t>
            </a:r>
            <a:r>
              <a:rPr lang="en-US" sz="3600" dirty="0" err="1" smtClean="0">
                <a:latin typeface="Times New Roman" pitchFamily="18" charset="0"/>
                <a:cs typeface="Times New Roman" pitchFamily="18" charset="0"/>
              </a:rPr>
              <a:t>Sem</a:t>
            </a:r>
            <a:r>
              <a:rPr lang="en-US" sz="3600" dirty="0" smtClean="0">
                <a:latin typeface="Times New Roman" pitchFamily="18" charset="0"/>
                <a:cs typeface="Times New Roman" pitchFamily="18" charset="0"/>
              </a:rPr>
              <a:t> – II &amp; III </a:t>
            </a:r>
            <a:endParaRPr lang="en-US" sz="3600" dirty="0">
              <a:latin typeface="Times New Roman" pitchFamily="18" charset="0"/>
              <a:cs typeface="Times New Roman" pitchFamily="18" charset="0"/>
            </a:endParaRPr>
          </a:p>
          <a:p>
            <a:r>
              <a:rPr lang="en-US" sz="3600" dirty="0">
                <a:latin typeface="Times New Roman" pitchFamily="18" charset="0"/>
                <a:cs typeface="Times New Roman" pitchFamily="18" charset="0"/>
              </a:rPr>
              <a:t>Subject </a:t>
            </a:r>
            <a:r>
              <a:rPr lang="en-US" sz="3600" dirty="0" smtClean="0">
                <a:latin typeface="Times New Roman" pitchFamily="18" charset="0"/>
                <a:cs typeface="Times New Roman" pitchFamily="18" charset="0"/>
              </a:rPr>
              <a:t>– Software Engineering (3CS4 - 07)</a:t>
            </a:r>
            <a:endParaRPr lang="en-US" sz="3600" dirty="0">
              <a:latin typeface="Times New Roman" pitchFamily="18" charset="0"/>
              <a:cs typeface="Times New Roman" pitchFamily="18" charset="0"/>
            </a:endParaRPr>
          </a:p>
          <a:p>
            <a:r>
              <a:rPr lang="en-US" sz="3600" dirty="0" smtClean="0">
                <a:latin typeface="Times New Roman" pitchFamily="18" charset="0"/>
                <a:cs typeface="Times New Roman" pitchFamily="18" charset="0"/>
              </a:rPr>
              <a:t>Unit </a:t>
            </a:r>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IV</a:t>
            </a:r>
            <a:endParaRPr lang="en-US" sz="3600" dirty="0">
              <a:latin typeface="Times New Roman" pitchFamily="18" charset="0"/>
              <a:cs typeface="Times New Roman" pitchFamily="18" charset="0"/>
            </a:endParaRPr>
          </a:p>
          <a:p>
            <a:r>
              <a:rPr lang="en-US" sz="3600" dirty="0">
                <a:latin typeface="Times New Roman" pitchFamily="18" charset="0"/>
                <a:cs typeface="Times New Roman" pitchFamily="18" charset="0"/>
              </a:rPr>
              <a:t>Presented by </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Manju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Vyas</a:t>
            </a:r>
            <a:r>
              <a:rPr lang="en-US" sz="3600" dirty="0" smtClean="0">
                <a:latin typeface="Times New Roman" pitchFamily="18" charset="0"/>
                <a:cs typeface="Times New Roman" pitchFamily="18" charset="0"/>
              </a:rPr>
              <a:t> (Asst. Prof., CSE)</a:t>
            </a:r>
            <a:endParaRPr lang="en-IN" sz="3600" dirty="0">
              <a:latin typeface="Times New Roman" pitchFamily="18" charset="0"/>
              <a:cs typeface="Times New Roman" pitchFamily="18" charset="0"/>
            </a:endParaRPr>
          </a:p>
        </p:txBody>
      </p:sp>
      <p:sp>
        <p:nvSpPr>
          <p:cNvPr id="12"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pic>
        <p:nvPicPr>
          <p:cNvPr id="3078" name="Picture 10"/>
          <p:cNvPicPr>
            <a:picLocks noChangeAspect="1" noChangeArrowheads="1"/>
          </p:cNvPicPr>
          <p:nvPr/>
        </p:nvPicPr>
        <p:blipFill>
          <a:blip r:embed="rId3"/>
          <a:srcRect/>
          <a:stretch>
            <a:fillRect/>
          </a:stretch>
        </p:blipFill>
        <p:spPr bwMode="auto">
          <a:xfrm>
            <a:off x="2927350" y="520700"/>
            <a:ext cx="3252788" cy="1676400"/>
          </a:xfrm>
          <a:prstGeom prst="rect">
            <a:avLst/>
          </a:prstGeom>
          <a:noFill/>
          <a:ln w="9525">
            <a:noFill/>
            <a:miter lim="800000"/>
            <a:headEnd/>
            <a:tailEnd/>
          </a:ln>
        </p:spPr>
      </p:pic>
      <p:pic>
        <p:nvPicPr>
          <p:cNvPr id="3079" name="Picture 11"/>
          <p:cNvPicPr>
            <a:picLocks noChangeAspect="1" noChangeArrowheads="1"/>
          </p:cNvPicPr>
          <p:nvPr/>
        </p:nvPicPr>
        <p:blipFill>
          <a:blip r:embed="rId4"/>
          <a:srcRect/>
          <a:stretch>
            <a:fillRect/>
          </a:stretch>
        </p:blipFill>
        <p:spPr bwMode="auto">
          <a:xfrm>
            <a:off x="11461750" y="673100"/>
            <a:ext cx="2667000" cy="2122488"/>
          </a:xfrm>
          <a:prstGeom prst="rect">
            <a:avLst/>
          </a:prstGeom>
          <a:noFill/>
          <a:ln w="9525">
            <a:noFill/>
            <a:miter lim="800000"/>
            <a:headEnd/>
            <a:tailEnd/>
          </a:ln>
        </p:spPr>
      </p:pic>
      <p:sp>
        <p:nvSpPr>
          <p:cNvPr id="3080" name="TextBox 12"/>
          <p:cNvSpPr txBox="1">
            <a:spLocks noChangeArrowheads="1"/>
          </p:cNvSpPr>
          <p:nvPr/>
        </p:nvSpPr>
        <p:spPr bwMode="auto">
          <a:xfrm>
            <a:off x="1327150" y="3111500"/>
            <a:ext cx="14249400" cy="584200"/>
          </a:xfrm>
          <a:prstGeom prst="rect">
            <a:avLst/>
          </a:prstGeom>
          <a:noFill/>
          <a:ln w="9525">
            <a:noFill/>
            <a:miter lim="800000"/>
            <a:headEnd/>
            <a:tailEnd/>
          </a:ln>
        </p:spPr>
        <p:txBody>
          <a:bodyPr>
            <a:spAutoFit/>
          </a:bodyPr>
          <a:lstStyle/>
          <a:p>
            <a:pPr algn="ctr"/>
            <a:r>
              <a:rPr lang="en-US" sz="3200" dirty="0"/>
              <a:t>JAIPUR ENGINEERING COLLEGE AND RESEARCH </a:t>
            </a:r>
            <a:r>
              <a:rPr lang="en-US" sz="3200" dirty="0" smtClean="0"/>
              <a:t>CENTRE</a:t>
            </a:r>
            <a:endParaRPr lang="en-IN" sz="3200" dirty="0"/>
          </a:p>
        </p:txBody>
      </p:sp>
      <p:sp>
        <p:nvSpPr>
          <p:cNvPr id="14" name="Slide Number Placeholder 13"/>
          <p:cNvSpPr>
            <a:spLocks noGrp="1"/>
          </p:cNvSpPr>
          <p:nvPr>
            <p:ph type="sldNum" sz="quarter" idx="12"/>
          </p:nvPr>
        </p:nvSpPr>
        <p:spPr/>
        <p:txBody>
          <a:bodyPr/>
          <a:lstStyle/>
          <a:p>
            <a:pPr>
              <a:defRPr/>
            </a:pPr>
            <a:fld id="{C9056662-BCD1-4EE7-9470-F65D22AE3F85}" type="slidenum">
              <a:rPr lang="en-IN" smtClean="0"/>
              <a:pPr>
                <a:defRPr/>
              </a:pPr>
              <a:t>1</a:t>
            </a:fld>
            <a:endParaRPr lang="en-IN"/>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707886"/>
          </a:xfrm>
          <a:prstGeom prst="rect">
            <a:avLst/>
          </a:prstGeom>
          <a:noFill/>
          <a:ln w="9525">
            <a:noFill/>
            <a:miter lim="800000"/>
            <a:headEnd/>
            <a:tailEnd/>
          </a:ln>
        </p:spPr>
        <p:txBody>
          <a:bodyPr>
            <a:spAutoFit/>
          </a:bodyPr>
          <a:lstStyle/>
          <a:p>
            <a:r>
              <a:rPr lang="en-US" sz="4000" b="1" u="sng" dirty="0"/>
              <a:t>Software Architecture</a:t>
            </a:r>
            <a:endParaRPr lang="en-IN" sz="4000" dirty="0"/>
          </a:p>
        </p:txBody>
      </p:sp>
      <p:sp>
        <p:nvSpPr>
          <p:cNvPr id="13" name="Text Placeholder 12"/>
          <p:cNvSpPr>
            <a:spLocks noGrp="1"/>
          </p:cNvSpPr>
          <p:nvPr>
            <p:ph type="body" idx="1"/>
          </p:nvPr>
        </p:nvSpPr>
        <p:spPr>
          <a:xfrm>
            <a:off x="1022350" y="1054100"/>
            <a:ext cx="12039600" cy="6697218"/>
          </a:xfrm>
        </p:spPr>
        <p:txBody>
          <a:bodyPr/>
          <a:lstStyle/>
          <a:p>
            <a:pPr algn="just"/>
            <a:r>
              <a:rPr lang="en-US" sz="3200" i="1" dirty="0">
                <a:latin typeface="Times New Roman" panose="02020603050405020304" pitchFamily="18" charset="0"/>
                <a:cs typeface="Times New Roman" panose="02020603050405020304" pitchFamily="18" charset="0"/>
              </a:rPr>
              <a:t>Software architecture </a:t>
            </a:r>
            <a:r>
              <a:rPr lang="en-US" sz="3200" dirty="0">
                <a:latin typeface="Times New Roman" panose="02020603050405020304" pitchFamily="18" charset="0"/>
                <a:cs typeface="Times New Roman" panose="02020603050405020304" pitchFamily="18" charset="0"/>
              </a:rPr>
              <a:t>alludes to “the overall structure of the software and the ways in which that structure provides conceptual integrity for a system”. </a:t>
            </a:r>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In </a:t>
            </a:r>
            <a:r>
              <a:rPr lang="en-US" sz="3200" dirty="0">
                <a:latin typeface="Times New Roman" panose="02020603050405020304" pitchFamily="18" charset="0"/>
                <a:cs typeface="Times New Roman" panose="02020603050405020304" pitchFamily="18" charset="0"/>
              </a:rPr>
              <a:t>its simplest form, architecture is the hierarchical structure of program components (modules), the manner in which these components interact and the structure of data that are used by the components. In a broader sense, however, </a:t>
            </a:r>
            <a:r>
              <a:rPr lang="en-US" sz="3200" i="1" dirty="0">
                <a:latin typeface="Times New Roman" panose="02020603050405020304" pitchFamily="18" charset="0"/>
                <a:cs typeface="Times New Roman" panose="02020603050405020304" pitchFamily="18" charset="0"/>
              </a:rPr>
              <a:t>components </a:t>
            </a:r>
            <a:r>
              <a:rPr lang="en-US" sz="3200" dirty="0">
                <a:latin typeface="Times New Roman" panose="02020603050405020304" pitchFamily="18" charset="0"/>
                <a:cs typeface="Times New Roman" panose="02020603050405020304" pitchFamily="18" charset="0"/>
              </a:rPr>
              <a:t>can be generalized to represent major system elements and their interactions</a:t>
            </a:r>
            <a:r>
              <a:rPr lang="en-US" sz="3200" dirty="0" smtClean="0">
                <a:latin typeface="Times New Roman" panose="02020603050405020304" pitchFamily="18" charset="0"/>
                <a:cs typeface="Times New Roman" panose="02020603050405020304" pitchFamily="18" charset="0"/>
              </a:rPr>
              <a:t>.</a:t>
            </a:r>
          </a:p>
          <a:p>
            <a:pPr algn="just"/>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One goal of software design is to derive an architectural rendering of a system</a:t>
            </a:r>
            <a:r>
              <a:rPr lang="en-US" sz="3200" dirty="0" smtClean="0">
                <a:latin typeface="Times New Roman" panose="02020603050405020304" pitchFamily="18" charset="0"/>
                <a:cs typeface="Times New Roman" panose="02020603050405020304" pitchFamily="18" charset="0"/>
              </a:rPr>
              <a:t>. This </a:t>
            </a:r>
            <a:r>
              <a:rPr lang="en-US" sz="3200" dirty="0">
                <a:latin typeface="Times New Roman" panose="02020603050405020304" pitchFamily="18" charset="0"/>
                <a:cs typeface="Times New Roman" panose="02020603050405020304" pitchFamily="18" charset="0"/>
              </a:rPr>
              <a:t>rendering serves as a framework from which more detailed design activities are conducted. A set of architectural patterns enable a software engineer to reuse design level concepts.</a:t>
            </a:r>
            <a:endParaRPr lang="en-IN" sz="3200" dirty="0">
              <a:latin typeface="Times New Roman" panose="02020603050405020304" pitchFamily="18" charset="0"/>
              <a:cs typeface="Times New Roman" panose="02020603050405020304" pitchFamily="18" charset="0"/>
            </a:endParaRPr>
          </a:p>
          <a:p>
            <a:pPr algn="just">
              <a:buNone/>
            </a:pPr>
            <a:endParaRPr lang="en-US" sz="3200" dirty="0">
              <a:latin typeface="Times New Roman" panose="02020603050405020304" pitchFamily="18" charset="0"/>
              <a:cs typeface="Times New Roman" panose="02020603050405020304" pitchFamily="18" charset="0"/>
            </a:endParaRPr>
          </a:p>
        </p:txBody>
      </p:sp>
      <p:sp>
        <p:nvSpPr>
          <p:cNvPr id="10"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10</a:t>
            </a:fld>
            <a:endParaRPr lang="en-IN"/>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4445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707886"/>
          </a:xfrm>
          <a:prstGeom prst="rect">
            <a:avLst/>
          </a:prstGeom>
          <a:noFill/>
          <a:ln w="9525">
            <a:noFill/>
            <a:miter lim="800000"/>
            <a:headEnd/>
            <a:tailEnd/>
          </a:ln>
        </p:spPr>
        <p:txBody>
          <a:bodyPr>
            <a:spAutoFit/>
          </a:bodyPr>
          <a:lstStyle/>
          <a:p>
            <a:r>
              <a:rPr lang="en-US" sz="4000" b="1" u="sng" dirty="0"/>
              <a:t>Control Hierarchy</a:t>
            </a:r>
            <a:endParaRPr lang="en-IN" sz="4000" dirty="0"/>
          </a:p>
        </p:txBody>
      </p:sp>
      <p:sp>
        <p:nvSpPr>
          <p:cNvPr id="13" name="Text Placeholder 12"/>
          <p:cNvSpPr>
            <a:spLocks noGrp="1"/>
          </p:cNvSpPr>
          <p:nvPr>
            <p:ph type="body" idx="1"/>
          </p:nvPr>
        </p:nvSpPr>
        <p:spPr>
          <a:xfrm>
            <a:off x="717550" y="977900"/>
            <a:ext cx="10960100" cy="5613845"/>
          </a:xfrm>
        </p:spPr>
        <p:txBody>
          <a:bodyPr/>
          <a:lstStyle/>
          <a:p>
            <a:pPr algn="just"/>
            <a:r>
              <a:rPr lang="en-US" sz="3200" i="1" dirty="0">
                <a:latin typeface="Times New Roman" panose="02020603050405020304" pitchFamily="18" charset="0"/>
                <a:cs typeface="Times New Roman" panose="02020603050405020304" pitchFamily="18" charset="0"/>
              </a:rPr>
              <a:t>Control hierarchy, </a:t>
            </a:r>
            <a:r>
              <a:rPr lang="en-US" sz="3200" dirty="0">
                <a:latin typeface="Times New Roman" panose="02020603050405020304" pitchFamily="18" charset="0"/>
                <a:cs typeface="Times New Roman" panose="02020603050405020304" pitchFamily="18" charset="0"/>
              </a:rPr>
              <a:t>also called </a:t>
            </a:r>
            <a:r>
              <a:rPr lang="en-US" sz="3200" i="1" dirty="0">
                <a:latin typeface="Times New Roman" panose="02020603050405020304" pitchFamily="18" charset="0"/>
                <a:cs typeface="Times New Roman" panose="02020603050405020304" pitchFamily="18" charset="0"/>
              </a:rPr>
              <a:t>program structure, </a:t>
            </a:r>
            <a:r>
              <a:rPr lang="en-US" sz="3200" dirty="0">
                <a:latin typeface="Times New Roman" panose="02020603050405020304" pitchFamily="18" charset="0"/>
                <a:cs typeface="Times New Roman" panose="02020603050405020304" pitchFamily="18" charset="0"/>
              </a:rPr>
              <a:t>represents the organization of program components (modules) and implies a hierarchy of control. It does not represent procedural aspects of software such as sequence of processes, occurrence or order of decisions, or repetition of operations; nor is it necessarily applicable to all architectural styles</a:t>
            </a:r>
            <a:r>
              <a:rPr lang="en-US" sz="3200" dirty="0" smtClean="0">
                <a:latin typeface="Times New Roman" panose="02020603050405020304" pitchFamily="18" charset="0"/>
                <a:cs typeface="Times New Roman" panose="02020603050405020304" pitchFamily="18" charset="0"/>
              </a:rPr>
              <a:t>.</a:t>
            </a:r>
          </a:p>
          <a:p>
            <a:pPr algn="just"/>
            <a:r>
              <a:rPr lang="en-US" sz="3200" dirty="0">
                <a:latin typeface="Times New Roman" panose="02020603050405020304" pitchFamily="18" charset="0"/>
                <a:cs typeface="Times New Roman" panose="02020603050405020304" pitchFamily="18" charset="0"/>
              </a:rPr>
              <a:t>The control relationship among modules is expressed in the following way: A module that controls another module is said to be </a:t>
            </a:r>
            <a:r>
              <a:rPr lang="en-US" sz="3200" i="1" dirty="0">
                <a:latin typeface="Times New Roman" panose="02020603050405020304" pitchFamily="18" charset="0"/>
                <a:cs typeface="Times New Roman" panose="02020603050405020304" pitchFamily="18" charset="0"/>
              </a:rPr>
              <a:t>superordinate </a:t>
            </a:r>
            <a:r>
              <a:rPr lang="en-US" sz="3200" dirty="0">
                <a:latin typeface="Times New Roman" panose="02020603050405020304" pitchFamily="18" charset="0"/>
                <a:cs typeface="Times New Roman" panose="02020603050405020304" pitchFamily="18" charset="0"/>
              </a:rPr>
              <a:t>to it, and conversely, a module controlled by another is said to be </a:t>
            </a:r>
            <a:r>
              <a:rPr lang="en-US" sz="3200" i="1" dirty="0">
                <a:latin typeface="Times New Roman" panose="02020603050405020304" pitchFamily="18" charset="0"/>
                <a:cs typeface="Times New Roman" panose="02020603050405020304" pitchFamily="18" charset="0"/>
              </a:rPr>
              <a:t>subordinate </a:t>
            </a:r>
            <a:r>
              <a:rPr lang="en-US" sz="3200" dirty="0">
                <a:latin typeface="Times New Roman" panose="02020603050405020304" pitchFamily="18" charset="0"/>
                <a:cs typeface="Times New Roman" panose="02020603050405020304" pitchFamily="18" charset="0"/>
              </a:rPr>
              <a:t>to the controller .</a:t>
            </a:r>
            <a:endParaRPr lang="en-IN" sz="3200" dirty="0">
              <a:latin typeface="Times New Roman" panose="02020603050405020304" pitchFamily="18" charset="0"/>
              <a:cs typeface="Times New Roman" panose="02020603050405020304" pitchFamily="18" charset="0"/>
            </a:endParaRPr>
          </a:p>
          <a:p>
            <a:pPr algn="just"/>
            <a:endParaRPr lang="en-IN" sz="3200" dirty="0">
              <a:latin typeface="Times New Roman" panose="02020603050405020304" pitchFamily="18" charset="0"/>
              <a:cs typeface="Times New Roman" panose="02020603050405020304" pitchFamily="18" charset="0"/>
            </a:endParaRPr>
          </a:p>
        </p:txBody>
      </p:sp>
      <p:sp>
        <p:nvSpPr>
          <p:cNvPr id="10"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11</a:t>
            </a:fld>
            <a:endParaRPr lang="en-IN"/>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3" name="Text Placeholder 12"/>
          <p:cNvSpPr>
            <a:spLocks noGrp="1"/>
          </p:cNvSpPr>
          <p:nvPr>
            <p:ph type="body" idx="1"/>
          </p:nvPr>
        </p:nvSpPr>
        <p:spPr>
          <a:xfrm>
            <a:off x="869950" y="977900"/>
            <a:ext cx="13190538" cy="5478936"/>
          </a:xfrm>
        </p:spPr>
        <p:txBody>
          <a:bodyPr/>
          <a:lstStyle/>
          <a:p>
            <a:r>
              <a:rPr lang="en-US" sz="2800" b="1" u="sng" dirty="0"/>
              <a:t>Structural Partitioning</a:t>
            </a:r>
            <a:endParaRPr lang="en-IN" sz="2800" dirty="0"/>
          </a:p>
          <a:p>
            <a:pPr marL="0" indent="0" algn="just">
              <a:lnSpc>
                <a:spcPts val="2365"/>
              </a:lnSpc>
              <a:spcBef>
                <a:spcPts val="114"/>
              </a:spcBef>
              <a:buNone/>
            </a:pPr>
            <a:endParaRPr lang="en-IN" sz="28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If the architectural style of a system is hierarchical, the program structure can be partitioned both horizontally and </a:t>
            </a:r>
            <a:r>
              <a:rPr lang="en-US" sz="3200" dirty="0" smtClean="0">
                <a:latin typeface="Times New Roman" panose="02020603050405020304" pitchFamily="18" charset="0"/>
                <a:cs typeface="Times New Roman" panose="02020603050405020304" pitchFamily="18" charset="0"/>
              </a:rPr>
              <a:t>vertically, </a:t>
            </a:r>
            <a:r>
              <a:rPr lang="en-US" sz="3200" i="1" dirty="0">
                <a:latin typeface="Times New Roman" panose="02020603050405020304" pitchFamily="18" charset="0"/>
                <a:cs typeface="Times New Roman" panose="02020603050405020304" pitchFamily="18" charset="0"/>
              </a:rPr>
              <a:t>horizontal partitioning </a:t>
            </a:r>
            <a:r>
              <a:rPr lang="en-US" sz="3200" dirty="0">
                <a:latin typeface="Times New Roman" panose="02020603050405020304" pitchFamily="18" charset="0"/>
                <a:cs typeface="Times New Roman" panose="02020603050405020304" pitchFamily="18" charset="0"/>
              </a:rPr>
              <a:t>defines separate branches of the modular hierarchy for each major program function. </a:t>
            </a:r>
            <a:endParaRPr lang="en-US" sz="3200" dirty="0" smtClean="0">
              <a:latin typeface="Times New Roman" panose="02020603050405020304" pitchFamily="18" charset="0"/>
              <a:cs typeface="Times New Roman" panose="02020603050405020304" pitchFamily="18" charset="0"/>
            </a:endParaRPr>
          </a:p>
          <a:p>
            <a:pPr algn="just"/>
            <a:r>
              <a:rPr lang="en-US" sz="3200" i="1" dirty="0" smtClean="0">
                <a:latin typeface="Times New Roman" panose="02020603050405020304" pitchFamily="18" charset="0"/>
                <a:cs typeface="Times New Roman" panose="02020603050405020304" pitchFamily="18" charset="0"/>
              </a:rPr>
              <a:t>Control </a:t>
            </a:r>
            <a:r>
              <a:rPr lang="en-US" sz="3200" i="1" dirty="0">
                <a:latin typeface="Times New Roman" panose="02020603050405020304" pitchFamily="18" charset="0"/>
                <a:cs typeface="Times New Roman" panose="02020603050405020304" pitchFamily="18" charset="0"/>
              </a:rPr>
              <a:t>modules, </a:t>
            </a:r>
            <a:r>
              <a:rPr lang="en-US" sz="3200" dirty="0">
                <a:latin typeface="Times New Roman" panose="02020603050405020304" pitchFamily="18" charset="0"/>
                <a:cs typeface="Times New Roman" panose="02020603050405020304" pitchFamily="18" charset="0"/>
              </a:rPr>
              <a:t>represented in a darker shade are used to coordinate communication between and execution of the functions. The simplest approach to horizontal partitioning defines three partitions—input, data transformation (often called </a:t>
            </a:r>
            <a:r>
              <a:rPr lang="en-US" sz="3200" i="1" dirty="0">
                <a:latin typeface="Times New Roman" panose="02020603050405020304" pitchFamily="18" charset="0"/>
                <a:cs typeface="Times New Roman" panose="02020603050405020304" pitchFamily="18" charset="0"/>
              </a:rPr>
              <a:t>processing</a:t>
            </a:r>
            <a:r>
              <a:rPr lang="en-US" sz="3200" dirty="0">
                <a:latin typeface="Times New Roman" panose="02020603050405020304" pitchFamily="18" charset="0"/>
                <a:cs typeface="Times New Roman" panose="02020603050405020304" pitchFamily="18" charset="0"/>
              </a:rPr>
              <a:t>) and output. Partitioning the architecture horizontally provides a number of distinct benefits:</a:t>
            </a:r>
            <a:endParaRPr lang="en-IN" sz="3200" dirty="0">
              <a:latin typeface="Times New Roman" panose="02020603050405020304" pitchFamily="18" charset="0"/>
              <a:cs typeface="Times New Roman" panose="02020603050405020304" pitchFamily="18" charset="0"/>
            </a:endParaRPr>
          </a:p>
          <a:p>
            <a:pPr algn="just">
              <a:buNone/>
            </a:pPr>
            <a:endParaRPr lang="en-US" sz="3200" dirty="0"/>
          </a:p>
        </p:txBody>
      </p:sp>
      <p:sp>
        <p:nvSpPr>
          <p:cNvPr id="10"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12</a:t>
            </a:fld>
            <a:endParaRPr lang="en-IN"/>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3" name="Text Placeholder 12"/>
          <p:cNvSpPr>
            <a:spLocks noGrp="1"/>
          </p:cNvSpPr>
          <p:nvPr>
            <p:ph type="body" idx="1"/>
          </p:nvPr>
        </p:nvSpPr>
        <p:spPr>
          <a:xfrm>
            <a:off x="1031876" y="1282700"/>
            <a:ext cx="14401800" cy="492443"/>
          </a:xfrm>
        </p:spPr>
        <p:txBody>
          <a:bodyPr/>
          <a:lstStyle/>
          <a:p>
            <a:r>
              <a:rPr lang="en-US" sz="3200" b="1" u="sng" dirty="0"/>
              <a:t>Data Structure</a:t>
            </a:r>
            <a:endParaRPr lang="en-IN" sz="3200" dirty="0"/>
          </a:p>
        </p:txBody>
      </p:sp>
      <p:sp>
        <p:nvSpPr>
          <p:cNvPr id="10"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13</a:t>
            </a:fld>
            <a:endParaRPr lang="en-IN"/>
          </a:p>
        </p:txBody>
      </p:sp>
      <p:sp>
        <p:nvSpPr>
          <p:cNvPr id="12" name="object 3"/>
          <p:cNvSpPr txBox="1"/>
          <p:nvPr/>
        </p:nvSpPr>
        <p:spPr>
          <a:xfrm>
            <a:off x="1250950" y="2449395"/>
            <a:ext cx="13487400" cy="4991751"/>
          </a:xfrm>
          <a:prstGeom prst="rect">
            <a:avLst/>
          </a:prstGeom>
        </p:spPr>
        <p:txBody>
          <a:bodyPr vert="horz" wrap="square" lIns="0" tIns="53975" rIns="0" bIns="0" rtlCol="0">
            <a:spAutoFit/>
          </a:bodyPr>
          <a:lstStyle/>
          <a:p>
            <a:r>
              <a:rPr lang="en-US" sz="3200" i="1" dirty="0">
                <a:latin typeface="Times New Roman" panose="02020603050405020304" pitchFamily="18" charset="0"/>
                <a:cs typeface="Times New Roman" panose="02020603050405020304" pitchFamily="18" charset="0"/>
              </a:rPr>
              <a:t>Data structure </a:t>
            </a:r>
            <a:r>
              <a:rPr lang="en-US" sz="3200" dirty="0">
                <a:latin typeface="Times New Roman" panose="02020603050405020304" pitchFamily="18" charset="0"/>
                <a:cs typeface="Times New Roman" panose="02020603050405020304" pitchFamily="18" charset="0"/>
              </a:rPr>
              <a:t>is a representation of the logical relationship among individual elements of data. Because the structure of information will invariably affect the final procedural design, data structure is as important as program structure to the</a:t>
            </a:r>
            <a:endParaRPr lang="en-IN"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representation of software </a:t>
            </a:r>
            <a:r>
              <a:rPr lang="en-US" sz="3200" dirty="0" smtClean="0">
                <a:latin typeface="Times New Roman" panose="02020603050405020304" pitchFamily="18" charset="0"/>
                <a:cs typeface="Times New Roman" panose="02020603050405020304" pitchFamily="18" charset="0"/>
              </a:rPr>
              <a:t>architecture.</a:t>
            </a:r>
            <a:endParaRPr lang="en-IN" sz="3200" dirty="0">
              <a:latin typeface="Times New Roman" panose="02020603050405020304" pitchFamily="18" charset="0"/>
              <a:cs typeface="Times New Roman" panose="02020603050405020304" pitchFamily="18" charset="0"/>
            </a:endParaRPr>
          </a:p>
          <a:p>
            <a:endParaRPr lang="en-IN"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Data </a:t>
            </a:r>
            <a:r>
              <a:rPr lang="en-US" sz="3200" dirty="0">
                <a:latin typeface="Times New Roman" panose="02020603050405020304" pitchFamily="18" charset="0"/>
                <a:cs typeface="Times New Roman" panose="02020603050405020304" pitchFamily="18" charset="0"/>
              </a:rPr>
              <a:t>structure dictates the organization, methods of access, degree of associativity, and processing alternatives for information. However, it is important to understand the classic methods available for organizing information and the concepts that underlie information hierarchies</a:t>
            </a:r>
            <a:r>
              <a:rPr lang="en-US" sz="3200" dirty="0" smtClean="0">
                <a:latin typeface="Times New Roman" panose="02020603050405020304" pitchFamily="18" charset="0"/>
                <a:cs typeface="Times New Roman" panose="02020603050405020304" pitchFamily="18" charset="0"/>
              </a:rPr>
              <a:t>.</a:t>
            </a:r>
            <a:endParaRPr sz="3200" dirty="0" smtClean="0">
              <a:latin typeface="Times New Roman" panose="02020603050405020304" pitchFamily="18" charset="0"/>
              <a:cs typeface="Times New Roman" panose="02020603050405020304" pitchFamily="18" charset="0"/>
            </a:endParaRPr>
          </a:p>
          <a:p>
            <a:pPr lvl="1">
              <a:lnSpc>
                <a:spcPct val="100000"/>
              </a:lnSpc>
              <a:spcBef>
                <a:spcPts val="50"/>
              </a:spcBef>
              <a:buFont typeface="Arial"/>
              <a:buChar char="–"/>
            </a:pPr>
            <a:endParaRPr sz="3200" dirty="0" smtClean="0">
              <a:latin typeface="Times New Roman"/>
              <a:cs typeface="Times New Roman"/>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707886"/>
          </a:xfrm>
          <a:prstGeom prst="rect">
            <a:avLst/>
          </a:prstGeom>
          <a:noFill/>
          <a:ln w="9525">
            <a:noFill/>
            <a:miter lim="800000"/>
            <a:headEnd/>
            <a:tailEnd/>
          </a:ln>
        </p:spPr>
        <p:txBody>
          <a:bodyPr>
            <a:spAutoFit/>
          </a:bodyPr>
          <a:lstStyle/>
          <a:p>
            <a:r>
              <a:rPr lang="en-US" sz="4000" b="1" u="sng" dirty="0"/>
              <a:t>Information Hiding</a:t>
            </a:r>
            <a:endParaRPr lang="en-IN" sz="4000" dirty="0"/>
          </a:p>
        </p:txBody>
      </p:sp>
      <p:sp>
        <p:nvSpPr>
          <p:cNvPr id="13" name="Text Placeholder 12"/>
          <p:cNvSpPr>
            <a:spLocks noGrp="1"/>
          </p:cNvSpPr>
          <p:nvPr>
            <p:ph type="body" idx="1"/>
          </p:nvPr>
        </p:nvSpPr>
        <p:spPr>
          <a:xfrm>
            <a:off x="793750" y="901700"/>
            <a:ext cx="11963400" cy="4431983"/>
          </a:xfrm>
        </p:spPr>
        <p:txBody>
          <a:bodyPr/>
          <a:lstStyle/>
          <a:p>
            <a:endParaRPr lang="en-US" sz="3200" dirty="0" smtClean="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principle of </a:t>
            </a:r>
            <a:r>
              <a:rPr lang="en-US" sz="3200" i="1" dirty="0">
                <a:latin typeface="Times New Roman" panose="02020603050405020304" pitchFamily="18" charset="0"/>
                <a:cs typeface="Times New Roman" panose="02020603050405020304" pitchFamily="18" charset="0"/>
              </a:rPr>
              <a:t>information hiding </a:t>
            </a:r>
            <a:r>
              <a:rPr lang="en-US" sz="3200" dirty="0">
                <a:latin typeface="Times New Roman" panose="02020603050405020304" pitchFamily="18" charset="0"/>
                <a:cs typeface="Times New Roman" panose="02020603050405020304" pitchFamily="18" charset="0"/>
              </a:rPr>
              <a:t> suggests that modules be</a:t>
            </a:r>
            <a:endParaRPr lang="en-IN" sz="3200" dirty="0">
              <a:latin typeface="Times New Roman" panose="02020603050405020304" pitchFamily="18" charset="0"/>
              <a:cs typeface="Times New Roman" panose="02020603050405020304" pitchFamily="18" charset="0"/>
            </a:endParaRPr>
          </a:p>
          <a:p>
            <a:pPr marL="0" indent="0">
              <a:buNone/>
            </a:pP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characterized by design decisions that (each) hides from all others." </a:t>
            </a:r>
            <a:endParaRPr lang="en-US" sz="3200" dirty="0" smtClean="0">
              <a:latin typeface="Times New Roman" panose="02020603050405020304" pitchFamily="18"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a:p>
            <a:pPr marL="0" indent="0">
              <a:buNone/>
            </a:pPr>
            <a:r>
              <a:rPr lang="en-US" sz="3200" dirty="0" smtClean="0">
                <a:latin typeface="Times New Roman" panose="02020603050405020304" pitchFamily="18" charset="0"/>
                <a:cs typeface="Times New Roman" panose="02020603050405020304" pitchFamily="18" charset="0"/>
              </a:rPr>
              <a:t>In </a:t>
            </a:r>
            <a:r>
              <a:rPr lang="en-US" sz="3200" dirty="0">
                <a:latin typeface="Times New Roman" panose="02020603050405020304" pitchFamily="18" charset="0"/>
                <a:cs typeface="Times New Roman" panose="02020603050405020304" pitchFamily="18" charset="0"/>
              </a:rPr>
              <a:t>other words, modules should be specified and designed so that information (procedure and data) contained within a module is inaccessible to other modules that have no need for such information.</a:t>
            </a:r>
            <a:endParaRPr lang="en-IN" sz="3200" dirty="0">
              <a:latin typeface="Times New Roman" panose="02020603050405020304" pitchFamily="18" charset="0"/>
              <a:cs typeface="Times New Roman" panose="02020603050405020304" pitchFamily="18" charset="0"/>
            </a:endParaRPr>
          </a:p>
        </p:txBody>
      </p:sp>
      <p:sp>
        <p:nvSpPr>
          <p:cNvPr id="10"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14</a:t>
            </a:fld>
            <a:endParaRPr lang="en-IN"/>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707886"/>
          </a:xfrm>
          <a:prstGeom prst="rect">
            <a:avLst/>
          </a:prstGeom>
          <a:noFill/>
          <a:ln w="9525">
            <a:noFill/>
            <a:miter lim="800000"/>
            <a:headEnd/>
            <a:tailEnd/>
          </a:ln>
        </p:spPr>
        <p:txBody>
          <a:bodyPr>
            <a:spAutoFit/>
          </a:bodyPr>
          <a:lstStyle/>
          <a:p>
            <a:r>
              <a:rPr lang="en-US" sz="4000" b="1" u="sng" dirty="0"/>
              <a:t>Cohesion</a:t>
            </a:r>
            <a:endParaRPr lang="en-IN" sz="4000" dirty="0"/>
          </a:p>
        </p:txBody>
      </p:sp>
      <p:sp>
        <p:nvSpPr>
          <p:cNvPr id="13" name="Text Placeholder 12"/>
          <p:cNvSpPr>
            <a:spLocks noGrp="1"/>
          </p:cNvSpPr>
          <p:nvPr>
            <p:ph type="body" idx="1"/>
          </p:nvPr>
        </p:nvSpPr>
        <p:spPr>
          <a:xfrm>
            <a:off x="793750" y="901700"/>
            <a:ext cx="11963400" cy="6697218"/>
          </a:xfrm>
        </p:spPr>
        <p:txBody>
          <a:bodyPr/>
          <a:lstStyle/>
          <a:p>
            <a:endParaRPr lang="en-US" sz="3200" dirty="0" smtClean="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Cohesion is a natural extension of the information hiding concept described earlier. A cohesive module performs a single task within a software procedure</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requiring little interaction with procedures being performed in other parts of a program. </a:t>
            </a:r>
            <a:r>
              <a:rPr lang="en-US" sz="3200" dirty="0">
                <a:latin typeface="Times New Roman" panose="02020603050405020304" pitchFamily="18" charset="0"/>
                <a:cs typeface="Times New Roman" panose="02020603050405020304" pitchFamily="18" charset="0"/>
              </a:rPr>
              <a:t>Stated simply, a cohesive module should (ideally) do just one thing</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Cohesion may be represented as a "spectrum." We always strive for high cohesion, although the mid-range of the spectrum is often acceptable. The scale for cohesion is nonlinear. That is, low-end cohesiveness is much "worse" than middle range, which is nearly as "good" as high-end cohesion. In practice, a designer need not be concerned with categorizing cohesion in a specific module. </a:t>
            </a:r>
            <a:endParaRPr lang="en-IN" sz="3200" dirty="0">
              <a:latin typeface="Times New Roman" panose="02020603050405020304" pitchFamily="18" charset="0"/>
              <a:cs typeface="Times New Roman" panose="02020603050405020304" pitchFamily="18" charset="0"/>
            </a:endParaRPr>
          </a:p>
        </p:txBody>
      </p:sp>
      <p:sp>
        <p:nvSpPr>
          <p:cNvPr id="10"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15</a:t>
            </a:fld>
            <a:endParaRPr lang="en-IN"/>
          </a:p>
        </p:txBody>
      </p:sp>
    </p:spTree>
    <p:extLst>
      <p:ext uri="{BB962C8B-B14F-4D97-AF65-F5344CB8AC3E}">
        <p14:creationId xmlns:p14="http://schemas.microsoft.com/office/powerpoint/2010/main" val="4004291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707886"/>
          </a:xfrm>
          <a:prstGeom prst="rect">
            <a:avLst/>
          </a:prstGeom>
          <a:noFill/>
          <a:ln w="9525">
            <a:noFill/>
            <a:miter lim="800000"/>
            <a:headEnd/>
            <a:tailEnd/>
          </a:ln>
        </p:spPr>
        <p:txBody>
          <a:bodyPr>
            <a:spAutoFit/>
          </a:bodyPr>
          <a:lstStyle/>
          <a:p>
            <a:r>
              <a:rPr lang="en-US" sz="4000" b="1" u="sng" dirty="0"/>
              <a:t>Cohesion</a:t>
            </a:r>
            <a:endParaRPr lang="en-IN" sz="4000" dirty="0"/>
          </a:p>
        </p:txBody>
      </p:sp>
      <p:sp>
        <p:nvSpPr>
          <p:cNvPr id="13" name="Text Placeholder 12"/>
          <p:cNvSpPr>
            <a:spLocks noGrp="1"/>
          </p:cNvSpPr>
          <p:nvPr>
            <p:ph type="body" idx="1"/>
          </p:nvPr>
        </p:nvSpPr>
        <p:spPr>
          <a:xfrm>
            <a:off x="793750" y="901700"/>
            <a:ext cx="11963400" cy="6697218"/>
          </a:xfrm>
        </p:spPr>
        <p:txBody>
          <a:bodyPr/>
          <a:lstStyle/>
          <a:p>
            <a:endParaRPr lang="en-US" sz="3200" dirty="0" smtClean="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Cohesion is a natural extension of the information hiding concept described earlier. A cohesive module performs a single task within a software procedure</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requiring little interaction with procedures being performed in other parts of a program. </a:t>
            </a:r>
            <a:r>
              <a:rPr lang="en-US" sz="3200" dirty="0">
                <a:latin typeface="Times New Roman" panose="02020603050405020304" pitchFamily="18" charset="0"/>
                <a:cs typeface="Times New Roman" panose="02020603050405020304" pitchFamily="18" charset="0"/>
              </a:rPr>
              <a:t>Stated simply, a cohesive module should (ideally) do just one thing</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Cohesion may be represented as a "spectrum." We always strive for high cohesion, although the mid-range of the spectrum is often acceptable. The scale for cohesion is nonlinear. That is, low-end cohesiveness is much "worse" than middle range, which is nearly as "good" as high-end cohesion. In practice, a designer need not be concerned with categorizing cohesion in a specific module. </a:t>
            </a:r>
            <a:endParaRPr lang="en-IN" sz="3200" dirty="0">
              <a:latin typeface="Times New Roman" panose="02020603050405020304" pitchFamily="18" charset="0"/>
              <a:cs typeface="Times New Roman" panose="02020603050405020304" pitchFamily="18" charset="0"/>
            </a:endParaRPr>
          </a:p>
        </p:txBody>
      </p:sp>
      <p:sp>
        <p:nvSpPr>
          <p:cNvPr id="10"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16</a:t>
            </a:fld>
            <a:endParaRPr lang="en-IN"/>
          </a:p>
        </p:txBody>
      </p:sp>
    </p:spTree>
    <p:extLst>
      <p:ext uri="{BB962C8B-B14F-4D97-AF65-F5344CB8AC3E}">
        <p14:creationId xmlns:p14="http://schemas.microsoft.com/office/powerpoint/2010/main" val="9583699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707886"/>
          </a:xfrm>
          <a:prstGeom prst="rect">
            <a:avLst/>
          </a:prstGeom>
          <a:noFill/>
          <a:ln w="9525">
            <a:noFill/>
            <a:miter lim="800000"/>
            <a:headEnd/>
            <a:tailEnd/>
          </a:ln>
        </p:spPr>
        <p:txBody>
          <a:bodyPr>
            <a:spAutoFit/>
          </a:bodyPr>
          <a:lstStyle/>
          <a:p>
            <a:r>
              <a:rPr lang="en-US" sz="4000" b="1" u="sng" dirty="0"/>
              <a:t>Coupling</a:t>
            </a:r>
            <a:endParaRPr lang="en-IN" sz="4000" dirty="0"/>
          </a:p>
        </p:txBody>
      </p:sp>
      <p:sp>
        <p:nvSpPr>
          <p:cNvPr id="13" name="Text Placeholder 12"/>
          <p:cNvSpPr>
            <a:spLocks noGrp="1"/>
          </p:cNvSpPr>
          <p:nvPr>
            <p:ph type="body" idx="1"/>
          </p:nvPr>
        </p:nvSpPr>
        <p:spPr>
          <a:xfrm>
            <a:off x="793750" y="901700"/>
            <a:ext cx="11963400" cy="4825937"/>
          </a:xfrm>
        </p:spPr>
        <p:txBody>
          <a:bodyPr/>
          <a:lstStyle/>
          <a:p>
            <a:endParaRPr lang="en-US" sz="3200" dirty="0" smtClean="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Coupling is a measure of interconnection among modules in a software structure.</a:t>
            </a:r>
            <a:endParaRPr lang="en-IN" sz="32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Coupling depends on the interface complexity between modules, the point at which entry or reference is made to a module, and what data pass across the interface.</a:t>
            </a:r>
            <a:endParaRPr lang="en-IN" sz="32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In software design, we strive for lowest possible coupling. Simple connectivity</a:t>
            </a:r>
            <a:endParaRPr lang="en-IN" sz="3200" dirty="0">
              <a:latin typeface="Times New Roman" panose="02020603050405020304" pitchFamily="18" charset="0"/>
              <a:cs typeface="Times New Roman" panose="02020603050405020304" pitchFamily="18" charset="0"/>
            </a:endParaRPr>
          </a:p>
        </p:txBody>
      </p:sp>
      <p:sp>
        <p:nvSpPr>
          <p:cNvPr id="10"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17</a:t>
            </a:fld>
            <a:endParaRPr lang="en-IN"/>
          </a:p>
        </p:txBody>
      </p:sp>
    </p:spTree>
    <p:extLst>
      <p:ext uri="{BB962C8B-B14F-4D97-AF65-F5344CB8AC3E}">
        <p14:creationId xmlns:p14="http://schemas.microsoft.com/office/powerpoint/2010/main" val="41730569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63500"/>
            <a:ext cx="14249400" cy="707886"/>
          </a:xfrm>
          <a:prstGeom prst="rect">
            <a:avLst/>
          </a:prstGeom>
          <a:noFill/>
          <a:ln w="9525">
            <a:noFill/>
            <a:miter lim="800000"/>
            <a:headEnd/>
            <a:tailEnd/>
          </a:ln>
        </p:spPr>
        <p:txBody>
          <a:bodyPr>
            <a:spAutoFit/>
          </a:bodyPr>
          <a:lstStyle/>
          <a:p>
            <a:r>
              <a:rPr lang="en-IN" sz="4000" b="1" dirty="0" smtClean="0">
                <a:latin typeface="Times New Roman" pitchFamily="18" charset="0"/>
                <a:cs typeface="Times New Roman" pitchFamily="18" charset="0"/>
              </a:rPr>
              <a:t>REFERENCES</a:t>
            </a:r>
            <a:r>
              <a:rPr lang="en-US" sz="4000" b="1" dirty="0" smtClean="0">
                <a:latin typeface="Times New Roman" pitchFamily="18" charset="0"/>
                <a:cs typeface="Times New Roman" pitchFamily="18" charset="0"/>
              </a:rPr>
              <a:t>/BIBLOGRAPHY</a:t>
            </a:r>
            <a:endParaRPr lang="en-IN" sz="4000" b="1" dirty="0">
              <a:latin typeface="Times New Roman" pitchFamily="18" charset="0"/>
              <a:cs typeface="Times New Roman" pitchFamily="18" charset="0"/>
            </a:endParaRPr>
          </a:p>
        </p:txBody>
      </p:sp>
      <p:sp>
        <p:nvSpPr>
          <p:cNvPr id="13" name="Text Placeholder 12"/>
          <p:cNvSpPr>
            <a:spLocks noGrp="1"/>
          </p:cNvSpPr>
          <p:nvPr>
            <p:ph type="body" idx="1"/>
          </p:nvPr>
        </p:nvSpPr>
        <p:spPr>
          <a:xfrm>
            <a:off x="946150" y="673100"/>
            <a:ext cx="15271750" cy="9405652"/>
          </a:xfrm>
        </p:spPr>
        <p:txBody>
          <a:bodyPr/>
          <a:lstStyle/>
          <a:p>
            <a:pPr algn="just">
              <a:buSzPct val="60000"/>
              <a:buFont typeface="Wingdings" pitchFamily="2" charset="2"/>
              <a:buChar char="Ø"/>
            </a:pPr>
            <a:r>
              <a:rPr lang="en-US" sz="3200" dirty="0" smtClean="0">
                <a:solidFill>
                  <a:schemeClr val="tx1"/>
                </a:solidFill>
                <a:latin typeface="Times New Roman" pitchFamily="18" charset="0"/>
                <a:cs typeface="Times New Roman" pitchFamily="18" charset="0"/>
              </a:rPr>
              <a:t>https://www.tutorialspoint.com/software_engineering/software_engineering_overview.htm</a:t>
            </a:r>
          </a:p>
          <a:p>
            <a:pPr algn="just">
              <a:buSzPct val="60000"/>
              <a:buFont typeface="Wingdings" pitchFamily="2" charset="2"/>
              <a:buChar char="Ø"/>
            </a:pPr>
            <a:r>
              <a:rPr lang="en-US" sz="3200" dirty="0" smtClean="0">
                <a:solidFill>
                  <a:schemeClr val="tx1"/>
                </a:solidFill>
                <a:latin typeface="Times New Roman" pitchFamily="18" charset="0"/>
                <a:cs typeface="Times New Roman" pitchFamily="18" charset="0"/>
              </a:rPr>
              <a:t>https://lecturenotes.in/m/19317-note-for-software-engineering-se-by-anna-superkings/16?reading=true</a:t>
            </a:r>
          </a:p>
          <a:p>
            <a:pPr algn="just">
              <a:buSzPct val="60000"/>
              <a:buFont typeface="Wingdings" pitchFamily="2" charset="2"/>
              <a:buChar char="Ø"/>
            </a:pPr>
            <a:r>
              <a:rPr lang="en-US" sz="3200" dirty="0" smtClean="0">
                <a:solidFill>
                  <a:schemeClr val="tx1"/>
                </a:solidFill>
                <a:latin typeface="Times New Roman" pitchFamily="18" charset="0"/>
                <a:cs typeface="Times New Roman" pitchFamily="18" charset="0"/>
              </a:rPr>
              <a:t>https://rmd.ac.in/dept/cse/notes/4/SE/unit1.pdf</a:t>
            </a:r>
          </a:p>
          <a:p>
            <a:pPr algn="just">
              <a:buSzPct val="60000"/>
              <a:buFont typeface="Wingdings" pitchFamily="2" charset="2"/>
              <a:buChar char="Ø"/>
            </a:pPr>
            <a:r>
              <a:rPr lang="en-US" sz="3200" dirty="0" smtClean="0">
                <a:solidFill>
                  <a:schemeClr val="tx1"/>
                </a:solidFill>
                <a:latin typeface="Times New Roman" pitchFamily="18" charset="0"/>
                <a:cs typeface="Times New Roman" pitchFamily="18" charset="0"/>
              </a:rPr>
              <a:t>https://hackersdata.com/2017/04/24/five-framework-activities-in-software-engineering/</a:t>
            </a:r>
          </a:p>
          <a:p>
            <a:pPr algn="just">
              <a:buSzPct val="60000"/>
              <a:buFont typeface="Wingdings" pitchFamily="2" charset="2"/>
              <a:buChar char="Ø"/>
            </a:pPr>
            <a:r>
              <a:rPr lang="en-US" sz="3200" dirty="0" smtClean="0">
                <a:solidFill>
                  <a:schemeClr val="tx1"/>
                </a:solidFill>
                <a:latin typeface="Times New Roman" pitchFamily="18" charset="0"/>
                <a:cs typeface="Times New Roman" pitchFamily="18" charset="0"/>
              </a:rPr>
              <a:t>https://nptel.ac.in/content/storage2/courses/106105087/pdf/m02L03.pdf</a:t>
            </a:r>
          </a:p>
          <a:p>
            <a:pPr algn="just">
              <a:buSzPct val="60000"/>
              <a:buFont typeface="Wingdings" pitchFamily="2" charset="2"/>
              <a:buChar char="Ø"/>
            </a:pPr>
            <a:r>
              <a:rPr lang="en-US" sz="3200" dirty="0" smtClean="0">
                <a:solidFill>
                  <a:schemeClr val="tx1"/>
                </a:solidFill>
                <a:latin typeface="Times New Roman" pitchFamily="18" charset="0"/>
                <a:cs typeface="Times New Roman" pitchFamily="18" charset="0"/>
              </a:rPr>
              <a:t>“Software Engineering: A practitioner's Approach” By Roger S. Pressman, TMH</a:t>
            </a:r>
          </a:p>
          <a:p>
            <a:pPr algn="just">
              <a:buSzPct val="60000"/>
              <a:buFont typeface="Wingdings" pitchFamily="2" charset="2"/>
              <a:buChar char="Ø"/>
            </a:pPr>
            <a:r>
              <a:rPr lang="en-US" sz="3200" dirty="0" smtClean="0">
                <a:solidFill>
                  <a:schemeClr val="tx1"/>
                </a:solidFill>
                <a:latin typeface="Times New Roman" pitchFamily="18" charset="0"/>
                <a:cs typeface="Times New Roman" pitchFamily="18" charset="0"/>
              </a:rPr>
              <a:t>https://www.technotrice.com/what-is-waterfall-model-software-engineering/</a:t>
            </a:r>
          </a:p>
          <a:p>
            <a:pPr algn="just">
              <a:buSzPct val="60000"/>
              <a:buFont typeface="Wingdings" pitchFamily="2" charset="2"/>
              <a:buChar char="Ø"/>
            </a:pPr>
            <a:r>
              <a:rPr lang="en-US" sz="3200" dirty="0" smtClean="0">
                <a:solidFill>
                  <a:schemeClr val="tx1"/>
                </a:solidFill>
                <a:latin typeface="Times New Roman" pitchFamily="18" charset="0"/>
                <a:cs typeface="Times New Roman" pitchFamily="18" charset="0"/>
              </a:rPr>
              <a:t>https://www.geeksforgeeks.org/software-engineering-sdlc-v-model/</a:t>
            </a:r>
          </a:p>
          <a:p>
            <a:pPr algn="just">
              <a:buSzPct val="60000"/>
              <a:buFont typeface="Wingdings" pitchFamily="2" charset="2"/>
              <a:buChar char="Ø"/>
            </a:pPr>
            <a:r>
              <a:rPr lang="en-US" sz="3200" dirty="0" smtClean="0">
                <a:solidFill>
                  <a:schemeClr val="tx1"/>
                </a:solidFill>
                <a:latin typeface="Times New Roman" pitchFamily="18" charset="0"/>
                <a:cs typeface="Times New Roman" pitchFamily="18" charset="0"/>
              </a:rPr>
              <a:t>https://www.softwaretestingclass.com/software-requirement-specification-srs/#:~:text=A%20software%20requirements%20specification%20(SRS,to%20interact%20with%20software%20system.</a:t>
            </a:r>
          </a:p>
          <a:p>
            <a:pPr algn="just">
              <a:buSzPct val="60000"/>
              <a:buFont typeface="Wingdings" pitchFamily="2" charset="2"/>
              <a:buChar char="Ø"/>
            </a:pPr>
            <a:r>
              <a:rPr lang="en-US" sz="3200" dirty="0" smtClean="0">
                <a:solidFill>
                  <a:schemeClr val="tx1"/>
                </a:solidFill>
                <a:latin typeface="Times New Roman" pitchFamily="18" charset="0"/>
                <a:cs typeface="Times New Roman" pitchFamily="18" charset="0"/>
              </a:rPr>
              <a:t>https://www.unf.edu/~ncoulter/cen6070/handouts/specifications.pdf</a:t>
            </a:r>
          </a:p>
          <a:p>
            <a:pPr algn="just">
              <a:buSzPct val="60000"/>
              <a:buFont typeface="Wingdings" pitchFamily="2" charset="2"/>
              <a:buChar char="Ø"/>
            </a:pPr>
            <a:r>
              <a:rPr lang="en-US" sz="3200" dirty="0" smtClean="0">
                <a:solidFill>
                  <a:schemeClr val="tx1"/>
                </a:solidFill>
                <a:latin typeface="Times New Roman" pitchFamily="18" charset="0"/>
                <a:cs typeface="Times New Roman" pitchFamily="18" charset="0"/>
              </a:rPr>
              <a:t>https://www.geeksforgeeks.org/differences-between-verification-and-validation/</a:t>
            </a:r>
          </a:p>
          <a:p>
            <a:pPr algn="just">
              <a:buSzPct val="60000"/>
              <a:buFont typeface="Wingdings" pitchFamily="2" charset="2"/>
              <a:buChar char="Ø"/>
            </a:pPr>
            <a:endParaRPr lang="en-US" sz="3200" dirty="0" smtClean="0">
              <a:solidFill>
                <a:schemeClr val="tx1"/>
              </a:solidFill>
              <a:latin typeface="Times New Roman" pitchFamily="18" charset="0"/>
              <a:cs typeface="Times New Roman" pitchFamily="18" charset="0"/>
            </a:endParaRPr>
          </a:p>
          <a:p>
            <a:pPr>
              <a:buNone/>
            </a:pPr>
            <a:endParaRPr lang="en-US" dirty="0"/>
          </a:p>
        </p:txBody>
      </p:sp>
      <p:sp>
        <p:nvSpPr>
          <p:cNvPr id="10"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18</a:t>
            </a:fld>
            <a:endParaRPr lang="en-IN"/>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9218" name="object 2"/>
          <p:cNvGrpSpPr>
            <a:grpSpLocks/>
          </p:cNvGrpSpPr>
          <p:nvPr/>
        </p:nvGrpSpPr>
        <p:grpSpPr bwMode="auto">
          <a:xfrm>
            <a:off x="44450" y="-12700"/>
            <a:ext cx="16217900" cy="9118600"/>
            <a:chOff x="88900" y="0"/>
            <a:chExt cx="16217900" cy="9118600"/>
          </a:xfrm>
        </p:grpSpPr>
        <p:sp>
          <p:nvSpPr>
            <p:cNvPr id="9222" name="object 3"/>
            <p:cNvSpPr>
              <a:spLocks noChangeArrowheads="1"/>
            </p:cNvSpPr>
            <p:nvPr/>
          </p:nvSpPr>
          <p:spPr bwMode="auto">
            <a:xfrm>
              <a:off x="14998700" y="8890000"/>
              <a:ext cx="228600" cy="22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9223" name="object 4"/>
            <p:cNvSpPr>
              <a:spLocks noChangeArrowheads="1"/>
            </p:cNvSpPr>
            <p:nvPr/>
          </p:nvSpPr>
          <p:spPr bwMode="auto">
            <a:xfrm>
              <a:off x="88900" y="0"/>
              <a:ext cx="16217900" cy="9118600"/>
            </a:xfrm>
            <a:prstGeom prst="rect">
              <a:avLst/>
            </a:prstGeom>
            <a:blipFill dpi="0" rotWithShape="1">
              <a:blip r:embed="rId3"/>
              <a:srcRect/>
              <a:stretch>
                <a:fillRect/>
              </a:stretch>
            </a:blipFill>
            <a:ln w="9525">
              <a:noFill/>
              <a:miter lim="800000"/>
              <a:headEnd/>
              <a:tailEnd/>
            </a:ln>
          </p:spPr>
          <p:txBody>
            <a:bodyPr lIns="0" tIns="0" rIns="0" bIns="0"/>
            <a:lstStyle/>
            <a:p>
              <a:endParaRPr lang="en-US">
                <a:latin typeface="Calibri" pitchFamily="34" charset="0"/>
              </a:endParaRPr>
            </a:p>
          </p:txBody>
        </p:sp>
      </p:grpSp>
      <p:pic>
        <p:nvPicPr>
          <p:cNvPr id="9219" name="Picture 6"/>
          <p:cNvPicPr>
            <a:picLocks noChangeAspect="1" noChangeArrowheads="1"/>
          </p:cNvPicPr>
          <p:nvPr/>
        </p:nvPicPr>
        <p:blipFill>
          <a:blip r:embed="rId4"/>
          <a:srcRect/>
          <a:stretch>
            <a:fillRect/>
          </a:stretch>
        </p:blipFill>
        <p:spPr bwMode="auto">
          <a:xfrm>
            <a:off x="0" y="0"/>
            <a:ext cx="16230600" cy="9118600"/>
          </a:xfrm>
          <a:prstGeom prst="rect">
            <a:avLst/>
          </a:prstGeom>
          <a:noFill/>
          <a:ln w="9525">
            <a:noFill/>
            <a:miter lim="800000"/>
            <a:headEnd/>
            <a:tailEnd/>
          </a:ln>
        </p:spPr>
      </p:pic>
      <p:sp>
        <p:nvSpPr>
          <p:cNvPr id="8" name="Footer Placeholder 20"/>
          <p:cNvSpPr>
            <a:spLocks noGrp="1"/>
          </p:cNvSpPr>
          <p:nvPr>
            <p:ph type="ftr" sz="quarter" idx="10"/>
          </p:nvPr>
        </p:nvSpPr>
        <p:spPr>
          <a:xfrm>
            <a:off x="5518150" y="8521700"/>
            <a:ext cx="5191125" cy="292100"/>
          </a:xfrm>
        </p:spPr>
        <p:txBody>
          <a:bodyPr/>
          <a:lstStyle/>
          <a:p>
            <a:pPr>
              <a:defRPr/>
            </a:pPr>
            <a:r>
              <a:rPr lang="en-IN" smtClean="0"/>
              <a:t>NAME OF FACULTY (POST, DEPTT.) , JECRC, JAIPUR</a:t>
            </a:r>
            <a:endParaRPr lang="en-IN" dirty="0"/>
          </a:p>
        </p:txBody>
      </p:sp>
      <p:sp>
        <p:nvSpPr>
          <p:cNvPr id="9" name="Slide Number Placeholder 8"/>
          <p:cNvSpPr>
            <a:spLocks noGrp="1"/>
          </p:cNvSpPr>
          <p:nvPr>
            <p:ph type="sldNum" sz="quarter" idx="12"/>
          </p:nvPr>
        </p:nvSpPr>
        <p:spPr/>
        <p:txBody>
          <a:bodyPr/>
          <a:lstStyle/>
          <a:p>
            <a:pPr>
              <a:defRPr/>
            </a:pPr>
            <a:fld id="{B5C9ECF4-B155-48F9-A641-862C6171185B}" type="slidenum">
              <a:rPr lang="en-IN" smtClean="0"/>
              <a:pPr>
                <a:defRPr/>
              </a:pPr>
              <a:t>19</a:t>
            </a:fld>
            <a:endParaRPr lang="en-IN"/>
          </a:p>
        </p:txBody>
      </p:sp>
      <p:pic>
        <p:nvPicPr>
          <p:cNvPr id="1026" name="Picture 2"/>
          <p:cNvPicPr>
            <a:picLocks noChangeAspect="1" noChangeArrowheads="1"/>
          </p:cNvPicPr>
          <p:nvPr/>
        </p:nvPicPr>
        <p:blipFill>
          <a:blip r:embed="rId5"/>
          <a:srcRect/>
          <a:stretch>
            <a:fillRect/>
          </a:stretch>
        </p:blipFill>
        <p:spPr bwMode="auto">
          <a:xfrm>
            <a:off x="0" y="0"/>
            <a:ext cx="16249650" cy="9118599"/>
          </a:xfrm>
          <a:prstGeom prst="rect">
            <a:avLst/>
          </a:prstGeom>
          <a:noFill/>
          <a:ln w="9525">
            <a:noFill/>
            <a:miter lim="800000"/>
            <a:headEnd/>
            <a:tailEnd/>
          </a:ln>
          <a:effectLst/>
        </p:spPr>
      </p:pic>
      <p:sp>
        <p:nvSpPr>
          <p:cNvPr id="11" name="Footer Placeholder 11"/>
          <p:cNvSpPr txBox="1">
            <a:spLocks/>
          </p:cNvSpPr>
          <p:nvPr/>
        </p:nvSpPr>
        <p:spPr>
          <a:xfrm>
            <a:off x="5513388" y="8480425"/>
            <a:ext cx="5191125" cy="307777"/>
          </a:xfrm>
          <a:prstGeom prst="rect">
            <a:avLst/>
          </a:prstGeom>
        </p:spPr>
        <p:txBody>
          <a:bodyPr wrap="square" lIns="0" tIns="0" rIns="0" bIns="0">
            <a:spAutoFit/>
          </a:bodyPr>
          <a:lstStyle/>
          <a:p>
            <a:pPr marL="0" marR="0" lvl="0" indent="0" algn="ctr" defTabSz="913334"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err="1" smtClean="0">
                <a:ln>
                  <a:noFill/>
                </a:ln>
                <a:solidFill>
                  <a:schemeClr val="tx1">
                    <a:tint val="75000"/>
                  </a:schemeClr>
                </a:solidFill>
                <a:effectLst/>
                <a:uLnTx/>
                <a:uFillTx/>
                <a:latin typeface="Times New Roman" pitchFamily="18" charset="0"/>
                <a:ea typeface="+mn-ea"/>
                <a:cs typeface="Times New Roman" pitchFamily="18" charset="0"/>
              </a:rPr>
              <a:t>Manju</a:t>
            </a:r>
            <a:r>
              <a:rPr kumimoji="0" lang="en-US" sz="2000" b="0" i="0" u="none" strike="noStrike" kern="1200" cap="none" spc="0" normalizeH="0" baseline="0" noProof="0" dirty="0" smtClean="0">
                <a:ln>
                  <a:noFill/>
                </a:ln>
                <a:solidFill>
                  <a:schemeClr val="tx1">
                    <a:tint val="75000"/>
                  </a:schemeClr>
                </a:solidFill>
                <a:effectLst/>
                <a:uLnTx/>
                <a:uFillTx/>
                <a:latin typeface="Times New Roman" pitchFamily="18" charset="0"/>
                <a:ea typeface="+mn-ea"/>
                <a:cs typeface="Times New Roman" pitchFamily="18" charset="0"/>
              </a:rPr>
              <a:t> </a:t>
            </a:r>
            <a:r>
              <a:rPr kumimoji="0" lang="en-US" sz="2000" b="0" i="0" u="none" strike="noStrike" kern="1200" cap="none" spc="0" normalizeH="0" baseline="0" noProof="0" dirty="0" err="1" smtClean="0">
                <a:ln>
                  <a:noFill/>
                </a:ln>
                <a:solidFill>
                  <a:schemeClr val="tx1">
                    <a:tint val="75000"/>
                  </a:schemeClr>
                </a:solidFill>
                <a:effectLst/>
                <a:uLnTx/>
                <a:uFillTx/>
                <a:latin typeface="Times New Roman" pitchFamily="18" charset="0"/>
                <a:ea typeface="+mn-ea"/>
                <a:cs typeface="Times New Roman" pitchFamily="18" charset="0"/>
              </a:rPr>
              <a:t>Vyas</a:t>
            </a:r>
            <a:r>
              <a:rPr kumimoji="0" lang="en-US" sz="2000" b="0" i="0" u="none" strike="noStrike" kern="1200" cap="none" spc="0" normalizeH="0" baseline="0" noProof="0" dirty="0" smtClean="0">
                <a:ln>
                  <a:noFill/>
                </a:ln>
                <a:solidFill>
                  <a:schemeClr val="tx1">
                    <a:tint val="75000"/>
                  </a:schemeClr>
                </a:solidFill>
                <a:effectLst/>
                <a:uLnTx/>
                <a:uFillTx/>
                <a:latin typeface="Times New Roman" pitchFamily="18" charset="0"/>
                <a:ea typeface="+mn-ea"/>
                <a:cs typeface="Times New Roman" pitchFamily="18" charset="0"/>
              </a:rPr>
              <a:t> (Asst. Prof., CSE</a:t>
            </a:r>
            <a:r>
              <a:rPr kumimoji="0" lang="en-IN" sz="1900" b="0" i="0" u="none" strike="noStrike" kern="1200" cap="none" spc="0" normalizeH="0" baseline="0" noProof="0" dirty="0" smtClean="0">
                <a:ln>
                  <a:noFill/>
                </a:ln>
                <a:solidFill>
                  <a:schemeClr val="tx1">
                    <a:tint val="75000"/>
                  </a:schemeClr>
                </a:solidFill>
                <a:effectLst/>
                <a:uLnTx/>
                <a:uFillTx/>
                <a:latin typeface="+mn-lt"/>
                <a:ea typeface="+mn-ea"/>
                <a:cs typeface="+mn-cs"/>
              </a:rPr>
              <a:t>), JECRC, JAIPUR</a:t>
            </a:r>
            <a:endParaRPr kumimoji="0" lang="en-IN" sz="19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4099" name="object 5"/>
          <p:cNvGrpSpPr>
            <a:grpSpLocks/>
          </p:cNvGrpSpPr>
          <p:nvPr/>
        </p:nvGrpSpPr>
        <p:grpSpPr bwMode="auto">
          <a:xfrm>
            <a:off x="0" y="0"/>
            <a:ext cx="16217900" cy="9118600"/>
            <a:chOff x="0" y="0"/>
            <a:chExt cx="16217900" cy="9118600"/>
          </a:xfrm>
        </p:grpSpPr>
        <p:sp>
          <p:nvSpPr>
            <p:cNvPr id="4103"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4104"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4101" name="TextBox 12"/>
          <p:cNvSpPr txBox="1">
            <a:spLocks noChangeArrowheads="1"/>
          </p:cNvSpPr>
          <p:nvPr/>
        </p:nvSpPr>
        <p:spPr bwMode="auto">
          <a:xfrm>
            <a:off x="793750" y="292100"/>
            <a:ext cx="14249400" cy="707886"/>
          </a:xfrm>
          <a:prstGeom prst="rect">
            <a:avLst/>
          </a:prstGeom>
          <a:noFill/>
          <a:ln w="9525">
            <a:noFill/>
            <a:miter lim="800000"/>
            <a:headEnd/>
            <a:tailEnd/>
          </a:ln>
        </p:spPr>
        <p:txBody>
          <a:bodyPr>
            <a:spAutoFit/>
          </a:bodyPr>
          <a:lstStyle/>
          <a:p>
            <a:r>
              <a:rPr lang="en-US" sz="4000" b="1" dirty="0" smtClean="0">
                <a:latin typeface="Times New Roman" pitchFamily="18" charset="0"/>
                <a:cs typeface="Times New Roman" pitchFamily="18" charset="0"/>
              </a:rPr>
              <a:t>VISION </a:t>
            </a:r>
            <a:r>
              <a:rPr lang="en-US" sz="4000" b="1" dirty="0">
                <a:latin typeface="Times New Roman" pitchFamily="18" charset="0"/>
                <a:cs typeface="Times New Roman" pitchFamily="18" charset="0"/>
              </a:rPr>
              <a:t>AND MISSION OF </a:t>
            </a:r>
            <a:r>
              <a:rPr lang="en-US" sz="4000" b="1" dirty="0" smtClean="0">
                <a:latin typeface="Times New Roman" pitchFamily="18" charset="0"/>
                <a:cs typeface="Times New Roman" pitchFamily="18" charset="0"/>
              </a:rPr>
              <a:t>INSTITUTE</a:t>
            </a:r>
            <a:endParaRPr lang="en-IN" sz="4000" b="1" dirty="0">
              <a:latin typeface="Times New Roman" pitchFamily="18" charset="0"/>
              <a:cs typeface="Times New Roman" pitchFamily="18" charset="0"/>
            </a:endParaRPr>
          </a:p>
        </p:txBody>
      </p:sp>
      <p:sp>
        <p:nvSpPr>
          <p:cNvPr id="12" name="Text Placeholder 11"/>
          <p:cNvSpPr>
            <a:spLocks noGrp="1"/>
          </p:cNvSpPr>
          <p:nvPr>
            <p:ph type="body" idx="1"/>
          </p:nvPr>
        </p:nvSpPr>
        <p:spPr>
          <a:xfrm>
            <a:off x="946150" y="1282700"/>
            <a:ext cx="14935200" cy="8468472"/>
          </a:xfrm>
        </p:spPr>
        <p:txBody>
          <a:bodyPr/>
          <a:lstStyle/>
          <a:p>
            <a:r>
              <a:rPr lang="en-IN" sz="3200" b="1" dirty="0" smtClean="0">
                <a:solidFill>
                  <a:schemeClr val="tx1"/>
                </a:solidFill>
                <a:latin typeface="Times New Roman" pitchFamily="18" charset="0"/>
                <a:cs typeface="Times New Roman" pitchFamily="18" charset="0"/>
              </a:rPr>
              <a:t>VISION</a:t>
            </a:r>
          </a:p>
          <a:p>
            <a:pPr marL="0" indent="0" algn="just">
              <a:lnSpc>
                <a:spcPct val="150000"/>
              </a:lnSpc>
              <a:buNone/>
            </a:pPr>
            <a:r>
              <a:rPr lang="en-US" sz="2800" dirty="0" smtClean="0">
                <a:solidFill>
                  <a:schemeClr val="tx1"/>
                </a:solidFill>
                <a:latin typeface="Times New Roman" pitchFamily="18" charset="0"/>
                <a:cs typeface="Times New Roman" pitchFamily="18" charset="0"/>
              </a:rPr>
              <a:t>To become renowned centre of outcome based learning and work towards academic, professional, cultural and social enrichments of the lives of individual and communities”</a:t>
            </a:r>
          </a:p>
          <a:p>
            <a:pPr marL="0" indent="0" algn="just">
              <a:lnSpc>
                <a:spcPct val="150000"/>
              </a:lnSpc>
              <a:buNone/>
            </a:pPr>
            <a:endParaRPr lang="en-IN" sz="1100" dirty="0" smtClean="0">
              <a:solidFill>
                <a:schemeClr val="tx1"/>
              </a:solidFill>
              <a:latin typeface="Times New Roman" pitchFamily="18" charset="0"/>
              <a:cs typeface="Times New Roman" pitchFamily="18" charset="0"/>
            </a:endParaRPr>
          </a:p>
          <a:p>
            <a:r>
              <a:rPr lang="en-US" sz="3200" b="1" dirty="0" smtClean="0">
                <a:solidFill>
                  <a:schemeClr val="tx1"/>
                </a:solidFill>
                <a:latin typeface="Times New Roman" pitchFamily="18" charset="0"/>
                <a:cs typeface="Times New Roman" pitchFamily="18" charset="0"/>
              </a:rPr>
              <a:t>MISSION</a:t>
            </a:r>
          </a:p>
          <a:p>
            <a:pPr marL="457200" indent="-457200" algn="just">
              <a:lnSpc>
                <a:spcPct val="150000"/>
              </a:lnSpc>
              <a:buNone/>
              <a:tabLst>
                <a:tab pos="457200" algn="l"/>
              </a:tabLst>
            </a:pPr>
            <a:r>
              <a:rPr lang="en-US" sz="2800" dirty="0" smtClean="0">
                <a:solidFill>
                  <a:schemeClr val="tx1"/>
                </a:solidFill>
                <a:latin typeface="Times New Roman" pitchFamily="18" charset="0"/>
                <a:cs typeface="Times New Roman" pitchFamily="18" charset="0"/>
              </a:rPr>
              <a:t>1. Focus on evaluation of learning outcomes and motivate students to inculcate research aptitude by project based learning.</a:t>
            </a:r>
          </a:p>
          <a:p>
            <a:pPr algn="just">
              <a:lnSpc>
                <a:spcPct val="150000"/>
              </a:lnSpc>
              <a:buNone/>
            </a:pPr>
            <a:r>
              <a:rPr lang="en-US" sz="2800" dirty="0" smtClean="0">
                <a:solidFill>
                  <a:schemeClr val="tx1"/>
                </a:solidFill>
                <a:latin typeface="Times New Roman" pitchFamily="18" charset="0"/>
                <a:cs typeface="Times New Roman" pitchFamily="18" charset="0"/>
              </a:rPr>
              <a:t>2. Identify areas of focus and provide platform to gain knowledge and solutions based on informed perception of Indian, regional and global needs.</a:t>
            </a:r>
          </a:p>
          <a:p>
            <a:pPr algn="just">
              <a:lnSpc>
                <a:spcPct val="150000"/>
              </a:lnSpc>
              <a:buNone/>
            </a:pPr>
            <a:r>
              <a:rPr lang="en-US" sz="2800" dirty="0" smtClean="0">
                <a:solidFill>
                  <a:schemeClr val="tx1"/>
                </a:solidFill>
                <a:latin typeface="Times New Roman" pitchFamily="18" charset="0"/>
                <a:cs typeface="Times New Roman" pitchFamily="18" charset="0"/>
              </a:rPr>
              <a:t>3. Offer opportunities for interaction between academia and industry.</a:t>
            </a:r>
          </a:p>
          <a:p>
            <a:pPr algn="just">
              <a:buNone/>
            </a:pPr>
            <a:r>
              <a:rPr lang="en-US" sz="2800" dirty="0" smtClean="0">
                <a:solidFill>
                  <a:schemeClr val="tx1"/>
                </a:solidFill>
                <a:latin typeface="Times New Roman" pitchFamily="18" charset="0"/>
                <a:cs typeface="Times New Roman" pitchFamily="18" charset="0"/>
              </a:rPr>
              <a:t>4. Develop human potential to its fullest extent so that intellectually capable and imaginatively gifted leaders can emerge in a range of professions.</a:t>
            </a:r>
          </a:p>
          <a:p>
            <a:pPr marL="0" indent="0" algn="just">
              <a:lnSpc>
                <a:spcPct val="150000"/>
              </a:lnSpc>
              <a:buNone/>
            </a:pPr>
            <a:endParaRPr lang="en-US" sz="3200" dirty="0" smtClean="0">
              <a:latin typeface="Times New Roman" pitchFamily="18" charset="0"/>
              <a:cs typeface="Times New Roman" pitchFamily="18" charset="0"/>
            </a:endParaRPr>
          </a:p>
          <a:p>
            <a:endParaRPr lang="en-US" dirty="0"/>
          </a:p>
        </p:txBody>
      </p:sp>
      <p:sp>
        <p:nvSpPr>
          <p:cNvPr id="11" name="Slide Number Placeholder 10"/>
          <p:cNvSpPr>
            <a:spLocks noGrp="1"/>
          </p:cNvSpPr>
          <p:nvPr>
            <p:ph type="sldNum" sz="quarter" idx="12"/>
          </p:nvPr>
        </p:nvSpPr>
        <p:spPr/>
        <p:txBody>
          <a:bodyPr/>
          <a:lstStyle/>
          <a:p>
            <a:pPr>
              <a:defRPr/>
            </a:pPr>
            <a:fld id="{1BB5D663-6BCF-42AE-B394-1863D8DE5BA1}" type="slidenum">
              <a:rPr lang="en-IN" smtClean="0"/>
              <a:pPr>
                <a:defRPr/>
              </a:pPr>
              <a:t>2</a:t>
            </a:fld>
            <a:endParaRPr lang="en-IN"/>
          </a:p>
        </p:txBody>
      </p:sp>
      <p:sp>
        <p:nvSpPr>
          <p:cNvPr id="14"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5123" name="object 5"/>
          <p:cNvGrpSpPr>
            <a:grpSpLocks/>
          </p:cNvGrpSpPr>
          <p:nvPr/>
        </p:nvGrpSpPr>
        <p:grpSpPr bwMode="auto">
          <a:xfrm>
            <a:off x="0" y="0"/>
            <a:ext cx="16217900" cy="9118600"/>
            <a:chOff x="0" y="0"/>
            <a:chExt cx="16217900" cy="9118600"/>
          </a:xfrm>
        </p:grpSpPr>
        <p:sp>
          <p:nvSpPr>
            <p:cNvPr id="5127"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5128"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5125" name="TextBox 12"/>
          <p:cNvSpPr txBox="1">
            <a:spLocks noChangeArrowheads="1"/>
          </p:cNvSpPr>
          <p:nvPr/>
        </p:nvSpPr>
        <p:spPr bwMode="auto">
          <a:xfrm>
            <a:off x="1250950" y="292100"/>
            <a:ext cx="14249400" cy="707886"/>
          </a:xfrm>
          <a:prstGeom prst="rect">
            <a:avLst/>
          </a:prstGeom>
          <a:noFill/>
          <a:ln w="9525">
            <a:noFill/>
            <a:miter lim="800000"/>
            <a:headEnd/>
            <a:tailEnd/>
          </a:ln>
        </p:spPr>
        <p:txBody>
          <a:bodyPr>
            <a:spAutoFit/>
          </a:bodyPr>
          <a:lstStyle/>
          <a:p>
            <a:r>
              <a:rPr lang="en-US" sz="4000" b="1" dirty="0" smtClean="0">
                <a:latin typeface="Times New Roman" pitchFamily="18" charset="0"/>
                <a:cs typeface="Times New Roman" pitchFamily="18" charset="0"/>
              </a:rPr>
              <a:t>VISION </a:t>
            </a:r>
            <a:r>
              <a:rPr lang="en-US" sz="4000" b="1" dirty="0">
                <a:latin typeface="Times New Roman" pitchFamily="18" charset="0"/>
                <a:cs typeface="Times New Roman" pitchFamily="18" charset="0"/>
              </a:rPr>
              <a:t>AND MISSION OF DEPARTMENT</a:t>
            </a:r>
            <a:endParaRPr lang="en-IN" sz="4000" b="1" dirty="0">
              <a:latin typeface="Times New Roman" pitchFamily="18" charset="0"/>
              <a:cs typeface="Times New Roman" pitchFamily="18" charset="0"/>
            </a:endParaRPr>
          </a:p>
        </p:txBody>
      </p:sp>
      <p:sp>
        <p:nvSpPr>
          <p:cNvPr id="12" name="Text Placeholder 11"/>
          <p:cNvSpPr>
            <a:spLocks noGrp="1"/>
          </p:cNvSpPr>
          <p:nvPr>
            <p:ph type="body" idx="1"/>
          </p:nvPr>
        </p:nvSpPr>
        <p:spPr>
          <a:xfrm>
            <a:off x="946150" y="1587500"/>
            <a:ext cx="14706600" cy="7663636"/>
          </a:xfrm>
        </p:spPr>
        <p:txBody>
          <a:bodyPr/>
          <a:lstStyle/>
          <a:p>
            <a:r>
              <a:rPr lang="en-IN" sz="3200" b="1" dirty="0" smtClean="0">
                <a:solidFill>
                  <a:schemeClr val="tx1"/>
                </a:solidFill>
                <a:latin typeface="Times New Roman" pitchFamily="18" charset="0"/>
                <a:cs typeface="Times New Roman" pitchFamily="18" charset="0"/>
              </a:rPr>
              <a:t>VISION</a:t>
            </a:r>
          </a:p>
          <a:p>
            <a:pPr marL="0" indent="0" algn="just">
              <a:lnSpc>
                <a:spcPct val="150000"/>
              </a:lnSpc>
              <a:buNone/>
            </a:pPr>
            <a:r>
              <a:rPr lang="en-US" sz="2800" dirty="0" smtClean="0">
                <a:solidFill>
                  <a:schemeClr val="tx1"/>
                </a:solidFill>
                <a:latin typeface="Times New Roman" pitchFamily="18" charset="0"/>
                <a:cs typeface="Times New Roman" pitchFamily="18" charset="0"/>
              </a:rPr>
              <a:t>To become renowned Centre of excellence in computer science and engineering and make competent engineers &amp; professionals with high ethical values prepared for lifelong learning.</a:t>
            </a:r>
          </a:p>
          <a:p>
            <a:endParaRPr lang="en-IN" sz="3200" b="1" dirty="0" smtClean="0">
              <a:solidFill>
                <a:schemeClr val="tx1"/>
              </a:solidFill>
              <a:latin typeface="Times New Roman" pitchFamily="18" charset="0"/>
              <a:cs typeface="Times New Roman" pitchFamily="18" charset="0"/>
            </a:endParaRPr>
          </a:p>
          <a:p>
            <a:r>
              <a:rPr lang="en-US" sz="3200" b="1" dirty="0" smtClean="0">
                <a:solidFill>
                  <a:schemeClr val="tx1"/>
                </a:solidFill>
                <a:latin typeface="Times New Roman" pitchFamily="18" charset="0"/>
                <a:cs typeface="Times New Roman" pitchFamily="18" charset="0"/>
              </a:rPr>
              <a:t>MISSION</a:t>
            </a:r>
          </a:p>
          <a:p>
            <a:pPr algn="just">
              <a:lnSpc>
                <a:spcPct val="150000"/>
              </a:lnSpc>
              <a:buNone/>
            </a:pPr>
            <a:r>
              <a:rPr lang="en-US" sz="2800" b="1" dirty="0" smtClean="0">
                <a:solidFill>
                  <a:schemeClr val="tx1"/>
                </a:solidFill>
                <a:latin typeface="Times New Roman" pitchFamily="18" charset="0"/>
                <a:cs typeface="Times New Roman" pitchFamily="18" charset="0"/>
              </a:rPr>
              <a:t>M1: </a:t>
            </a:r>
            <a:r>
              <a:rPr lang="en-US" sz="2800" dirty="0" smtClean="0">
                <a:solidFill>
                  <a:schemeClr val="tx1"/>
                </a:solidFill>
                <a:latin typeface="Times New Roman" pitchFamily="18" charset="0"/>
                <a:cs typeface="Times New Roman" pitchFamily="18" charset="0"/>
              </a:rPr>
              <a:t>To impart outcome based education for emerging technologies in the field of computer science and engineering. </a:t>
            </a:r>
          </a:p>
          <a:p>
            <a:pPr algn="just">
              <a:lnSpc>
                <a:spcPct val="150000"/>
              </a:lnSpc>
              <a:buNone/>
            </a:pPr>
            <a:r>
              <a:rPr lang="en-US" sz="2800" b="1" dirty="0" smtClean="0">
                <a:solidFill>
                  <a:schemeClr val="tx1"/>
                </a:solidFill>
                <a:latin typeface="Times New Roman" pitchFamily="18" charset="0"/>
                <a:cs typeface="Times New Roman" pitchFamily="18" charset="0"/>
              </a:rPr>
              <a:t>M2: </a:t>
            </a:r>
            <a:r>
              <a:rPr lang="en-US" sz="2800" dirty="0" smtClean="0">
                <a:solidFill>
                  <a:schemeClr val="tx1"/>
                </a:solidFill>
                <a:latin typeface="Times New Roman" pitchFamily="18" charset="0"/>
                <a:cs typeface="Times New Roman" pitchFamily="18" charset="0"/>
              </a:rPr>
              <a:t>To provide opportunities for interaction between academia and industry.  </a:t>
            </a:r>
          </a:p>
          <a:p>
            <a:pPr algn="just">
              <a:lnSpc>
                <a:spcPct val="150000"/>
              </a:lnSpc>
              <a:buNone/>
            </a:pPr>
            <a:r>
              <a:rPr lang="en-US" sz="2800" b="1" dirty="0" smtClean="0">
                <a:solidFill>
                  <a:schemeClr val="tx1"/>
                </a:solidFill>
                <a:latin typeface="Times New Roman" pitchFamily="18" charset="0"/>
                <a:cs typeface="Times New Roman" pitchFamily="18" charset="0"/>
              </a:rPr>
              <a:t>M3: </a:t>
            </a:r>
            <a:r>
              <a:rPr lang="en-US" sz="2800" dirty="0" smtClean="0">
                <a:solidFill>
                  <a:schemeClr val="tx1"/>
                </a:solidFill>
                <a:latin typeface="Times New Roman" pitchFamily="18" charset="0"/>
                <a:cs typeface="Times New Roman" pitchFamily="18" charset="0"/>
              </a:rPr>
              <a:t>To provide platform for lifelong learning by accepting the change in technologies</a:t>
            </a:r>
          </a:p>
          <a:p>
            <a:pPr algn="just">
              <a:lnSpc>
                <a:spcPct val="150000"/>
              </a:lnSpc>
              <a:buNone/>
            </a:pPr>
            <a:r>
              <a:rPr lang="en-US" sz="2800" b="1" dirty="0" smtClean="0">
                <a:solidFill>
                  <a:schemeClr val="tx1"/>
                </a:solidFill>
                <a:latin typeface="Times New Roman" pitchFamily="18" charset="0"/>
                <a:cs typeface="Times New Roman" pitchFamily="18" charset="0"/>
              </a:rPr>
              <a:t>M4: </a:t>
            </a:r>
            <a:r>
              <a:rPr lang="en-US" sz="2800" dirty="0" smtClean="0">
                <a:solidFill>
                  <a:schemeClr val="tx1"/>
                </a:solidFill>
                <a:latin typeface="Times New Roman" pitchFamily="18" charset="0"/>
                <a:cs typeface="Times New Roman" pitchFamily="18" charset="0"/>
              </a:rPr>
              <a:t>To develop aptitude of fulfilling social responsibilities.</a:t>
            </a:r>
          </a:p>
          <a:p>
            <a:endParaRPr lang="en-IN" sz="3200" b="1" dirty="0" smtClean="0">
              <a:latin typeface="Times New Roman" pitchFamily="18" charset="0"/>
              <a:cs typeface="Times New Roman" pitchFamily="18" charset="0"/>
            </a:endParaRPr>
          </a:p>
          <a:p>
            <a:endParaRPr lang="en-US" dirty="0"/>
          </a:p>
        </p:txBody>
      </p:sp>
      <p:sp>
        <p:nvSpPr>
          <p:cNvPr id="8" name="Slide Number Placeholder 7"/>
          <p:cNvSpPr>
            <a:spLocks noGrp="1"/>
          </p:cNvSpPr>
          <p:nvPr>
            <p:ph type="sldNum" sz="quarter" idx="12"/>
          </p:nvPr>
        </p:nvSpPr>
        <p:spPr/>
        <p:txBody>
          <a:bodyPr/>
          <a:lstStyle/>
          <a:p>
            <a:pPr>
              <a:defRPr/>
            </a:pPr>
            <a:fld id="{87369A1E-A026-4799-8593-3B0600F71384}" type="slidenum">
              <a:rPr lang="en-IN" smtClean="0"/>
              <a:pPr>
                <a:defRPr/>
              </a:pPr>
              <a:t>3</a:t>
            </a:fld>
            <a:endParaRPr lang="en-IN"/>
          </a:p>
        </p:txBody>
      </p:sp>
      <p:sp>
        <p:nvSpPr>
          <p:cNvPr id="13"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6147" name="object 5"/>
          <p:cNvGrpSpPr>
            <a:grpSpLocks/>
          </p:cNvGrpSpPr>
          <p:nvPr/>
        </p:nvGrpSpPr>
        <p:grpSpPr bwMode="auto">
          <a:xfrm>
            <a:off x="0" y="0"/>
            <a:ext cx="16217900" cy="91186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6149" name="TextBox 12"/>
          <p:cNvSpPr txBox="1">
            <a:spLocks noChangeArrowheads="1"/>
          </p:cNvSpPr>
          <p:nvPr/>
        </p:nvSpPr>
        <p:spPr bwMode="auto">
          <a:xfrm>
            <a:off x="1174750" y="292100"/>
            <a:ext cx="14249400" cy="707886"/>
          </a:xfrm>
          <a:prstGeom prst="rect">
            <a:avLst/>
          </a:prstGeom>
          <a:noFill/>
          <a:ln w="9525">
            <a:noFill/>
            <a:miter lim="800000"/>
            <a:headEnd/>
            <a:tailEnd/>
          </a:ln>
        </p:spPr>
        <p:txBody>
          <a:bodyPr>
            <a:spAutoFit/>
          </a:bodyPr>
          <a:lstStyle/>
          <a:p>
            <a:pPr algn="ctr"/>
            <a:r>
              <a:rPr lang="en-US" sz="4000" b="1" dirty="0">
                <a:latin typeface="Times New Roman" pitchFamily="18" charset="0"/>
                <a:cs typeface="Times New Roman" pitchFamily="18" charset="0"/>
              </a:rPr>
              <a:t>CONTENTS (TO BE COVERED)</a:t>
            </a:r>
            <a:endParaRPr lang="en-IN" sz="4000" b="1" dirty="0">
              <a:latin typeface="Times New Roman" pitchFamily="18" charset="0"/>
              <a:cs typeface="Times New Roman" pitchFamily="18" charset="0"/>
            </a:endParaRPr>
          </a:p>
        </p:txBody>
      </p:sp>
      <p:sp>
        <p:nvSpPr>
          <p:cNvPr id="11" name="Text Placeholder 10"/>
          <p:cNvSpPr>
            <a:spLocks noGrp="1"/>
          </p:cNvSpPr>
          <p:nvPr>
            <p:ph type="body" idx="1"/>
          </p:nvPr>
        </p:nvSpPr>
        <p:spPr>
          <a:xfrm>
            <a:off x="1098550" y="1282700"/>
            <a:ext cx="14699616" cy="6044732"/>
          </a:xfrm>
        </p:spPr>
        <p:txBody>
          <a:bodyPr/>
          <a:lstStyle/>
          <a:p>
            <a:r>
              <a:rPr lang="en-IN" sz="2800" dirty="0" smtClean="0">
                <a:solidFill>
                  <a:schemeClr val="tx1"/>
                </a:solidFill>
                <a:latin typeface="Times New Roman" pitchFamily="18" charset="0"/>
                <a:cs typeface="Times New Roman" pitchFamily="18" charset="0"/>
              </a:rPr>
              <a:t>Introduction to </a:t>
            </a:r>
            <a:r>
              <a:rPr lang="en-US" sz="2800" dirty="0">
                <a:solidFill>
                  <a:schemeClr val="tx1"/>
                </a:solidFill>
                <a:latin typeface="Times New Roman" pitchFamily="18" charset="0"/>
                <a:cs typeface="Times New Roman" pitchFamily="18" charset="0"/>
              </a:rPr>
              <a:t>SOFTWARE  DESIGN</a:t>
            </a:r>
            <a:endParaRPr lang="en-IN" sz="2800" dirty="0">
              <a:solidFill>
                <a:schemeClr val="tx1"/>
              </a:solidFill>
              <a:latin typeface="Times New Roman" pitchFamily="18" charset="0"/>
              <a:cs typeface="Times New Roman" pitchFamily="18" charset="0"/>
            </a:endParaRPr>
          </a:p>
          <a:p>
            <a:r>
              <a:rPr lang="en-US" sz="2800" dirty="0">
                <a:solidFill>
                  <a:schemeClr val="tx1"/>
                </a:solidFill>
                <a:latin typeface="Times New Roman" pitchFamily="18" charset="0"/>
                <a:cs typeface="Times New Roman" pitchFamily="18" charset="0"/>
              </a:rPr>
              <a:t>DESIGN CONCEPTS</a:t>
            </a:r>
            <a:endParaRPr lang="en-IN" sz="2800" dirty="0">
              <a:solidFill>
                <a:schemeClr val="tx1"/>
              </a:solidFill>
              <a:latin typeface="Times New Roman" pitchFamily="18" charset="0"/>
              <a:cs typeface="Times New Roman" pitchFamily="18" charset="0"/>
            </a:endParaRPr>
          </a:p>
          <a:p>
            <a:r>
              <a:rPr lang="en-US" sz="2800" dirty="0">
                <a:solidFill>
                  <a:schemeClr val="tx1"/>
                </a:solidFill>
                <a:latin typeface="Times New Roman" pitchFamily="18" charset="0"/>
                <a:cs typeface="Times New Roman" pitchFamily="18" charset="0"/>
              </a:rPr>
              <a:t>Abstraction</a:t>
            </a:r>
            <a:endParaRPr lang="en-IN" sz="2800" dirty="0">
              <a:solidFill>
                <a:schemeClr val="tx1"/>
              </a:solidFill>
              <a:latin typeface="Times New Roman" pitchFamily="18" charset="0"/>
              <a:cs typeface="Times New Roman" pitchFamily="18" charset="0"/>
            </a:endParaRPr>
          </a:p>
          <a:p>
            <a:r>
              <a:rPr lang="en-US" sz="2800" dirty="0">
                <a:solidFill>
                  <a:schemeClr val="tx1"/>
                </a:solidFill>
                <a:latin typeface="Times New Roman" pitchFamily="18" charset="0"/>
                <a:cs typeface="Times New Roman" pitchFamily="18" charset="0"/>
              </a:rPr>
              <a:t>Refinement</a:t>
            </a:r>
            <a:endParaRPr lang="en-IN" sz="2800" dirty="0">
              <a:solidFill>
                <a:schemeClr val="tx1"/>
              </a:solidFill>
              <a:latin typeface="Times New Roman" pitchFamily="18" charset="0"/>
              <a:cs typeface="Times New Roman" pitchFamily="18" charset="0"/>
            </a:endParaRPr>
          </a:p>
          <a:p>
            <a:r>
              <a:rPr lang="en-US" sz="2800" dirty="0">
                <a:solidFill>
                  <a:schemeClr val="tx1"/>
                </a:solidFill>
                <a:latin typeface="Times New Roman" pitchFamily="18" charset="0"/>
                <a:cs typeface="Times New Roman" pitchFamily="18" charset="0"/>
              </a:rPr>
              <a:t>Modularity</a:t>
            </a:r>
            <a:endParaRPr lang="en-IN" sz="2800" dirty="0">
              <a:solidFill>
                <a:schemeClr val="tx1"/>
              </a:solidFill>
              <a:latin typeface="Times New Roman" pitchFamily="18" charset="0"/>
              <a:cs typeface="Times New Roman" pitchFamily="18" charset="0"/>
            </a:endParaRPr>
          </a:p>
          <a:p>
            <a:r>
              <a:rPr lang="en-US" sz="2800" dirty="0">
                <a:solidFill>
                  <a:schemeClr val="tx1"/>
                </a:solidFill>
                <a:latin typeface="Times New Roman" pitchFamily="18" charset="0"/>
                <a:cs typeface="Times New Roman" pitchFamily="18" charset="0"/>
              </a:rPr>
              <a:t>Software Architecture</a:t>
            </a:r>
            <a:endParaRPr lang="en-IN" sz="2800" dirty="0">
              <a:solidFill>
                <a:schemeClr val="tx1"/>
              </a:solidFill>
              <a:latin typeface="Times New Roman" pitchFamily="18" charset="0"/>
              <a:cs typeface="Times New Roman" pitchFamily="18" charset="0"/>
            </a:endParaRPr>
          </a:p>
          <a:p>
            <a:r>
              <a:rPr lang="en-US" sz="2800" dirty="0">
                <a:solidFill>
                  <a:schemeClr val="tx1"/>
                </a:solidFill>
                <a:latin typeface="Times New Roman" pitchFamily="18" charset="0"/>
                <a:cs typeface="Times New Roman" pitchFamily="18" charset="0"/>
              </a:rPr>
              <a:t>Control Hierarchy</a:t>
            </a:r>
            <a:endParaRPr lang="en-IN" sz="2800" dirty="0">
              <a:solidFill>
                <a:schemeClr val="tx1"/>
              </a:solidFill>
              <a:latin typeface="Times New Roman" pitchFamily="18" charset="0"/>
              <a:cs typeface="Times New Roman" pitchFamily="18" charset="0"/>
            </a:endParaRPr>
          </a:p>
          <a:p>
            <a:r>
              <a:rPr lang="en-US" sz="2800" dirty="0">
                <a:solidFill>
                  <a:schemeClr val="tx1"/>
                </a:solidFill>
                <a:latin typeface="Times New Roman" pitchFamily="18" charset="0"/>
                <a:cs typeface="Times New Roman" pitchFamily="18" charset="0"/>
              </a:rPr>
              <a:t>Structural Partitioning</a:t>
            </a:r>
            <a:endParaRPr lang="en-IN" sz="2800" dirty="0">
              <a:solidFill>
                <a:schemeClr val="tx1"/>
              </a:solidFill>
              <a:latin typeface="Times New Roman" pitchFamily="18" charset="0"/>
              <a:cs typeface="Times New Roman" pitchFamily="18" charset="0"/>
            </a:endParaRPr>
          </a:p>
          <a:p>
            <a:r>
              <a:rPr lang="en-US" sz="2800" dirty="0">
                <a:solidFill>
                  <a:schemeClr val="tx1"/>
                </a:solidFill>
                <a:latin typeface="Times New Roman" pitchFamily="18" charset="0"/>
                <a:cs typeface="Times New Roman" pitchFamily="18" charset="0"/>
              </a:rPr>
              <a:t>EFFECTIVE MODULAR DESIGN</a:t>
            </a:r>
            <a:endParaRPr lang="en-IN" sz="2800" dirty="0">
              <a:solidFill>
                <a:schemeClr val="tx1"/>
              </a:solidFill>
              <a:latin typeface="Times New Roman" pitchFamily="18" charset="0"/>
              <a:cs typeface="Times New Roman" pitchFamily="18" charset="0"/>
            </a:endParaRPr>
          </a:p>
          <a:p>
            <a:r>
              <a:rPr lang="en-US" sz="2800" dirty="0">
                <a:solidFill>
                  <a:schemeClr val="tx1"/>
                </a:solidFill>
                <a:latin typeface="Times New Roman" pitchFamily="18" charset="0"/>
                <a:cs typeface="Times New Roman" pitchFamily="18" charset="0"/>
              </a:rPr>
              <a:t>Cohesion</a:t>
            </a:r>
            <a:endParaRPr lang="en-IN" sz="2800" dirty="0">
              <a:solidFill>
                <a:schemeClr val="tx1"/>
              </a:solidFill>
              <a:latin typeface="Times New Roman" pitchFamily="18" charset="0"/>
              <a:cs typeface="Times New Roman" pitchFamily="18" charset="0"/>
            </a:endParaRPr>
          </a:p>
          <a:p>
            <a:r>
              <a:rPr lang="en-US" sz="2800" dirty="0">
                <a:solidFill>
                  <a:schemeClr val="tx1"/>
                </a:solidFill>
                <a:latin typeface="Times New Roman" pitchFamily="18" charset="0"/>
                <a:cs typeface="Times New Roman" pitchFamily="18" charset="0"/>
              </a:rPr>
              <a:t>Coupling</a:t>
            </a:r>
            <a:endParaRPr lang="en-IN" sz="2800" dirty="0">
              <a:solidFill>
                <a:schemeClr val="tx1"/>
              </a:solidFill>
              <a:latin typeface="Times New Roman" pitchFamily="18" charset="0"/>
              <a:cs typeface="Times New Roman" pitchFamily="18" charset="0"/>
            </a:endParaRPr>
          </a:p>
          <a:p>
            <a:pPr>
              <a:buNone/>
            </a:pPr>
            <a:endParaRPr lang="en-US" dirty="0"/>
          </a:p>
        </p:txBody>
      </p:sp>
      <p:sp>
        <p:nvSpPr>
          <p:cNvPr id="9"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4</a:t>
            </a:fld>
            <a:endParaRPr lang="en-IN"/>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7171"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707886"/>
          </a:xfrm>
          <a:prstGeom prst="rect">
            <a:avLst/>
          </a:prstGeom>
          <a:noFill/>
          <a:ln w="9525">
            <a:noFill/>
            <a:miter lim="800000"/>
            <a:headEnd/>
            <a:tailEnd/>
          </a:ln>
        </p:spPr>
        <p:txBody>
          <a:bodyPr>
            <a:spAutoFit/>
          </a:bodyPr>
          <a:lstStyle/>
          <a:p>
            <a:r>
              <a:rPr lang="en-US" sz="4000" b="1" u="sng" dirty="0"/>
              <a:t>DESIGN CONCEPTS</a:t>
            </a:r>
            <a:endParaRPr lang="en-IN" sz="4000" dirty="0"/>
          </a:p>
        </p:txBody>
      </p:sp>
      <p:sp>
        <p:nvSpPr>
          <p:cNvPr id="13" name="Text Placeholder 12"/>
          <p:cNvSpPr>
            <a:spLocks noGrp="1"/>
          </p:cNvSpPr>
          <p:nvPr>
            <p:ph type="body" idx="1"/>
          </p:nvPr>
        </p:nvSpPr>
        <p:spPr>
          <a:xfrm>
            <a:off x="1250950" y="2806700"/>
            <a:ext cx="11430000" cy="2462213"/>
          </a:xfrm>
        </p:spPr>
        <p:txBody>
          <a:bodyPr/>
          <a:lstStyle/>
          <a:p>
            <a:r>
              <a:rPr lang="en-US" sz="3200" dirty="0">
                <a:latin typeface="Times New Roman" panose="02020603050405020304" pitchFamily="18" charset="0"/>
                <a:cs typeface="Times New Roman" panose="02020603050405020304" pitchFamily="18" charset="0"/>
              </a:rPr>
              <a:t>A set of fundamental software design concepts has evolved over the past four decades. Although the degree of interest in each concept has varied over the years, each has stood the test of time. Each provides the software designer with a foundation from which more sophisticated design methods can be applied. </a:t>
            </a:r>
            <a:endParaRPr lang="en-IN" sz="3200" dirty="0">
              <a:latin typeface="Times New Roman" panose="02020603050405020304" pitchFamily="18" charset="0"/>
              <a:cs typeface="Times New Roman" panose="02020603050405020304" pitchFamily="18" charset="0"/>
            </a:endParaRPr>
          </a:p>
        </p:txBody>
      </p:sp>
      <p:sp>
        <p:nvSpPr>
          <p:cNvPr id="10"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5</a:t>
            </a:fld>
            <a:endParaRPr lang="en-IN"/>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707886"/>
          </a:xfrm>
          <a:prstGeom prst="rect">
            <a:avLst/>
          </a:prstGeom>
          <a:noFill/>
          <a:ln w="9525">
            <a:noFill/>
            <a:miter lim="800000"/>
            <a:headEnd/>
            <a:tailEnd/>
          </a:ln>
        </p:spPr>
        <p:txBody>
          <a:bodyPr>
            <a:spAutoFit/>
          </a:bodyPr>
          <a:lstStyle/>
          <a:p>
            <a:r>
              <a:rPr lang="en-US" sz="4000" b="1" u="sng" dirty="0"/>
              <a:t>Abstraction</a:t>
            </a:r>
            <a:endParaRPr lang="en-IN" sz="4000" dirty="0"/>
          </a:p>
        </p:txBody>
      </p:sp>
      <p:sp>
        <p:nvSpPr>
          <p:cNvPr id="13" name="Text Placeholder 12"/>
          <p:cNvSpPr>
            <a:spLocks noGrp="1"/>
          </p:cNvSpPr>
          <p:nvPr>
            <p:ph type="body" idx="1"/>
          </p:nvPr>
        </p:nvSpPr>
        <p:spPr>
          <a:xfrm>
            <a:off x="1022350" y="1282700"/>
            <a:ext cx="14401800" cy="3856440"/>
          </a:xfrm>
        </p:spPr>
        <p:txBody>
          <a:bodyPr/>
          <a:lstStyle/>
          <a:p>
            <a:r>
              <a:rPr lang="en-US" sz="3600" dirty="0">
                <a:latin typeface="Times New Roman" panose="02020603050405020304" pitchFamily="18" charset="0"/>
                <a:cs typeface="Times New Roman" panose="02020603050405020304" pitchFamily="18" charset="0"/>
              </a:rPr>
              <a:t>A </a:t>
            </a:r>
            <a:r>
              <a:rPr lang="en-US" sz="3600" i="1" dirty="0">
                <a:latin typeface="Times New Roman" panose="02020603050405020304" pitchFamily="18" charset="0"/>
                <a:cs typeface="Times New Roman" panose="02020603050405020304" pitchFamily="18" charset="0"/>
              </a:rPr>
              <a:t>data abstraction </a:t>
            </a:r>
            <a:r>
              <a:rPr lang="en-US" sz="3600" dirty="0">
                <a:latin typeface="Times New Roman" panose="02020603050405020304" pitchFamily="18" charset="0"/>
                <a:cs typeface="Times New Roman" panose="02020603050405020304" pitchFamily="18" charset="0"/>
              </a:rPr>
              <a:t>is a named collection of data that describes a data </a:t>
            </a:r>
            <a:r>
              <a:rPr lang="en-US" sz="3600" dirty="0" smtClean="0">
                <a:latin typeface="Times New Roman" panose="02020603050405020304" pitchFamily="18" charset="0"/>
                <a:cs typeface="Times New Roman" panose="02020603050405020304" pitchFamily="18" charset="0"/>
              </a:rPr>
              <a:t>object. </a:t>
            </a:r>
            <a:r>
              <a:rPr lang="en-US" sz="3600" i="1" dirty="0">
                <a:latin typeface="Times New Roman" panose="02020603050405020304" pitchFamily="18" charset="0"/>
                <a:cs typeface="Times New Roman" panose="02020603050405020304" pitchFamily="18" charset="0"/>
              </a:rPr>
              <a:t>Control abstraction </a:t>
            </a:r>
            <a:r>
              <a:rPr lang="en-US" sz="3600" dirty="0">
                <a:latin typeface="Times New Roman" panose="02020603050405020304" pitchFamily="18" charset="0"/>
                <a:cs typeface="Times New Roman" panose="02020603050405020304" pitchFamily="18" charset="0"/>
              </a:rPr>
              <a:t>is the third form of abstraction used in software design. </a:t>
            </a:r>
            <a:endParaRPr lang="en-US" sz="3600" dirty="0" smtClean="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Like</a:t>
            </a:r>
            <a:r>
              <a:rPr lang="en-IN"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procedural </a:t>
            </a:r>
            <a:r>
              <a:rPr lang="en-US" sz="3600" dirty="0">
                <a:latin typeface="Times New Roman" panose="02020603050405020304" pitchFamily="18" charset="0"/>
                <a:cs typeface="Times New Roman" panose="02020603050405020304" pitchFamily="18" charset="0"/>
              </a:rPr>
              <a:t>and data abstraction, control abstraction implies a program control mechanism without specifying internal details. An example of a control abstraction is the </a:t>
            </a:r>
            <a:r>
              <a:rPr lang="en-US" sz="3600" i="1" dirty="0">
                <a:latin typeface="Times New Roman" panose="02020603050405020304" pitchFamily="18" charset="0"/>
                <a:cs typeface="Times New Roman" panose="02020603050405020304" pitchFamily="18" charset="0"/>
              </a:rPr>
              <a:t>synchronization semaphore </a:t>
            </a:r>
            <a:r>
              <a:rPr lang="en-US" sz="3600" dirty="0">
                <a:latin typeface="Times New Roman" panose="02020603050405020304" pitchFamily="18" charset="0"/>
                <a:cs typeface="Times New Roman" panose="02020603050405020304" pitchFamily="18" charset="0"/>
              </a:rPr>
              <a:t> used to coordinate activities in an operating system.</a:t>
            </a:r>
            <a:endParaRPr lang="en-IN" sz="3600" dirty="0">
              <a:latin typeface="Times New Roman" panose="02020603050405020304" pitchFamily="18" charset="0"/>
              <a:cs typeface="Times New Roman" panose="02020603050405020304" pitchFamily="18" charset="0"/>
            </a:endParaRPr>
          </a:p>
          <a:p>
            <a:pPr marL="756285" marR="385445" lvl="1" indent="-287020">
              <a:lnSpc>
                <a:spcPct val="80000"/>
              </a:lnSpc>
              <a:spcBef>
                <a:spcPts val="590"/>
              </a:spcBef>
              <a:buFont typeface="Arial"/>
              <a:buChar char="–"/>
              <a:tabLst>
                <a:tab pos="756920" algn="l"/>
              </a:tabLst>
            </a:pPr>
            <a:endParaRPr lang="en-IN" dirty="0">
              <a:latin typeface="Times New Roman" panose="02020603050405020304" pitchFamily="18" charset="0"/>
              <a:cs typeface="Times New Roman" panose="02020603050405020304" pitchFamily="18" charset="0"/>
            </a:endParaRPr>
          </a:p>
        </p:txBody>
      </p:sp>
      <p:sp>
        <p:nvSpPr>
          <p:cNvPr id="10"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6</a:t>
            </a:fld>
            <a:endParaRPr lang="en-IN"/>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859000" cy="707886"/>
          </a:xfrm>
          <a:prstGeom prst="rect">
            <a:avLst/>
          </a:prstGeom>
          <a:noFill/>
          <a:ln w="9525">
            <a:noFill/>
            <a:miter lim="800000"/>
            <a:headEnd/>
            <a:tailEnd/>
          </a:ln>
        </p:spPr>
        <p:txBody>
          <a:bodyPr wrap="square">
            <a:spAutoFit/>
          </a:bodyPr>
          <a:lstStyle/>
          <a:p>
            <a:r>
              <a:rPr lang="en-US" sz="4000" b="1" u="sng" dirty="0"/>
              <a:t>Refinement</a:t>
            </a:r>
            <a:endParaRPr lang="en-IN" sz="4000" dirty="0"/>
          </a:p>
        </p:txBody>
      </p:sp>
      <p:sp>
        <p:nvSpPr>
          <p:cNvPr id="10"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7</a:t>
            </a:fld>
            <a:endParaRPr lang="en-IN"/>
          </a:p>
        </p:txBody>
      </p:sp>
      <p:sp>
        <p:nvSpPr>
          <p:cNvPr id="3" name="Rectangle 2"/>
          <p:cNvSpPr/>
          <p:nvPr/>
        </p:nvSpPr>
        <p:spPr>
          <a:xfrm>
            <a:off x="1003300" y="1663700"/>
            <a:ext cx="12820650" cy="2554545"/>
          </a:xfrm>
          <a:prstGeom prst="rect">
            <a:avLst/>
          </a:prstGeom>
        </p:spPr>
        <p:txBody>
          <a:bodyPr wrap="square">
            <a:spAutoFit/>
          </a:bodyPr>
          <a:lstStyle/>
          <a:p>
            <a:pPr algn="just"/>
            <a:r>
              <a:rPr lang="en-US" sz="3200" i="1" dirty="0">
                <a:latin typeface="Times New Roman" panose="02020603050405020304" pitchFamily="18" charset="0"/>
                <a:ea typeface="Calibri" panose="020F0502020204030204" pitchFamily="34" charset="0"/>
              </a:rPr>
              <a:t>Stepwise refinement </a:t>
            </a:r>
            <a:r>
              <a:rPr lang="en-US" sz="3200" dirty="0">
                <a:latin typeface="Times New Roman" panose="02020603050405020304" pitchFamily="18" charset="0"/>
                <a:ea typeface="Calibri" panose="020F0502020204030204" pitchFamily="34" charset="0"/>
              </a:rPr>
              <a:t>is a top-down design strategy originally proposed by </a:t>
            </a:r>
            <a:r>
              <a:rPr lang="en-US" sz="3200" dirty="0" err="1">
                <a:latin typeface="Times New Roman" panose="02020603050405020304" pitchFamily="18" charset="0"/>
                <a:ea typeface="Calibri" panose="020F0502020204030204" pitchFamily="34" charset="0"/>
              </a:rPr>
              <a:t>Niklaus</a:t>
            </a:r>
            <a:r>
              <a:rPr lang="en-US" sz="3200" dirty="0">
                <a:latin typeface="Times New Roman" panose="02020603050405020304" pitchFamily="18" charset="0"/>
                <a:ea typeface="Calibri" panose="020F0502020204030204" pitchFamily="34" charset="0"/>
              </a:rPr>
              <a:t> Wirth. A program is developed by successively refining levels of procedural detail. A hierarchy is developed by decomposing a macroscopic statement of function (a procedural abstraction) in a stepwise fashion until programming language statements are reached</a:t>
            </a:r>
            <a:endParaRPr lang="en-IN"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707886"/>
          </a:xfrm>
          <a:prstGeom prst="rect">
            <a:avLst/>
          </a:prstGeom>
          <a:noFill/>
          <a:ln w="9525">
            <a:noFill/>
            <a:miter lim="800000"/>
            <a:headEnd/>
            <a:tailEnd/>
          </a:ln>
        </p:spPr>
        <p:txBody>
          <a:bodyPr>
            <a:spAutoFit/>
          </a:bodyPr>
          <a:lstStyle/>
          <a:p>
            <a:r>
              <a:rPr lang="en-US" sz="4000" b="1" u="sng" dirty="0"/>
              <a:t>Modularity</a:t>
            </a:r>
            <a:endParaRPr lang="en-IN" sz="4000" dirty="0"/>
          </a:p>
        </p:txBody>
      </p:sp>
      <p:sp>
        <p:nvSpPr>
          <p:cNvPr id="10"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8</a:t>
            </a:fld>
            <a:endParaRPr lang="en-IN"/>
          </a:p>
        </p:txBody>
      </p:sp>
      <p:sp>
        <p:nvSpPr>
          <p:cNvPr id="3" name="Text Placeholder 2"/>
          <p:cNvSpPr>
            <a:spLocks noGrp="1"/>
          </p:cNvSpPr>
          <p:nvPr>
            <p:ph type="body" idx="1"/>
          </p:nvPr>
        </p:nvSpPr>
        <p:spPr>
          <a:xfrm>
            <a:off x="1569084" y="2197100"/>
            <a:ext cx="13626466" cy="5084469"/>
          </a:xfrm>
        </p:spPr>
        <p:txBody>
          <a:bodyPr/>
          <a:lstStyle/>
          <a:p>
            <a:pPr algn="just"/>
            <a:r>
              <a:rPr lang="en-US" sz="3200" dirty="0">
                <a:latin typeface="Times New Roman" panose="02020603050405020304" pitchFamily="18" charset="0"/>
                <a:cs typeface="Times New Roman" panose="02020603050405020304" pitchFamily="18" charset="0"/>
              </a:rPr>
              <a:t>The concept of modularity in computer software has been espoused for almost five decades. Software architecture (described in Section 13.4.4) embodies modularity; that is, software is divided into separately named and addressable components, often called </a:t>
            </a:r>
            <a:r>
              <a:rPr lang="en-US" sz="3200" i="1" dirty="0">
                <a:latin typeface="Times New Roman" panose="02020603050405020304" pitchFamily="18" charset="0"/>
                <a:cs typeface="Times New Roman" panose="02020603050405020304" pitchFamily="18" charset="0"/>
              </a:rPr>
              <a:t>modules, </a:t>
            </a:r>
            <a:r>
              <a:rPr lang="en-US" sz="3200" dirty="0">
                <a:latin typeface="Times New Roman" panose="02020603050405020304" pitchFamily="18" charset="0"/>
                <a:cs typeface="Times New Roman" panose="02020603050405020304" pitchFamily="18" charset="0"/>
              </a:rPr>
              <a:t>that are integrated to satisfy problem requirements. </a:t>
            </a:r>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Another </a:t>
            </a:r>
            <a:r>
              <a:rPr lang="en-US" sz="3200" dirty="0">
                <a:latin typeface="Times New Roman" panose="02020603050405020304" pitchFamily="18" charset="0"/>
                <a:cs typeface="Times New Roman" panose="02020603050405020304" pitchFamily="18" charset="0"/>
              </a:rPr>
              <a:t>important question arises when modularity is considered. How do </a:t>
            </a:r>
            <a:r>
              <a:rPr lang="en-US" sz="3200" dirty="0" smtClean="0">
                <a:latin typeface="Times New Roman" panose="02020603050405020304" pitchFamily="18" charset="0"/>
                <a:cs typeface="Times New Roman" panose="02020603050405020304" pitchFamily="18" charset="0"/>
              </a:rPr>
              <a:t>we define </a:t>
            </a:r>
            <a:r>
              <a:rPr lang="en-US" sz="3200" dirty="0">
                <a:latin typeface="Times New Roman" panose="02020603050405020304" pitchFamily="18" charset="0"/>
                <a:cs typeface="Times New Roman" panose="02020603050405020304" pitchFamily="18" charset="0"/>
              </a:rPr>
              <a:t>an appropriate module of a given size? The answer lies in the method(s) used to define modules within a system. Meyer defines five criteria that enable us to evaluate a design method with respect to its ability to define an effective modular system</a:t>
            </a:r>
            <a:r>
              <a:rPr lang="en-US" sz="3600" dirty="0">
                <a:latin typeface="Times New Roman" panose="02020603050405020304" pitchFamily="18" charset="0"/>
                <a:cs typeface="Times New Roman" panose="02020603050405020304" pitchFamily="18" charset="0"/>
              </a:rPr>
              <a:t>:</a:t>
            </a:r>
            <a:endParaRPr lang="en-IN" sz="36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3" name="Text Placeholder 12"/>
          <p:cNvSpPr>
            <a:spLocks noGrp="1"/>
          </p:cNvSpPr>
          <p:nvPr>
            <p:ph type="body" idx="1"/>
          </p:nvPr>
        </p:nvSpPr>
        <p:spPr>
          <a:xfrm>
            <a:off x="1022350" y="1054100"/>
            <a:ext cx="14401800" cy="7928324"/>
          </a:xfrm>
        </p:spPr>
        <p:txBody>
          <a:bodyPr/>
          <a:lstStyle/>
          <a:p>
            <a:r>
              <a:rPr lang="en-US" sz="3200" b="1" dirty="0" smtClean="0">
                <a:latin typeface="Times New Roman" panose="02020603050405020304" pitchFamily="18" charset="0"/>
                <a:cs typeface="Times New Roman" panose="02020603050405020304" pitchFamily="18" charset="0"/>
              </a:rPr>
              <a:t>Modular decomposability - </a:t>
            </a:r>
            <a:r>
              <a:rPr lang="en-US" sz="3200" dirty="0" smtClean="0">
                <a:latin typeface="Times New Roman" panose="02020603050405020304" pitchFamily="18" charset="0"/>
                <a:cs typeface="Times New Roman" panose="02020603050405020304" pitchFamily="18" charset="0"/>
              </a:rPr>
              <a:t>If a design method provides a systematic</a:t>
            </a:r>
            <a:r>
              <a:rPr lang="en-IN"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mechanism for decomposing the problem into sub problems, it will reduce</a:t>
            </a:r>
            <a:endParaRPr lang="en-IN" sz="3200" dirty="0" smtClean="0">
              <a:latin typeface="Times New Roman" panose="02020603050405020304" pitchFamily="18" charset="0"/>
              <a:cs typeface="Times New Roman" panose="02020603050405020304" pitchFamily="18" charset="0"/>
            </a:endParaRPr>
          </a:p>
          <a:p>
            <a:pPr marL="0" indent="0">
              <a:buNone/>
            </a:pPr>
            <a:r>
              <a:rPr lang="en-US" sz="3200" dirty="0" smtClean="0">
                <a:latin typeface="Times New Roman" panose="02020603050405020304" pitchFamily="18" charset="0"/>
                <a:cs typeface="Times New Roman" panose="02020603050405020304" pitchFamily="18" charset="0"/>
              </a:rPr>
              <a:t>   the complexity of the overall problem, thereby achieving an effective   modular</a:t>
            </a:r>
            <a:r>
              <a:rPr lang="en-IN"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solution.</a:t>
            </a:r>
            <a:endParaRPr lang="en-IN" sz="3200" dirty="0" smtClean="0">
              <a:latin typeface="Times New Roman" panose="02020603050405020304" pitchFamily="18" charset="0"/>
              <a:cs typeface="Times New Roman" panose="02020603050405020304" pitchFamily="18" charset="0"/>
            </a:endParaRPr>
          </a:p>
          <a:p>
            <a:r>
              <a:rPr lang="en-US" sz="3200" b="1" dirty="0">
                <a:latin typeface="Times New Roman" panose="02020603050405020304" pitchFamily="18" charset="0"/>
                <a:cs typeface="Times New Roman" panose="02020603050405020304" pitchFamily="18" charset="0"/>
              </a:rPr>
              <a:t>Modular </a:t>
            </a:r>
            <a:r>
              <a:rPr lang="en-US" sz="3200" b="1" dirty="0" smtClean="0">
                <a:latin typeface="Times New Roman" panose="02020603050405020304" pitchFamily="18" charset="0"/>
                <a:cs typeface="Times New Roman" panose="02020603050405020304" pitchFamily="18" charset="0"/>
              </a:rPr>
              <a:t>compos ability -  </a:t>
            </a:r>
            <a:r>
              <a:rPr lang="en-US" sz="3200" dirty="0">
                <a:latin typeface="Times New Roman" panose="02020603050405020304" pitchFamily="18" charset="0"/>
                <a:cs typeface="Times New Roman" panose="02020603050405020304" pitchFamily="18" charset="0"/>
              </a:rPr>
              <a:t>If a design method enables existing (reusable)</a:t>
            </a:r>
            <a:endParaRPr lang="en-IN" sz="3200" dirty="0">
              <a:latin typeface="Times New Roman" panose="02020603050405020304" pitchFamily="18" charset="0"/>
              <a:cs typeface="Times New Roman" panose="02020603050405020304" pitchFamily="18" charset="0"/>
            </a:endParaRPr>
          </a:p>
          <a:p>
            <a:pPr marL="0" indent="0">
              <a:buNone/>
            </a:pPr>
            <a:r>
              <a:rPr lang="en-US" sz="3200" dirty="0" smtClean="0">
                <a:latin typeface="Times New Roman" panose="02020603050405020304" pitchFamily="18" charset="0"/>
                <a:cs typeface="Times New Roman" panose="02020603050405020304" pitchFamily="18" charset="0"/>
              </a:rPr>
              <a:t> design </a:t>
            </a:r>
            <a:r>
              <a:rPr lang="en-US" sz="3200" dirty="0">
                <a:latin typeface="Times New Roman" panose="02020603050405020304" pitchFamily="18" charset="0"/>
                <a:cs typeface="Times New Roman" panose="02020603050405020304" pitchFamily="18" charset="0"/>
              </a:rPr>
              <a:t>components to be assembled into a new system, it will yield a </a:t>
            </a:r>
            <a:r>
              <a:rPr lang="en-US" sz="3200" dirty="0" smtClean="0">
                <a:latin typeface="Times New Roman" panose="02020603050405020304" pitchFamily="18" charset="0"/>
                <a:cs typeface="Times New Roman" panose="02020603050405020304" pitchFamily="18" charset="0"/>
              </a:rPr>
              <a:t>modular</a:t>
            </a:r>
            <a:r>
              <a:rPr lang="en-IN"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solution </a:t>
            </a:r>
            <a:r>
              <a:rPr lang="en-US" sz="3200" dirty="0">
                <a:latin typeface="Times New Roman" panose="02020603050405020304" pitchFamily="18" charset="0"/>
                <a:cs typeface="Times New Roman" panose="02020603050405020304" pitchFamily="18" charset="0"/>
              </a:rPr>
              <a:t>that does not reinvent the wheel</a:t>
            </a:r>
            <a:r>
              <a:rPr lang="en-US" sz="3200" dirty="0" smtClean="0">
                <a:latin typeface="Times New Roman" panose="02020603050405020304" pitchFamily="18" charset="0"/>
                <a:cs typeface="Times New Roman" panose="02020603050405020304" pitchFamily="18" charset="0"/>
              </a:rPr>
              <a:t>.</a:t>
            </a:r>
          </a:p>
          <a:p>
            <a:r>
              <a:rPr lang="en-US" sz="3200" b="1" dirty="0">
                <a:latin typeface="Times New Roman" panose="02020603050405020304" pitchFamily="18" charset="0"/>
                <a:cs typeface="Times New Roman" panose="02020603050405020304" pitchFamily="18" charset="0"/>
              </a:rPr>
              <a:t>Modular understandability. </a:t>
            </a:r>
            <a:r>
              <a:rPr lang="en-US" sz="3200" dirty="0">
                <a:latin typeface="Times New Roman" panose="02020603050405020304" pitchFamily="18" charset="0"/>
                <a:cs typeface="Times New Roman" panose="02020603050405020304" pitchFamily="18" charset="0"/>
              </a:rPr>
              <a:t>If a module can be understood as a </a:t>
            </a:r>
            <a:r>
              <a:rPr lang="en-US" sz="3200" dirty="0" smtClean="0">
                <a:latin typeface="Times New Roman" panose="02020603050405020304" pitchFamily="18" charset="0"/>
                <a:cs typeface="Times New Roman" panose="02020603050405020304" pitchFamily="18" charset="0"/>
              </a:rPr>
              <a:t>standalone</a:t>
            </a:r>
            <a:r>
              <a:rPr lang="en-IN"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unit </a:t>
            </a:r>
            <a:r>
              <a:rPr lang="en-US" sz="3200" dirty="0">
                <a:latin typeface="Times New Roman" panose="02020603050405020304" pitchFamily="18" charset="0"/>
                <a:cs typeface="Times New Roman" panose="02020603050405020304" pitchFamily="18" charset="0"/>
              </a:rPr>
              <a:t>(without reference to other modules), it will be easier to build </a:t>
            </a:r>
            <a:r>
              <a:rPr lang="en-US" sz="3200" dirty="0" smtClean="0">
                <a:latin typeface="Times New Roman" panose="02020603050405020304" pitchFamily="18" charset="0"/>
                <a:cs typeface="Times New Roman" panose="02020603050405020304" pitchFamily="18" charset="0"/>
              </a:rPr>
              <a:t>and</a:t>
            </a:r>
            <a:r>
              <a:rPr lang="en-IN"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easier </a:t>
            </a:r>
            <a:r>
              <a:rPr lang="en-US" sz="3200" dirty="0">
                <a:latin typeface="Times New Roman" panose="02020603050405020304" pitchFamily="18" charset="0"/>
                <a:cs typeface="Times New Roman" panose="02020603050405020304" pitchFamily="18" charset="0"/>
              </a:rPr>
              <a:t>to change</a:t>
            </a:r>
            <a:r>
              <a:rPr lang="en-US" sz="3200" dirty="0" smtClean="0">
                <a:latin typeface="Times New Roman" panose="02020603050405020304" pitchFamily="18" charset="0"/>
                <a:cs typeface="Times New Roman" panose="02020603050405020304" pitchFamily="18" charset="0"/>
              </a:rPr>
              <a:t>.</a:t>
            </a:r>
          </a:p>
          <a:p>
            <a:r>
              <a:rPr lang="en-US" sz="3200" b="1" dirty="0">
                <a:latin typeface="Times New Roman" panose="02020603050405020304" pitchFamily="18" charset="0"/>
                <a:cs typeface="Times New Roman" panose="02020603050405020304" pitchFamily="18" charset="0"/>
              </a:rPr>
              <a:t>Modular continuity. </a:t>
            </a:r>
            <a:r>
              <a:rPr lang="en-US" sz="3200" dirty="0">
                <a:latin typeface="Times New Roman" panose="02020603050405020304" pitchFamily="18" charset="0"/>
                <a:cs typeface="Times New Roman" panose="02020603050405020304" pitchFamily="18" charset="0"/>
              </a:rPr>
              <a:t>If small changes to the system requirements result </a:t>
            </a:r>
            <a:r>
              <a:rPr lang="en-US" sz="3200" dirty="0" smtClean="0">
                <a:latin typeface="Times New Roman" panose="02020603050405020304" pitchFamily="18" charset="0"/>
                <a:cs typeface="Times New Roman" panose="02020603050405020304" pitchFamily="18" charset="0"/>
              </a:rPr>
              <a:t>in</a:t>
            </a:r>
            <a:r>
              <a:rPr lang="en-IN"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changes </a:t>
            </a:r>
            <a:r>
              <a:rPr lang="en-US" sz="3200" dirty="0">
                <a:latin typeface="Times New Roman" panose="02020603050405020304" pitchFamily="18" charset="0"/>
                <a:cs typeface="Times New Roman" panose="02020603050405020304" pitchFamily="18" charset="0"/>
              </a:rPr>
              <a:t>to individual modules, rather than </a:t>
            </a:r>
            <a:r>
              <a:rPr lang="en-US" sz="3200" dirty="0" smtClean="0">
                <a:latin typeface="Times New Roman" panose="02020603050405020304" pitchFamily="18" charset="0"/>
                <a:cs typeface="Times New Roman" panose="02020603050405020304" pitchFamily="18" charset="0"/>
              </a:rPr>
              <a:t>system wide </a:t>
            </a:r>
            <a:r>
              <a:rPr lang="en-US" sz="3200" dirty="0">
                <a:latin typeface="Times New Roman" panose="02020603050405020304" pitchFamily="18" charset="0"/>
                <a:cs typeface="Times New Roman" panose="02020603050405020304" pitchFamily="18" charset="0"/>
              </a:rPr>
              <a:t>changes, the </a:t>
            </a:r>
            <a:r>
              <a:rPr lang="en-US" sz="3200" dirty="0" smtClean="0">
                <a:latin typeface="Times New Roman" panose="02020603050405020304" pitchFamily="18" charset="0"/>
                <a:cs typeface="Times New Roman" panose="02020603050405020304" pitchFamily="18" charset="0"/>
              </a:rPr>
              <a:t>impact</a:t>
            </a:r>
            <a:r>
              <a:rPr lang="en-IN"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of </a:t>
            </a:r>
            <a:r>
              <a:rPr lang="en-US" sz="3200" dirty="0">
                <a:latin typeface="Times New Roman" panose="02020603050405020304" pitchFamily="18" charset="0"/>
                <a:cs typeface="Times New Roman" panose="02020603050405020304" pitchFamily="18" charset="0"/>
              </a:rPr>
              <a:t>change-induced side effects will be minimized.</a:t>
            </a:r>
            <a:endParaRPr lang="en-IN" sz="3200" dirty="0">
              <a:latin typeface="Times New Roman" panose="02020603050405020304" pitchFamily="18" charset="0"/>
              <a:cs typeface="Times New Roman" panose="02020603050405020304" pitchFamily="18" charset="0"/>
            </a:endParaRPr>
          </a:p>
          <a:p>
            <a:endParaRPr lang="en-IN" sz="3600" dirty="0">
              <a:latin typeface="Times New Roman" panose="02020603050405020304" pitchFamily="18" charset="0"/>
              <a:cs typeface="Times New Roman" panose="02020603050405020304" pitchFamily="18" charset="0"/>
            </a:endParaRPr>
          </a:p>
          <a:p>
            <a:pPr marL="0" indent="0">
              <a:buNone/>
            </a:pPr>
            <a:endParaRPr lang="en-IN" sz="3600" dirty="0">
              <a:latin typeface="Times New Roman" panose="02020603050405020304" pitchFamily="18" charset="0"/>
              <a:cs typeface="Times New Roman" panose="02020603050405020304" pitchFamily="18" charset="0"/>
            </a:endParaRPr>
          </a:p>
        </p:txBody>
      </p:sp>
      <p:sp>
        <p:nvSpPr>
          <p:cNvPr id="10"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9</a:t>
            </a:fld>
            <a:endParaRPr lang="en-IN"/>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2007</TotalTime>
  <Words>1710</Words>
  <Application>Microsoft Office PowerPoint</Application>
  <PresentationFormat>Custom</PresentationFormat>
  <Paragraphs>159</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Arial Black</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KAPILGYANPEETH</dc:title>
  <dc:creator>harsh bathija</dc:creator>
  <cp:lastModifiedBy>JECRC2</cp:lastModifiedBy>
  <cp:revision>216</cp:revision>
  <dcterms:created xsi:type="dcterms:W3CDTF">2020-05-30T11:11:36Z</dcterms:created>
  <dcterms:modified xsi:type="dcterms:W3CDTF">2020-12-26T10:31:44Z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2020-05-30T00:00:00Z</vt:filetime>
  </property>
</Properties>
</file>