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267" r:id="rId3"/>
    <p:sldId id="268" r:id="rId4"/>
    <p:sldId id="269" r:id="rId5"/>
    <p:sldId id="270" r:id="rId6"/>
    <p:sldId id="272" r:id="rId7"/>
    <p:sldId id="273" r:id="rId8"/>
    <p:sldId id="274" r:id="rId9"/>
    <p:sldId id="275" r:id="rId10"/>
    <p:sldId id="279" r:id="rId11"/>
    <p:sldId id="280" r:id="rId12"/>
    <p:sldId id="281" r:id="rId13"/>
    <p:sldId id="282" r:id="rId14"/>
    <p:sldId id="283" r:id="rId15"/>
    <p:sldId id="286" r:id="rId16"/>
    <p:sldId id="285" r:id="rId17"/>
    <p:sldId id="284" r:id="rId18"/>
    <p:sldId id="278" r:id="rId19"/>
    <p:sldId id="277" r:id="rId20"/>
    <p:sldId id="293" r:id="rId21"/>
    <p:sldId id="294" r:id="rId22"/>
    <p:sldId id="292" r:id="rId23"/>
    <p:sldId id="289" r:id="rId24"/>
    <p:sldId id="290"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2" r:id="rId41"/>
    <p:sldId id="313" r:id="rId42"/>
    <p:sldId id="295" r:id="rId43"/>
    <p:sldId id="266" r:id="rId44"/>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94660"/>
  </p:normalViewPr>
  <p:slideViewPr>
    <p:cSldViewPr>
      <p:cViewPr varScale="1">
        <p:scale>
          <a:sx n="48" d="100"/>
          <a:sy n="48" d="100"/>
        </p:scale>
        <p:origin x="84" y="2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12/26/2020</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extLst>
      <p:ext uri="{BB962C8B-B14F-4D97-AF65-F5344CB8AC3E}">
        <p14:creationId xmlns:p14="http://schemas.microsoft.com/office/powerpoint/2010/main" val="2594710972"/>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5" name="Holder 5"/>
          <p:cNvSpPr>
            <a:spLocks noGrp="1"/>
          </p:cNvSpPr>
          <p:nvPr>
            <p:ph type="dt" sz="half" idx="11"/>
          </p:nvPr>
        </p:nvSpPr>
        <p:spPr/>
        <p:txBody>
          <a:bodyPr/>
          <a:lstStyle>
            <a:lvl1pPr>
              <a:defRPr/>
            </a:lvl1pPr>
          </a:lstStyle>
          <a:p>
            <a:pPr>
              <a:defRPr/>
            </a:pPr>
            <a:fld id="{E810A81B-AD0B-42E4-B779-A77A9053BC01}" type="datetime1">
              <a:rPr lang="en-US" smtClean="0"/>
              <a:pPr>
                <a:defRPr/>
              </a:pPr>
              <a:t>12/26/2020</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5" name="Holder 5"/>
          <p:cNvSpPr>
            <a:spLocks noGrp="1"/>
          </p:cNvSpPr>
          <p:nvPr>
            <p:ph type="dt" sz="half" idx="11"/>
          </p:nvPr>
        </p:nvSpPr>
        <p:spPr/>
        <p:txBody>
          <a:bodyPr/>
          <a:lstStyle>
            <a:lvl1pPr>
              <a:defRPr/>
            </a:lvl1pPr>
          </a:lstStyle>
          <a:p>
            <a:pPr>
              <a:defRPr/>
            </a:pPr>
            <a:fld id="{98CBD055-B1C9-4B05-8AA3-A34CCBEB0B0A}" type="datetime1">
              <a:rPr lang="en-US" smtClean="0"/>
              <a:pPr>
                <a:defRPr/>
              </a:pPr>
              <a:t>12/26/2020</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6" name="Holder 5"/>
          <p:cNvSpPr>
            <a:spLocks noGrp="1"/>
          </p:cNvSpPr>
          <p:nvPr>
            <p:ph type="dt" sz="half" idx="11"/>
          </p:nvPr>
        </p:nvSpPr>
        <p:spPr/>
        <p:txBody>
          <a:bodyPr/>
          <a:lstStyle>
            <a:lvl1pPr>
              <a:defRPr/>
            </a:lvl1pPr>
          </a:lstStyle>
          <a:p>
            <a:pPr>
              <a:defRPr/>
            </a:pPr>
            <a:fld id="{72A98EE0-7B06-4B73-802B-245580375A67}" type="datetime1">
              <a:rPr lang="en-US" smtClean="0"/>
              <a:pPr>
                <a:defRPr/>
              </a:pPr>
              <a:t>12/26/2020</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4" name="Holder 5"/>
          <p:cNvSpPr>
            <a:spLocks noGrp="1"/>
          </p:cNvSpPr>
          <p:nvPr>
            <p:ph type="dt" sz="half" idx="11"/>
          </p:nvPr>
        </p:nvSpPr>
        <p:spPr/>
        <p:txBody>
          <a:bodyPr/>
          <a:lstStyle>
            <a:lvl1pPr>
              <a:defRPr/>
            </a:lvl1pPr>
          </a:lstStyle>
          <a:p>
            <a:pPr>
              <a:defRPr/>
            </a:pPr>
            <a:fld id="{2DF03F6C-885A-48E4-B9AF-698C47F52D4D}" type="datetime1">
              <a:rPr lang="en-US" smtClean="0"/>
              <a:pPr>
                <a:defRPr/>
              </a:pPr>
              <a:t>12/26/2020</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IN" smtClean="0"/>
              <a:t>NAME OF FACULTY (POST, DEPTT.) ,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493F7378-C616-4F10-AD7B-2EC28743BC4A}" type="datetime1">
              <a:rPr lang="en-US" smtClean="0"/>
              <a:pPr>
                <a:defRPr/>
              </a:pPr>
              <a:t>12/26/2020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IN" smtClean="0"/>
              <a:t>NAME OF FACULTY (POST, DEPTT.) ,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97C43C7E-44E6-4BC7-8042-7FC4312512C8}" type="datetime1">
              <a:rPr lang="en-US" smtClean="0"/>
              <a:pPr>
                <a:defRPr/>
              </a:pPr>
              <a:t>12/26/2020</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936750" y="4406900"/>
            <a:ext cx="13868400" cy="2308225"/>
          </a:xfrm>
          <a:prstGeom prst="rect">
            <a:avLst/>
          </a:prstGeom>
          <a:noFill/>
          <a:ln w="9525">
            <a:noFill/>
            <a:miter lim="800000"/>
            <a:headEnd/>
            <a:tailEnd/>
          </a:ln>
        </p:spPr>
        <p:txBody>
          <a:bodyPr lIns="91334" tIns="45674" rIns="91334" bIns="45674">
            <a:spAutoFit/>
          </a:bodyPr>
          <a:lstStyle/>
          <a:p>
            <a:r>
              <a:rPr lang="en-US" sz="3600" dirty="0" smtClean="0">
                <a:latin typeface="Times New Roman" pitchFamily="18" charset="0"/>
                <a:cs typeface="Times New Roman" pitchFamily="18" charset="0"/>
              </a:rPr>
              <a:t>Year &amp; </a:t>
            </a:r>
            <a:r>
              <a:rPr lang="en-US" sz="3600" dirty="0" err="1" smtClean="0">
                <a:latin typeface="Times New Roman" pitchFamily="18" charset="0"/>
                <a:cs typeface="Times New Roman" pitchFamily="18" charset="0"/>
              </a:rPr>
              <a:t>Sem</a:t>
            </a:r>
            <a:r>
              <a:rPr lang="en-US" sz="3600" dirty="0" smtClean="0">
                <a:latin typeface="Times New Roman" pitchFamily="18" charset="0"/>
                <a:cs typeface="Times New Roman" pitchFamily="18" charset="0"/>
              </a:rPr>
              <a:t> – II &amp; III </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Subject </a:t>
            </a:r>
            <a:r>
              <a:rPr lang="en-US" sz="3600" dirty="0" smtClean="0">
                <a:latin typeface="Times New Roman" pitchFamily="18" charset="0"/>
                <a:cs typeface="Times New Roman" pitchFamily="18" charset="0"/>
              </a:rPr>
              <a:t>– Software Engineering (3CS4 - 07)</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Unit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III</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Presented by </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Manju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Vyas</a:t>
            </a:r>
            <a:r>
              <a:rPr lang="en-US" sz="3600" dirty="0" smtClean="0">
                <a:latin typeface="Times New Roman" pitchFamily="18" charset="0"/>
                <a:cs typeface="Times New Roman" pitchFamily="18" charset="0"/>
              </a:rPr>
              <a:t> (Asst. Prof., CSE)</a:t>
            </a:r>
            <a:endParaRPr lang="en-IN" sz="36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pic>
        <p:nvPicPr>
          <p:cNvPr id="3078" name="Picture 10"/>
          <p:cNvPicPr>
            <a:picLocks noChangeAspect="1" noChangeArrowheads="1"/>
          </p:cNvPicPr>
          <p:nvPr/>
        </p:nvPicPr>
        <p:blipFill>
          <a:blip r:embed="rId3"/>
          <a:srcRect/>
          <a:stretch>
            <a:fillRect/>
          </a:stretch>
        </p:blipFill>
        <p:spPr bwMode="auto">
          <a:xfrm>
            <a:off x="2927350" y="520700"/>
            <a:ext cx="3252788"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1461750" y="673100"/>
            <a:ext cx="2667000" cy="2122488"/>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584200"/>
          </a:xfrm>
          <a:prstGeom prst="rect">
            <a:avLst/>
          </a:prstGeom>
          <a:noFill/>
          <a:ln w="9525">
            <a:noFill/>
            <a:miter lim="800000"/>
            <a:headEnd/>
            <a:tailEnd/>
          </a:ln>
        </p:spPr>
        <p:txBody>
          <a:bodyPr>
            <a:spAutoFit/>
          </a:bodyPr>
          <a:lstStyle/>
          <a:p>
            <a:pPr algn="ctr"/>
            <a:r>
              <a:rPr lang="en-US" sz="3200" dirty="0"/>
              <a:t>JAIPUR ENGINEERING COLLEGE AND RESEARCH </a:t>
            </a:r>
            <a:r>
              <a:rPr lang="en-US" sz="3200" dirty="0" smtClean="0"/>
              <a:t>CENTRE</a:t>
            </a:r>
            <a:endParaRPr lang="en-IN" sz="3200"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dirty="0">
                <a:latin typeface="Times New Roman"/>
                <a:cs typeface="Times New Roman"/>
              </a:rPr>
              <a:t>Software Requirement</a:t>
            </a:r>
            <a:r>
              <a:rPr lang="en-IN" sz="4000" b="1" spc="-270" dirty="0">
                <a:latin typeface="Times New Roman"/>
                <a:cs typeface="Times New Roman"/>
              </a:rPr>
              <a:t> </a:t>
            </a:r>
            <a:r>
              <a:rPr lang="en-IN" sz="4000" b="1" dirty="0">
                <a:latin typeface="Times New Roman"/>
                <a:cs typeface="Times New Roman"/>
              </a:rPr>
              <a:t>Analysis</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054100"/>
            <a:ext cx="10439400" cy="4927503"/>
          </a:xfrm>
        </p:spPr>
        <p:txBody>
          <a:bodyPr/>
          <a:lstStyle/>
          <a:p>
            <a:pPr marL="355600" marR="5080">
              <a:spcBef>
                <a:spcPts val="95"/>
              </a:spcBef>
              <a:buFont typeface="Arial"/>
              <a:buChar char="•"/>
              <a:tabLst>
                <a:tab pos="354965" algn="l"/>
                <a:tab pos="355600" algn="l"/>
              </a:tabLst>
            </a:pPr>
            <a:r>
              <a:rPr lang="en-IN" sz="3600" spc="-5" dirty="0">
                <a:latin typeface="Times New Roman"/>
                <a:cs typeface="Times New Roman"/>
              </a:rPr>
              <a:t>Software requirement </a:t>
            </a:r>
            <a:r>
              <a:rPr lang="en-IN" sz="3600" dirty="0">
                <a:latin typeface="Times New Roman"/>
                <a:cs typeface="Times New Roman"/>
              </a:rPr>
              <a:t>analysis </a:t>
            </a:r>
            <a:r>
              <a:rPr lang="en-IN" sz="3600" spc="-15" dirty="0">
                <a:latin typeface="Times New Roman"/>
                <a:cs typeface="Times New Roman"/>
              </a:rPr>
              <a:t>may </a:t>
            </a:r>
            <a:r>
              <a:rPr lang="en-IN" sz="3600" dirty="0">
                <a:latin typeface="Times New Roman"/>
                <a:cs typeface="Times New Roman"/>
              </a:rPr>
              <a:t>be divided </a:t>
            </a:r>
            <a:r>
              <a:rPr lang="en-IN" sz="3600" spc="-5" dirty="0">
                <a:latin typeface="Times New Roman"/>
                <a:cs typeface="Times New Roman"/>
              </a:rPr>
              <a:t>into  </a:t>
            </a:r>
            <a:r>
              <a:rPr lang="en-IN" sz="3600" dirty="0">
                <a:latin typeface="Times New Roman"/>
                <a:cs typeface="Times New Roman"/>
              </a:rPr>
              <a:t>five </a:t>
            </a:r>
            <a:r>
              <a:rPr lang="en-IN" sz="3600" spc="-5" dirty="0">
                <a:latin typeface="Times New Roman"/>
                <a:cs typeface="Times New Roman"/>
              </a:rPr>
              <a:t>areas </a:t>
            </a:r>
            <a:r>
              <a:rPr lang="en-IN" sz="3600" dirty="0">
                <a:latin typeface="Times New Roman"/>
                <a:cs typeface="Times New Roman"/>
              </a:rPr>
              <a:t>of</a:t>
            </a:r>
            <a:r>
              <a:rPr lang="en-IN" sz="3600" spc="-15" dirty="0">
                <a:latin typeface="Times New Roman"/>
                <a:cs typeface="Times New Roman"/>
              </a:rPr>
              <a:t> </a:t>
            </a:r>
            <a:r>
              <a:rPr lang="en-IN" sz="3600" spc="-10" dirty="0">
                <a:latin typeface="Times New Roman"/>
                <a:cs typeface="Times New Roman"/>
              </a:rPr>
              <a:t>effort:</a:t>
            </a:r>
            <a:endParaRPr lang="en-IN" sz="3600" dirty="0">
              <a:latin typeface="Times New Roman"/>
              <a:cs typeface="Times New Roman"/>
            </a:endParaRPr>
          </a:p>
          <a:p>
            <a:pPr marL="756285" lvl="1" indent="-287020">
              <a:spcBef>
                <a:spcPts val="595"/>
              </a:spcBef>
              <a:buFont typeface="Arial"/>
              <a:buChar char="–"/>
              <a:tabLst>
                <a:tab pos="756920" algn="l"/>
              </a:tabLst>
            </a:pPr>
            <a:r>
              <a:rPr lang="en-IN" sz="3600" dirty="0">
                <a:solidFill>
                  <a:srgbClr val="FF0000"/>
                </a:solidFill>
                <a:latin typeface="Times New Roman"/>
                <a:cs typeface="Times New Roman"/>
              </a:rPr>
              <a:t>Problem</a:t>
            </a:r>
            <a:r>
              <a:rPr lang="en-IN" sz="3600" spc="-25" dirty="0">
                <a:solidFill>
                  <a:srgbClr val="FF0000"/>
                </a:solidFill>
                <a:latin typeface="Times New Roman"/>
                <a:cs typeface="Times New Roman"/>
              </a:rPr>
              <a:t> </a:t>
            </a:r>
            <a:r>
              <a:rPr lang="en-IN" sz="3600" spc="-5" dirty="0">
                <a:solidFill>
                  <a:srgbClr val="FF0000"/>
                </a:solidFill>
                <a:latin typeface="Times New Roman"/>
                <a:cs typeface="Times New Roman"/>
              </a:rPr>
              <a:t>recognition</a:t>
            </a:r>
            <a:endParaRPr lang="en-IN" sz="3600" dirty="0">
              <a:latin typeface="Times New Roman"/>
              <a:cs typeface="Times New Roman"/>
            </a:endParaRPr>
          </a:p>
          <a:p>
            <a:pPr marL="756285" lvl="1" indent="-287020">
              <a:spcBef>
                <a:spcPts val="575"/>
              </a:spcBef>
              <a:buFont typeface="Arial"/>
              <a:buChar char="–"/>
              <a:tabLst>
                <a:tab pos="756920" algn="l"/>
              </a:tabLst>
            </a:pPr>
            <a:r>
              <a:rPr lang="en-IN" sz="3600" dirty="0">
                <a:solidFill>
                  <a:srgbClr val="FF0000"/>
                </a:solidFill>
                <a:latin typeface="Times New Roman"/>
                <a:cs typeface="Times New Roman"/>
              </a:rPr>
              <a:t>Evaluation and</a:t>
            </a:r>
            <a:r>
              <a:rPr lang="en-IN" sz="3600" spc="-50" dirty="0">
                <a:solidFill>
                  <a:srgbClr val="FF0000"/>
                </a:solidFill>
                <a:latin typeface="Times New Roman"/>
                <a:cs typeface="Times New Roman"/>
              </a:rPr>
              <a:t> </a:t>
            </a:r>
            <a:r>
              <a:rPr lang="en-IN" sz="3600" dirty="0">
                <a:solidFill>
                  <a:srgbClr val="FF0000"/>
                </a:solidFill>
                <a:latin typeface="Times New Roman"/>
                <a:cs typeface="Times New Roman"/>
              </a:rPr>
              <a:t>Synthesis</a:t>
            </a:r>
            <a:endParaRPr lang="en-IN" sz="3600" dirty="0">
              <a:latin typeface="Times New Roman"/>
              <a:cs typeface="Times New Roman"/>
            </a:endParaRPr>
          </a:p>
          <a:p>
            <a:pPr marL="756285" lvl="1" indent="-287020">
              <a:spcBef>
                <a:spcPts val="575"/>
              </a:spcBef>
              <a:buFont typeface="Arial"/>
              <a:buChar char="–"/>
              <a:tabLst>
                <a:tab pos="756920" algn="l"/>
              </a:tabLst>
            </a:pPr>
            <a:r>
              <a:rPr lang="en-IN" sz="3600" dirty="0" smtClean="0">
                <a:solidFill>
                  <a:srgbClr val="FF0000"/>
                </a:solidFill>
                <a:latin typeface="Times New Roman"/>
                <a:cs typeface="Times New Roman"/>
              </a:rPr>
              <a:t>Modelling</a:t>
            </a:r>
            <a:endParaRPr lang="en-IN" sz="3600" dirty="0">
              <a:latin typeface="Times New Roman"/>
              <a:cs typeface="Times New Roman"/>
            </a:endParaRPr>
          </a:p>
          <a:p>
            <a:pPr marL="756285" lvl="1" indent="-287020">
              <a:spcBef>
                <a:spcPts val="580"/>
              </a:spcBef>
              <a:buFont typeface="Arial"/>
              <a:buChar char="–"/>
              <a:tabLst>
                <a:tab pos="756920" algn="l"/>
              </a:tabLst>
            </a:pPr>
            <a:r>
              <a:rPr lang="en-IN" sz="3600" dirty="0">
                <a:solidFill>
                  <a:srgbClr val="FF0000"/>
                </a:solidFill>
                <a:latin typeface="Times New Roman"/>
                <a:cs typeface="Times New Roman"/>
              </a:rPr>
              <a:t>Specification</a:t>
            </a:r>
            <a:endParaRPr lang="en-IN" sz="3600" dirty="0">
              <a:latin typeface="Times New Roman"/>
              <a:cs typeface="Times New Roman"/>
            </a:endParaRPr>
          </a:p>
          <a:p>
            <a:pPr marL="756285" lvl="1" indent="-287020">
              <a:spcBef>
                <a:spcPts val="575"/>
              </a:spcBef>
              <a:buFont typeface="Arial"/>
              <a:buChar char="–"/>
              <a:tabLst>
                <a:tab pos="756920" algn="l"/>
              </a:tabLst>
            </a:pPr>
            <a:r>
              <a:rPr lang="en-IN" sz="3600" dirty="0">
                <a:solidFill>
                  <a:srgbClr val="FF0000"/>
                </a:solidFill>
                <a:latin typeface="Times New Roman"/>
                <a:cs typeface="Times New Roman"/>
              </a:rPr>
              <a:t>Review</a:t>
            </a:r>
            <a:endParaRPr lang="en-IN" sz="3600" dirty="0">
              <a:latin typeface="Times New Roman"/>
              <a:cs typeface="Times New Roman"/>
            </a:endParaRPr>
          </a:p>
          <a:p>
            <a:pPr>
              <a:buNone/>
            </a:pPr>
            <a:endParaRPr lang="en-US" sz="36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a:t>
            </a:fld>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4445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dirty="0">
                <a:latin typeface="Times New Roman"/>
                <a:cs typeface="Times New Roman"/>
              </a:rPr>
              <a:t>Software Requirement</a:t>
            </a:r>
            <a:r>
              <a:rPr lang="en-IN" sz="4000" b="1" spc="-280" dirty="0">
                <a:latin typeface="Times New Roman"/>
                <a:cs typeface="Times New Roman"/>
              </a:rPr>
              <a:t> </a:t>
            </a:r>
            <a:r>
              <a:rPr lang="en-IN" sz="4000" b="1" dirty="0">
                <a:latin typeface="Times New Roman"/>
                <a:cs typeface="Times New Roman"/>
              </a:rPr>
              <a:t>Analysis</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717550" y="977900"/>
            <a:ext cx="10960100" cy="7012176"/>
          </a:xfrm>
        </p:spPr>
        <p:txBody>
          <a:bodyPr/>
          <a:lstStyle/>
          <a:p>
            <a:pPr marL="355600">
              <a:spcBef>
                <a:spcPts val="690"/>
              </a:spcBef>
              <a:buFont typeface="Arial"/>
              <a:buChar char="•"/>
              <a:tabLst>
                <a:tab pos="354965" algn="l"/>
                <a:tab pos="355600" algn="l"/>
              </a:tabLst>
            </a:pPr>
            <a:r>
              <a:rPr lang="en-IN" sz="2800" dirty="0">
                <a:solidFill>
                  <a:srgbClr val="FF0000"/>
                </a:solidFill>
                <a:latin typeface="Times New Roman"/>
                <a:cs typeface="Times New Roman"/>
              </a:rPr>
              <a:t>Problem</a:t>
            </a:r>
            <a:r>
              <a:rPr lang="en-IN" sz="2800" spc="-25" dirty="0">
                <a:solidFill>
                  <a:srgbClr val="FF0000"/>
                </a:solidFill>
                <a:latin typeface="Times New Roman"/>
                <a:cs typeface="Times New Roman"/>
              </a:rPr>
              <a:t> </a:t>
            </a:r>
            <a:r>
              <a:rPr lang="en-IN" sz="2800" spc="-5" dirty="0">
                <a:solidFill>
                  <a:srgbClr val="FF0000"/>
                </a:solidFill>
                <a:latin typeface="Times New Roman"/>
                <a:cs typeface="Times New Roman"/>
              </a:rPr>
              <a:t>recognition:</a:t>
            </a:r>
            <a:endParaRPr lang="en-IN" sz="2800" dirty="0">
              <a:latin typeface="Times New Roman"/>
              <a:cs typeface="Times New Roman"/>
            </a:endParaRPr>
          </a:p>
          <a:p>
            <a:pPr marL="756285" marR="260350" lvl="1" indent="-287020">
              <a:spcBef>
                <a:spcPts val="495"/>
              </a:spcBef>
              <a:buFont typeface="Arial"/>
              <a:buChar char="–"/>
              <a:tabLst>
                <a:tab pos="756285" algn="l"/>
                <a:tab pos="756920" algn="l"/>
              </a:tabLst>
            </a:pPr>
            <a:r>
              <a:rPr lang="en-IN" spc="-5" dirty="0">
                <a:latin typeface="Times New Roman"/>
                <a:cs typeface="Times New Roman"/>
              </a:rPr>
              <a:t>Initially </a:t>
            </a:r>
            <a:r>
              <a:rPr lang="en-IN" dirty="0">
                <a:latin typeface="Times New Roman"/>
                <a:cs typeface="Times New Roman"/>
              </a:rPr>
              <a:t>,the system analyst studies the system </a:t>
            </a:r>
            <a:r>
              <a:rPr lang="en-IN" spc="-5" dirty="0">
                <a:latin typeface="Times New Roman"/>
                <a:cs typeface="Times New Roman"/>
              </a:rPr>
              <a:t>specification </a:t>
            </a:r>
            <a:r>
              <a:rPr lang="en-IN" dirty="0">
                <a:latin typeface="Times New Roman"/>
                <a:cs typeface="Times New Roman"/>
              </a:rPr>
              <a:t>and the</a:t>
            </a:r>
            <a:r>
              <a:rPr lang="en-IN" spc="-175" dirty="0">
                <a:latin typeface="Times New Roman"/>
                <a:cs typeface="Times New Roman"/>
              </a:rPr>
              <a:t> </a:t>
            </a:r>
            <a:r>
              <a:rPr lang="en-IN" dirty="0">
                <a:latin typeface="Times New Roman"/>
                <a:cs typeface="Times New Roman"/>
              </a:rPr>
              <a:t>software  project</a:t>
            </a:r>
            <a:r>
              <a:rPr lang="en-IN" spc="-60" dirty="0">
                <a:latin typeface="Times New Roman"/>
                <a:cs typeface="Times New Roman"/>
              </a:rPr>
              <a:t> </a:t>
            </a:r>
            <a:r>
              <a:rPr lang="en-IN" dirty="0">
                <a:latin typeface="Times New Roman"/>
                <a:cs typeface="Times New Roman"/>
              </a:rPr>
              <a:t>plan.</a:t>
            </a:r>
          </a:p>
          <a:p>
            <a:pPr marL="756285" marR="245110" lvl="1" indent="-287020">
              <a:spcBef>
                <a:spcPts val="480"/>
              </a:spcBef>
              <a:buFont typeface="Arial"/>
              <a:buChar char="–"/>
              <a:tabLst>
                <a:tab pos="756285" algn="l"/>
                <a:tab pos="756920" algn="l"/>
              </a:tabLst>
            </a:pPr>
            <a:r>
              <a:rPr lang="en-IN" dirty="0">
                <a:latin typeface="Times New Roman"/>
                <a:cs typeface="Times New Roman"/>
              </a:rPr>
              <a:t>Next, </a:t>
            </a:r>
            <a:r>
              <a:rPr lang="en-IN" spc="-5" dirty="0">
                <a:latin typeface="Times New Roman"/>
                <a:cs typeface="Times New Roman"/>
              </a:rPr>
              <a:t>communication must </a:t>
            </a:r>
            <a:r>
              <a:rPr lang="en-IN" dirty="0">
                <a:latin typeface="Times New Roman"/>
                <a:cs typeface="Times New Roman"/>
              </a:rPr>
              <a:t>be established for analysis so that problem  recognition is ensured. The goal is recognition of the basic problem</a:t>
            </a:r>
            <a:r>
              <a:rPr lang="en-IN" spc="-300" dirty="0">
                <a:latin typeface="Times New Roman"/>
                <a:cs typeface="Times New Roman"/>
              </a:rPr>
              <a:t> </a:t>
            </a:r>
            <a:r>
              <a:rPr lang="en-IN" spc="-5" dirty="0" smtClean="0">
                <a:latin typeface="Times New Roman"/>
                <a:cs typeface="Times New Roman"/>
              </a:rPr>
              <a:t>elements</a:t>
            </a:r>
            <a:r>
              <a:rPr lang="en-IN" dirty="0" smtClean="0">
                <a:latin typeface="Times New Roman"/>
                <a:cs typeface="Times New Roman"/>
              </a:rPr>
              <a:t> </a:t>
            </a:r>
            <a:r>
              <a:rPr lang="en-IN" sz="2800" dirty="0" smtClean="0">
                <a:latin typeface="Times New Roman"/>
                <a:cs typeface="Times New Roman"/>
              </a:rPr>
              <a:t>as </a:t>
            </a:r>
            <a:r>
              <a:rPr lang="en-IN" sz="2800" dirty="0">
                <a:latin typeface="Times New Roman"/>
                <a:cs typeface="Times New Roman"/>
              </a:rPr>
              <a:t>perceived by the</a:t>
            </a:r>
            <a:r>
              <a:rPr lang="en-IN" sz="2800" spc="-60" dirty="0">
                <a:latin typeface="Times New Roman"/>
                <a:cs typeface="Times New Roman"/>
              </a:rPr>
              <a:t> </a:t>
            </a:r>
            <a:r>
              <a:rPr lang="en-IN" sz="2800" spc="-5" dirty="0">
                <a:latin typeface="Times New Roman"/>
                <a:cs typeface="Times New Roman"/>
              </a:rPr>
              <a:t>customers/users.</a:t>
            </a:r>
            <a:endParaRPr lang="en-IN" sz="2800" dirty="0">
              <a:latin typeface="Times New Roman"/>
              <a:cs typeface="Times New Roman"/>
            </a:endParaRPr>
          </a:p>
          <a:p>
            <a:pPr marL="354965" marR="3124835" indent="-354965">
              <a:lnSpc>
                <a:spcPts val="3460"/>
              </a:lnSpc>
              <a:spcBef>
                <a:spcPts val="195"/>
              </a:spcBef>
              <a:buFont typeface="Arial"/>
              <a:buChar char="•"/>
              <a:tabLst>
                <a:tab pos="354965" algn="l"/>
                <a:tab pos="355600" algn="l"/>
              </a:tabLst>
            </a:pPr>
            <a:r>
              <a:rPr lang="en-IN" sz="2800" dirty="0">
                <a:solidFill>
                  <a:srgbClr val="FF0000"/>
                </a:solidFill>
                <a:latin typeface="Times New Roman"/>
                <a:cs typeface="Times New Roman"/>
              </a:rPr>
              <a:t>Problem Evaluation and Solution</a:t>
            </a:r>
            <a:r>
              <a:rPr lang="en-IN" sz="2800" spc="-175" dirty="0">
                <a:solidFill>
                  <a:srgbClr val="FF0000"/>
                </a:solidFill>
                <a:latin typeface="Times New Roman"/>
                <a:cs typeface="Times New Roman"/>
              </a:rPr>
              <a:t> </a:t>
            </a:r>
            <a:r>
              <a:rPr lang="en-IN" sz="2800" dirty="0">
                <a:solidFill>
                  <a:srgbClr val="FF0000"/>
                </a:solidFill>
                <a:latin typeface="Times New Roman"/>
                <a:cs typeface="Times New Roman"/>
              </a:rPr>
              <a:t>synthesis: </a:t>
            </a:r>
            <a:r>
              <a:rPr lang="en-IN" sz="2800" u="heavy" dirty="0">
                <a:solidFill>
                  <a:srgbClr val="4F81BC"/>
                </a:solidFill>
                <a:uFill>
                  <a:solidFill>
                    <a:srgbClr val="4F81BC"/>
                  </a:solidFill>
                </a:uFill>
                <a:latin typeface="Times New Roman"/>
                <a:cs typeface="Times New Roman"/>
              </a:rPr>
              <a:t> a)Problem</a:t>
            </a:r>
            <a:r>
              <a:rPr lang="en-IN" sz="2800" u="heavy" spc="-40" dirty="0">
                <a:solidFill>
                  <a:srgbClr val="4F81BC"/>
                </a:solidFill>
                <a:uFill>
                  <a:solidFill>
                    <a:srgbClr val="4F81BC"/>
                  </a:solidFill>
                </a:uFill>
                <a:latin typeface="Times New Roman"/>
                <a:cs typeface="Times New Roman"/>
              </a:rPr>
              <a:t> </a:t>
            </a:r>
            <a:r>
              <a:rPr lang="en-IN" sz="2800" u="heavy" dirty="0">
                <a:solidFill>
                  <a:srgbClr val="4F81BC"/>
                </a:solidFill>
                <a:uFill>
                  <a:solidFill>
                    <a:srgbClr val="4F81BC"/>
                  </a:solidFill>
                </a:uFill>
                <a:latin typeface="Times New Roman"/>
                <a:cs typeface="Times New Roman"/>
              </a:rPr>
              <a:t>Evaluation</a:t>
            </a:r>
            <a:endParaRPr lang="en-IN" sz="2800" dirty="0">
              <a:latin typeface="Times New Roman"/>
              <a:cs typeface="Times New Roman"/>
            </a:endParaRPr>
          </a:p>
          <a:p>
            <a:pPr marL="1155700" indent="-229235">
              <a:spcBef>
                <a:spcPts val="280"/>
              </a:spcBef>
              <a:buFont typeface="Arial"/>
              <a:buChar char="•"/>
              <a:tabLst>
                <a:tab pos="1155700" algn="l"/>
                <a:tab pos="1156335" algn="l"/>
              </a:tabLst>
            </a:pPr>
            <a:r>
              <a:rPr lang="en-IN" sz="2800" dirty="0">
                <a:latin typeface="Times New Roman"/>
                <a:cs typeface="Times New Roman"/>
              </a:rPr>
              <a:t>The </a:t>
            </a:r>
            <a:r>
              <a:rPr lang="en-IN" sz="2800" spc="-5" dirty="0">
                <a:latin typeface="Times New Roman"/>
                <a:cs typeface="Times New Roman"/>
              </a:rPr>
              <a:t>analyst must </a:t>
            </a:r>
            <a:r>
              <a:rPr lang="en-IN" sz="2800" dirty="0">
                <a:latin typeface="Times New Roman"/>
                <a:cs typeface="Times New Roman"/>
              </a:rPr>
              <a:t>define </a:t>
            </a:r>
            <a:r>
              <a:rPr lang="en-IN" sz="2800" spc="-5" dirty="0">
                <a:latin typeface="Times New Roman"/>
                <a:cs typeface="Times New Roman"/>
              </a:rPr>
              <a:t>all </a:t>
            </a:r>
            <a:r>
              <a:rPr lang="en-IN" sz="2800" dirty="0">
                <a:latin typeface="Times New Roman"/>
                <a:cs typeface="Times New Roman"/>
              </a:rPr>
              <a:t>externally observable data objects</a:t>
            </a:r>
            <a:r>
              <a:rPr lang="en-IN" sz="2800" spc="-190" dirty="0">
                <a:latin typeface="Times New Roman"/>
                <a:cs typeface="Times New Roman"/>
              </a:rPr>
              <a:t> </a:t>
            </a:r>
            <a:r>
              <a:rPr lang="en-IN" sz="2800" dirty="0">
                <a:latin typeface="Times New Roman"/>
                <a:cs typeface="Times New Roman"/>
              </a:rPr>
              <a:t>.</a:t>
            </a:r>
          </a:p>
          <a:p>
            <a:pPr marL="1155700" indent="-229235">
              <a:spcBef>
                <a:spcPts val="480"/>
              </a:spcBef>
              <a:buFont typeface="Arial"/>
              <a:buChar char="•"/>
              <a:tabLst>
                <a:tab pos="1155700" algn="l"/>
                <a:tab pos="1156335" algn="l"/>
              </a:tabLst>
            </a:pPr>
            <a:r>
              <a:rPr lang="en-IN" sz="2800" dirty="0">
                <a:latin typeface="Times New Roman"/>
                <a:cs typeface="Times New Roman"/>
              </a:rPr>
              <a:t>Evaluate the flow and content of </a:t>
            </a:r>
            <a:r>
              <a:rPr lang="en-IN" sz="2800" spc="-5" dirty="0">
                <a:latin typeface="Times New Roman"/>
                <a:cs typeface="Times New Roman"/>
              </a:rPr>
              <a:t>information</a:t>
            </a:r>
            <a:r>
              <a:rPr lang="en-IN" sz="2800" spc="-160" dirty="0">
                <a:latin typeface="Times New Roman"/>
                <a:cs typeface="Times New Roman"/>
              </a:rPr>
              <a:t> </a:t>
            </a:r>
            <a:r>
              <a:rPr lang="en-IN" sz="2800" dirty="0">
                <a:latin typeface="Times New Roman"/>
                <a:cs typeface="Times New Roman"/>
              </a:rPr>
              <a:t>.</a:t>
            </a:r>
          </a:p>
          <a:p>
            <a:pPr marL="1155700" indent="-229235">
              <a:spcBef>
                <a:spcPts val="480"/>
              </a:spcBef>
              <a:buFont typeface="Arial"/>
              <a:buChar char="•"/>
              <a:tabLst>
                <a:tab pos="1155700" algn="l"/>
                <a:tab pos="1156335" algn="l"/>
              </a:tabLst>
            </a:pPr>
            <a:r>
              <a:rPr lang="en-IN" sz="2800" dirty="0">
                <a:latin typeface="Times New Roman"/>
                <a:cs typeface="Times New Roman"/>
              </a:rPr>
              <a:t>Define and elaborate </a:t>
            </a:r>
            <a:r>
              <a:rPr lang="en-IN" sz="2800" spc="-5" dirty="0">
                <a:latin typeface="Times New Roman"/>
                <a:cs typeface="Times New Roman"/>
              </a:rPr>
              <a:t>all </a:t>
            </a:r>
            <a:r>
              <a:rPr lang="en-IN" sz="2800" dirty="0">
                <a:latin typeface="Times New Roman"/>
                <a:cs typeface="Times New Roman"/>
              </a:rPr>
              <a:t>software functions</a:t>
            </a:r>
            <a:r>
              <a:rPr lang="en-IN" sz="2800" spc="-180" dirty="0">
                <a:latin typeface="Times New Roman"/>
                <a:cs typeface="Times New Roman"/>
              </a:rPr>
              <a:t> </a:t>
            </a:r>
            <a:r>
              <a:rPr lang="en-IN" sz="2800" dirty="0">
                <a:latin typeface="Times New Roman"/>
                <a:cs typeface="Times New Roman"/>
              </a:rPr>
              <a:t>.</a:t>
            </a:r>
          </a:p>
          <a:p>
            <a:pPr marL="1155700" indent="-229235">
              <a:spcBef>
                <a:spcPts val="480"/>
              </a:spcBef>
              <a:buFont typeface="Arial"/>
              <a:buChar char="•"/>
              <a:tabLst>
                <a:tab pos="1155700" algn="l"/>
                <a:tab pos="1156335" algn="l"/>
              </a:tabLst>
            </a:pPr>
            <a:r>
              <a:rPr lang="en-IN" sz="2800" dirty="0">
                <a:latin typeface="Times New Roman"/>
                <a:cs typeface="Times New Roman"/>
              </a:rPr>
              <a:t>understand software </a:t>
            </a:r>
            <a:r>
              <a:rPr lang="en-IN" sz="2800" dirty="0" err="1">
                <a:latin typeface="Times New Roman"/>
                <a:cs typeface="Times New Roman"/>
              </a:rPr>
              <a:t>behavior</a:t>
            </a:r>
            <a:r>
              <a:rPr lang="en-IN" sz="2800" dirty="0">
                <a:latin typeface="Times New Roman"/>
                <a:cs typeface="Times New Roman"/>
              </a:rPr>
              <a:t> in the context of events that </a:t>
            </a:r>
            <a:r>
              <a:rPr lang="en-IN" sz="2800" spc="-5" dirty="0">
                <a:latin typeface="Times New Roman"/>
                <a:cs typeface="Times New Roman"/>
              </a:rPr>
              <a:t>affect </a:t>
            </a:r>
            <a:r>
              <a:rPr lang="en-IN" sz="2800" dirty="0">
                <a:latin typeface="Times New Roman"/>
                <a:cs typeface="Times New Roman"/>
              </a:rPr>
              <a:t>the</a:t>
            </a:r>
            <a:r>
              <a:rPr lang="en-IN" sz="2800" spc="-240" dirty="0">
                <a:latin typeface="Times New Roman"/>
                <a:cs typeface="Times New Roman"/>
              </a:rPr>
              <a:t> </a:t>
            </a:r>
            <a:r>
              <a:rPr lang="en-IN" sz="2800" spc="-5" dirty="0">
                <a:latin typeface="Times New Roman"/>
                <a:cs typeface="Times New Roman"/>
              </a:rPr>
              <a:t>system</a:t>
            </a:r>
            <a:endParaRPr lang="en-IN" sz="2800" dirty="0">
              <a:latin typeface="Times New Roman"/>
              <a:cs typeface="Times New Roman"/>
            </a:endParaRPr>
          </a:p>
          <a:p>
            <a:pPr marL="1155700" indent="-229235">
              <a:spcBef>
                <a:spcPts val="484"/>
              </a:spcBef>
              <a:buFont typeface="Arial"/>
              <a:buChar char="•"/>
              <a:tabLst>
                <a:tab pos="1155700" algn="l"/>
                <a:tab pos="1156335" algn="l"/>
              </a:tabLst>
            </a:pPr>
            <a:r>
              <a:rPr lang="en-IN" sz="2800" dirty="0">
                <a:latin typeface="Times New Roman"/>
                <a:cs typeface="Times New Roman"/>
              </a:rPr>
              <a:t>Establish </a:t>
            </a:r>
            <a:r>
              <a:rPr lang="en-IN" sz="2800" spc="-5" dirty="0">
                <a:latin typeface="Times New Roman"/>
                <a:cs typeface="Times New Roman"/>
              </a:rPr>
              <a:t>system, </a:t>
            </a:r>
            <a:r>
              <a:rPr lang="en-IN" sz="2800" dirty="0">
                <a:latin typeface="Times New Roman"/>
                <a:cs typeface="Times New Roman"/>
              </a:rPr>
              <a:t>interface</a:t>
            </a:r>
            <a:r>
              <a:rPr lang="en-IN" sz="2800" spc="-70" dirty="0">
                <a:latin typeface="Times New Roman"/>
                <a:cs typeface="Times New Roman"/>
              </a:rPr>
              <a:t> </a:t>
            </a:r>
            <a:r>
              <a:rPr lang="en-IN" sz="2800" spc="-5" dirty="0">
                <a:latin typeface="Times New Roman"/>
                <a:cs typeface="Times New Roman"/>
              </a:rPr>
              <a:t>characteristics</a:t>
            </a:r>
            <a:endParaRPr lang="en-IN" sz="2800" dirty="0">
              <a:latin typeface="Times New Roman"/>
              <a:cs typeface="Times New Roman"/>
            </a:endParaRPr>
          </a:p>
          <a:p>
            <a:pPr marL="1155700" indent="-229235">
              <a:spcBef>
                <a:spcPts val="480"/>
              </a:spcBef>
              <a:buFont typeface="Arial"/>
              <a:buChar char="•"/>
              <a:tabLst>
                <a:tab pos="1155700" algn="l"/>
                <a:tab pos="1156335" algn="l"/>
              </a:tabLst>
            </a:pPr>
            <a:r>
              <a:rPr lang="en-IN" sz="2800" dirty="0">
                <a:latin typeface="Times New Roman"/>
                <a:cs typeface="Times New Roman"/>
              </a:rPr>
              <a:t>Uncover additional design</a:t>
            </a:r>
            <a:r>
              <a:rPr lang="en-IN" sz="2800" spc="-100" dirty="0">
                <a:latin typeface="Times New Roman"/>
                <a:cs typeface="Times New Roman"/>
              </a:rPr>
              <a:t> </a:t>
            </a:r>
            <a:r>
              <a:rPr lang="en-IN" sz="2800" spc="-5" dirty="0">
                <a:latin typeface="Times New Roman"/>
                <a:cs typeface="Times New Roman"/>
              </a:rPr>
              <a:t>constraints.</a:t>
            </a:r>
            <a:endParaRPr lang="en-IN" sz="2800" dirty="0">
              <a:latin typeface="Times New Roman"/>
              <a:cs typeface="Times New Roman"/>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a:t>
            </a:fld>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3" name="Text Placeholder 12"/>
          <p:cNvSpPr>
            <a:spLocks noGrp="1"/>
          </p:cNvSpPr>
          <p:nvPr>
            <p:ph type="body" idx="1"/>
          </p:nvPr>
        </p:nvSpPr>
        <p:spPr>
          <a:xfrm>
            <a:off x="869950" y="977900"/>
            <a:ext cx="13190538" cy="7294882"/>
          </a:xfrm>
        </p:spPr>
        <p:txBody>
          <a:bodyPr/>
          <a:lstStyle/>
          <a:p>
            <a:pPr marL="12700" algn="just">
              <a:lnSpc>
                <a:spcPts val="2365"/>
              </a:lnSpc>
              <a:spcBef>
                <a:spcPts val="114"/>
              </a:spcBef>
            </a:pPr>
            <a:r>
              <a:rPr lang="en-IN" sz="2800" spc="5" dirty="0">
                <a:solidFill>
                  <a:srgbClr val="4F81BC"/>
                </a:solidFill>
                <a:latin typeface="Times New Roman" panose="02020603050405020304" pitchFamily="18" charset="0"/>
                <a:cs typeface="Times New Roman" panose="02020603050405020304" pitchFamily="18" charset="0"/>
              </a:rPr>
              <a:t>b) </a:t>
            </a:r>
            <a:r>
              <a:rPr lang="en-IN" sz="2800" u="sng" spc="5" dirty="0">
                <a:solidFill>
                  <a:srgbClr val="4F81BC"/>
                </a:solidFill>
                <a:uFill>
                  <a:solidFill>
                    <a:srgbClr val="4F81BC"/>
                  </a:solidFill>
                </a:uFill>
                <a:latin typeface="Times New Roman" panose="02020603050405020304" pitchFamily="18" charset="0"/>
                <a:cs typeface="Times New Roman" panose="02020603050405020304" pitchFamily="18" charset="0"/>
              </a:rPr>
              <a:t>Solution</a:t>
            </a:r>
            <a:r>
              <a:rPr lang="en-IN" sz="2800" u="sng" spc="10" dirty="0">
                <a:solidFill>
                  <a:srgbClr val="4F81BC"/>
                </a:solidFill>
                <a:uFill>
                  <a:solidFill>
                    <a:srgbClr val="4F81BC"/>
                  </a:solidFill>
                </a:uFill>
                <a:latin typeface="Times New Roman" panose="02020603050405020304" pitchFamily="18" charset="0"/>
                <a:cs typeface="Times New Roman" panose="02020603050405020304" pitchFamily="18" charset="0"/>
              </a:rPr>
              <a:t> </a:t>
            </a:r>
            <a:r>
              <a:rPr lang="en-IN" sz="2800" u="sng" spc="5" dirty="0">
                <a:solidFill>
                  <a:srgbClr val="4F81BC"/>
                </a:solidFill>
                <a:uFill>
                  <a:solidFill>
                    <a:srgbClr val="4F81BC"/>
                  </a:solidFill>
                </a:uFill>
                <a:latin typeface="Times New Roman" panose="02020603050405020304" pitchFamily="18" charset="0"/>
                <a:cs typeface="Times New Roman" panose="02020603050405020304" pitchFamily="18" charset="0"/>
              </a:rPr>
              <a:t>synthesis</a:t>
            </a:r>
            <a:r>
              <a:rPr lang="en-IN" sz="2800" u="sng" spc="5" dirty="0" smtClean="0">
                <a:solidFill>
                  <a:srgbClr val="4F81BC"/>
                </a:solidFill>
                <a:uFill>
                  <a:solidFill>
                    <a:srgbClr val="4F81BC"/>
                  </a:solidFill>
                </a:uFill>
                <a:latin typeface="Times New Roman" panose="02020603050405020304" pitchFamily="18" charset="0"/>
                <a:cs typeface="Times New Roman" panose="02020603050405020304" pitchFamily="18" charset="0"/>
              </a:rPr>
              <a:t>:</a:t>
            </a:r>
          </a:p>
          <a:p>
            <a:pPr marL="0" indent="0" algn="just">
              <a:lnSpc>
                <a:spcPts val="2365"/>
              </a:lnSpc>
              <a:spcBef>
                <a:spcPts val="114"/>
              </a:spcBef>
              <a:buNone/>
            </a:pPr>
            <a:endParaRPr lang="en-IN" sz="2800" dirty="0">
              <a:latin typeface="Times New Roman" panose="02020603050405020304" pitchFamily="18" charset="0"/>
              <a:cs typeface="Times New Roman" panose="02020603050405020304" pitchFamily="18" charset="0"/>
            </a:endParaRPr>
          </a:p>
          <a:p>
            <a:pPr marL="355600" marR="556895" algn="just">
              <a:lnSpc>
                <a:spcPts val="1939"/>
              </a:lnSpc>
              <a:spcBef>
                <a:spcPts val="415"/>
              </a:spcBef>
              <a:buFont typeface="Arial"/>
              <a:buChar char="•"/>
              <a:tabLst>
                <a:tab pos="354965" algn="l"/>
                <a:tab pos="355600" algn="l"/>
              </a:tabLst>
            </a:pPr>
            <a:r>
              <a:rPr lang="en-IN" sz="2800" spc="5" dirty="0">
                <a:latin typeface="Times New Roman" panose="02020603050405020304" pitchFamily="18" charset="0"/>
                <a:cs typeface="Times New Roman" panose="02020603050405020304" pitchFamily="18" charset="0"/>
              </a:rPr>
              <a:t>Upon evaluating current problems and desired information (input and  output),the analyst begins to synthesize one or more</a:t>
            </a:r>
            <a:r>
              <a:rPr lang="en-IN" sz="2800" spc="60" dirty="0">
                <a:latin typeface="Times New Roman" panose="02020603050405020304" pitchFamily="18" charset="0"/>
                <a:cs typeface="Times New Roman" panose="02020603050405020304" pitchFamily="18" charset="0"/>
              </a:rPr>
              <a:t> </a:t>
            </a:r>
            <a:r>
              <a:rPr lang="en-IN" sz="2800" spc="5" dirty="0">
                <a:latin typeface="Times New Roman" panose="02020603050405020304" pitchFamily="18" charset="0"/>
                <a:cs typeface="Times New Roman" panose="02020603050405020304" pitchFamily="18" charset="0"/>
              </a:rPr>
              <a:t>solutions.</a:t>
            </a:r>
            <a:endParaRPr lang="en-IN" sz="2800" dirty="0">
              <a:latin typeface="Times New Roman" panose="02020603050405020304" pitchFamily="18" charset="0"/>
              <a:cs typeface="Times New Roman" panose="02020603050405020304" pitchFamily="18" charset="0"/>
            </a:endParaRPr>
          </a:p>
          <a:p>
            <a:pPr algn="just">
              <a:spcBef>
                <a:spcPts val="35"/>
              </a:spcBef>
              <a:buFont typeface="Arial"/>
              <a:buChar char="•"/>
            </a:pPr>
            <a:endParaRPr lang="en-IN" sz="2800" dirty="0">
              <a:latin typeface="Times New Roman" panose="02020603050405020304" pitchFamily="18" charset="0"/>
              <a:cs typeface="Times New Roman" panose="02020603050405020304" pitchFamily="18" charset="0"/>
            </a:endParaRPr>
          </a:p>
          <a:p>
            <a:pPr marL="1155700" marR="5080" lvl="1" indent="-228600" algn="just">
              <a:lnSpc>
                <a:spcPts val="1930"/>
              </a:lnSpc>
              <a:spcBef>
                <a:spcPts val="5"/>
              </a:spcBef>
              <a:buFont typeface="Arial"/>
              <a:buChar char="•"/>
              <a:tabLst>
                <a:tab pos="1155700" algn="l"/>
                <a:tab pos="1156335" algn="l"/>
              </a:tabLst>
            </a:pPr>
            <a:r>
              <a:rPr lang="en-IN" spc="5" dirty="0">
                <a:latin typeface="Times New Roman" panose="02020603050405020304" pitchFamily="18" charset="0"/>
                <a:cs typeface="Times New Roman" panose="02020603050405020304" pitchFamily="18" charset="0"/>
              </a:rPr>
              <a:t>First, data objects ,processing functions and </a:t>
            </a:r>
            <a:r>
              <a:rPr lang="en-IN" spc="5" dirty="0" err="1">
                <a:latin typeface="Times New Roman" panose="02020603050405020304" pitchFamily="18" charset="0"/>
                <a:cs typeface="Times New Roman" panose="02020603050405020304" pitchFamily="18" charset="0"/>
              </a:rPr>
              <a:t>behavior</a:t>
            </a:r>
            <a:r>
              <a:rPr lang="en-IN" spc="5" dirty="0">
                <a:latin typeface="Times New Roman" panose="02020603050405020304" pitchFamily="18" charset="0"/>
                <a:cs typeface="Times New Roman" panose="02020603050405020304" pitchFamily="18" charset="0"/>
              </a:rPr>
              <a:t> of the system  are defined in</a:t>
            </a:r>
            <a:r>
              <a:rPr lang="en-IN" spc="1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detail.</a:t>
            </a:r>
            <a:endParaRPr lang="en-IN" dirty="0">
              <a:latin typeface="Times New Roman" panose="02020603050405020304" pitchFamily="18" charset="0"/>
              <a:cs typeface="Times New Roman" panose="02020603050405020304" pitchFamily="18" charset="0"/>
            </a:endParaRPr>
          </a:p>
          <a:p>
            <a:pPr lvl="1" algn="just">
              <a:lnSpc>
                <a:spcPct val="100000"/>
              </a:lnSpc>
              <a:spcBef>
                <a:spcPts val="40"/>
              </a:spcBef>
              <a:buFont typeface="Arial"/>
              <a:buChar char="•"/>
            </a:pPr>
            <a:endParaRPr lang="en-IN" dirty="0">
              <a:latin typeface="Times New Roman" panose="02020603050405020304" pitchFamily="18" charset="0"/>
              <a:cs typeface="Times New Roman" panose="02020603050405020304" pitchFamily="18" charset="0"/>
            </a:endParaRPr>
          </a:p>
          <a:p>
            <a:pPr marL="1155700" lvl="1" indent="-229235" algn="just">
              <a:lnSpc>
                <a:spcPct val="100000"/>
              </a:lnSpc>
              <a:buFont typeface="Arial"/>
              <a:buChar char="•"/>
              <a:tabLst>
                <a:tab pos="1155700" algn="l"/>
                <a:tab pos="1156335" algn="l"/>
              </a:tabLst>
            </a:pPr>
            <a:r>
              <a:rPr lang="en-IN" spc="5" dirty="0">
                <a:latin typeface="Times New Roman" panose="02020603050405020304" pitchFamily="18" charset="0"/>
                <a:cs typeface="Times New Roman" panose="02020603050405020304" pitchFamily="18" charset="0"/>
              </a:rPr>
              <a:t>Second, the basic architecture for implementation are</a:t>
            </a:r>
            <a:r>
              <a:rPr lang="en-IN" spc="8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considered.</a:t>
            </a:r>
            <a:endParaRPr lang="en-IN" dirty="0">
              <a:latin typeface="Times New Roman" panose="02020603050405020304" pitchFamily="18" charset="0"/>
              <a:cs typeface="Times New Roman" panose="02020603050405020304" pitchFamily="18" charset="0"/>
            </a:endParaRPr>
          </a:p>
          <a:p>
            <a:pPr lvl="1" algn="just">
              <a:lnSpc>
                <a:spcPct val="100000"/>
              </a:lnSpc>
              <a:spcBef>
                <a:spcPts val="25"/>
              </a:spcBef>
              <a:buFont typeface="Arial"/>
              <a:buChar char="•"/>
            </a:pPr>
            <a:endParaRPr lang="en-IN" dirty="0">
              <a:latin typeface="Times New Roman" panose="02020603050405020304" pitchFamily="18" charset="0"/>
              <a:cs typeface="Times New Roman" panose="02020603050405020304" pitchFamily="18" charset="0"/>
            </a:endParaRPr>
          </a:p>
          <a:p>
            <a:pPr marL="1155700" marR="708660" lvl="1" indent="-228600" algn="just">
              <a:lnSpc>
                <a:spcPts val="1930"/>
              </a:lnSpc>
              <a:buFont typeface="Arial"/>
              <a:buChar char="•"/>
              <a:tabLst>
                <a:tab pos="1155700" algn="l"/>
                <a:tab pos="1156335" algn="l"/>
                <a:tab pos="2396490" algn="l"/>
              </a:tabLst>
            </a:pPr>
            <a:r>
              <a:rPr lang="en-IN" spc="5" dirty="0">
                <a:latin typeface="Times New Roman" panose="02020603050405020304" pitchFamily="18" charset="0"/>
                <a:cs typeface="Times New Roman" panose="02020603050405020304" pitchFamily="18" charset="0"/>
              </a:rPr>
              <a:t>The process of evaluation and synthesis continues until both  analyst and customer feel confident that software can be  adequately	specified for subsequent development</a:t>
            </a:r>
            <a:r>
              <a:rPr lang="en-IN" spc="4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steps.</a:t>
            </a:r>
            <a:endParaRPr lang="en-IN" dirty="0">
              <a:latin typeface="Times New Roman" panose="02020603050405020304" pitchFamily="18" charset="0"/>
              <a:cs typeface="Times New Roman" panose="02020603050405020304" pitchFamily="18" charset="0"/>
            </a:endParaRPr>
          </a:p>
          <a:p>
            <a:pPr lvl="1" algn="just">
              <a:lnSpc>
                <a:spcPct val="100000"/>
              </a:lnSpc>
              <a:spcBef>
                <a:spcPts val="50"/>
              </a:spcBef>
              <a:buFont typeface="Arial"/>
              <a:buChar char="•"/>
            </a:pPr>
            <a:endParaRPr lang="en-IN" dirty="0">
              <a:latin typeface="Times New Roman" panose="02020603050405020304" pitchFamily="18" charset="0"/>
              <a:cs typeface="Times New Roman" panose="02020603050405020304" pitchFamily="18" charset="0"/>
            </a:endParaRPr>
          </a:p>
          <a:p>
            <a:pPr marL="1155700" marR="197485" lvl="1" indent="-228600" algn="just">
              <a:lnSpc>
                <a:spcPts val="1930"/>
              </a:lnSpc>
              <a:buFont typeface="Arial"/>
              <a:buChar char="•"/>
              <a:tabLst>
                <a:tab pos="1155700" algn="l"/>
                <a:tab pos="1156335" algn="l"/>
              </a:tabLst>
            </a:pPr>
            <a:r>
              <a:rPr lang="en-IN" spc="5" dirty="0">
                <a:latin typeface="Times New Roman" panose="02020603050405020304" pitchFamily="18" charset="0"/>
                <a:cs typeface="Times New Roman" panose="02020603050405020304" pitchFamily="18" charset="0"/>
              </a:rPr>
              <a:t>Throughout evaluation and </a:t>
            </a:r>
            <a:r>
              <a:rPr lang="en-IN" dirty="0">
                <a:latin typeface="Times New Roman" panose="02020603050405020304" pitchFamily="18" charset="0"/>
                <a:cs typeface="Times New Roman" panose="02020603050405020304" pitchFamily="18" charset="0"/>
              </a:rPr>
              <a:t>synthesis </a:t>
            </a:r>
            <a:r>
              <a:rPr lang="en-IN" spc="5" dirty="0">
                <a:latin typeface="Times New Roman" panose="02020603050405020304" pitchFamily="18" charset="0"/>
                <a:cs typeface="Times New Roman" panose="02020603050405020304" pitchFamily="18" charset="0"/>
              </a:rPr>
              <a:t>,the analyst‘s primary focus  is on “what” and not</a:t>
            </a:r>
            <a:r>
              <a:rPr lang="en-IN" spc="-5"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“how”.</a:t>
            </a:r>
            <a:endParaRPr lang="en-IN" dirty="0">
              <a:latin typeface="Times New Roman" panose="02020603050405020304" pitchFamily="18" charset="0"/>
              <a:cs typeface="Times New Roman" panose="02020603050405020304" pitchFamily="18" charset="0"/>
            </a:endParaRPr>
          </a:p>
          <a:p>
            <a:pPr marL="0" indent="0" algn="just">
              <a:lnSpc>
                <a:spcPts val="2315"/>
              </a:lnSpc>
              <a:buNone/>
            </a:pPr>
            <a:endParaRPr lang="en-IN" sz="2800" dirty="0">
              <a:latin typeface="Times New Roman" panose="02020603050405020304" pitchFamily="18" charset="0"/>
              <a:cs typeface="Times New Roman" panose="02020603050405020304" pitchFamily="18" charset="0"/>
            </a:endParaRPr>
          </a:p>
          <a:p>
            <a:pPr marL="1155700" marR="138430" lvl="1" indent="-228600" algn="just">
              <a:lnSpc>
                <a:spcPct val="80500"/>
              </a:lnSpc>
              <a:spcBef>
                <a:spcPts val="440"/>
              </a:spcBef>
              <a:buFont typeface="Arial"/>
              <a:buChar char="•"/>
              <a:tabLst>
                <a:tab pos="1155700" algn="l"/>
                <a:tab pos="1156335" algn="l"/>
              </a:tabLst>
            </a:pPr>
            <a:r>
              <a:rPr lang="en-IN" spc="5" dirty="0">
                <a:latin typeface="Times New Roman" panose="02020603050405020304" pitchFamily="18" charset="0"/>
                <a:cs typeface="Times New Roman" panose="02020603050405020304" pitchFamily="18" charset="0"/>
              </a:rPr>
              <a:t>i.e. what does the system produce and consume, what functions  </a:t>
            </a:r>
            <a:r>
              <a:rPr lang="en-IN" dirty="0">
                <a:latin typeface="Times New Roman" panose="02020603050405020304" pitchFamily="18" charset="0"/>
                <a:cs typeface="Times New Roman" panose="02020603050405020304" pitchFamily="18" charset="0"/>
              </a:rPr>
              <a:t>must </a:t>
            </a:r>
            <a:r>
              <a:rPr lang="en-IN" spc="5" dirty="0">
                <a:latin typeface="Times New Roman" panose="02020603050405020304" pitchFamily="18" charset="0"/>
                <a:cs typeface="Times New Roman" panose="02020603050405020304" pitchFamily="18" charset="0"/>
              </a:rPr>
              <a:t>the system perform, what </a:t>
            </a:r>
            <a:r>
              <a:rPr lang="en-IN" spc="5" dirty="0" err="1">
                <a:latin typeface="Times New Roman" panose="02020603050405020304" pitchFamily="18" charset="0"/>
                <a:cs typeface="Times New Roman" panose="02020603050405020304" pitchFamily="18" charset="0"/>
              </a:rPr>
              <a:t>behaviors</a:t>
            </a:r>
            <a:r>
              <a:rPr lang="en-IN" spc="5" dirty="0">
                <a:latin typeface="Times New Roman" panose="02020603050405020304" pitchFamily="18" charset="0"/>
                <a:cs typeface="Times New Roman" panose="02020603050405020304" pitchFamily="18" charset="0"/>
              </a:rPr>
              <a:t> does the system exhibit,  what interfaces are defined and what constraints</a:t>
            </a:r>
            <a:r>
              <a:rPr lang="en-IN" spc="35" dirty="0">
                <a:latin typeface="Times New Roman" panose="02020603050405020304" pitchFamily="18" charset="0"/>
                <a:cs typeface="Times New Roman" panose="02020603050405020304" pitchFamily="18" charset="0"/>
              </a:rPr>
              <a:t> </a:t>
            </a:r>
            <a:r>
              <a:rPr lang="en-IN" spc="-20" dirty="0">
                <a:latin typeface="Times New Roman" panose="02020603050405020304" pitchFamily="18" charset="0"/>
                <a:cs typeface="Times New Roman" panose="02020603050405020304" pitchFamily="18" charset="0"/>
              </a:rPr>
              <a:t>apply.</a:t>
            </a:r>
            <a:endParaRPr lang="en-IN" dirty="0">
              <a:latin typeface="Times New Roman" panose="02020603050405020304" pitchFamily="18" charset="0"/>
              <a:cs typeface="Times New Roman" panose="02020603050405020304" pitchFamily="18" charset="0"/>
            </a:endParaRPr>
          </a:p>
          <a:p>
            <a:pPr algn="just">
              <a:buNone/>
            </a:pPr>
            <a:endParaRPr lang="en-US" sz="28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a:t>
            </a:fld>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3" name="Text Placeholder 12"/>
          <p:cNvSpPr>
            <a:spLocks noGrp="1"/>
          </p:cNvSpPr>
          <p:nvPr>
            <p:ph type="body" idx="1"/>
          </p:nvPr>
        </p:nvSpPr>
        <p:spPr>
          <a:xfrm>
            <a:off x="1031876" y="1282700"/>
            <a:ext cx="14401800" cy="492443"/>
          </a:xfrm>
        </p:spPr>
        <p:txBody>
          <a:bodyPr/>
          <a:lstStyle/>
          <a:p>
            <a:pPr algn="just">
              <a:buFont typeface="Wingdings" pitchFamily="2" charset="2"/>
              <a:buChar char="Ø"/>
            </a:pPr>
            <a:r>
              <a:rPr lang="en-IN" sz="3200" b="1" dirty="0">
                <a:latin typeface="Times New Roman"/>
                <a:cs typeface="Times New Roman"/>
              </a:rPr>
              <a:t>Software Requirement</a:t>
            </a:r>
            <a:r>
              <a:rPr lang="en-IN" sz="3200" b="1" spc="-350" dirty="0">
                <a:latin typeface="Times New Roman"/>
                <a:cs typeface="Times New Roman"/>
              </a:rPr>
              <a:t> </a:t>
            </a:r>
            <a:r>
              <a:rPr lang="en-IN" sz="3200" b="1" dirty="0">
                <a:latin typeface="Times New Roman"/>
                <a:cs typeface="Times New Roman"/>
              </a:rPr>
              <a:t>Analysis</a:t>
            </a: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a:t>
            </a:fld>
            <a:endParaRPr lang="en-IN"/>
          </a:p>
        </p:txBody>
      </p:sp>
      <p:sp>
        <p:nvSpPr>
          <p:cNvPr id="12" name="object 3"/>
          <p:cNvSpPr txBox="1"/>
          <p:nvPr/>
        </p:nvSpPr>
        <p:spPr>
          <a:xfrm>
            <a:off x="1250950" y="2449395"/>
            <a:ext cx="13487400" cy="4642938"/>
          </a:xfrm>
          <a:prstGeom prst="rect">
            <a:avLst/>
          </a:prstGeom>
        </p:spPr>
        <p:txBody>
          <a:bodyPr vert="horz" wrap="square" lIns="0" tIns="53975" rIns="0" bIns="0" rtlCol="0">
            <a:spAutoFit/>
          </a:bodyPr>
          <a:lstStyle/>
          <a:p>
            <a:pPr marL="355600" indent="-342900">
              <a:lnSpc>
                <a:spcPct val="100000"/>
              </a:lnSpc>
              <a:spcBef>
                <a:spcPts val="425"/>
              </a:spcBef>
              <a:buFont typeface="Arial"/>
              <a:buChar char="•"/>
              <a:tabLst>
                <a:tab pos="354965" algn="l"/>
                <a:tab pos="355600" algn="l"/>
              </a:tabLst>
            </a:pPr>
            <a:r>
              <a:rPr sz="3200" dirty="0" smtClean="0">
                <a:solidFill>
                  <a:srgbClr val="FF0000"/>
                </a:solidFill>
                <a:latin typeface="Times New Roman"/>
                <a:cs typeface="Times New Roman"/>
              </a:rPr>
              <a:t>Modeling</a:t>
            </a:r>
            <a:endParaRPr sz="3200" dirty="0" smtClean="0">
              <a:latin typeface="Times New Roman"/>
              <a:cs typeface="Times New Roman"/>
            </a:endParaRPr>
          </a:p>
          <a:p>
            <a:pPr marL="756285" marR="5080" lvl="1" indent="-287020">
              <a:lnSpc>
                <a:spcPts val="2480"/>
              </a:lnSpc>
              <a:spcBef>
                <a:spcPts val="610"/>
              </a:spcBef>
              <a:buFont typeface="Arial"/>
              <a:buChar char="–"/>
              <a:tabLst>
                <a:tab pos="756920" algn="l"/>
              </a:tabLst>
            </a:pPr>
            <a:r>
              <a:rPr sz="3200" dirty="0" smtClean="0">
                <a:latin typeface="Times New Roman"/>
                <a:cs typeface="Times New Roman"/>
              </a:rPr>
              <a:t>the analyst </a:t>
            </a:r>
            <a:r>
              <a:rPr sz="3200" spc="-5" dirty="0" smtClean="0">
                <a:latin typeface="Times New Roman"/>
                <a:cs typeface="Times New Roman"/>
              </a:rPr>
              <a:t>creates models </a:t>
            </a:r>
            <a:r>
              <a:rPr sz="3200" dirty="0" smtClean="0">
                <a:latin typeface="Times New Roman"/>
                <a:cs typeface="Times New Roman"/>
              </a:rPr>
              <a:t>of the system in </a:t>
            </a:r>
            <a:r>
              <a:rPr sz="3200" spc="-5" dirty="0" smtClean="0">
                <a:latin typeface="Times New Roman"/>
                <a:cs typeface="Times New Roman"/>
              </a:rPr>
              <a:t>an </a:t>
            </a:r>
            <a:r>
              <a:rPr sz="3200" spc="-10" dirty="0" smtClean="0">
                <a:latin typeface="Times New Roman"/>
                <a:cs typeface="Times New Roman"/>
              </a:rPr>
              <a:t>effort </a:t>
            </a:r>
            <a:r>
              <a:rPr sz="3200" dirty="0" smtClean="0">
                <a:latin typeface="Times New Roman"/>
                <a:cs typeface="Times New Roman"/>
              </a:rPr>
              <a:t>to </a:t>
            </a:r>
            <a:r>
              <a:rPr sz="3200" spc="-5" dirty="0" smtClean="0">
                <a:latin typeface="Times New Roman"/>
                <a:cs typeface="Times New Roman"/>
              </a:rPr>
              <a:t>better  </a:t>
            </a:r>
            <a:r>
              <a:rPr sz="3200" dirty="0" smtClean="0">
                <a:latin typeface="Times New Roman"/>
                <a:cs typeface="Times New Roman"/>
              </a:rPr>
              <a:t>understand </a:t>
            </a:r>
            <a:r>
              <a:rPr sz="3200" spc="-5" dirty="0" smtClean="0">
                <a:latin typeface="Times New Roman"/>
                <a:cs typeface="Times New Roman"/>
              </a:rPr>
              <a:t>data </a:t>
            </a:r>
            <a:r>
              <a:rPr sz="3200" dirty="0" smtClean="0">
                <a:latin typeface="Times New Roman"/>
                <a:cs typeface="Times New Roman"/>
              </a:rPr>
              <a:t>and </a:t>
            </a:r>
            <a:r>
              <a:rPr sz="3200" spc="-5" dirty="0" smtClean="0">
                <a:latin typeface="Times New Roman"/>
                <a:cs typeface="Times New Roman"/>
              </a:rPr>
              <a:t>control flow </a:t>
            </a:r>
            <a:r>
              <a:rPr sz="3200" dirty="0" smtClean="0">
                <a:latin typeface="Times New Roman"/>
                <a:cs typeface="Times New Roman"/>
              </a:rPr>
              <a:t>,functional</a:t>
            </a:r>
            <a:r>
              <a:rPr sz="3200" spc="-15" dirty="0" smtClean="0">
                <a:latin typeface="Times New Roman"/>
                <a:cs typeface="Times New Roman"/>
              </a:rPr>
              <a:t> </a:t>
            </a:r>
            <a:r>
              <a:rPr sz="3200" dirty="0" smtClean="0">
                <a:latin typeface="Times New Roman"/>
                <a:cs typeface="Times New Roman"/>
              </a:rPr>
              <a:t>processing</a:t>
            </a:r>
            <a:r>
              <a:rPr sz="3200" spc="-5" dirty="0" smtClean="0">
                <a:latin typeface="Times New Roman"/>
                <a:cs typeface="Times New Roman"/>
              </a:rPr>
              <a:t>,</a:t>
            </a:r>
            <a:r>
              <a:rPr lang="en-US" sz="3200" spc="-5" dirty="0" smtClean="0">
                <a:latin typeface="Times New Roman"/>
                <a:cs typeface="Times New Roman"/>
              </a:rPr>
              <a:t> </a:t>
            </a:r>
            <a:r>
              <a:rPr sz="3200" spc="-5" dirty="0" smtClean="0">
                <a:latin typeface="Times New Roman"/>
                <a:cs typeface="Times New Roman"/>
              </a:rPr>
              <a:t>operational behavior </a:t>
            </a:r>
            <a:r>
              <a:rPr sz="3200" dirty="0" smtClean="0">
                <a:latin typeface="Times New Roman"/>
                <a:cs typeface="Times New Roman"/>
              </a:rPr>
              <a:t>and </a:t>
            </a:r>
            <a:r>
              <a:rPr sz="3200" spc="-5" dirty="0" smtClean="0">
                <a:latin typeface="Times New Roman"/>
                <a:cs typeface="Times New Roman"/>
              </a:rPr>
              <a:t>information</a:t>
            </a:r>
            <a:r>
              <a:rPr sz="3200" spc="20" dirty="0" smtClean="0">
                <a:latin typeface="Times New Roman"/>
                <a:cs typeface="Times New Roman"/>
              </a:rPr>
              <a:t> </a:t>
            </a:r>
            <a:r>
              <a:rPr sz="3200" spc="-5" dirty="0" smtClean="0">
                <a:latin typeface="Times New Roman"/>
                <a:cs typeface="Times New Roman"/>
              </a:rPr>
              <a:t>content.</a:t>
            </a:r>
            <a:endParaRPr sz="3200" dirty="0" smtClean="0">
              <a:latin typeface="Times New Roman"/>
              <a:cs typeface="Times New Roman"/>
            </a:endParaRPr>
          </a:p>
          <a:p>
            <a:pPr>
              <a:lnSpc>
                <a:spcPct val="100000"/>
              </a:lnSpc>
              <a:spcBef>
                <a:spcPts val="50"/>
              </a:spcBef>
            </a:pPr>
            <a:endParaRPr sz="3200" dirty="0" smtClean="0">
              <a:latin typeface="Times New Roman"/>
              <a:cs typeface="Times New Roman"/>
            </a:endParaRPr>
          </a:p>
          <a:p>
            <a:pPr marL="355600" indent="-342900">
              <a:lnSpc>
                <a:spcPct val="100000"/>
              </a:lnSpc>
              <a:buFont typeface="Arial"/>
              <a:buChar char="•"/>
              <a:tabLst>
                <a:tab pos="354965" algn="l"/>
                <a:tab pos="355600" algn="l"/>
              </a:tabLst>
            </a:pPr>
            <a:r>
              <a:rPr sz="3200" dirty="0" smtClean="0">
                <a:solidFill>
                  <a:srgbClr val="FF0000"/>
                </a:solidFill>
                <a:latin typeface="Times New Roman"/>
                <a:cs typeface="Times New Roman"/>
              </a:rPr>
              <a:t>Specification</a:t>
            </a:r>
            <a:endParaRPr sz="3200" dirty="0" smtClean="0">
              <a:latin typeface="Times New Roman"/>
              <a:cs typeface="Times New Roman"/>
            </a:endParaRPr>
          </a:p>
          <a:p>
            <a:pPr marL="756285" lvl="1" indent="-287020">
              <a:lnSpc>
                <a:spcPct val="100000"/>
              </a:lnSpc>
              <a:spcBef>
                <a:spcPts val="290"/>
              </a:spcBef>
              <a:buFont typeface="Arial"/>
              <a:buChar char="–"/>
              <a:tabLst>
                <a:tab pos="756920" algn="l"/>
              </a:tabLst>
            </a:pPr>
            <a:r>
              <a:rPr sz="3200" dirty="0" smtClean="0">
                <a:latin typeface="Times New Roman"/>
                <a:cs typeface="Times New Roman"/>
              </a:rPr>
              <a:t>Modeling serves as the foundation of</a:t>
            </a:r>
            <a:r>
              <a:rPr sz="3200" spc="-30" dirty="0" smtClean="0">
                <a:latin typeface="Times New Roman"/>
                <a:cs typeface="Times New Roman"/>
              </a:rPr>
              <a:t> </a:t>
            </a:r>
            <a:r>
              <a:rPr sz="3200" spc="-5" dirty="0" smtClean="0">
                <a:latin typeface="Times New Roman"/>
                <a:cs typeface="Times New Roman"/>
              </a:rPr>
              <a:t>specification.</a:t>
            </a:r>
            <a:endParaRPr sz="3200" dirty="0" smtClean="0">
              <a:latin typeface="Times New Roman"/>
              <a:cs typeface="Times New Roman"/>
            </a:endParaRPr>
          </a:p>
          <a:p>
            <a:pPr lvl="1">
              <a:lnSpc>
                <a:spcPct val="100000"/>
              </a:lnSpc>
              <a:spcBef>
                <a:spcPts val="50"/>
              </a:spcBef>
              <a:buFont typeface="Arial"/>
              <a:buChar char="–"/>
            </a:pPr>
            <a:endParaRPr sz="3200" dirty="0" smtClean="0">
              <a:latin typeface="Times New Roman"/>
              <a:cs typeface="Times New Roman"/>
            </a:endParaRPr>
          </a:p>
          <a:p>
            <a:pPr marL="355600" indent="-342900">
              <a:lnSpc>
                <a:spcPct val="100000"/>
              </a:lnSpc>
              <a:spcBef>
                <a:spcPts val="5"/>
              </a:spcBef>
              <a:buFont typeface="Arial"/>
              <a:buChar char="•"/>
              <a:tabLst>
                <a:tab pos="354965" algn="l"/>
                <a:tab pos="355600" algn="l"/>
              </a:tabLst>
            </a:pPr>
            <a:r>
              <a:rPr sz="3200" dirty="0" smtClean="0">
                <a:solidFill>
                  <a:srgbClr val="FF0000"/>
                </a:solidFill>
                <a:latin typeface="Times New Roman"/>
                <a:cs typeface="Times New Roman"/>
              </a:rPr>
              <a:t>Review</a:t>
            </a:r>
            <a:endParaRPr sz="3200" dirty="0" smtClean="0">
              <a:latin typeface="Times New Roman"/>
              <a:cs typeface="Times New Roman"/>
            </a:endParaRPr>
          </a:p>
          <a:p>
            <a:pPr marL="756285" lvl="1" indent="-287020">
              <a:lnSpc>
                <a:spcPct val="100000"/>
              </a:lnSpc>
              <a:spcBef>
                <a:spcPts val="290"/>
              </a:spcBef>
              <a:buFont typeface="Arial"/>
              <a:buChar char="–"/>
              <a:tabLst>
                <a:tab pos="756920" algn="l"/>
              </a:tabLst>
            </a:pPr>
            <a:r>
              <a:rPr sz="3200" spc="-5" dirty="0" smtClean="0">
                <a:latin typeface="Times New Roman"/>
                <a:cs typeface="Times New Roman"/>
              </a:rPr>
              <a:t>Specification </a:t>
            </a:r>
            <a:r>
              <a:rPr sz="3200" dirty="0" smtClean="0">
                <a:latin typeface="Times New Roman"/>
                <a:cs typeface="Times New Roman"/>
              </a:rPr>
              <a:t>is reviewed by both </a:t>
            </a:r>
            <a:r>
              <a:rPr sz="3200" spc="-5" dirty="0" smtClean="0">
                <a:latin typeface="Times New Roman"/>
                <a:cs typeface="Times New Roman"/>
              </a:rPr>
              <a:t>analyst </a:t>
            </a:r>
            <a:r>
              <a:rPr sz="3200" dirty="0" smtClean="0">
                <a:latin typeface="Times New Roman"/>
                <a:cs typeface="Times New Roman"/>
              </a:rPr>
              <a:t>and</a:t>
            </a:r>
            <a:r>
              <a:rPr sz="3200" spc="10" dirty="0" smtClean="0">
                <a:latin typeface="Times New Roman"/>
                <a:cs typeface="Times New Roman"/>
              </a:rPr>
              <a:t> </a:t>
            </a:r>
            <a:r>
              <a:rPr sz="3200" spc="-5" dirty="0" smtClean="0">
                <a:latin typeface="Times New Roman"/>
                <a:cs typeface="Times New Roman"/>
              </a:rPr>
              <a:t>customers</a:t>
            </a:r>
            <a:endParaRPr sz="3200" dirty="0">
              <a:latin typeface="Times New Roman"/>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5" dirty="0"/>
              <a:t>Requirement </a:t>
            </a:r>
            <a:r>
              <a:rPr lang="en-IN" sz="4000" b="1" dirty="0"/>
              <a:t>Elicitation for</a:t>
            </a:r>
            <a:r>
              <a:rPr lang="en-IN" sz="4000" b="1" spc="-185" dirty="0"/>
              <a:t> </a:t>
            </a:r>
            <a:r>
              <a:rPr lang="en-IN" sz="4000" b="1" spc="-5" dirty="0"/>
              <a:t>Software</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793750" y="901700"/>
            <a:ext cx="11963400" cy="5466625"/>
          </a:xfrm>
        </p:spPr>
        <p:txBody>
          <a:bodyPr/>
          <a:lstStyle/>
          <a:p>
            <a:pPr marL="355600" marR="1079500" indent="-343535">
              <a:spcBef>
                <a:spcPts val="105"/>
              </a:spcBef>
              <a:buFont typeface="Arial"/>
              <a:buChar char="•"/>
              <a:tabLst>
                <a:tab pos="355600" algn="l"/>
                <a:tab pos="356235" algn="l"/>
              </a:tabLst>
            </a:pPr>
            <a:r>
              <a:rPr lang="en-IN" sz="3200" dirty="0">
                <a:latin typeface="Times New Roman"/>
                <a:cs typeface="Times New Roman"/>
              </a:rPr>
              <a:t>Before the </a:t>
            </a:r>
            <a:r>
              <a:rPr lang="en-IN" sz="3200" spc="-5" dirty="0">
                <a:latin typeface="Times New Roman"/>
                <a:cs typeface="Times New Roman"/>
              </a:rPr>
              <a:t>requirements can </a:t>
            </a:r>
            <a:r>
              <a:rPr lang="en-IN" sz="3200" dirty="0">
                <a:latin typeface="Times New Roman"/>
                <a:cs typeface="Times New Roman"/>
              </a:rPr>
              <a:t>be </a:t>
            </a:r>
            <a:r>
              <a:rPr lang="en-IN" sz="3200" dirty="0" err="1">
                <a:latin typeface="Times New Roman"/>
                <a:cs typeface="Times New Roman"/>
              </a:rPr>
              <a:t>analyzed</a:t>
            </a:r>
            <a:r>
              <a:rPr lang="en-IN" sz="3200" dirty="0">
                <a:latin typeface="Times New Roman"/>
                <a:cs typeface="Times New Roman"/>
              </a:rPr>
              <a:t>, </a:t>
            </a:r>
            <a:r>
              <a:rPr lang="en-IN" sz="3200" spc="-5" dirty="0" smtClean="0">
                <a:latin typeface="Times New Roman"/>
                <a:cs typeface="Times New Roman"/>
              </a:rPr>
              <a:t>modelled </a:t>
            </a:r>
            <a:r>
              <a:rPr lang="en-IN" sz="3200" dirty="0">
                <a:latin typeface="Times New Roman"/>
                <a:cs typeface="Times New Roman"/>
              </a:rPr>
              <a:t>or  </a:t>
            </a:r>
            <a:r>
              <a:rPr lang="en-IN" sz="3200" spc="-5" dirty="0" smtClean="0">
                <a:latin typeface="Times New Roman"/>
                <a:cs typeface="Times New Roman"/>
              </a:rPr>
              <a:t>specified </a:t>
            </a:r>
            <a:r>
              <a:rPr lang="en-IN" sz="3200" dirty="0" smtClean="0">
                <a:latin typeface="Times New Roman"/>
                <a:cs typeface="Times New Roman"/>
              </a:rPr>
              <a:t>, they </a:t>
            </a:r>
            <a:r>
              <a:rPr lang="en-IN" sz="3200" spc="-5" dirty="0">
                <a:latin typeface="Times New Roman"/>
                <a:cs typeface="Times New Roman"/>
              </a:rPr>
              <a:t>must </a:t>
            </a:r>
            <a:r>
              <a:rPr lang="en-IN" sz="3200" spc="5" dirty="0">
                <a:latin typeface="Times New Roman"/>
                <a:cs typeface="Times New Roman"/>
              </a:rPr>
              <a:t>be </a:t>
            </a:r>
            <a:r>
              <a:rPr lang="en-IN" sz="3200" dirty="0">
                <a:latin typeface="Times New Roman"/>
                <a:cs typeface="Times New Roman"/>
              </a:rPr>
              <a:t>gathered through an</a:t>
            </a:r>
            <a:r>
              <a:rPr lang="en-IN" sz="3200" spc="-85" dirty="0">
                <a:latin typeface="Times New Roman"/>
                <a:cs typeface="Times New Roman"/>
              </a:rPr>
              <a:t> </a:t>
            </a:r>
            <a:r>
              <a:rPr lang="en-IN" sz="3200" spc="-5" dirty="0">
                <a:latin typeface="Times New Roman"/>
                <a:cs typeface="Times New Roman"/>
              </a:rPr>
              <a:t>elicitation  process.</a:t>
            </a:r>
            <a:endParaRPr lang="en-IN" sz="3200" dirty="0">
              <a:latin typeface="Times New Roman"/>
              <a:cs typeface="Times New Roman"/>
            </a:endParaRPr>
          </a:p>
          <a:p>
            <a:pPr>
              <a:buFont typeface="Arial"/>
              <a:buChar char="•"/>
            </a:pPr>
            <a:endParaRPr lang="en-IN" sz="4400" dirty="0">
              <a:latin typeface="Times New Roman"/>
              <a:cs typeface="Times New Roman"/>
            </a:endParaRPr>
          </a:p>
          <a:p>
            <a:pPr marL="355600" marR="1223010" indent="-343535">
              <a:spcBef>
                <a:spcPts val="5"/>
              </a:spcBef>
              <a:buFont typeface="Arial"/>
              <a:buChar char="•"/>
              <a:tabLst>
                <a:tab pos="355600" algn="l"/>
                <a:tab pos="356235" algn="l"/>
              </a:tabLst>
            </a:pPr>
            <a:r>
              <a:rPr lang="en-IN" sz="3200" dirty="0">
                <a:latin typeface="Times New Roman"/>
                <a:cs typeface="Times New Roman"/>
              </a:rPr>
              <a:t>A </a:t>
            </a:r>
            <a:r>
              <a:rPr lang="en-IN" sz="3200" spc="-5" dirty="0">
                <a:latin typeface="Times New Roman"/>
                <a:cs typeface="Times New Roman"/>
              </a:rPr>
              <a:t>customer </a:t>
            </a:r>
            <a:r>
              <a:rPr lang="en-IN" sz="3200" dirty="0">
                <a:latin typeface="Times New Roman"/>
                <a:cs typeface="Times New Roman"/>
              </a:rPr>
              <a:t>will have a problem that is amenable to</a:t>
            </a:r>
            <a:r>
              <a:rPr lang="en-IN" sz="3200" spc="-265" dirty="0">
                <a:latin typeface="Times New Roman"/>
                <a:cs typeface="Times New Roman"/>
              </a:rPr>
              <a:t> </a:t>
            </a:r>
            <a:r>
              <a:rPr lang="en-IN" sz="3200" dirty="0">
                <a:latin typeface="Times New Roman"/>
                <a:cs typeface="Times New Roman"/>
              </a:rPr>
              <a:t>a  </a:t>
            </a:r>
            <a:r>
              <a:rPr lang="en-IN" sz="3200" spc="-5" dirty="0">
                <a:latin typeface="Times New Roman"/>
                <a:cs typeface="Times New Roman"/>
              </a:rPr>
              <a:t>computer-based</a:t>
            </a:r>
            <a:r>
              <a:rPr lang="en-IN" sz="3200" spc="-45" dirty="0">
                <a:latin typeface="Times New Roman"/>
                <a:cs typeface="Times New Roman"/>
              </a:rPr>
              <a:t> </a:t>
            </a:r>
            <a:r>
              <a:rPr lang="en-IN" sz="3200" dirty="0">
                <a:latin typeface="Times New Roman"/>
                <a:cs typeface="Times New Roman"/>
              </a:rPr>
              <a:t>solution.</a:t>
            </a:r>
          </a:p>
          <a:p>
            <a:pPr>
              <a:spcBef>
                <a:spcPts val="55"/>
              </a:spcBef>
              <a:buFont typeface="Arial"/>
              <a:buChar char="•"/>
            </a:pPr>
            <a:endParaRPr lang="en-IN" sz="4400" dirty="0">
              <a:latin typeface="Times New Roman"/>
              <a:cs typeface="Times New Roman"/>
            </a:endParaRPr>
          </a:p>
          <a:p>
            <a:pPr marL="355600" indent="-343535">
              <a:buFont typeface="Arial"/>
              <a:buChar char="•"/>
              <a:tabLst>
                <a:tab pos="355600" algn="l"/>
                <a:tab pos="356235" algn="l"/>
              </a:tabLst>
            </a:pPr>
            <a:r>
              <a:rPr lang="en-IN" sz="3200" spc="5" dirty="0">
                <a:latin typeface="Times New Roman"/>
                <a:cs typeface="Times New Roman"/>
              </a:rPr>
              <a:t>The </a:t>
            </a:r>
            <a:r>
              <a:rPr lang="en-IN" sz="3200" dirty="0">
                <a:latin typeface="Times New Roman"/>
                <a:cs typeface="Times New Roman"/>
              </a:rPr>
              <a:t>developer </a:t>
            </a:r>
            <a:r>
              <a:rPr lang="en-IN" sz="3200" spc="-5" dirty="0">
                <a:latin typeface="Times New Roman"/>
                <a:cs typeface="Times New Roman"/>
              </a:rPr>
              <a:t>will respond </a:t>
            </a:r>
            <a:r>
              <a:rPr lang="en-IN" sz="3200" dirty="0">
                <a:latin typeface="Times New Roman"/>
                <a:cs typeface="Times New Roman"/>
              </a:rPr>
              <a:t>to </a:t>
            </a:r>
            <a:r>
              <a:rPr lang="en-IN" sz="3200" spc="-5" dirty="0">
                <a:latin typeface="Times New Roman"/>
                <a:cs typeface="Times New Roman"/>
              </a:rPr>
              <a:t>the </a:t>
            </a:r>
            <a:r>
              <a:rPr lang="en-IN" sz="3200" spc="-10" dirty="0">
                <a:latin typeface="Times New Roman"/>
                <a:cs typeface="Times New Roman"/>
              </a:rPr>
              <a:t>customer’s </a:t>
            </a:r>
            <a:r>
              <a:rPr lang="en-IN" sz="3200" spc="-5" dirty="0">
                <a:latin typeface="Times New Roman"/>
                <a:cs typeface="Times New Roman"/>
              </a:rPr>
              <a:t>request </a:t>
            </a:r>
            <a:r>
              <a:rPr lang="en-IN" sz="3200" dirty="0">
                <a:latin typeface="Times New Roman"/>
                <a:cs typeface="Times New Roman"/>
              </a:rPr>
              <a:t>for</a:t>
            </a:r>
            <a:r>
              <a:rPr lang="en-IN" sz="3200" spc="-40" dirty="0">
                <a:latin typeface="Times New Roman"/>
                <a:cs typeface="Times New Roman"/>
              </a:rPr>
              <a:t> </a:t>
            </a:r>
            <a:r>
              <a:rPr lang="en-IN" sz="3200" spc="-5" dirty="0">
                <a:latin typeface="Times New Roman"/>
                <a:cs typeface="Times New Roman"/>
              </a:rPr>
              <a:t>help.</a:t>
            </a:r>
            <a:endParaRPr lang="en-IN" sz="3200" dirty="0">
              <a:latin typeface="Times New Roman"/>
              <a:cs typeface="Times New Roman"/>
            </a:endParaRPr>
          </a:p>
          <a:p>
            <a:pPr>
              <a:buFont typeface="Arial"/>
              <a:buChar char="•"/>
            </a:pPr>
            <a:endParaRPr lang="en-IN" sz="4400" dirty="0">
              <a:latin typeface="Times New Roman"/>
              <a:cs typeface="Times New Roman"/>
            </a:endParaRPr>
          </a:p>
          <a:p>
            <a:pPr marL="355600" indent="-343535">
              <a:buFont typeface="Arial"/>
              <a:buChar char="•"/>
              <a:tabLst>
                <a:tab pos="355600" algn="l"/>
                <a:tab pos="356235" algn="l"/>
              </a:tabLst>
            </a:pPr>
            <a:r>
              <a:rPr lang="en-IN" sz="3200" dirty="0">
                <a:latin typeface="Times New Roman"/>
                <a:cs typeface="Times New Roman"/>
              </a:rPr>
              <a:t>Thus </a:t>
            </a:r>
            <a:r>
              <a:rPr lang="en-IN" sz="3200" spc="-5" dirty="0">
                <a:latin typeface="Times New Roman"/>
                <a:cs typeface="Times New Roman"/>
              </a:rPr>
              <a:t>communication between customer </a:t>
            </a:r>
            <a:r>
              <a:rPr lang="en-IN" sz="3200" dirty="0">
                <a:latin typeface="Times New Roman"/>
                <a:cs typeface="Times New Roman"/>
              </a:rPr>
              <a:t>and developer</a:t>
            </a:r>
            <a:r>
              <a:rPr lang="en-IN" sz="3200" spc="-30" dirty="0">
                <a:latin typeface="Times New Roman"/>
                <a:cs typeface="Times New Roman"/>
              </a:rPr>
              <a:t> </a:t>
            </a:r>
            <a:r>
              <a:rPr lang="en-IN" sz="3200" dirty="0">
                <a:latin typeface="Times New Roman"/>
                <a:cs typeface="Times New Roman"/>
              </a:rPr>
              <a:t>begins</a:t>
            </a:r>
            <a:endParaRPr lang="en-US" dirty="0">
              <a:solidFill>
                <a:schemeClr val="tx1"/>
              </a:solidFill>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14</a:t>
            </a:fld>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5" dirty="0"/>
              <a:t>Requirement </a:t>
            </a:r>
            <a:r>
              <a:rPr lang="en-IN" sz="4000" b="1" dirty="0"/>
              <a:t>Elicitation for</a:t>
            </a:r>
            <a:r>
              <a:rPr lang="en-IN" sz="4000" b="1" spc="-185" dirty="0"/>
              <a:t> </a:t>
            </a:r>
            <a:r>
              <a:rPr lang="en-IN" sz="4000" b="1" spc="-5" dirty="0"/>
              <a:t>Software</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869950" y="977900"/>
            <a:ext cx="12573000" cy="5931367"/>
          </a:xfrm>
        </p:spPr>
        <p:txBody>
          <a:bodyPr/>
          <a:lstStyle/>
          <a:p>
            <a:pPr marL="355600" algn="just">
              <a:spcBef>
                <a:spcPts val="95"/>
              </a:spcBef>
              <a:buFont typeface="Arial"/>
              <a:buChar char="•"/>
              <a:tabLst>
                <a:tab pos="354965" algn="l"/>
                <a:tab pos="355600" algn="l"/>
              </a:tabLst>
            </a:pPr>
            <a:r>
              <a:rPr lang="en-IN" u="heavy" spc="-5" dirty="0">
                <a:solidFill>
                  <a:srgbClr val="FF0000"/>
                </a:solidFill>
                <a:uFill>
                  <a:solidFill>
                    <a:srgbClr val="FF0000"/>
                  </a:solidFill>
                </a:uFill>
                <a:latin typeface="Times New Roman" panose="02020603050405020304" pitchFamily="18" charset="0"/>
                <a:cs typeface="Times New Roman" panose="02020603050405020304" pitchFamily="18" charset="0"/>
              </a:rPr>
              <a:t>Initiating the</a:t>
            </a:r>
            <a:r>
              <a:rPr lang="en-IN" u="heavy" spc="55" dirty="0">
                <a:solidFill>
                  <a:srgbClr val="FF0000"/>
                </a:solidFill>
                <a:uFill>
                  <a:solidFill>
                    <a:srgbClr val="FF0000"/>
                  </a:solidFill>
                </a:uFill>
                <a:latin typeface="Times New Roman" panose="02020603050405020304" pitchFamily="18" charset="0"/>
                <a:cs typeface="Times New Roman" panose="02020603050405020304" pitchFamily="18" charset="0"/>
              </a:rPr>
              <a:t> </a:t>
            </a:r>
            <a:r>
              <a:rPr lang="en-IN" u="heavy" spc="-5" dirty="0" smtClean="0">
                <a:solidFill>
                  <a:srgbClr val="FF0000"/>
                </a:solidFill>
                <a:uFill>
                  <a:solidFill>
                    <a:srgbClr val="FF0000"/>
                  </a:solidFill>
                </a:uFill>
                <a:latin typeface="Times New Roman" panose="02020603050405020304" pitchFamily="18" charset="0"/>
                <a:cs typeface="Times New Roman" panose="02020603050405020304" pitchFamily="18" charset="0"/>
              </a:rPr>
              <a:t>process</a:t>
            </a:r>
          </a:p>
          <a:p>
            <a:pPr marL="926465" lvl="1" indent="0" algn="just">
              <a:lnSpc>
                <a:spcPts val="2055"/>
              </a:lnSpc>
              <a:spcBef>
                <a:spcPts val="25"/>
              </a:spcBef>
              <a:buNone/>
              <a:tabLst>
                <a:tab pos="1155700" algn="l"/>
                <a:tab pos="1156335" algn="l"/>
              </a:tabLst>
            </a:pPr>
            <a:r>
              <a:rPr lang="en-IN" sz="2400" spc="-10" dirty="0" smtClean="0">
                <a:latin typeface="Times New Roman" panose="02020603050405020304" pitchFamily="18" charset="0"/>
                <a:cs typeface="Times New Roman" panose="02020603050405020304" pitchFamily="18" charset="0"/>
              </a:rPr>
              <a:t>Most </a:t>
            </a:r>
            <a:r>
              <a:rPr lang="en-IN" sz="2400" spc="-10" dirty="0">
                <a:latin typeface="Times New Roman" panose="02020603050405020304" pitchFamily="18" charset="0"/>
                <a:cs typeface="Times New Roman" panose="02020603050405020304" pitchFamily="18" charset="0"/>
              </a:rPr>
              <a:t>commonly </a:t>
            </a:r>
            <a:r>
              <a:rPr lang="en-IN" sz="2400" spc="-5" dirty="0">
                <a:latin typeface="Times New Roman" panose="02020603050405020304" pitchFamily="18" charset="0"/>
                <a:cs typeface="Times New Roman" panose="02020603050405020304" pitchFamily="18" charset="0"/>
              </a:rPr>
              <a:t>used requirement elicitation technique</a:t>
            </a:r>
            <a:r>
              <a:rPr lang="en-IN" sz="2400" spc="80" dirty="0">
                <a:latin typeface="Times New Roman" panose="02020603050405020304" pitchFamily="18" charset="0"/>
                <a:cs typeface="Times New Roman" panose="02020603050405020304" pitchFamily="18" charset="0"/>
              </a:rPr>
              <a:t> </a:t>
            </a:r>
            <a:r>
              <a:rPr lang="en-IN" sz="2400" spc="-5" dirty="0" smtClean="0">
                <a:latin typeface="Times New Roman" panose="02020603050405020304" pitchFamily="18" charset="0"/>
                <a:cs typeface="Times New Roman" panose="02020603050405020304" pitchFamily="18" charset="0"/>
              </a:rPr>
              <a:t>is</a:t>
            </a:r>
          </a:p>
          <a:p>
            <a:pPr marL="926465" lvl="1" indent="0" algn="just">
              <a:lnSpc>
                <a:spcPts val="2055"/>
              </a:lnSpc>
              <a:spcBef>
                <a:spcPts val="25"/>
              </a:spcBef>
              <a:buNone/>
              <a:tabLst>
                <a:tab pos="1155700" algn="l"/>
                <a:tab pos="1156335" algn="l"/>
              </a:tabLst>
            </a:pPr>
            <a:endParaRPr lang="en-US" sz="2400" spc="-5" dirty="0">
              <a:latin typeface="Times New Roman" panose="02020603050405020304" pitchFamily="18" charset="0"/>
              <a:cs typeface="Times New Roman" panose="02020603050405020304" pitchFamily="18" charset="0"/>
            </a:endParaRPr>
          </a:p>
          <a:p>
            <a:pPr marL="926465" lvl="1" indent="0" algn="just">
              <a:lnSpc>
                <a:spcPts val="2055"/>
              </a:lnSpc>
              <a:spcBef>
                <a:spcPts val="25"/>
              </a:spcBef>
              <a:buNone/>
              <a:tabLst>
                <a:tab pos="1155700" algn="l"/>
                <a:tab pos="1156335" algn="l"/>
              </a:tabLst>
            </a:pPr>
            <a:endParaRPr lang="en-IN" sz="2400" dirty="0">
              <a:latin typeface="Times New Roman" panose="02020603050405020304" pitchFamily="18" charset="0"/>
              <a:cs typeface="Times New Roman" panose="02020603050405020304" pitchFamily="18" charset="0"/>
            </a:endParaRPr>
          </a:p>
          <a:p>
            <a:pPr marL="1155700" algn="just">
              <a:lnSpc>
                <a:spcPts val="2055"/>
              </a:lnSpc>
            </a:pPr>
            <a:r>
              <a:rPr lang="en-IN" spc="-5" dirty="0">
                <a:latin typeface="Times New Roman" panose="02020603050405020304" pitchFamily="18" charset="0"/>
                <a:cs typeface="Times New Roman" panose="02020603050405020304" pitchFamily="18" charset="0"/>
              </a:rPr>
              <a:t>a </a:t>
            </a:r>
            <a:r>
              <a:rPr lang="en-IN" spc="-10" dirty="0">
                <a:latin typeface="Times New Roman" panose="02020603050405020304" pitchFamily="18" charset="0"/>
                <a:cs typeface="Times New Roman" panose="02020603050405020304" pitchFamily="18" charset="0"/>
              </a:rPr>
              <a:t>meeting </a:t>
            </a:r>
            <a:r>
              <a:rPr lang="en-IN" spc="-5" dirty="0">
                <a:latin typeface="Times New Roman" panose="02020603050405020304" pitchFamily="18" charset="0"/>
                <a:cs typeface="Times New Roman" panose="02020603050405020304" pitchFamily="18" charset="0"/>
              </a:rPr>
              <a:t>or</a:t>
            </a:r>
            <a:r>
              <a:rPr lang="en-IN" spc="15" dirty="0">
                <a:latin typeface="Times New Roman" panose="02020603050405020304" pitchFamily="18" charset="0"/>
                <a:cs typeface="Times New Roman" panose="02020603050405020304" pitchFamily="18" charset="0"/>
              </a:rPr>
              <a:t> </a:t>
            </a:r>
            <a:r>
              <a:rPr lang="en-IN" spc="-15" dirty="0">
                <a:latin typeface="Times New Roman" panose="02020603050405020304" pitchFamily="18" charset="0"/>
                <a:cs typeface="Times New Roman" panose="02020603050405020304" pitchFamily="18" charset="0"/>
              </a:rPr>
              <a:t>interview</a:t>
            </a:r>
            <a:r>
              <a:rPr lang="en-IN" spc="-15" dirty="0" smtClean="0">
                <a:latin typeface="Times New Roman" panose="02020603050405020304" pitchFamily="18" charset="0"/>
                <a:cs typeface="Times New Roman" panose="02020603050405020304" pitchFamily="18" charset="0"/>
              </a:rPr>
              <a:t>.</a:t>
            </a:r>
          </a:p>
          <a:p>
            <a:pPr marL="1155700" marR="156210" indent="-228600" algn="just">
              <a:lnSpc>
                <a:spcPts val="1820"/>
              </a:lnSpc>
              <a:spcBef>
                <a:spcPts val="540"/>
              </a:spcBef>
              <a:buFont typeface="Arial"/>
              <a:buChar char="•"/>
              <a:tabLst>
                <a:tab pos="1155700" algn="l"/>
                <a:tab pos="1156335" algn="l"/>
              </a:tabLst>
            </a:pPr>
            <a:r>
              <a:rPr lang="en-IN" spc="-5" dirty="0">
                <a:latin typeface="Times New Roman" panose="02020603050405020304" pitchFamily="18" charset="0"/>
                <a:cs typeface="Times New Roman" panose="02020603050405020304" pitchFamily="18" charset="0"/>
              </a:rPr>
              <a:t>First </a:t>
            </a:r>
            <a:r>
              <a:rPr lang="en-IN" spc="-10" dirty="0">
                <a:latin typeface="Times New Roman" panose="02020603050405020304" pitchFamily="18" charset="0"/>
                <a:cs typeface="Times New Roman" panose="02020603050405020304" pitchFamily="18" charset="0"/>
              </a:rPr>
              <a:t>meeting </a:t>
            </a:r>
            <a:r>
              <a:rPr lang="en-IN" spc="-15" dirty="0">
                <a:latin typeface="Times New Roman" panose="02020603050405020304" pitchFamily="18" charset="0"/>
                <a:cs typeface="Times New Roman" panose="02020603050405020304" pitchFamily="18" charset="0"/>
              </a:rPr>
              <a:t>may </a:t>
            </a:r>
            <a:r>
              <a:rPr lang="en-IN" spc="-5" dirty="0">
                <a:latin typeface="Times New Roman" panose="02020603050405020304" pitchFamily="18" charset="0"/>
                <a:cs typeface="Times New Roman" panose="02020603050405020304" pitchFamily="18" charset="0"/>
              </a:rPr>
              <a:t>not lead to get a clear idea, </a:t>
            </a:r>
            <a:r>
              <a:rPr lang="en-IN" spc="-10" dirty="0">
                <a:latin typeface="Times New Roman" panose="02020603050405020304" pitchFamily="18" charset="0"/>
                <a:cs typeface="Times New Roman" panose="02020603050405020304" pitchFamily="18" charset="0"/>
              </a:rPr>
              <a:t>so </a:t>
            </a:r>
            <a:r>
              <a:rPr lang="en-IN" spc="-5" dirty="0">
                <a:latin typeface="Times New Roman" panose="02020603050405020304" pitchFamily="18" charset="0"/>
                <a:cs typeface="Times New Roman" panose="02020603050405020304" pitchFamily="18" charset="0"/>
              </a:rPr>
              <a:t>they should continue  the</a:t>
            </a:r>
            <a:r>
              <a:rPr lang="en-IN" spc="-15" dirty="0">
                <a:latin typeface="Times New Roman" panose="02020603050405020304" pitchFamily="18" charset="0"/>
                <a:cs typeface="Times New Roman" panose="02020603050405020304" pitchFamily="18" charset="0"/>
              </a:rPr>
              <a:t> </a:t>
            </a:r>
            <a:r>
              <a:rPr lang="en-IN" spc="-10" dirty="0">
                <a:latin typeface="Times New Roman" panose="02020603050405020304" pitchFamily="18" charset="0"/>
                <a:cs typeface="Times New Roman" panose="02020603050405020304" pitchFamily="18" charset="0"/>
              </a:rPr>
              <a:t>communication.</a:t>
            </a:r>
            <a:endParaRPr lang="en-IN" dirty="0">
              <a:latin typeface="Times New Roman" panose="02020603050405020304" pitchFamily="18" charset="0"/>
              <a:cs typeface="Times New Roman" panose="02020603050405020304" pitchFamily="18" charset="0"/>
            </a:endParaRPr>
          </a:p>
          <a:p>
            <a:pPr marL="1155700" indent="-229235" algn="just">
              <a:spcBef>
                <a:spcPts val="20"/>
              </a:spcBef>
              <a:buFont typeface="Arial"/>
              <a:buChar char="•"/>
              <a:tabLst>
                <a:tab pos="1155700" algn="l"/>
                <a:tab pos="1156335" algn="l"/>
              </a:tabLst>
            </a:pPr>
            <a:r>
              <a:rPr lang="en-IN" spc="-5" dirty="0">
                <a:latin typeface="Times New Roman" panose="02020603050405020304" pitchFamily="18" charset="0"/>
                <a:cs typeface="Times New Roman" panose="02020603050405020304" pitchFamily="18" charset="0"/>
              </a:rPr>
              <a:t>Analyst should </a:t>
            </a:r>
            <a:r>
              <a:rPr lang="en-IN" spc="-10" dirty="0">
                <a:latin typeface="Times New Roman" panose="02020603050405020304" pitchFamily="18" charset="0"/>
                <a:cs typeface="Times New Roman" panose="02020603050405020304" pitchFamily="18" charset="0"/>
              </a:rPr>
              <a:t>ask some </a:t>
            </a:r>
            <a:r>
              <a:rPr lang="en-IN" spc="-5" dirty="0">
                <a:latin typeface="Times New Roman" panose="02020603050405020304" pitchFamily="18" charset="0"/>
                <a:cs typeface="Times New Roman" panose="02020603050405020304" pitchFamily="18" charset="0"/>
              </a:rPr>
              <a:t>context-free</a:t>
            </a:r>
            <a:r>
              <a:rPr lang="en-IN" spc="35"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questions.</a:t>
            </a:r>
            <a:endParaRPr lang="en-IN" dirty="0">
              <a:latin typeface="Times New Roman" panose="02020603050405020304" pitchFamily="18" charset="0"/>
              <a:cs typeface="Times New Roman" panose="02020603050405020304" pitchFamily="18" charset="0"/>
            </a:endParaRPr>
          </a:p>
          <a:p>
            <a:pPr marL="1155700" marR="5080" indent="-228600" algn="just">
              <a:lnSpc>
                <a:spcPct val="80000"/>
              </a:lnSpc>
              <a:spcBef>
                <a:spcPts val="455"/>
              </a:spcBef>
              <a:buFont typeface="Arial"/>
              <a:buChar char="•"/>
              <a:tabLst>
                <a:tab pos="1216660" algn="l"/>
                <a:tab pos="1217295" algn="l"/>
              </a:tabLst>
            </a:pPr>
            <a:r>
              <a:rPr lang="en-IN" dirty="0">
                <a:latin typeface="Times New Roman" panose="02020603050405020304" pitchFamily="18" charset="0"/>
                <a:cs typeface="Times New Roman" panose="02020603050405020304" pitchFamily="18" charset="0"/>
              </a:rPr>
              <a:t>	i.e. </a:t>
            </a:r>
            <a:r>
              <a:rPr lang="en-IN" spc="-5" dirty="0">
                <a:latin typeface="Times New Roman" panose="02020603050405020304" pitchFamily="18" charset="0"/>
                <a:cs typeface="Times New Roman" panose="02020603050405020304" pitchFamily="18" charset="0"/>
              </a:rPr>
              <a:t>a set of questions that lead to a basic understanding of the problem,  the people who want a solution, the nature of the solution that is  desired and the </a:t>
            </a:r>
            <a:r>
              <a:rPr lang="en-IN" spc="-10" dirty="0">
                <a:latin typeface="Times New Roman" panose="02020603050405020304" pitchFamily="18" charset="0"/>
                <a:cs typeface="Times New Roman" panose="02020603050405020304" pitchFamily="18" charset="0"/>
              </a:rPr>
              <a:t>effectiveness </a:t>
            </a:r>
            <a:r>
              <a:rPr lang="en-IN" spc="-5" dirty="0">
                <a:latin typeface="Times New Roman" panose="02020603050405020304" pitchFamily="18" charset="0"/>
                <a:cs typeface="Times New Roman" panose="02020603050405020304" pitchFamily="18" charset="0"/>
              </a:rPr>
              <a:t>of the first encounter</a:t>
            </a:r>
            <a:r>
              <a:rPr lang="en-IN" spc="3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itself.</a:t>
            </a:r>
            <a:endParaRPr lang="en-IN" dirty="0">
              <a:latin typeface="Times New Roman" panose="02020603050405020304" pitchFamily="18" charset="0"/>
              <a:cs typeface="Times New Roman" panose="02020603050405020304" pitchFamily="18" charset="0"/>
            </a:endParaRPr>
          </a:p>
          <a:p>
            <a:pPr marL="355600" marR="515620" algn="just">
              <a:lnSpc>
                <a:spcPts val="2400"/>
              </a:lnSpc>
              <a:spcBef>
                <a:spcPts val="555"/>
              </a:spcBef>
              <a:buFont typeface="Arial"/>
              <a:buChar char="•"/>
              <a:tabLst>
                <a:tab pos="354965" algn="l"/>
                <a:tab pos="355600" algn="l"/>
              </a:tabLst>
            </a:pPr>
            <a:r>
              <a:rPr lang="en-IN" b="1" dirty="0">
                <a:solidFill>
                  <a:srgbClr val="4F81BC"/>
                </a:solidFill>
                <a:latin typeface="Times New Roman" panose="02020603050405020304" pitchFamily="18" charset="0"/>
                <a:cs typeface="Times New Roman" panose="02020603050405020304" pitchFamily="18" charset="0"/>
              </a:rPr>
              <a:t>The </a:t>
            </a:r>
            <a:r>
              <a:rPr lang="en-IN" b="1" spc="-5" dirty="0">
                <a:solidFill>
                  <a:srgbClr val="4F81BC"/>
                </a:solidFill>
                <a:latin typeface="Times New Roman" panose="02020603050405020304" pitchFamily="18" charset="0"/>
                <a:cs typeface="Times New Roman" panose="02020603050405020304" pitchFamily="18" charset="0"/>
              </a:rPr>
              <a:t>first set of questions focuses on the </a:t>
            </a:r>
            <a:r>
              <a:rPr lang="en-IN" b="1" spc="-30" dirty="0">
                <a:solidFill>
                  <a:srgbClr val="4F81BC"/>
                </a:solidFill>
                <a:latin typeface="Times New Roman" panose="02020603050405020304" pitchFamily="18" charset="0"/>
                <a:cs typeface="Times New Roman" panose="02020603050405020304" pitchFamily="18" charset="0"/>
              </a:rPr>
              <a:t>customer, </a:t>
            </a:r>
            <a:r>
              <a:rPr lang="en-IN" b="1" spc="-5" dirty="0">
                <a:solidFill>
                  <a:srgbClr val="4F81BC"/>
                </a:solidFill>
                <a:latin typeface="Times New Roman" panose="02020603050405020304" pitchFamily="18" charset="0"/>
                <a:cs typeface="Times New Roman" panose="02020603050405020304" pitchFamily="18" charset="0"/>
              </a:rPr>
              <a:t>the  overall goals and </a:t>
            </a:r>
            <a:r>
              <a:rPr lang="en-IN" b="1" spc="-10" dirty="0">
                <a:solidFill>
                  <a:srgbClr val="4F81BC"/>
                </a:solidFill>
                <a:latin typeface="Times New Roman" panose="02020603050405020304" pitchFamily="18" charset="0"/>
                <a:cs typeface="Times New Roman" panose="02020603050405020304" pitchFamily="18" charset="0"/>
              </a:rPr>
              <a:t>the</a:t>
            </a:r>
            <a:r>
              <a:rPr lang="en-IN" b="1" spc="75" dirty="0">
                <a:solidFill>
                  <a:srgbClr val="4F81BC"/>
                </a:solidFill>
                <a:latin typeface="Times New Roman" panose="02020603050405020304" pitchFamily="18" charset="0"/>
                <a:cs typeface="Times New Roman" panose="02020603050405020304" pitchFamily="18" charset="0"/>
              </a:rPr>
              <a:t> </a:t>
            </a:r>
            <a:r>
              <a:rPr lang="en-IN" b="1" spc="-5" dirty="0">
                <a:solidFill>
                  <a:srgbClr val="4F81BC"/>
                </a:solidFill>
                <a:latin typeface="Times New Roman" panose="02020603050405020304" pitchFamily="18" charset="0"/>
                <a:cs typeface="Times New Roman" panose="02020603050405020304" pitchFamily="18" charset="0"/>
              </a:rPr>
              <a:t>benefits.</a:t>
            </a:r>
            <a:endParaRPr lang="en-IN" dirty="0">
              <a:latin typeface="Times New Roman" panose="02020603050405020304" pitchFamily="18" charset="0"/>
              <a:cs typeface="Times New Roman" panose="02020603050405020304" pitchFamily="18" charset="0"/>
            </a:endParaRPr>
          </a:p>
          <a:p>
            <a:pPr marL="1155700" lvl="1" indent="-229235" algn="just">
              <a:lnSpc>
                <a:spcPct val="100000"/>
              </a:lnSpc>
              <a:spcBef>
                <a:spcPts val="45"/>
              </a:spcBef>
              <a:buFont typeface="Arial"/>
              <a:buChar char="•"/>
              <a:tabLst>
                <a:tab pos="1155700" algn="l"/>
                <a:tab pos="1156335" algn="l"/>
              </a:tabLst>
            </a:pPr>
            <a:r>
              <a:rPr lang="en-IN" sz="2400" dirty="0">
                <a:latin typeface="Times New Roman" panose="02020603050405020304" pitchFamily="18" charset="0"/>
                <a:cs typeface="Times New Roman" panose="02020603050405020304" pitchFamily="18" charset="0"/>
              </a:rPr>
              <a:t>Who </a:t>
            </a:r>
            <a:r>
              <a:rPr lang="en-IN" sz="2400" spc="-5" dirty="0">
                <a:latin typeface="Times New Roman" panose="02020603050405020304" pitchFamily="18" charset="0"/>
                <a:cs typeface="Times New Roman" panose="02020603050405020304" pitchFamily="18" charset="0"/>
              </a:rPr>
              <a:t>is behind the request </a:t>
            </a:r>
            <a:r>
              <a:rPr lang="en-IN" sz="2400" dirty="0">
                <a:latin typeface="Times New Roman" panose="02020603050405020304" pitchFamily="18" charset="0"/>
                <a:cs typeface="Times New Roman" panose="02020603050405020304" pitchFamily="18" charset="0"/>
              </a:rPr>
              <a:t>for </a:t>
            </a:r>
            <a:r>
              <a:rPr lang="en-IN" sz="2400" spc="-5" dirty="0">
                <a:latin typeface="Times New Roman" panose="02020603050405020304" pitchFamily="18" charset="0"/>
                <a:cs typeface="Times New Roman" panose="02020603050405020304" pitchFamily="18" charset="0"/>
              </a:rPr>
              <a:t>this</a:t>
            </a:r>
            <a:r>
              <a:rPr lang="en-IN" sz="2400" spc="-30" dirty="0">
                <a:latin typeface="Times New Roman" panose="02020603050405020304" pitchFamily="18" charset="0"/>
                <a:cs typeface="Times New Roman" panose="02020603050405020304" pitchFamily="18" charset="0"/>
              </a:rPr>
              <a:t> </a:t>
            </a:r>
            <a:r>
              <a:rPr lang="en-IN" sz="2400" spc="-5" dirty="0">
                <a:latin typeface="Times New Roman" panose="02020603050405020304" pitchFamily="18" charset="0"/>
                <a:cs typeface="Times New Roman" panose="02020603050405020304" pitchFamily="18" charset="0"/>
              </a:rPr>
              <a:t>work?</a:t>
            </a:r>
            <a:endParaRPr lang="en-IN" sz="2400" dirty="0">
              <a:latin typeface="Times New Roman" panose="02020603050405020304" pitchFamily="18" charset="0"/>
              <a:cs typeface="Times New Roman" panose="02020603050405020304" pitchFamily="18" charset="0"/>
            </a:endParaRPr>
          </a:p>
          <a:p>
            <a:pPr marL="1155700" lvl="1" indent="-229235" algn="just">
              <a:lnSpc>
                <a:spcPct val="100000"/>
              </a:lnSpc>
              <a:buFont typeface="Arial"/>
              <a:buChar char="•"/>
              <a:tabLst>
                <a:tab pos="1155700" algn="l"/>
                <a:tab pos="1156335" algn="l"/>
              </a:tabLst>
            </a:pPr>
            <a:r>
              <a:rPr lang="en-IN" sz="2400" dirty="0">
                <a:latin typeface="Times New Roman" panose="02020603050405020304" pitchFamily="18" charset="0"/>
                <a:cs typeface="Times New Roman" panose="02020603050405020304" pitchFamily="18" charset="0"/>
              </a:rPr>
              <a:t>Who </a:t>
            </a:r>
            <a:r>
              <a:rPr lang="en-IN" sz="2400" spc="-5" dirty="0">
                <a:latin typeface="Times New Roman" panose="02020603050405020304" pitchFamily="18" charset="0"/>
                <a:cs typeface="Times New Roman" panose="02020603050405020304" pitchFamily="18" charset="0"/>
              </a:rPr>
              <a:t>will use the</a:t>
            </a:r>
            <a:r>
              <a:rPr lang="en-IN" sz="2400" spc="-40" dirty="0">
                <a:latin typeface="Times New Roman" panose="02020603050405020304" pitchFamily="18" charset="0"/>
                <a:cs typeface="Times New Roman" panose="02020603050405020304" pitchFamily="18" charset="0"/>
              </a:rPr>
              <a:t> </a:t>
            </a:r>
            <a:r>
              <a:rPr lang="en-IN" sz="2400" spc="-5" dirty="0">
                <a:latin typeface="Times New Roman" panose="02020603050405020304" pitchFamily="18" charset="0"/>
                <a:cs typeface="Times New Roman" panose="02020603050405020304" pitchFamily="18" charset="0"/>
              </a:rPr>
              <a:t>solution?</a:t>
            </a:r>
            <a:endParaRPr lang="en-IN" sz="2400" dirty="0">
              <a:latin typeface="Times New Roman" panose="02020603050405020304" pitchFamily="18" charset="0"/>
              <a:cs typeface="Times New Roman" panose="02020603050405020304" pitchFamily="18" charset="0"/>
            </a:endParaRPr>
          </a:p>
          <a:p>
            <a:pPr marL="1155700" lvl="1" indent="-229235" algn="just">
              <a:lnSpc>
                <a:spcPct val="100000"/>
              </a:lnSpc>
              <a:spcBef>
                <a:spcPts val="5"/>
              </a:spcBef>
              <a:buFont typeface="Arial"/>
              <a:buChar char="•"/>
              <a:tabLst>
                <a:tab pos="1155700" algn="l"/>
                <a:tab pos="1156335" algn="l"/>
              </a:tabLst>
            </a:pPr>
            <a:r>
              <a:rPr lang="en-IN" sz="2400" dirty="0">
                <a:latin typeface="Times New Roman" panose="02020603050405020304" pitchFamily="18" charset="0"/>
                <a:cs typeface="Times New Roman" panose="02020603050405020304" pitchFamily="18" charset="0"/>
              </a:rPr>
              <a:t>What </a:t>
            </a:r>
            <a:r>
              <a:rPr lang="en-IN" sz="2400" spc="-5" dirty="0">
                <a:latin typeface="Times New Roman" panose="02020603050405020304" pitchFamily="18" charset="0"/>
                <a:cs typeface="Times New Roman" panose="02020603050405020304" pitchFamily="18" charset="0"/>
              </a:rPr>
              <a:t>will be the </a:t>
            </a:r>
            <a:r>
              <a:rPr lang="en-IN" sz="2400" spc="-10" dirty="0">
                <a:latin typeface="Times New Roman" panose="02020603050405020304" pitchFamily="18" charset="0"/>
                <a:cs typeface="Times New Roman" panose="02020603050405020304" pitchFamily="18" charset="0"/>
              </a:rPr>
              <a:t>economic </a:t>
            </a:r>
            <a:r>
              <a:rPr lang="en-IN" sz="2400" spc="-5" dirty="0">
                <a:latin typeface="Times New Roman" panose="02020603050405020304" pitchFamily="18" charset="0"/>
                <a:cs typeface="Times New Roman" panose="02020603050405020304" pitchFamily="18" charset="0"/>
              </a:rPr>
              <a:t>benefit of a successful</a:t>
            </a:r>
            <a:r>
              <a:rPr lang="en-IN" sz="2400" spc="10" dirty="0">
                <a:latin typeface="Times New Roman" panose="02020603050405020304" pitchFamily="18" charset="0"/>
                <a:cs typeface="Times New Roman" panose="02020603050405020304" pitchFamily="18" charset="0"/>
              </a:rPr>
              <a:t> </a:t>
            </a:r>
            <a:r>
              <a:rPr lang="en-IN" sz="2400" spc="-5" dirty="0">
                <a:latin typeface="Times New Roman" panose="02020603050405020304" pitchFamily="18" charset="0"/>
                <a:cs typeface="Times New Roman" panose="02020603050405020304" pitchFamily="18" charset="0"/>
              </a:rPr>
              <a:t>solution?</a:t>
            </a:r>
            <a:endParaRPr lang="en-IN" sz="2400" dirty="0">
              <a:latin typeface="Times New Roman" panose="02020603050405020304" pitchFamily="18" charset="0"/>
              <a:cs typeface="Times New Roman" panose="02020603050405020304" pitchFamily="18" charset="0"/>
            </a:endParaRPr>
          </a:p>
          <a:p>
            <a:pPr marL="1155700" lvl="1" indent="-229235" algn="just">
              <a:lnSpc>
                <a:spcPct val="100000"/>
              </a:lnSpc>
              <a:buFont typeface="Arial"/>
              <a:buChar char="•"/>
              <a:tabLst>
                <a:tab pos="1155700" algn="l"/>
                <a:tab pos="1156335" algn="l"/>
              </a:tabLst>
            </a:pPr>
            <a:r>
              <a:rPr lang="en-IN" sz="2400" spc="-5" dirty="0">
                <a:latin typeface="Times New Roman" panose="02020603050405020304" pitchFamily="18" charset="0"/>
                <a:cs typeface="Times New Roman" panose="02020603050405020304" pitchFamily="18" charset="0"/>
              </a:rPr>
              <a:t>Is there another source for the solution that you</a:t>
            </a:r>
            <a:r>
              <a:rPr lang="en-IN" sz="2400" spc="15" dirty="0">
                <a:latin typeface="Times New Roman" panose="02020603050405020304" pitchFamily="18" charset="0"/>
                <a:cs typeface="Times New Roman" panose="02020603050405020304" pitchFamily="18" charset="0"/>
              </a:rPr>
              <a:t> </a:t>
            </a:r>
            <a:r>
              <a:rPr lang="en-IN" sz="2400" spc="-5" dirty="0">
                <a:latin typeface="Times New Roman" panose="02020603050405020304" pitchFamily="18" charset="0"/>
                <a:cs typeface="Times New Roman" panose="02020603050405020304" pitchFamily="18" charset="0"/>
              </a:rPr>
              <a:t>need?</a:t>
            </a:r>
            <a:endParaRPr lang="en-IN" sz="2400" dirty="0">
              <a:latin typeface="Times New Roman" panose="02020603050405020304" pitchFamily="18" charset="0"/>
              <a:cs typeface="Times New Roman" panose="02020603050405020304" pitchFamily="18" charset="0"/>
            </a:endParaRPr>
          </a:p>
          <a:p>
            <a:pPr marL="1155700" algn="just">
              <a:lnSpc>
                <a:spcPts val="2055"/>
              </a:lnSpc>
            </a:pPr>
            <a:endParaRPr lang="en-IN" dirty="0">
              <a:latin typeface="Times New Roman" panose="02020603050405020304" pitchFamily="18" charset="0"/>
              <a:cs typeface="Times New Roman" panose="02020603050405020304" pitchFamily="18" charset="0"/>
            </a:endParaRPr>
          </a:p>
          <a:p>
            <a:pPr algn="just">
              <a:buNone/>
            </a:pPr>
            <a:endParaRPr lang="en-US" dirty="0">
              <a:latin typeface="Times New Roman" panose="02020603050405020304" pitchFamily="18" charset="0"/>
              <a:cs typeface="Times New Roman" panose="02020603050405020304" pitchFamily="18" charset="0"/>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15</a:t>
            </a:fld>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5" dirty="0"/>
              <a:t>Requirement </a:t>
            </a:r>
            <a:r>
              <a:rPr lang="en-IN" sz="4000" b="1" dirty="0"/>
              <a:t>Elicitation for</a:t>
            </a:r>
            <a:r>
              <a:rPr lang="en-IN" sz="4000" b="1" spc="-185" dirty="0"/>
              <a:t> </a:t>
            </a:r>
            <a:r>
              <a:rPr lang="en-IN" sz="4000" b="1" spc="-5" dirty="0"/>
              <a:t>Software</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11430000" cy="5330690"/>
          </a:xfrm>
        </p:spPr>
        <p:txBody>
          <a:bodyPr/>
          <a:lstStyle/>
          <a:p>
            <a:pPr marL="355600" marR="139700" algn="just">
              <a:spcBef>
                <a:spcPts val="100"/>
              </a:spcBef>
              <a:buFont typeface="Arial"/>
              <a:buChar char="•"/>
              <a:tabLst>
                <a:tab pos="354965" algn="l"/>
                <a:tab pos="355600" algn="l"/>
              </a:tabLst>
            </a:pPr>
            <a:r>
              <a:rPr lang="en-IN" sz="3200" b="1" dirty="0">
                <a:solidFill>
                  <a:srgbClr val="4F81BC"/>
                </a:solidFill>
                <a:latin typeface="Times New Roman"/>
                <a:cs typeface="Times New Roman"/>
              </a:rPr>
              <a:t>The </a:t>
            </a:r>
            <a:r>
              <a:rPr lang="en-IN" sz="3200" b="1" spc="-5" dirty="0">
                <a:solidFill>
                  <a:srgbClr val="4F81BC"/>
                </a:solidFill>
                <a:latin typeface="Times New Roman"/>
                <a:cs typeface="Times New Roman"/>
              </a:rPr>
              <a:t>next set </a:t>
            </a:r>
            <a:r>
              <a:rPr lang="en-IN" sz="3200" b="1" dirty="0">
                <a:solidFill>
                  <a:srgbClr val="4F81BC"/>
                </a:solidFill>
                <a:latin typeface="Times New Roman"/>
                <a:cs typeface="Times New Roman"/>
              </a:rPr>
              <a:t>of questions enables </a:t>
            </a:r>
            <a:r>
              <a:rPr lang="en-IN" sz="3200" b="1" spc="-5" dirty="0">
                <a:solidFill>
                  <a:srgbClr val="4F81BC"/>
                </a:solidFill>
                <a:latin typeface="Times New Roman"/>
                <a:cs typeface="Times New Roman"/>
              </a:rPr>
              <a:t>the </a:t>
            </a:r>
            <a:r>
              <a:rPr lang="en-IN" sz="3200" b="1" dirty="0">
                <a:solidFill>
                  <a:srgbClr val="4F81BC"/>
                </a:solidFill>
                <a:latin typeface="Times New Roman"/>
                <a:cs typeface="Times New Roman"/>
              </a:rPr>
              <a:t>analyst to gain better  understanding of </a:t>
            </a:r>
            <a:r>
              <a:rPr lang="en-IN" sz="3200" b="1" spc="-5" dirty="0">
                <a:solidFill>
                  <a:srgbClr val="4F81BC"/>
                </a:solidFill>
                <a:latin typeface="Times New Roman"/>
                <a:cs typeface="Times New Roman"/>
              </a:rPr>
              <a:t>the </a:t>
            </a:r>
            <a:r>
              <a:rPr lang="en-IN" sz="3200" b="1" spc="-10" dirty="0">
                <a:solidFill>
                  <a:srgbClr val="4F81BC"/>
                </a:solidFill>
                <a:latin typeface="Times New Roman"/>
                <a:cs typeface="Times New Roman"/>
              </a:rPr>
              <a:t>problem </a:t>
            </a:r>
            <a:r>
              <a:rPr lang="en-IN" sz="3200" b="1" spc="-5" dirty="0">
                <a:solidFill>
                  <a:srgbClr val="4F81BC"/>
                </a:solidFill>
                <a:latin typeface="Times New Roman"/>
                <a:cs typeface="Times New Roman"/>
              </a:rPr>
              <a:t>and the </a:t>
            </a:r>
            <a:r>
              <a:rPr lang="en-IN" sz="3200" b="1" dirty="0">
                <a:solidFill>
                  <a:srgbClr val="4F81BC"/>
                </a:solidFill>
                <a:latin typeface="Times New Roman"/>
                <a:cs typeface="Times New Roman"/>
              </a:rPr>
              <a:t>customer to voice  </a:t>
            </a:r>
            <a:r>
              <a:rPr lang="en-IN" sz="3200" b="1" spc="-5" dirty="0">
                <a:solidFill>
                  <a:srgbClr val="4F81BC"/>
                </a:solidFill>
                <a:latin typeface="Times New Roman"/>
                <a:cs typeface="Times New Roman"/>
              </a:rPr>
              <a:t>his </a:t>
            </a:r>
            <a:r>
              <a:rPr lang="en-IN" sz="3200" b="1" dirty="0">
                <a:solidFill>
                  <a:srgbClr val="4F81BC"/>
                </a:solidFill>
                <a:latin typeface="Times New Roman"/>
                <a:cs typeface="Times New Roman"/>
              </a:rPr>
              <a:t>or </a:t>
            </a:r>
            <a:r>
              <a:rPr lang="en-IN" sz="3200" b="1" spc="-5" dirty="0">
                <a:solidFill>
                  <a:srgbClr val="4F81BC"/>
                </a:solidFill>
                <a:latin typeface="Times New Roman"/>
                <a:cs typeface="Times New Roman"/>
              </a:rPr>
              <a:t>her perceptions about </a:t>
            </a:r>
            <a:r>
              <a:rPr lang="en-IN" sz="3200" b="1" dirty="0">
                <a:solidFill>
                  <a:srgbClr val="4F81BC"/>
                </a:solidFill>
                <a:latin typeface="Times New Roman"/>
                <a:cs typeface="Times New Roman"/>
              </a:rPr>
              <a:t>a</a:t>
            </a:r>
            <a:r>
              <a:rPr lang="en-IN" sz="3200" b="1" spc="-75" dirty="0">
                <a:solidFill>
                  <a:srgbClr val="4F81BC"/>
                </a:solidFill>
                <a:latin typeface="Times New Roman"/>
                <a:cs typeface="Times New Roman"/>
              </a:rPr>
              <a:t> </a:t>
            </a:r>
            <a:r>
              <a:rPr lang="en-IN" sz="3200" b="1" dirty="0">
                <a:solidFill>
                  <a:srgbClr val="4F81BC"/>
                </a:solidFill>
                <a:latin typeface="Times New Roman"/>
                <a:cs typeface="Times New Roman"/>
              </a:rPr>
              <a:t>solution:</a:t>
            </a:r>
            <a:endParaRPr lang="en-IN" sz="3200" dirty="0">
              <a:latin typeface="Times New Roman"/>
              <a:cs typeface="Times New Roman"/>
            </a:endParaRPr>
          </a:p>
          <a:p>
            <a:pPr marL="1155700" marR="297180" lvl="1" indent="-228600" algn="just">
              <a:lnSpc>
                <a:spcPct val="100000"/>
              </a:lnSpc>
              <a:spcBef>
                <a:spcPts val="580"/>
              </a:spcBef>
              <a:buFont typeface="Arial"/>
              <a:buChar char="•"/>
              <a:tabLst>
                <a:tab pos="1156335" algn="l"/>
              </a:tabLst>
            </a:pPr>
            <a:r>
              <a:rPr lang="en-IN" sz="3200" spc="-5" dirty="0">
                <a:latin typeface="Times New Roman"/>
                <a:cs typeface="Times New Roman"/>
              </a:rPr>
              <a:t>How </a:t>
            </a:r>
            <a:r>
              <a:rPr lang="en-IN" sz="3200" dirty="0">
                <a:latin typeface="Times New Roman"/>
                <a:cs typeface="Times New Roman"/>
              </a:rPr>
              <a:t>could you characterize “good” output that</a:t>
            </a:r>
            <a:r>
              <a:rPr lang="en-IN" sz="3200" spc="-180" dirty="0">
                <a:latin typeface="Times New Roman"/>
                <a:cs typeface="Times New Roman"/>
              </a:rPr>
              <a:t> </a:t>
            </a:r>
            <a:r>
              <a:rPr lang="en-IN" sz="3200" spc="-5" dirty="0">
                <a:latin typeface="Times New Roman"/>
                <a:cs typeface="Times New Roman"/>
              </a:rPr>
              <a:t>would  </a:t>
            </a:r>
            <a:r>
              <a:rPr lang="en-IN" sz="3200" dirty="0">
                <a:latin typeface="Times New Roman"/>
                <a:cs typeface="Times New Roman"/>
              </a:rPr>
              <a:t>be generated by a successful</a:t>
            </a:r>
            <a:r>
              <a:rPr lang="en-IN" sz="3200" spc="-75" dirty="0">
                <a:latin typeface="Times New Roman"/>
                <a:cs typeface="Times New Roman"/>
              </a:rPr>
              <a:t> </a:t>
            </a:r>
            <a:r>
              <a:rPr lang="en-IN" sz="3200" dirty="0">
                <a:latin typeface="Times New Roman"/>
                <a:cs typeface="Times New Roman"/>
              </a:rPr>
              <a:t>solution?</a:t>
            </a:r>
          </a:p>
          <a:p>
            <a:pPr marL="1155700" lvl="1" indent="-229235" algn="just">
              <a:lnSpc>
                <a:spcPct val="100000"/>
              </a:lnSpc>
              <a:spcBef>
                <a:spcPts val="575"/>
              </a:spcBef>
              <a:buFont typeface="Arial"/>
              <a:buChar char="•"/>
              <a:tabLst>
                <a:tab pos="1156335" algn="l"/>
              </a:tabLst>
            </a:pPr>
            <a:r>
              <a:rPr lang="en-IN" sz="3200" spc="-10" dirty="0">
                <a:latin typeface="Times New Roman"/>
                <a:cs typeface="Times New Roman"/>
              </a:rPr>
              <a:t>What </a:t>
            </a:r>
            <a:r>
              <a:rPr lang="en-IN" sz="3200" spc="-5" dirty="0">
                <a:latin typeface="Times New Roman"/>
                <a:cs typeface="Times New Roman"/>
              </a:rPr>
              <a:t>problem(s) </a:t>
            </a:r>
            <a:r>
              <a:rPr lang="en-IN" sz="3200" dirty="0">
                <a:latin typeface="Times New Roman"/>
                <a:cs typeface="Times New Roman"/>
              </a:rPr>
              <a:t>will this solution</a:t>
            </a:r>
            <a:r>
              <a:rPr lang="en-IN" sz="3200" spc="-55" dirty="0">
                <a:latin typeface="Times New Roman"/>
                <a:cs typeface="Times New Roman"/>
              </a:rPr>
              <a:t> </a:t>
            </a:r>
            <a:r>
              <a:rPr lang="en-IN" sz="3200" dirty="0">
                <a:latin typeface="Times New Roman"/>
                <a:cs typeface="Times New Roman"/>
              </a:rPr>
              <a:t>address?</a:t>
            </a:r>
          </a:p>
          <a:p>
            <a:pPr marL="1155700" marR="5080" lvl="1" indent="-228600" algn="just">
              <a:lnSpc>
                <a:spcPct val="100000"/>
              </a:lnSpc>
              <a:spcBef>
                <a:spcPts val="575"/>
              </a:spcBef>
              <a:buFont typeface="Arial"/>
              <a:buChar char="•"/>
              <a:tabLst>
                <a:tab pos="1156335" algn="l"/>
              </a:tabLst>
            </a:pPr>
            <a:r>
              <a:rPr lang="en-IN" sz="3200" dirty="0">
                <a:latin typeface="Times New Roman"/>
                <a:cs typeface="Times New Roman"/>
              </a:rPr>
              <a:t>Can you </a:t>
            </a:r>
            <a:r>
              <a:rPr lang="en-IN" sz="3200" spc="-5" dirty="0">
                <a:latin typeface="Times New Roman"/>
                <a:cs typeface="Times New Roman"/>
              </a:rPr>
              <a:t>show </a:t>
            </a:r>
            <a:r>
              <a:rPr lang="en-IN" sz="3200" spc="-10" dirty="0">
                <a:latin typeface="Times New Roman"/>
                <a:cs typeface="Times New Roman"/>
              </a:rPr>
              <a:t>me </a:t>
            </a:r>
            <a:r>
              <a:rPr lang="en-IN" sz="3200" dirty="0">
                <a:latin typeface="Times New Roman"/>
                <a:cs typeface="Times New Roman"/>
              </a:rPr>
              <a:t>the </a:t>
            </a:r>
            <a:r>
              <a:rPr lang="en-IN" sz="3200" spc="-5" dirty="0">
                <a:latin typeface="Times New Roman"/>
                <a:cs typeface="Times New Roman"/>
              </a:rPr>
              <a:t>environment </a:t>
            </a:r>
            <a:r>
              <a:rPr lang="en-IN" sz="3200" dirty="0">
                <a:latin typeface="Times New Roman"/>
                <a:cs typeface="Times New Roman"/>
              </a:rPr>
              <a:t>in which the</a:t>
            </a:r>
            <a:r>
              <a:rPr lang="en-IN" sz="3200" spc="-55" dirty="0">
                <a:latin typeface="Times New Roman"/>
                <a:cs typeface="Times New Roman"/>
              </a:rPr>
              <a:t> </a:t>
            </a:r>
            <a:r>
              <a:rPr lang="en-IN" sz="3200" dirty="0">
                <a:latin typeface="Times New Roman"/>
                <a:cs typeface="Times New Roman"/>
              </a:rPr>
              <a:t>solution  </a:t>
            </a:r>
            <a:r>
              <a:rPr lang="en-IN" sz="3200" spc="-5" dirty="0">
                <a:latin typeface="Times New Roman"/>
                <a:cs typeface="Times New Roman"/>
              </a:rPr>
              <a:t>will </a:t>
            </a:r>
            <a:r>
              <a:rPr lang="en-IN" sz="3200" dirty="0">
                <a:latin typeface="Times New Roman"/>
                <a:cs typeface="Times New Roman"/>
              </a:rPr>
              <a:t>be</a:t>
            </a:r>
            <a:r>
              <a:rPr lang="en-IN" sz="3200" spc="-20" dirty="0">
                <a:latin typeface="Times New Roman"/>
                <a:cs typeface="Times New Roman"/>
              </a:rPr>
              <a:t> </a:t>
            </a:r>
            <a:r>
              <a:rPr lang="en-IN" sz="3200" spc="-5" dirty="0">
                <a:latin typeface="Times New Roman"/>
                <a:cs typeface="Times New Roman"/>
              </a:rPr>
              <a:t>used?</a:t>
            </a:r>
            <a:endParaRPr lang="en-IN" sz="3200" dirty="0">
              <a:latin typeface="Times New Roman"/>
              <a:cs typeface="Times New Roman"/>
            </a:endParaRPr>
          </a:p>
          <a:p>
            <a:pPr marL="1155700" lvl="1" indent="-229235" algn="just">
              <a:lnSpc>
                <a:spcPct val="100000"/>
              </a:lnSpc>
              <a:spcBef>
                <a:spcPts val="580"/>
              </a:spcBef>
              <a:buFont typeface="Arial"/>
              <a:buChar char="•"/>
              <a:tabLst>
                <a:tab pos="1156335" algn="l"/>
              </a:tabLst>
            </a:pPr>
            <a:r>
              <a:rPr lang="en-IN" sz="3200" spc="-30" dirty="0">
                <a:latin typeface="Times New Roman"/>
                <a:cs typeface="Times New Roman"/>
              </a:rPr>
              <a:t>Will </a:t>
            </a:r>
            <a:r>
              <a:rPr lang="en-IN" sz="3200" dirty="0">
                <a:latin typeface="Times New Roman"/>
                <a:cs typeface="Times New Roman"/>
              </a:rPr>
              <a:t>special </a:t>
            </a:r>
            <a:r>
              <a:rPr lang="en-IN" sz="3200" spc="-5" dirty="0">
                <a:latin typeface="Times New Roman"/>
                <a:cs typeface="Times New Roman"/>
              </a:rPr>
              <a:t>performance </a:t>
            </a:r>
            <a:r>
              <a:rPr lang="en-IN" sz="3200" dirty="0">
                <a:latin typeface="Times New Roman"/>
                <a:cs typeface="Times New Roman"/>
              </a:rPr>
              <a:t>issues or constraints </a:t>
            </a:r>
            <a:r>
              <a:rPr lang="en-IN" sz="3200" spc="-15" dirty="0">
                <a:latin typeface="Times New Roman"/>
                <a:cs typeface="Times New Roman"/>
              </a:rPr>
              <a:t>affect</a:t>
            </a:r>
            <a:r>
              <a:rPr lang="en-IN" sz="3200" spc="-50" dirty="0">
                <a:latin typeface="Times New Roman"/>
                <a:cs typeface="Times New Roman"/>
              </a:rPr>
              <a:t> </a:t>
            </a:r>
            <a:r>
              <a:rPr lang="en-IN" sz="3200" dirty="0" smtClean="0">
                <a:latin typeface="Times New Roman"/>
                <a:cs typeface="Times New Roman"/>
              </a:rPr>
              <a:t>the </a:t>
            </a:r>
            <a:r>
              <a:rPr lang="en-IN" sz="3200" spc="-5" dirty="0" smtClean="0">
                <a:latin typeface="Times New Roman"/>
                <a:cs typeface="Times New Roman"/>
              </a:rPr>
              <a:t>way </a:t>
            </a:r>
            <a:r>
              <a:rPr lang="en-IN" sz="3200" dirty="0">
                <a:latin typeface="Times New Roman"/>
                <a:cs typeface="Times New Roman"/>
              </a:rPr>
              <a:t>the solution </a:t>
            </a:r>
            <a:r>
              <a:rPr lang="en-IN" sz="3200" spc="-5" dirty="0">
                <a:latin typeface="Times New Roman"/>
                <a:cs typeface="Times New Roman"/>
              </a:rPr>
              <a:t>is</a:t>
            </a:r>
            <a:r>
              <a:rPr lang="en-IN" sz="3200" spc="-35" dirty="0">
                <a:latin typeface="Times New Roman"/>
                <a:cs typeface="Times New Roman"/>
              </a:rPr>
              <a:t> </a:t>
            </a:r>
            <a:r>
              <a:rPr lang="en-IN" sz="3200" dirty="0">
                <a:latin typeface="Times New Roman"/>
                <a:cs typeface="Times New Roman"/>
              </a:rPr>
              <a:t>approached?</a:t>
            </a:r>
            <a:endParaRPr lang="en-IN" sz="3200" dirty="0">
              <a:latin typeface="Times New Roman"/>
              <a:cs typeface="Times New Roman"/>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16</a:t>
            </a:fld>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5" dirty="0"/>
              <a:t>Requirement </a:t>
            </a:r>
            <a:r>
              <a:rPr lang="en-IN" sz="4000" b="1" dirty="0"/>
              <a:t>Elicitation for</a:t>
            </a:r>
            <a:r>
              <a:rPr lang="en-IN" sz="4000" b="1" spc="-185" dirty="0"/>
              <a:t> </a:t>
            </a:r>
            <a:r>
              <a:rPr lang="en-IN" sz="4000" b="1" spc="-5" dirty="0"/>
              <a:t>Software</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14401800" cy="4262705"/>
          </a:xfrm>
        </p:spPr>
        <p:txBody>
          <a:bodyPr/>
          <a:lstStyle/>
          <a:p>
            <a:pPr marL="355600" marR="5080">
              <a:spcBef>
                <a:spcPts val="100"/>
              </a:spcBef>
              <a:buFont typeface="Arial"/>
              <a:buChar char="•"/>
              <a:tabLst>
                <a:tab pos="354965" algn="l"/>
                <a:tab pos="355600" algn="l"/>
              </a:tabLst>
            </a:pPr>
            <a:r>
              <a:rPr lang="en-IN" sz="3600" b="1" dirty="0">
                <a:solidFill>
                  <a:srgbClr val="4F81BC"/>
                </a:solidFill>
                <a:latin typeface="Times New Roman"/>
                <a:cs typeface="Times New Roman"/>
              </a:rPr>
              <a:t>The final </a:t>
            </a:r>
            <a:r>
              <a:rPr lang="en-IN" sz="3600" b="1" spc="-5" dirty="0">
                <a:solidFill>
                  <a:srgbClr val="4F81BC"/>
                </a:solidFill>
                <a:latin typeface="Times New Roman"/>
                <a:cs typeface="Times New Roman"/>
              </a:rPr>
              <a:t>set </a:t>
            </a:r>
            <a:r>
              <a:rPr lang="en-IN" sz="3600" b="1" dirty="0">
                <a:solidFill>
                  <a:srgbClr val="4F81BC"/>
                </a:solidFill>
                <a:latin typeface="Times New Roman"/>
                <a:cs typeface="Times New Roman"/>
              </a:rPr>
              <a:t>of questions focuses </a:t>
            </a:r>
            <a:r>
              <a:rPr lang="en-IN" sz="3600" b="1" spc="-5" dirty="0">
                <a:solidFill>
                  <a:srgbClr val="4F81BC"/>
                </a:solidFill>
                <a:latin typeface="Times New Roman"/>
                <a:cs typeface="Times New Roman"/>
              </a:rPr>
              <a:t>on the </a:t>
            </a:r>
            <a:r>
              <a:rPr lang="en-IN" sz="3600" b="1" dirty="0">
                <a:solidFill>
                  <a:srgbClr val="4F81BC"/>
                </a:solidFill>
                <a:latin typeface="Times New Roman"/>
                <a:cs typeface="Times New Roman"/>
              </a:rPr>
              <a:t>effectiveness of </a:t>
            </a:r>
            <a:r>
              <a:rPr lang="en-IN" sz="3600" b="1" spc="-5" dirty="0">
                <a:solidFill>
                  <a:srgbClr val="4F81BC"/>
                </a:solidFill>
                <a:latin typeface="Times New Roman"/>
                <a:cs typeface="Times New Roman"/>
              </a:rPr>
              <a:t>the  </a:t>
            </a:r>
            <a:r>
              <a:rPr lang="en-IN" sz="3600" b="1" dirty="0">
                <a:solidFill>
                  <a:srgbClr val="4F81BC"/>
                </a:solidFill>
                <a:latin typeface="Times New Roman"/>
                <a:cs typeface="Times New Roman"/>
              </a:rPr>
              <a:t>meeting:</a:t>
            </a:r>
            <a:endParaRPr lang="en-IN" sz="3600" dirty="0">
              <a:latin typeface="Times New Roman"/>
              <a:cs typeface="Times New Roman"/>
            </a:endParaRPr>
          </a:p>
          <a:p>
            <a:pPr marL="1155700" marR="37465" lvl="1" indent="-228600">
              <a:lnSpc>
                <a:spcPct val="100000"/>
              </a:lnSpc>
              <a:spcBef>
                <a:spcPts val="580"/>
              </a:spcBef>
              <a:buFont typeface="Arial"/>
              <a:buChar char="•"/>
              <a:tabLst>
                <a:tab pos="1156335" algn="l"/>
              </a:tabLst>
            </a:pPr>
            <a:r>
              <a:rPr lang="en-IN" sz="3600" spc="-5" dirty="0">
                <a:latin typeface="Times New Roman"/>
                <a:cs typeface="Times New Roman"/>
              </a:rPr>
              <a:t>Are </a:t>
            </a:r>
            <a:r>
              <a:rPr lang="en-IN" sz="3600" dirty="0">
                <a:latin typeface="Times New Roman"/>
                <a:cs typeface="Times New Roman"/>
              </a:rPr>
              <a:t>you the right </a:t>
            </a:r>
            <a:r>
              <a:rPr lang="en-IN" sz="3600" spc="-5" dirty="0">
                <a:latin typeface="Times New Roman"/>
                <a:cs typeface="Times New Roman"/>
              </a:rPr>
              <a:t>person </a:t>
            </a:r>
            <a:r>
              <a:rPr lang="en-IN" sz="3600" dirty="0">
                <a:latin typeface="Times New Roman"/>
                <a:cs typeface="Times New Roman"/>
              </a:rPr>
              <a:t>to </a:t>
            </a:r>
            <a:r>
              <a:rPr lang="en-IN" sz="3600" spc="-5" dirty="0">
                <a:latin typeface="Times New Roman"/>
                <a:cs typeface="Times New Roman"/>
              </a:rPr>
              <a:t>answer </a:t>
            </a:r>
            <a:r>
              <a:rPr lang="en-IN" sz="3600" dirty="0">
                <a:latin typeface="Times New Roman"/>
                <a:cs typeface="Times New Roman"/>
              </a:rPr>
              <a:t>these questions?</a:t>
            </a:r>
            <a:r>
              <a:rPr lang="en-IN" sz="3600" spc="-200" dirty="0">
                <a:latin typeface="Times New Roman"/>
                <a:cs typeface="Times New Roman"/>
              </a:rPr>
              <a:t> </a:t>
            </a:r>
            <a:r>
              <a:rPr lang="en-IN" sz="3600" spc="-5" dirty="0">
                <a:latin typeface="Times New Roman"/>
                <a:cs typeface="Times New Roman"/>
              </a:rPr>
              <a:t>Are  </a:t>
            </a:r>
            <a:r>
              <a:rPr lang="en-IN" sz="3600" dirty="0">
                <a:latin typeface="Times New Roman"/>
                <a:cs typeface="Times New Roman"/>
              </a:rPr>
              <a:t>your answers</a:t>
            </a:r>
            <a:r>
              <a:rPr lang="en-IN" sz="3600" spc="-5" dirty="0">
                <a:latin typeface="Times New Roman"/>
                <a:cs typeface="Times New Roman"/>
              </a:rPr>
              <a:t> </a:t>
            </a:r>
            <a:r>
              <a:rPr lang="en-IN" sz="3600" spc="-10" dirty="0">
                <a:latin typeface="Times New Roman"/>
                <a:cs typeface="Times New Roman"/>
              </a:rPr>
              <a:t>official?</a:t>
            </a:r>
            <a:endParaRPr lang="en-IN" sz="3600" dirty="0">
              <a:latin typeface="Times New Roman"/>
              <a:cs typeface="Times New Roman"/>
            </a:endParaRPr>
          </a:p>
          <a:p>
            <a:pPr marL="1155700" lvl="1" indent="-229235">
              <a:lnSpc>
                <a:spcPct val="100000"/>
              </a:lnSpc>
              <a:spcBef>
                <a:spcPts val="575"/>
              </a:spcBef>
              <a:buFont typeface="Arial"/>
              <a:buChar char="•"/>
              <a:tabLst>
                <a:tab pos="1156335" algn="l"/>
              </a:tabLst>
            </a:pPr>
            <a:r>
              <a:rPr lang="en-IN" sz="3600" dirty="0">
                <a:latin typeface="Times New Roman"/>
                <a:cs typeface="Times New Roman"/>
              </a:rPr>
              <a:t>Are </a:t>
            </a:r>
            <a:r>
              <a:rPr lang="en-IN" sz="3600" spc="-15" dirty="0">
                <a:latin typeface="Times New Roman"/>
                <a:cs typeface="Times New Roman"/>
              </a:rPr>
              <a:t>my </a:t>
            </a:r>
            <a:r>
              <a:rPr lang="en-IN" sz="3600" dirty="0">
                <a:latin typeface="Times New Roman"/>
                <a:cs typeface="Times New Roman"/>
              </a:rPr>
              <a:t>questions relevant to the </a:t>
            </a:r>
            <a:r>
              <a:rPr lang="en-IN" sz="3600" spc="-5" dirty="0">
                <a:latin typeface="Times New Roman"/>
                <a:cs typeface="Times New Roman"/>
              </a:rPr>
              <a:t>problems </a:t>
            </a:r>
            <a:r>
              <a:rPr lang="en-IN" sz="3600" dirty="0">
                <a:latin typeface="Times New Roman"/>
                <a:cs typeface="Times New Roman"/>
              </a:rPr>
              <a:t>that you</a:t>
            </a:r>
            <a:r>
              <a:rPr lang="en-IN" sz="3600" spc="-95" dirty="0">
                <a:latin typeface="Times New Roman"/>
                <a:cs typeface="Times New Roman"/>
              </a:rPr>
              <a:t> </a:t>
            </a:r>
            <a:r>
              <a:rPr lang="en-IN" sz="3600" spc="-10" dirty="0" smtClean="0">
                <a:latin typeface="Times New Roman"/>
                <a:cs typeface="Times New Roman"/>
              </a:rPr>
              <a:t>may</a:t>
            </a:r>
            <a:r>
              <a:rPr lang="en-IN" sz="3600" dirty="0" smtClean="0">
                <a:latin typeface="Times New Roman"/>
                <a:cs typeface="Times New Roman"/>
              </a:rPr>
              <a:t> have</a:t>
            </a:r>
            <a:r>
              <a:rPr lang="en-IN" sz="3600" dirty="0">
                <a:latin typeface="Times New Roman"/>
                <a:cs typeface="Times New Roman"/>
              </a:rPr>
              <a:t>?</a:t>
            </a:r>
          </a:p>
          <a:p>
            <a:pPr marL="1155700" lvl="1" indent="-229235">
              <a:lnSpc>
                <a:spcPct val="100000"/>
              </a:lnSpc>
              <a:spcBef>
                <a:spcPts val="575"/>
              </a:spcBef>
              <a:buFont typeface="Arial"/>
              <a:buChar char="•"/>
              <a:tabLst>
                <a:tab pos="1156335" algn="l"/>
              </a:tabLst>
            </a:pPr>
            <a:r>
              <a:rPr lang="en-IN" sz="3600" spc="-5" dirty="0">
                <a:latin typeface="Times New Roman"/>
                <a:cs typeface="Times New Roman"/>
              </a:rPr>
              <a:t>Am </a:t>
            </a:r>
            <a:r>
              <a:rPr lang="en-IN" sz="3600" dirty="0">
                <a:latin typeface="Times New Roman"/>
                <a:cs typeface="Times New Roman"/>
              </a:rPr>
              <a:t>I asking too </a:t>
            </a:r>
            <a:r>
              <a:rPr lang="en-IN" sz="3600" spc="-5" dirty="0">
                <a:latin typeface="Times New Roman"/>
                <a:cs typeface="Times New Roman"/>
              </a:rPr>
              <a:t>many</a:t>
            </a:r>
            <a:r>
              <a:rPr lang="en-IN" sz="3600" spc="-20" dirty="0">
                <a:latin typeface="Times New Roman"/>
                <a:cs typeface="Times New Roman"/>
              </a:rPr>
              <a:t> </a:t>
            </a:r>
            <a:r>
              <a:rPr lang="en-IN" sz="3600" dirty="0">
                <a:latin typeface="Times New Roman"/>
                <a:cs typeface="Times New Roman"/>
              </a:rPr>
              <a:t>questions?</a:t>
            </a:r>
          </a:p>
          <a:p>
            <a:pPr marL="1155700" lvl="1" indent="-229235">
              <a:lnSpc>
                <a:spcPct val="100000"/>
              </a:lnSpc>
              <a:spcBef>
                <a:spcPts val="580"/>
              </a:spcBef>
              <a:buFont typeface="Arial"/>
              <a:buChar char="•"/>
              <a:tabLst>
                <a:tab pos="1156335" algn="l"/>
              </a:tabLst>
            </a:pPr>
            <a:r>
              <a:rPr lang="en-IN" sz="3600" dirty="0">
                <a:latin typeface="Times New Roman"/>
                <a:cs typeface="Times New Roman"/>
              </a:rPr>
              <a:t>Can anyone else provide additional</a:t>
            </a:r>
            <a:r>
              <a:rPr lang="en-IN" sz="3600" spc="-100" dirty="0">
                <a:latin typeface="Times New Roman"/>
                <a:cs typeface="Times New Roman"/>
              </a:rPr>
              <a:t> </a:t>
            </a:r>
            <a:r>
              <a:rPr lang="en-IN" sz="3600" spc="-5" dirty="0">
                <a:latin typeface="Times New Roman"/>
                <a:cs typeface="Times New Roman"/>
              </a:rPr>
              <a:t>information.</a:t>
            </a:r>
            <a:endParaRPr lang="en-IN" sz="3600" dirty="0">
              <a:latin typeface="Times New Roman"/>
              <a:cs typeface="Times New Roman"/>
            </a:endParaRPr>
          </a:p>
          <a:p>
            <a:pPr marL="1155700" lvl="1" indent="-229235">
              <a:lnSpc>
                <a:spcPct val="100000"/>
              </a:lnSpc>
              <a:spcBef>
                <a:spcPts val="575"/>
              </a:spcBef>
              <a:buFont typeface="Arial"/>
              <a:buChar char="•"/>
              <a:tabLst>
                <a:tab pos="1156335" algn="l"/>
              </a:tabLst>
            </a:pPr>
            <a:r>
              <a:rPr lang="en-IN" sz="3600" spc="-5" dirty="0">
                <a:latin typeface="Times New Roman"/>
                <a:cs typeface="Times New Roman"/>
              </a:rPr>
              <a:t>Should </a:t>
            </a:r>
            <a:r>
              <a:rPr lang="en-IN" sz="3600" dirty="0">
                <a:latin typeface="Times New Roman"/>
                <a:cs typeface="Times New Roman"/>
              </a:rPr>
              <a:t>I </a:t>
            </a:r>
            <a:r>
              <a:rPr lang="en-IN" sz="3600" spc="-5" dirty="0">
                <a:latin typeface="Times New Roman"/>
                <a:cs typeface="Times New Roman"/>
              </a:rPr>
              <a:t>be </a:t>
            </a:r>
            <a:r>
              <a:rPr lang="en-IN" sz="3600" dirty="0">
                <a:latin typeface="Times New Roman"/>
                <a:cs typeface="Times New Roman"/>
              </a:rPr>
              <a:t>asking you anything</a:t>
            </a:r>
            <a:r>
              <a:rPr lang="en-IN" sz="3600" spc="-35" dirty="0">
                <a:latin typeface="Times New Roman"/>
                <a:cs typeface="Times New Roman"/>
              </a:rPr>
              <a:t> </a:t>
            </a:r>
            <a:r>
              <a:rPr lang="en-IN" sz="3600" dirty="0">
                <a:latin typeface="Times New Roman"/>
                <a:cs typeface="Times New Roman"/>
              </a:rPr>
              <a:t>else?</a:t>
            </a:r>
            <a:endParaRPr lang="en-IN" sz="3600" dirty="0">
              <a:latin typeface="Times New Roman"/>
              <a:cs typeface="Times New Roman"/>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17</a:t>
            </a:fld>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5" dirty="0"/>
              <a:t>Requirement </a:t>
            </a:r>
            <a:r>
              <a:rPr lang="en-IN" sz="4000" b="1" dirty="0"/>
              <a:t>Elicitation for</a:t>
            </a:r>
            <a:r>
              <a:rPr lang="en-IN" sz="4000" b="1" spc="-185" dirty="0"/>
              <a:t> </a:t>
            </a:r>
            <a:r>
              <a:rPr lang="en-IN" sz="4000" b="1" spc="-5" dirty="0"/>
              <a:t>Software</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11506200" cy="7152727"/>
          </a:xfrm>
        </p:spPr>
        <p:txBody>
          <a:bodyPr/>
          <a:lstStyle/>
          <a:p>
            <a:pPr marL="355600" marR="5080">
              <a:spcBef>
                <a:spcPts val="100"/>
              </a:spcBef>
              <a:buFont typeface="Arial"/>
              <a:buChar char="•"/>
              <a:tabLst>
                <a:tab pos="354965" algn="l"/>
                <a:tab pos="355600" algn="l"/>
              </a:tabLst>
            </a:pPr>
            <a:r>
              <a:rPr lang="en-IN" sz="3200" dirty="0">
                <a:latin typeface="Times New Roman"/>
                <a:cs typeface="Times New Roman"/>
              </a:rPr>
              <a:t>These questions </a:t>
            </a:r>
            <a:r>
              <a:rPr lang="en-IN" sz="3200" spc="-5" dirty="0">
                <a:latin typeface="Times New Roman"/>
                <a:cs typeface="Times New Roman"/>
              </a:rPr>
              <a:t>will </a:t>
            </a:r>
            <a:r>
              <a:rPr lang="en-IN" sz="3200" dirty="0">
                <a:latin typeface="Times New Roman"/>
                <a:cs typeface="Times New Roman"/>
              </a:rPr>
              <a:t>help to initiate the </a:t>
            </a:r>
            <a:r>
              <a:rPr lang="en-IN" sz="3200" spc="-5" dirty="0">
                <a:latin typeface="Times New Roman"/>
                <a:cs typeface="Times New Roman"/>
              </a:rPr>
              <a:t>communication </a:t>
            </a:r>
            <a:r>
              <a:rPr lang="en-IN" sz="3200" dirty="0">
                <a:latin typeface="Times New Roman"/>
                <a:cs typeface="Times New Roman"/>
              </a:rPr>
              <a:t>that</a:t>
            </a:r>
            <a:r>
              <a:rPr lang="en-IN" sz="3200" spc="-135" dirty="0">
                <a:latin typeface="Times New Roman"/>
                <a:cs typeface="Times New Roman"/>
              </a:rPr>
              <a:t> </a:t>
            </a:r>
            <a:r>
              <a:rPr lang="en-IN" sz="3200" spc="-5" dirty="0">
                <a:latin typeface="Times New Roman"/>
                <a:cs typeface="Times New Roman"/>
              </a:rPr>
              <a:t>is  </a:t>
            </a:r>
            <a:r>
              <a:rPr lang="en-IN" sz="3200" dirty="0">
                <a:latin typeface="Times New Roman"/>
                <a:cs typeface="Times New Roman"/>
              </a:rPr>
              <a:t>essential to successful</a:t>
            </a:r>
            <a:r>
              <a:rPr lang="en-IN" sz="3200" spc="-55" dirty="0">
                <a:latin typeface="Times New Roman"/>
                <a:cs typeface="Times New Roman"/>
              </a:rPr>
              <a:t> </a:t>
            </a:r>
            <a:r>
              <a:rPr lang="en-IN" sz="3200" dirty="0">
                <a:latin typeface="Times New Roman"/>
                <a:cs typeface="Times New Roman"/>
              </a:rPr>
              <a:t>analysis.</a:t>
            </a:r>
          </a:p>
          <a:p>
            <a:pPr>
              <a:spcBef>
                <a:spcPts val="10"/>
              </a:spcBef>
              <a:buFont typeface="Arial"/>
              <a:buChar char="•"/>
            </a:pPr>
            <a:endParaRPr lang="en-IN" sz="4400" dirty="0">
              <a:latin typeface="Times New Roman"/>
              <a:cs typeface="Times New Roman"/>
            </a:endParaRPr>
          </a:p>
          <a:p>
            <a:pPr marL="355600">
              <a:buFont typeface="Arial"/>
              <a:buChar char="•"/>
              <a:tabLst>
                <a:tab pos="354965" algn="l"/>
                <a:tab pos="355600" algn="l"/>
              </a:tabLst>
            </a:pPr>
            <a:r>
              <a:rPr lang="en-IN" sz="3200" dirty="0">
                <a:latin typeface="Times New Roman"/>
                <a:cs typeface="Times New Roman"/>
              </a:rPr>
              <a:t>The question and answer </a:t>
            </a:r>
            <a:r>
              <a:rPr lang="en-IN" sz="3200" spc="-5" dirty="0">
                <a:latin typeface="Times New Roman"/>
                <a:cs typeface="Times New Roman"/>
              </a:rPr>
              <a:t>meeting is </a:t>
            </a:r>
            <a:r>
              <a:rPr lang="en-IN" sz="3200" dirty="0">
                <a:latin typeface="Times New Roman"/>
                <a:cs typeface="Times New Roman"/>
              </a:rPr>
              <a:t>not always successful</a:t>
            </a:r>
            <a:r>
              <a:rPr lang="en-IN" sz="3200" spc="-80" dirty="0">
                <a:latin typeface="Times New Roman"/>
                <a:cs typeface="Times New Roman"/>
              </a:rPr>
              <a:t> </a:t>
            </a:r>
            <a:r>
              <a:rPr lang="en-IN" sz="3200" dirty="0">
                <a:latin typeface="Times New Roman"/>
                <a:cs typeface="Times New Roman"/>
              </a:rPr>
              <a:t>.</a:t>
            </a:r>
          </a:p>
          <a:p>
            <a:pPr>
              <a:spcBef>
                <a:spcPts val="5"/>
              </a:spcBef>
              <a:buFont typeface="Arial"/>
              <a:buChar char="•"/>
            </a:pPr>
            <a:endParaRPr lang="en-IN" sz="4400" dirty="0">
              <a:latin typeface="Times New Roman"/>
              <a:cs typeface="Times New Roman"/>
            </a:endParaRPr>
          </a:p>
          <a:p>
            <a:pPr marL="355600">
              <a:spcBef>
                <a:spcPts val="5"/>
              </a:spcBef>
              <a:buFont typeface="Arial"/>
              <a:buChar char="•"/>
              <a:tabLst>
                <a:tab pos="354965" algn="l"/>
                <a:tab pos="355600" algn="l"/>
              </a:tabLst>
            </a:pPr>
            <a:r>
              <a:rPr lang="en-IN" sz="3200" dirty="0">
                <a:latin typeface="Times New Roman"/>
                <a:cs typeface="Times New Roman"/>
              </a:rPr>
              <a:t>It </a:t>
            </a:r>
            <a:r>
              <a:rPr lang="en-IN" sz="3200" spc="-5" dirty="0">
                <a:latin typeface="Times New Roman"/>
                <a:cs typeface="Times New Roman"/>
              </a:rPr>
              <a:t>is </a:t>
            </a:r>
            <a:r>
              <a:rPr lang="en-IN" sz="3200" dirty="0">
                <a:latin typeface="Times New Roman"/>
                <a:cs typeface="Times New Roman"/>
              </a:rPr>
              <a:t>useful for first encounter</a:t>
            </a:r>
            <a:r>
              <a:rPr lang="en-IN" sz="3200" spc="-55" dirty="0">
                <a:latin typeface="Times New Roman"/>
                <a:cs typeface="Times New Roman"/>
              </a:rPr>
              <a:t> </a:t>
            </a:r>
            <a:r>
              <a:rPr lang="en-IN" sz="3200" spc="-30" dirty="0">
                <a:latin typeface="Times New Roman"/>
                <a:cs typeface="Times New Roman"/>
              </a:rPr>
              <a:t>only.</a:t>
            </a:r>
            <a:endParaRPr lang="en-IN" sz="3200" dirty="0">
              <a:latin typeface="Times New Roman"/>
              <a:cs typeface="Times New Roman"/>
            </a:endParaRPr>
          </a:p>
          <a:p>
            <a:pPr>
              <a:spcBef>
                <a:spcPts val="5"/>
              </a:spcBef>
              <a:buFont typeface="Arial"/>
              <a:buChar char="•"/>
            </a:pPr>
            <a:endParaRPr lang="en-IN" sz="4400" dirty="0">
              <a:latin typeface="Times New Roman"/>
              <a:cs typeface="Times New Roman"/>
            </a:endParaRPr>
          </a:p>
          <a:p>
            <a:pPr marL="355600" marR="344170">
              <a:buFont typeface="Arial"/>
              <a:buChar char="•"/>
              <a:tabLst>
                <a:tab pos="354965" algn="l"/>
                <a:tab pos="355600" algn="l"/>
              </a:tabLst>
            </a:pPr>
            <a:r>
              <a:rPr lang="en-IN" sz="3200" dirty="0">
                <a:latin typeface="Times New Roman"/>
                <a:cs typeface="Times New Roman"/>
              </a:rPr>
              <a:t>Then it </a:t>
            </a:r>
            <a:r>
              <a:rPr lang="en-IN" sz="3200" spc="-5" dirty="0">
                <a:latin typeface="Times New Roman"/>
                <a:cs typeface="Times New Roman"/>
              </a:rPr>
              <a:t>is </a:t>
            </a:r>
            <a:r>
              <a:rPr lang="en-IN" sz="3200" dirty="0">
                <a:latin typeface="Times New Roman"/>
                <a:cs typeface="Times New Roman"/>
              </a:rPr>
              <a:t>replaced by a </a:t>
            </a:r>
            <a:r>
              <a:rPr lang="en-IN" sz="3200" spc="-5" dirty="0">
                <a:latin typeface="Times New Roman"/>
                <a:cs typeface="Times New Roman"/>
              </a:rPr>
              <a:t>meeting format </a:t>
            </a:r>
            <a:r>
              <a:rPr lang="en-IN" sz="3200" dirty="0">
                <a:latin typeface="Times New Roman"/>
                <a:cs typeface="Times New Roman"/>
              </a:rPr>
              <a:t>that </a:t>
            </a:r>
            <a:r>
              <a:rPr lang="en-IN" sz="3200" spc="-5" dirty="0">
                <a:latin typeface="Times New Roman"/>
                <a:cs typeface="Times New Roman"/>
              </a:rPr>
              <a:t>combines  </a:t>
            </a:r>
            <a:r>
              <a:rPr lang="en-IN" sz="3200" dirty="0">
                <a:latin typeface="Times New Roman"/>
                <a:cs typeface="Times New Roman"/>
              </a:rPr>
              <a:t>elements of problem solving, negotiation and</a:t>
            </a:r>
            <a:r>
              <a:rPr lang="en-IN" sz="3200" spc="-155" dirty="0">
                <a:latin typeface="Times New Roman"/>
                <a:cs typeface="Times New Roman"/>
              </a:rPr>
              <a:t> </a:t>
            </a:r>
            <a:r>
              <a:rPr lang="en-IN" sz="3200" dirty="0">
                <a:latin typeface="Times New Roman"/>
                <a:cs typeface="Times New Roman"/>
              </a:rPr>
              <a:t>specification</a:t>
            </a: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18</a:t>
            </a:fld>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10" dirty="0"/>
              <a:t>Software</a:t>
            </a:r>
            <a:r>
              <a:rPr lang="en-IN" sz="4000" b="1" spc="-55" dirty="0"/>
              <a:t> </a:t>
            </a:r>
            <a:r>
              <a:rPr lang="en-IN" sz="4000" b="1" spc="-5" dirty="0"/>
              <a:t>Prototyping</a:t>
            </a:r>
            <a:endParaRPr lang="en-IN" altLang="en-US" sz="4000" b="1" dirty="0">
              <a:latin typeface="Times New Roman" pitchFamily="18" charset="0"/>
              <a:cs typeface="Times New Roman" pitchFamily="18" charset="0"/>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19</a:t>
            </a:fld>
            <a:endParaRPr lang="en-IN"/>
          </a:p>
        </p:txBody>
      </p:sp>
      <p:sp>
        <p:nvSpPr>
          <p:cNvPr id="11" name="object 3"/>
          <p:cNvSpPr txBox="1"/>
          <p:nvPr/>
        </p:nvSpPr>
        <p:spPr>
          <a:xfrm>
            <a:off x="1003300" y="1311305"/>
            <a:ext cx="13277850" cy="6174126"/>
          </a:xfrm>
          <a:prstGeom prst="rect">
            <a:avLst/>
          </a:prstGeom>
        </p:spPr>
        <p:txBody>
          <a:bodyPr vert="horz" wrap="square" lIns="0" tIns="13335" rIns="0" bIns="0" rtlCol="0">
            <a:spAutoFit/>
          </a:bodyPr>
          <a:lstStyle/>
          <a:p>
            <a:pPr marL="355600" marR="5080" indent="-342900" algn="just">
              <a:lnSpc>
                <a:spcPct val="100000"/>
              </a:lnSpc>
              <a:spcBef>
                <a:spcPts val="105"/>
              </a:spcBef>
              <a:buFont typeface="Arial"/>
              <a:buChar char="•"/>
              <a:tabLst>
                <a:tab pos="354965" algn="l"/>
                <a:tab pos="355600" algn="l"/>
              </a:tabLst>
            </a:pPr>
            <a:r>
              <a:rPr sz="2800" dirty="0">
                <a:latin typeface="Times New Roman"/>
                <a:cs typeface="Times New Roman"/>
              </a:rPr>
              <a:t>After requirement </a:t>
            </a:r>
            <a:r>
              <a:rPr sz="2800" spc="-5" dirty="0">
                <a:latin typeface="Times New Roman"/>
                <a:cs typeface="Times New Roman"/>
              </a:rPr>
              <a:t>elicitation </a:t>
            </a:r>
            <a:r>
              <a:rPr sz="2800" dirty="0">
                <a:latin typeface="Times New Roman"/>
                <a:cs typeface="Times New Roman"/>
              </a:rPr>
              <a:t>and applying analysis </a:t>
            </a:r>
            <a:r>
              <a:rPr sz="2800" spc="-5" dirty="0">
                <a:latin typeface="Times New Roman"/>
                <a:cs typeface="Times New Roman"/>
              </a:rPr>
              <a:t>principles, </a:t>
            </a:r>
            <a:r>
              <a:rPr sz="2800" dirty="0">
                <a:latin typeface="Times New Roman"/>
                <a:cs typeface="Times New Roman"/>
              </a:rPr>
              <a:t>a </a:t>
            </a:r>
            <a:r>
              <a:rPr sz="2800" spc="-5" dirty="0">
                <a:latin typeface="Times New Roman"/>
                <a:cs typeface="Times New Roman"/>
              </a:rPr>
              <a:t>model </a:t>
            </a:r>
            <a:r>
              <a:rPr sz="2800" dirty="0">
                <a:latin typeface="Times New Roman"/>
                <a:cs typeface="Times New Roman"/>
              </a:rPr>
              <a:t>of the  software to be built ,called a </a:t>
            </a:r>
            <a:r>
              <a:rPr sz="2800" i="1" spc="-10" dirty="0">
                <a:solidFill>
                  <a:srgbClr val="FF0000"/>
                </a:solidFill>
                <a:latin typeface="Times New Roman"/>
                <a:cs typeface="Times New Roman"/>
              </a:rPr>
              <a:t>prototype </a:t>
            </a:r>
            <a:r>
              <a:rPr sz="2800" dirty="0">
                <a:latin typeface="Times New Roman"/>
                <a:cs typeface="Times New Roman"/>
              </a:rPr>
              <a:t>is constructed for </a:t>
            </a:r>
            <a:r>
              <a:rPr sz="2800" spc="-5" dirty="0">
                <a:latin typeface="Times New Roman"/>
                <a:cs typeface="Times New Roman"/>
              </a:rPr>
              <a:t>customer </a:t>
            </a:r>
            <a:r>
              <a:rPr sz="2800" dirty="0">
                <a:latin typeface="Times New Roman"/>
                <a:cs typeface="Times New Roman"/>
              </a:rPr>
              <a:t>and</a:t>
            </a:r>
            <a:r>
              <a:rPr sz="2800" spc="-190" dirty="0">
                <a:latin typeface="Times New Roman"/>
                <a:cs typeface="Times New Roman"/>
              </a:rPr>
              <a:t> </a:t>
            </a:r>
            <a:r>
              <a:rPr sz="2800" dirty="0">
                <a:latin typeface="Times New Roman"/>
                <a:cs typeface="Times New Roman"/>
              </a:rPr>
              <a:t>developer  </a:t>
            </a:r>
            <a:r>
              <a:rPr sz="2800" spc="-5" dirty="0">
                <a:latin typeface="Times New Roman"/>
                <a:cs typeface="Times New Roman"/>
              </a:rPr>
              <a:t>assessment.</a:t>
            </a:r>
            <a:endParaRPr sz="2800" dirty="0">
              <a:latin typeface="Times New Roman"/>
              <a:cs typeface="Times New Roman"/>
            </a:endParaRPr>
          </a:p>
          <a:p>
            <a:pPr algn="just">
              <a:lnSpc>
                <a:spcPct val="100000"/>
              </a:lnSpc>
              <a:spcBef>
                <a:spcPts val="25"/>
              </a:spcBef>
              <a:buFont typeface="Arial"/>
              <a:buChar char="•"/>
            </a:pPr>
            <a:endParaRPr sz="2800" dirty="0">
              <a:latin typeface="Times New Roman"/>
              <a:cs typeface="Times New Roman"/>
            </a:endParaRPr>
          </a:p>
          <a:p>
            <a:pPr marL="355600" indent="-342900" algn="just">
              <a:lnSpc>
                <a:spcPct val="100000"/>
              </a:lnSpc>
              <a:buFont typeface="Arial"/>
              <a:buChar char="•"/>
              <a:tabLst>
                <a:tab pos="354965" algn="l"/>
                <a:tab pos="355600" algn="l"/>
              </a:tabLst>
            </a:pPr>
            <a:r>
              <a:rPr sz="2800" dirty="0">
                <a:latin typeface="Times New Roman"/>
                <a:cs typeface="Times New Roman"/>
              </a:rPr>
              <a:t>This </a:t>
            </a:r>
            <a:r>
              <a:rPr sz="2800" spc="-5" dirty="0">
                <a:latin typeface="Times New Roman"/>
                <a:cs typeface="Times New Roman"/>
              </a:rPr>
              <a:t>model </a:t>
            </a:r>
            <a:r>
              <a:rPr sz="2800" dirty="0">
                <a:latin typeface="Times New Roman"/>
                <a:cs typeface="Times New Roman"/>
              </a:rPr>
              <a:t>then evolves into production</a:t>
            </a:r>
            <a:r>
              <a:rPr sz="2800" spc="-140" dirty="0">
                <a:latin typeface="Times New Roman"/>
                <a:cs typeface="Times New Roman"/>
              </a:rPr>
              <a:t> </a:t>
            </a:r>
            <a:r>
              <a:rPr sz="2800" dirty="0">
                <a:latin typeface="Times New Roman"/>
                <a:cs typeface="Times New Roman"/>
              </a:rPr>
              <a:t>software.</a:t>
            </a:r>
          </a:p>
          <a:p>
            <a:pPr algn="just">
              <a:lnSpc>
                <a:spcPct val="100000"/>
              </a:lnSpc>
              <a:spcBef>
                <a:spcPts val="25"/>
              </a:spcBef>
              <a:buFont typeface="Arial"/>
              <a:buChar char="•"/>
            </a:pPr>
            <a:endParaRPr sz="2800" dirty="0">
              <a:latin typeface="Times New Roman"/>
              <a:cs typeface="Times New Roman"/>
            </a:endParaRPr>
          </a:p>
          <a:p>
            <a:pPr marL="355600" indent="-342900" algn="just">
              <a:lnSpc>
                <a:spcPct val="100000"/>
              </a:lnSpc>
              <a:buFont typeface="Arial"/>
              <a:buChar char="•"/>
              <a:tabLst>
                <a:tab pos="354965" algn="l"/>
                <a:tab pos="355600" algn="l"/>
              </a:tabLst>
            </a:pPr>
            <a:r>
              <a:rPr sz="2800" dirty="0">
                <a:latin typeface="Times New Roman"/>
                <a:cs typeface="Times New Roman"/>
              </a:rPr>
              <a:t>The prototyping approach can be </a:t>
            </a:r>
            <a:r>
              <a:rPr sz="2800" spc="-5" dirty="0">
                <a:latin typeface="Times New Roman"/>
                <a:cs typeface="Times New Roman"/>
              </a:rPr>
              <a:t>either </a:t>
            </a:r>
            <a:r>
              <a:rPr sz="2800" dirty="0">
                <a:latin typeface="Times New Roman"/>
                <a:cs typeface="Times New Roman"/>
              </a:rPr>
              <a:t>close-ended or</a:t>
            </a:r>
            <a:r>
              <a:rPr sz="2800" spc="-155" dirty="0">
                <a:latin typeface="Times New Roman"/>
                <a:cs typeface="Times New Roman"/>
              </a:rPr>
              <a:t> </a:t>
            </a:r>
            <a:r>
              <a:rPr sz="2800" dirty="0">
                <a:latin typeface="Times New Roman"/>
                <a:cs typeface="Times New Roman"/>
              </a:rPr>
              <a:t>open-ended.</a:t>
            </a:r>
          </a:p>
          <a:p>
            <a:pPr algn="just">
              <a:lnSpc>
                <a:spcPct val="100000"/>
              </a:lnSpc>
              <a:spcBef>
                <a:spcPts val="25"/>
              </a:spcBef>
              <a:buFont typeface="Arial"/>
              <a:buChar char="•"/>
            </a:pPr>
            <a:endParaRPr sz="2800" dirty="0">
              <a:latin typeface="Times New Roman"/>
              <a:cs typeface="Times New Roman"/>
            </a:endParaRPr>
          </a:p>
          <a:p>
            <a:pPr marL="355600" indent="-342900" algn="just">
              <a:lnSpc>
                <a:spcPct val="100000"/>
              </a:lnSpc>
              <a:spcBef>
                <a:spcPts val="5"/>
              </a:spcBef>
              <a:buFont typeface="Arial"/>
              <a:buChar char="•"/>
              <a:tabLst>
                <a:tab pos="354965" algn="l"/>
                <a:tab pos="355600" algn="l"/>
              </a:tabLst>
            </a:pPr>
            <a:r>
              <a:rPr sz="2800" dirty="0">
                <a:latin typeface="Times New Roman"/>
                <a:cs typeface="Times New Roman"/>
              </a:rPr>
              <a:t>The closed-ended approach is </a:t>
            </a:r>
            <a:r>
              <a:rPr sz="2800" spc="-5" dirty="0">
                <a:latin typeface="Times New Roman"/>
                <a:cs typeface="Times New Roman"/>
              </a:rPr>
              <a:t>called </a:t>
            </a:r>
            <a:r>
              <a:rPr sz="2800" i="1" spc="-10" dirty="0">
                <a:solidFill>
                  <a:srgbClr val="FF0000"/>
                </a:solidFill>
                <a:latin typeface="Times New Roman"/>
                <a:cs typeface="Times New Roman"/>
              </a:rPr>
              <a:t>throwaway</a:t>
            </a:r>
            <a:r>
              <a:rPr sz="2800" i="1" spc="-125" dirty="0">
                <a:solidFill>
                  <a:srgbClr val="FF0000"/>
                </a:solidFill>
                <a:latin typeface="Times New Roman"/>
                <a:cs typeface="Times New Roman"/>
              </a:rPr>
              <a:t> </a:t>
            </a:r>
            <a:r>
              <a:rPr sz="2800" i="1" spc="-10" dirty="0">
                <a:solidFill>
                  <a:srgbClr val="FF0000"/>
                </a:solidFill>
                <a:latin typeface="Times New Roman"/>
                <a:cs typeface="Times New Roman"/>
              </a:rPr>
              <a:t>prototyping</a:t>
            </a:r>
            <a:r>
              <a:rPr sz="2800" spc="-10" dirty="0">
                <a:latin typeface="Times New Roman"/>
                <a:cs typeface="Times New Roman"/>
              </a:rPr>
              <a:t>.</a:t>
            </a:r>
            <a:endParaRPr sz="2800" dirty="0">
              <a:latin typeface="Times New Roman"/>
              <a:cs typeface="Times New Roman"/>
            </a:endParaRPr>
          </a:p>
          <a:p>
            <a:pPr marL="419100" algn="just">
              <a:lnSpc>
                <a:spcPct val="100000"/>
              </a:lnSpc>
              <a:spcBef>
                <a:spcPts val="480"/>
              </a:spcBef>
            </a:pPr>
            <a:r>
              <a:rPr sz="2800" dirty="0">
                <a:latin typeface="Times New Roman"/>
                <a:cs typeface="Times New Roman"/>
              </a:rPr>
              <a:t>a prototype serves only as a </a:t>
            </a:r>
            <a:r>
              <a:rPr sz="2800" spc="5" dirty="0">
                <a:latin typeface="Times New Roman"/>
                <a:cs typeface="Times New Roman"/>
              </a:rPr>
              <a:t>rough </a:t>
            </a:r>
            <a:r>
              <a:rPr sz="2800" dirty="0">
                <a:latin typeface="Times New Roman"/>
                <a:cs typeface="Times New Roman"/>
              </a:rPr>
              <a:t>demonstration of</a:t>
            </a:r>
            <a:r>
              <a:rPr sz="2800" spc="-235" dirty="0">
                <a:latin typeface="Times New Roman"/>
                <a:cs typeface="Times New Roman"/>
              </a:rPr>
              <a:t> </a:t>
            </a:r>
            <a:r>
              <a:rPr sz="2800" dirty="0">
                <a:latin typeface="Times New Roman"/>
                <a:cs typeface="Times New Roman"/>
              </a:rPr>
              <a:t>requirements.</a:t>
            </a:r>
          </a:p>
          <a:p>
            <a:pPr algn="just">
              <a:lnSpc>
                <a:spcPct val="100000"/>
              </a:lnSpc>
              <a:spcBef>
                <a:spcPts val="25"/>
              </a:spcBef>
            </a:pPr>
            <a:endParaRPr sz="2800" dirty="0">
              <a:latin typeface="Times New Roman"/>
              <a:cs typeface="Times New Roman"/>
            </a:endParaRPr>
          </a:p>
          <a:p>
            <a:pPr marL="355600" indent="-342900" algn="just">
              <a:lnSpc>
                <a:spcPct val="100000"/>
              </a:lnSpc>
              <a:buFont typeface="Arial"/>
              <a:buChar char="•"/>
              <a:tabLst>
                <a:tab pos="354965" algn="l"/>
                <a:tab pos="355600" algn="l"/>
              </a:tabLst>
            </a:pPr>
            <a:r>
              <a:rPr sz="2800" dirty="0">
                <a:latin typeface="Times New Roman"/>
                <a:cs typeface="Times New Roman"/>
              </a:rPr>
              <a:t>it is then discarded and the software is engineered using a </a:t>
            </a:r>
            <a:r>
              <a:rPr sz="2800" spc="-5" dirty="0">
                <a:latin typeface="Times New Roman"/>
                <a:cs typeface="Times New Roman"/>
              </a:rPr>
              <a:t>different</a:t>
            </a:r>
            <a:r>
              <a:rPr sz="2800" spc="-270" dirty="0">
                <a:latin typeface="Times New Roman"/>
                <a:cs typeface="Times New Roman"/>
              </a:rPr>
              <a:t> </a:t>
            </a:r>
            <a:r>
              <a:rPr sz="2800" dirty="0">
                <a:latin typeface="Times New Roman"/>
                <a:cs typeface="Times New Roman"/>
              </a:rPr>
              <a:t>paradigm.</a:t>
            </a:r>
          </a:p>
          <a:p>
            <a:pPr algn="just">
              <a:lnSpc>
                <a:spcPct val="100000"/>
              </a:lnSpc>
              <a:spcBef>
                <a:spcPts val="25"/>
              </a:spcBef>
              <a:buFont typeface="Arial"/>
              <a:buChar char="•"/>
            </a:pPr>
            <a:endParaRPr sz="2800" dirty="0">
              <a:latin typeface="Times New Roman"/>
              <a:cs typeface="Times New Roman"/>
            </a:endParaRPr>
          </a:p>
          <a:p>
            <a:pPr marL="355600" indent="-342900" algn="just">
              <a:lnSpc>
                <a:spcPct val="100000"/>
              </a:lnSpc>
              <a:buFont typeface="Arial"/>
              <a:buChar char="•"/>
              <a:tabLst>
                <a:tab pos="354965" algn="l"/>
                <a:tab pos="355600" algn="l"/>
              </a:tabLst>
            </a:pPr>
            <a:r>
              <a:rPr sz="2800" dirty="0">
                <a:latin typeface="Times New Roman"/>
                <a:cs typeface="Times New Roman"/>
              </a:rPr>
              <a:t>The open-ended approach is </a:t>
            </a:r>
            <a:r>
              <a:rPr sz="2800" spc="-5" dirty="0">
                <a:latin typeface="Times New Roman"/>
                <a:cs typeface="Times New Roman"/>
              </a:rPr>
              <a:t>called </a:t>
            </a:r>
            <a:r>
              <a:rPr sz="2800" i="1" dirty="0">
                <a:solidFill>
                  <a:srgbClr val="FF0000"/>
                </a:solidFill>
                <a:latin typeface="Times New Roman"/>
                <a:cs typeface="Times New Roman"/>
              </a:rPr>
              <a:t>evolutionary</a:t>
            </a:r>
            <a:r>
              <a:rPr sz="2800" i="1" spc="-125" dirty="0">
                <a:solidFill>
                  <a:srgbClr val="FF0000"/>
                </a:solidFill>
                <a:latin typeface="Times New Roman"/>
                <a:cs typeface="Times New Roman"/>
              </a:rPr>
              <a:t> </a:t>
            </a:r>
            <a:r>
              <a:rPr sz="2800" i="1" spc="-10" dirty="0">
                <a:solidFill>
                  <a:srgbClr val="FF0000"/>
                </a:solidFill>
                <a:latin typeface="Times New Roman"/>
                <a:cs typeface="Times New Roman"/>
              </a:rPr>
              <a:t>prototyping</a:t>
            </a:r>
            <a:r>
              <a:rPr sz="2800" spc="-10" dirty="0">
                <a:latin typeface="Times New Roman"/>
                <a:cs typeface="Times New Roman"/>
              </a:rPr>
              <a:t>.</a:t>
            </a:r>
            <a:endParaRPr sz="2800" dirty="0">
              <a:latin typeface="Times New Roman"/>
              <a:cs typeface="Times New Roman"/>
            </a:endParaRPr>
          </a:p>
          <a:p>
            <a:pPr marL="927100" indent="-915035" algn="just">
              <a:lnSpc>
                <a:spcPct val="100000"/>
              </a:lnSpc>
              <a:spcBef>
                <a:spcPts val="480"/>
              </a:spcBef>
              <a:buFont typeface="Arial"/>
              <a:buChar char="•"/>
              <a:tabLst>
                <a:tab pos="926465" algn="l"/>
                <a:tab pos="927735" algn="l"/>
              </a:tabLst>
            </a:pPr>
            <a:r>
              <a:rPr sz="2800" dirty="0">
                <a:latin typeface="Times New Roman"/>
                <a:cs typeface="Times New Roman"/>
              </a:rPr>
              <a:t>- a prototype serves as the first evolution of the finished</a:t>
            </a:r>
            <a:r>
              <a:rPr sz="2800" spc="-245" dirty="0">
                <a:latin typeface="Times New Roman"/>
                <a:cs typeface="Times New Roman"/>
              </a:rPr>
              <a:t> </a:t>
            </a:r>
            <a:r>
              <a:rPr sz="2800" spc="-5" dirty="0">
                <a:latin typeface="Times New Roman"/>
                <a:cs typeface="Times New Roman"/>
              </a:rPr>
              <a:t>system.</a:t>
            </a: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793750" y="292100"/>
            <a:ext cx="14249400" cy="707886"/>
          </a:xfrm>
          <a:prstGeom prst="rect">
            <a:avLst/>
          </a:prstGeom>
          <a:noFill/>
          <a:ln w="9525">
            <a:noFill/>
            <a:miter lim="800000"/>
            <a:headEnd/>
            <a:tailEnd/>
          </a:ln>
        </p:spPr>
        <p:txBody>
          <a:bodyPr>
            <a:spAutoFit/>
          </a:bodyPr>
          <a:lstStyle/>
          <a:p>
            <a:r>
              <a:rPr lang="en-US" sz="4000" b="1" dirty="0" smtClean="0">
                <a:latin typeface="Times New Roman" pitchFamily="18" charset="0"/>
                <a:cs typeface="Times New Roman" pitchFamily="18" charset="0"/>
              </a:rPr>
              <a:t>VISION </a:t>
            </a:r>
            <a:r>
              <a:rPr lang="en-US" sz="4000" b="1" dirty="0">
                <a:latin typeface="Times New Roman" pitchFamily="18" charset="0"/>
                <a:cs typeface="Times New Roman" pitchFamily="18" charset="0"/>
              </a:rPr>
              <a:t>AND MISSION OF </a:t>
            </a:r>
            <a:r>
              <a:rPr lang="en-US" sz="4000" b="1" dirty="0" smtClean="0">
                <a:latin typeface="Times New Roman" pitchFamily="18" charset="0"/>
                <a:cs typeface="Times New Roman" pitchFamily="18" charset="0"/>
              </a:rPr>
              <a:t>INSTITUTE</a:t>
            </a:r>
            <a:endParaRPr lang="en-IN" sz="4000" b="1" dirty="0">
              <a:latin typeface="Times New Roman" pitchFamily="18" charset="0"/>
              <a:cs typeface="Times New Roman" pitchFamily="18" charset="0"/>
            </a:endParaRPr>
          </a:p>
        </p:txBody>
      </p:sp>
      <p:sp>
        <p:nvSpPr>
          <p:cNvPr id="12" name="Text Placeholder 11"/>
          <p:cNvSpPr>
            <a:spLocks noGrp="1"/>
          </p:cNvSpPr>
          <p:nvPr>
            <p:ph type="body" idx="1"/>
          </p:nvPr>
        </p:nvSpPr>
        <p:spPr>
          <a:xfrm>
            <a:off x="946150" y="1282700"/>
            <a:ext cx="14935200" cy="8468472"/>
          </a:xfrm>
        </p:spPr>
        <p:txBody>
          <a:bodyPr/>
          <a:lstStyle/>
          <a:p>
            <a:r>
              <a:rPr lang="en-IN" sz="3200" b="1" dirty="0" smtClean="0">
                <a:solidFill>
                  <a:schemeClr val="tx1"/>
                </a:solidFill>
                <a:latin typeface="Times New Roman" pitchFamily="18" charset="0"/>
                <a:cs typeface="Times New Roman" pitchFamily="18" charset="0"/>
              </a:rPr>
              <a:t>VISION</a:t>
            </a:r>
          </a:p>
          <a:p>
            <a:pPr marL="0" indent="0" algn="just">
              <a:lnSpc>
                <a:spcPct val="150000"/>
              </a:lnSpc>
              <a:buNone/>
            </a:pPr>
            <a:r>
              <a:rPr lang="en-US" sz="2800" dirty="0" smtClean="0">
                <a:solidFill>
                  <a:schemeClr val="tx1"/>
                </a:solidFill>
                <a:latin typeface="Times New Roman" pitchFamily="18" charset="0"/>
                <a:cs typeface="Times New Roman" pitchFamily="18" charset="0"/>
              </a:rPr>
              <a:t>To become renowned centre of outcome based learning and work towards academic, professional, cultural and social enrichments of the lives of individual and communities”</a:t>
            </a:r>
          </a:p>
          <a:p>
            <a:pPr marL="0" indent="0" algn="just">
              <a:lnSpc>
                <a:spcPct val="150000"/>
              </a:lnSpc>
              <a:buNone/>
            </a:pPr>
            <a:endParaRPr lang="en-IN" sz="1100" dirty="0" smtClean="0">
              <a:solidFill>
                <a:schemeClr val="tx1"/>
              </a:solidFill>
              <a:latin typeface="Times New Roman" pitchFamily="18" charset="0"/>
              <a:cs typeface="Times New Roman" pitchFamily="18" charset="0"/>
            </a:endParaRPr>
          </a:p>
          <a:p>
            <a:r>
              <a:rPr lang="en-US" sz="3200" b="1" dirty="0" smtClean="0">
                <a:solidFill>
                  <a:schemeClr val="tx1"/>
                </a:solidFill>
                <a:latin typeface="Times New Roman" pitchFamily="18" charset="0"/>
                <a:cs typeface="Times New Roman" pitchFamily="18" charset="0"/>
              </a:rPr>
              <a:t>MISSION</a:t>
            </a:r>
          </a:p>
          <a:p>
            <a:pPr marL="457200" indent="-457200" algn="just">
              <a:lnSpc>
                <a:spcPct val="150000"/>
              </a:lnSpc>
              <a:buNone/>
              <a:tabLst>
                <a:tab pos="457200" algn="l"/>
              </a:tabLst>
            </a:pPr>
            <a:r>
              <a:rPr lang="en-US" sz="2800" dirty="0" smtClean="0">
                <a:solidFill>
                  <a:schemeClr val="tx1"/>
                </a:solidFill>
                <a:latin typeface="Times New Roman" pitchFamily="18" charset="0"/>
                <a:cs typeface="Times New Roman" pitchFamily="18" charset="0"/>
              </a:rPr>
              <a:t>1. Focus on evaluation of learning outcomes and motivate students to inculcate research aptitude by project based learning.</a:t>
            </a:r>
          </a:p>
          <a:p>
            <a:pPr algn="just">
              <a:lnSpc>
                <a:spcPct val="150000"/>
              </a:lnSpc>
              <a:buNone/>
            </a:pPr>
            <a:r>
              <a:rPr lang="en-US" sz="2800" dirty="0" smtClean="0">
                <a:solidFill>
                  <a:schemeClr val="tx1"/>
                </a:solidFill>
                <a:latin typeface="Times New Roman" pitchFamily="18" charset="0"/>
                <a:cs typeface="Times New Roman" pitchFamily="18" charset="0"/>
              </a:rPr>
              <a:t>2. Identify areas of focus and provide platform to gain knowledge and solutions based on informed perception of Indian, regional and global needs.</a:t>
            </a:r>
          </a:p>
          <a:p>
            <a:pPr algn="just">
              <a:lnSpc>
                <a:spcPct val="150000"/>
              </a:lnSpc>
              <a:buNone/>
            </a:pPr>
            <a:r>
              <a:rPr lang="en-US" sz="2800" dirty="0" smtClean="0">
                <a:solidFill>
                  <a:schemeClr val="tx1"/>
                </a:solidFill>
                <a:latin typeface="Times New Roman" pitchFamily="18" charset="0"/>
                <a:cs typeface="Times New Roman" pitchFamily="18" charset="0"/>
              </a:rPr>
              <a:t>3. Offer opportunities for interaction between academia and industry.</a:t>
            </a:r>
          </a:p>
          <a:p>
            <a:pPr algn="just">
              <a:buNone/>
            </a:pPr>
            <a:r>
              <a:rPr lang="en-US" sz="2800" dirty="0" smtClean="0">
                <a:solidFill>
                  <a:schemeClr val="tx1"/>
                </a:solidFill>
                <a:latin typeface="Times New Roman" pitchFamily="18" charset="0"/>
                <a:cs typeface="Times New Roman" pitchFamily="18" charset="0"/>
              </a:rPr>
              <a:t>4. Develop human potential to its fullest extent so that intellectually capable and imaginatively gifted leaders can emerge in a range of professions.</a:t>
            </a:r>
          </a:p>
          <a:p>
            <a:pPr marL="0" indent="0" algn="just">
              <a:lnSpc>
                <a:spcPct val="150000"/>
              </a:lnSpc>
              <a:buNone/>
            </a:pPr>
            <a:endParaRPr lang="en-US" sz="3200" dirty="0" smtClean="0">
              <a:latin typeface="Times New Roman" pitchFamily="18" charset="0"/>
              <a:cs typeface="Times New Roman" pitchFamily="18" charset="0"/>
            </a:endParaRPr>
          </a:p>
          <a:p>
            <a:endParaRPr lang="en-US"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a:p>
        </p:txBody>
      </p:sp>
      <p:sp>
        <p:nvSpPr>
          <p:cNvPr id="14"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15" dirty="0"/>
              <a:t>Software</a:t>
            </a:r>
            <a:r>
              <a:rPr lang="en-IN" sz="4000" b="1" spc="-35" dirty="0"/>
              <a:t> </a:t>
            </a:r>
            <a:r>
              <a:rPr lang="en-IN" sz="4000" b="1" spc="-10" dirty="0"/>
              <a:t>Prototyping</a:t>
            </a:r>
            <a:endParaRPr lang="en-IN" altLang="en-US" sz="4000" b="1" dirty="0">
              <a:latin typeface="Times New Roman" pitchFamily="18" charset="0"/>
              <a:cs typeface="Times New Roman" pitchFamily="18" charset="0"/>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20</a:t>
            </a:fld>
            <a:endParaRPr lang="en-IN"/>
          </a:p>
        </p:txBody>
      </p:sp>
      <p:sp>
        <p:nvSpPr>
          <p:cNvPr id="11" name="object 3"/>
          <p:cNvSpPr txBox="1"/>
          <p:nvPr/>
        </p:nvSpPr>
        <p:spPr>
          <a:xfrm>
            <a:off x="1174750" y="1435100"/>
            <a:ext cx="11887200" cy="4895571"/>
          </a:xfrm>
          <a:prstGeom prst="rect">
            <a:avLst/>
          </a:prstGeom>
        </p:spPr>
        <p:txBody>
          <a:bodyPr vert="horz" wrap="square" lIns="0" tIns="57785" rIns="0" bIns="0" rtlCol="0">
            <a:spAutoFit/>
          </a:bodyPr>
          <a:lstStyle/>
          <a:p>
            <a:pPr marL="355600" marR="62230" indent="-342900">
              <a:lnSpc>
                <a:spcPts val="2810"/>
              </a:lnSpc>
              <a:spcBef>
                <a:spcPts val="455"/>
              </a:spcBef>
              <a:buFont typeface="Arial"/>
              <a:buChar char="•"/>
              <a:tabLst>
                <a:tab pos="354965" algn="l"/>
                <a:tab pos="355600" algn="l"/>
              </a:tabLst>
            </a:pPr>
            <a:r>
              <a:rPr sz="2600" dirty="0">
                <a:latin typeface="Times New Roman"/>
                <a:cs typeface="Times New Roman"/>
              </a:rPr>
              <a:t>Before choosing the approach it is </a:t>
            </a:r>
            <a:r>
              <a:rPr sz="2600" spc="-5" dirty="0">
                <a:latin typeface="Times New Roman"/>
                <a:cs typeface="Times New Roman"/>
              </a:rPr>
              <a:t>necessary </a:t>
            </a:r>
            <a:r>
              <a:rPr sz="2600" dirty="0">
                <a:latin typeface="Times New Roman"/>
                <a:cs typeface="Times New Roman"/>
              </a:rPr>
              <a:t>to</a:t>
            </a:r>
            <a:r>
              <a:rPr sz="2600" spc="-65" dirty="0">
                <a:latin typeface="Times New Roman"/>
                <a:cs typeface="Times New Roman"/>
              </a:rPr>
              <a:t> </a:t>
            </a:r>
            <a:r>
              <a:rPr sz="2600" spc="-5" dirty="0">
                <a:latin typeface="Times New Roman"/>
                <a:cs typeface="Times New Roman"/>
              </a:rPr>
              <a:t>determine  </a:t>
            </a:r>
            <a:r>
              <a:rPr sz="2600" dirty="0">
                <a:latin typeface="Times New Roman"/>
                <a:cs typeface="Times New Roman"/>
              </a:rPr>
              <a:t>whether the system to be built is amenable to</a:t>
            </a:r>
            <a:r>
              <a:rPr sz="2600" spc="-65" dirty="0">
                <a:latin typeface="Times New Roman"/>
                <a:cs typeface="Times New Roman"/>
              </a:rPr>
              <a:t> </a:t>
            </a:r>
            <a:r>
              <a:rPr sz="2600" dirty="0">
                <a:latin typeface="Times New Roman"/>
                <a:cs typeface="Times New Roman"/>
              </a:rPr>
              <a:t>prototyping</a:t>
            </a:r>
          </a:p>
          <a:p>
            <a:pPr marL="355600">
              <a:lnSpc>
                <a:spcPts val="2765"/>
              </a:lnSpc>
            </a:pPr>
            <a:r>
              <a:rPr sz="2600" dirty="0">
                <a:latin typeface="Times New Roman"/>
                <a:cs typeface="Times New Roman"/>
              </a:rPr>
              <a:t>.</a:t>
            </a:r>
          </a:p>
          <a:p>
            <a:pPr marL="355600" indent="-342900">
              <a:lnSpc>
                <a:spcPts val="2965"/>
              </a:lnSpc>
              <a:spcBef>
                <a:spcPts val="310"/>
              </a:spcBef>
              <a:buFont typeface="Arial"/>
              <a:buChar char="•"/>
              <a:tabLst>
                <a:tab pos="354965" algn="l"/>
                <a:tab pos="355600" algn="l"/>
              </a:tabLst>
            </a:pPr>
            <a:r>
              <a:rPr sz="2600" dirty="0">
                <a:latin typeface="Times New Roman"/>
                <a:cs typeface="Times New Roman"/>
              </a:rPr>
              <a:t>This is </a:t>
            </a:r>
            <a:r>
              <a:rPr sz="2600" spc="5" dirty="0">
                <a:latin typeface="Times New Roman"/>
                <a:cs typeface="Times New Roman"/>
              </a:rPr>
              <a:t>done </a:t>
            </a:r>
            <a:r>
              <a:rPr sz="2600" dirty="0">
                <a:latin typeface="Times New Roman"/>
                <a:cs typeface="Times New Roman"/>
              </a:rPr>
              <a:t>based on the factors </a:t>
            </a:r>
            <a:r>
              <a:rPr sz="2600" spc="-5" dirty="0">
                <a:latin typeface="Times New Roman"/>
                <a:cs typeface="Times New Roman"/>
              </a:rPr>
              <a:t>like </a:t>
            </a:r>
            <a:r>
              <a:rPr sz="2600" i="1" dirty="0">
                <a:solidFill>
                  <a:srgbClr val="FF0000"/>
                </a:solidFill>
                <a:latin typeface="Times New Roman"/>
                <a:cs typeface="Times New Roman"/>
              </a:rPr>
              <a:t>application</a:t>
            </a:r>
            <a:r>
              <a:rPr sz="2600" i="1" spc="-125" dirty="0">
                <a:solidFill>
                  <a:srgbClr val="FF0000"/>
                </a:solidFill>
                <a:latin typeface="Times New Roman"/>
                <a:cs typeface="Times New Roman"/>
              </a:rPr>
              <a:t> </a:t>
            </a:r>
            <a:r>
              <a:rPr sz="2600" i="1" spc="-25" dirty="0">
                <a:solidFill>
                  <a:srgbClr val="FF0000"/>
                </a:solidFill>
                <a:latin typeface="Times New Roman"/>
                <a:cs typeface="Times New Roman"/>
              </a:rPr>
              <a:t>area</a:t>
            </a:r>
            <a:endParaRPr sz="2600" dirty="0">
              <a:latin typeface="Times New Roman"/>
              <a:cs typeface="Times New Roman"/>
            </a:endParaRPr>
          </a:p>
          <a:p>
            <a:pPr marL="355600" marR="605155">
              <a:lnSpc>
                <a:spcPts val="2810"/>
              </a:lnSpc>
              <a:spcBef>
                <a:spcPts val="200"/>
              </a:spcBef>
            </a:pPr>
            <a:r>
              <a:rPr sz="2600" i="1" dirty="0">
                <a:solidFill>
                  <a:srgbClr val="FF0000"/>
                </a:solidFill>
                <a:latin typeface="Times New Roman"/>
                <a:cs typeface="Times New Roman"/>
              </a:rPr>
              <a:t>,application </a:t>
            </a:r>
            <a:r>
              <a:rPr sz="2600" i="1" spc="-15" dirty="0">
                <a:solidFill>
                  <a:srgbClr val="FF0000"/>
                </a:solidFill>
                <a:latin typeface="Times New Roman"/>
                <a:cs typeface="Times New Roman"/>
              </a:rPr>
              <a:t>complexity, </a:t>
            </a:r>
            <a:r>
              <a:rPr sz="2600" i="1" dirty="0">
                <a:solidFill>
                  <a:srgbClr val="FF0000"/>
                </a:solidFill>
                <a:latin typeface="Times New Roman"/>
                <a:cs typeface="Times New Roman"/>
              </a:rPr>
              <a:t>customer characteristics</a:t>
            </a:r>
            <a:r>
              <a:rPr sz="2600" i="1" spc="-75" dirty="0">
                <a:solidFill>
                  <a:srgbClr val="FF0000"/>
                </a:solidFill>
                <a:latin typeface="Times New Roman"/>
                <a:cs typeface="Times New Roman"/>
              </a:rPr>
              <a:t> </a:t>
            </a:r>
            <a:r>
              <a:rPr sz="2600" i="1" spc="5" dirty="0">
                <a:solidFill>
                  <a:srgbClr val="FF0000"/>
                </a:solidFill>
                <a:latin typeface="Times New Roman"/>
                <a:cs typeface="Times New Roman"/>
              </a:rPr>
              <a:t>and  </a:t>
            </a:r>
            <a:r>
              <a:rPr sz="2600" i="1" spc="-15" dirty="0">
                <a:solidFill>
                  <a:srgbClr val="FF0000"/>
                </a:solidFill>
                <a:latin typeface="Times New Roman"/>
                <a:cs typeface="Times New Roman"/>
              </a:rPr>
              <a:t>project </a:t>
            </a:r>
            <a:r>
              <a:rPr sz="2600" i="1" spc="-5" dirty="0">
                <a:solidFill>
                  <a:srgbClr val="FF0000"/>
                </a:solidFill>
                <a:latin typeface="Times New Roman"/>
                <a:cs typeface="Times New Roman"/>
              </a:rPr>
              <a:t>characteristics.</a:t>
            </a:r>
            <a:endParaRPr sz="2600" dirty="0">
              <a:latin typeface="Times New Roman"/>
              <a:cs typeface="Times New Roman"/>
            </a:endParaRPr>
          </a:p>
          <a:p>
            <a:pPr>
              <a:lnSpc>
                <a:spcPct val="100000"/>
              </a:lnSpc>
              <a:spcBef>
                <a:spcPts val="25"/>
              </a:spcBef>
            </a:pPr>
            <a:endParaRPr sz="3500" dirty="0">
              <a:latin typeface="Times New Roman"/>
              <a:cs typeface="Times New Roman"/>
            </a:endParaRPr>
          </a:p>
          <a:p>
            <a:pPr marL="355600" marR="433070" indent="-342900">
              <a:lnSpc>
                <a:spcPts val="2810"/>
              </a:lnSpc>
              <a:spcBef>
                <a:spcPts val="5"/>
              </a:spcBef>
              <a:buFont typeface="Arial"/>
              <a:buChar char="•"/>
              <a:tabLst>
                <a:tab pos="354965" algn="l"/>
                <a:tab pos="355600" algn="l"/>
              </a:tabLst>
            </a:pPr>
            <a:r>
              <a:rPr sz="2600" dirty="0">
                <a:latin typeface="Times New Roman"/>
                <a:cs typeface="Times New Roman"/>
              </a:rPr>
              <a:t>If the software application demands dynamic visual  displays or if it interacts heavily with the user </a:t>
            </a:r>
            <a:r>
              <a:rPr sz="2600" spc="-5" dirty="0">
                <a:latin typeface="Times New Roman"/>
                <a:cs typeface="Times New Roman"/>
              </a:rPr>
              <a:t>,then</a:t>
            </a:r>
            <a:r>
              <a:rPr sz="2600" spc="-85" dirty="0">
                <a:latin typeface="Times New Roman"/>
                <a:cs typeface="Times New Roman"/>
              </a:rPr>
              <a:t> </a:t>
            </a:r>
            <a:r>
              <a:rPr sz="2600" dirty="0">
                <a:latin typeface="Times New Roman"/>
                <a:cs typeface="Times New Roman"/>
              </a:rPr>
              <a:t>the  evolutionary fashion is</a:t>
            </a:r>
            <a:r>
              <a:rPr sz="2600" spc="-60" dirty="0">
                <a:latin typeface="Times New Roman"/>
                <a:cs typeface="Times New Roman"/>
              </a:rPr>
              <a:t> </a:t>
            </a:r>
            <a:r>
              <a:rPr sz="2600" dirty="0">
                <a:latin typeface="Times New Roman"/>
                <a:cs typeface="Times New Roman"/>
              </a:rPr>
              <a:t>used.</a:t>
            </a:r>
          </a:p>
          <a:p>
            <a:pPr>
              <a:lnSpc>
                <a:spcPct val="100000"/>
              </a:lnSpc>
              <a:spcBef>
                <a:spcPts val="25"/>
              </a:spcBef>
              <a:buFont typeface="Arial"/>
              <a:buChar char="•"/>
            </a:pPr>
            <a:endParaRPr sz="3500" dirty="0">
              <a:latin typeface="Times New Roman"/>
              <a:cs typeface="Times New Roman"/>
            </a:endParaRPr>
          </a:p>
          <a:p>
            <a:pPr marL="355600" marR="5080" indent="-342900">
              <a:lnSpc>
                <a:spcPts val="2810"/>
              </a:lnSpc>
              <a:buFont typeface="Arial"/>
              <a:buChar char="•"/>
              <a:tabLst>
                <a:tab pos="354965" algn="l"/>
                <a:tab pos="355600" algn="l"/>
                <a:tab pos="3768725" algn="l"/>
              </a:tabLst>
            </a:pPr>
            <a:r>
              <a:rPr sz="2600" dirty="0">
                <a:latin typeface="Times New Roman"/>
                <a:cs typeface="Times New Roman"/>
              </a:rPr>
              <a:t>If the software has tens of thousands of lines of code,</a:t>
            </a:r>
            <a:r>
              <a:rPr sz="2600" spc="-135" dirty="0">
                <a:latin typeface="Times New Roman"/>
                <a:cs typeface="Times New Roman"/>
              </a:rPr>
              <a:t> </a:t>
            </a:r>
            <a:r>
              <a:rPr sz="2600" dirty="0">
                <a:latin typeface="Times New Roman"/>
                <a:cs typeface="Times New Roman"/>
              </a:rPr>
              <a:t>then  prototyping</a:t>
            </a:r>
            <a:r>
              <a:rPr sz="2600" spc="10" dirty="0">
                <a:latin typeface="Times New Roman"/>
                <a:cs typeface="Times New Roman"/>
              </a:rPr>
              <a:t> </a:t>
            </a:r>
            <a:r>
              <a:rPr sz="2600" dirty="0">
                <a:latin typeface="Times New Roman"/>
                <a:cs typeface="Times New Roman"/>
              </a:rPr>
              <a:t>the</a:t>
            </a:r>
            <a:r>
              <a:rPr sz="2600" spc="-25" dirty="0">
                <a:latin typeface="Times New Roman"/>
                <a:cs typeface="Times New Roman"/>
              </a:rPr>
              <a:t> </a:t>
            </a:r>
            <a:r>
              <a:rPr sz="2600" dirty="0">
                <a:latin typeface="Times New Roman"/>
                <a:cs typeface="Times New Roman"/>
              </a:rPr>
              <a:t>software	becomes</a:t>
            </a:r>
            <a:r>
              <a:rPr sz="2600" spc="-25" dirty="0">
                <a:latin typeface="Times New Roman"/>
                <a:cs typeface="Times New Roman"/>
              </a:rPr>
              <a:t> </a:t>
            </a:r>
            <a:r>
              <a:rPr sz="2600" dirty="0">
                <a:latin typeface="Times New Roman"/>
                <a:cs typeface="Times New Roman"/>
              </a:rPr>
              <a:t>complex.</a:t>
            </a:r>
          </a:p>
          <a:p>
            <a:pPr marL="355600" indent="-342900">
              <a:lnSpc>
                <a:spcPct val="100000"/>
              </a:lnSpc>
              <a:spcBef>
                <a:spcPts val="270"/>
              </a:spcBef>
              <a:buFont typeface="Arial"/>
              <a:buChar char="•"/>
              <a:tabLst>
                <a:tab pos="354965" algn="l"/>
                <a:tab pos="355600" algn="l"/>
              </a:tabLst>
            </a:pPr>
            <a:r>
              <a:rPr sz="2600" dirty="0">
                <a:latin typeface="Times New Roman"/>
                <a:cs typeface="Times New Roman"/>
              </a:rPr>
              <a:t>It </a:t>
            </a:r>
            <a:r>
              <a:rPr sz="2600" spc="-5" dirty="0">
                <a:latin typeface="Times New Roman"/>
                <a:cs typeface="Times New Roman"/>
              </a:rPr>
              <a:t>can </a:t>
            </a:r>
            <a:r>
              <a:rPr sz="2600" spc="5" dirty="0">
                <a:latin typeface="Times New Roman"/>
                <a:cs typeface="Times New Roman"/>
              </a:rPr>
              <a:t>be done </a:t>
            </a:r>
            <a:r>
              <a:rPr sz="2600" dirty="0">
                <a:latin typeface="Times New Roman"/>
                <a:cs typeface="Times New Roman"/>
              </a:rPr>
              <a:t>in parts by partitioning the</a:t>
            </a:r>
            <a:r>
              <a:rPr sz="2600" spc="-110" dirty="0">
                <a:latin typeface="Times New Roman"/>
                <a:cs typeface="Times New Roman"/>
              </a:rPr>
              <a:t> </a:t>
            </a:r>
            <a:r>
              <a:rPr sz="2600" spc="-15" dirty="0">
                <a:latin typeface="Times New Roman"/>
                <a:cs typeface="Times New Roman"/>
              </a:rPr>
              <a:t>complexity.</a:t>
            </a:r>
            <a:endParaRPr sz="2600" dirty="0">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5" dirty="0"/>
              <a:t>Prototyping </a:t>
            </a:r>
            <a:r>
              <a:rPr lang="en-IN" sz="4000" b="1" dirty="0"/>
              <a:t>Methods and</a:t>
            </a:r>
            <a:r>
              <a:rPr lang="en-IN" sz="4000" b="1" spc="-185" dirty="0"/>
              <a:t> </a:t>
            </a:r>
            <a:r>
              <a:rPr lang="en-IN" sz="4000" b="1" spc="-55" dirty="0"/>
              <a:t>Tools</a:t>
            </a:r>
            <a:endParaRPr lang="en-IN" sz="40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21</a:t>
            </a:fld>
            <a:endParaRPr lang="en-IN"/>
          </a:p>
        </p:txBody>
      </p:sp>
      <p:sp>
        <p:nvSpPr>
          <p:cNvPr id="11" name="object 3"/>
          <p:cNvSpPr txBox="1"/>
          <p:nvPr/>
        </p:nvSpPr>
        <p:spPr>
          <a:xfrm>
            <a:off x="1353820" y="1511300"/>
            <a:ext cx="12393929" cy="5642699"/>
          </a:xfrm>
          <a:prstGeom prst="rect">
            <a:avLst/>
          </a:prstGeom>
        </p:spPr>
        <p:txBody>
          <a:bodyPr vert="horz" wrap="square" lIns="0" tIns="74295" rIns="0" bIns="0" rtlCol="0">
            <a:spAutoFit/>
          </a:bodyPr>
          <a:lstStyle/>
          <a:p>
            <a:pPr marL="355600" marR="261620" indent="-342900" algn="just">
              <a:lnSpc>
                <a:spcPct val="80000"/>
              </a:lnSpc>
              <a:spcBef>
                <a:spcPts val="585"/>
              </a:spcBef>
              <a:buFont typeface="Arial"/>
              <a:buChar char="•"/>
              <a:tabLst>
                <a:tab pos="354965" algn="l"/>
                <a:tab pos="355600" algn="l"/>
              </a:tabLst>
            </a:pPr>
            <a:r>
              <a:rPr sz="2400" dirty="0">
                <a:latin typeface="Times New Roman" panose="02020603050405020304" pitchFamily="18" charset="0"/>
                <a:cs typeface="Times New Roman" panose="02020603050405020304" pitchFamily="18" charset="0"/>
              </a:rPr>
              <a:t>Software </a:t>
            </a:r>
            <a:r>
              <a:rPr sz="2400" spc="-5" dirty="0">
                <a:latin typeface="Times New Roman" panose="02020603050405020304" pitchFamily="18" charset="0"/>
                <a:cs typeface="Times New Roman" panose="02020603050405020304" pitchFamily="18" charset="0"/>
              </a:rPr>
              <a:t>prototyping </a:t>
            </a:r>
            <a:r>
              <a:rPr sz="2400" dirty="0">
                <a:latin typeface="Times New Roman" panose="02020603050405020304" pitchFamily="18" charset="0"/>
                <a:cs typeface="Times New Roman" panose="02020603050405020304" pitchFamily="18" charset="0"/>
              </a:rPr>
              <a:t>to be </a:t>
            </a:r>
            <a:r>
              <a:rPr sz="2400" spc="-5" dirty="0">
                <a:latin typeface="Times New Roman" panose="02020603050405020304" pitchFamily="18" charset="0"/>
                <a:cs typeface="Times New Roman" panose="02020603050405020304" pitchFamily="18" charset="0"/>
              </a:rPr>
              <a:t>effective </a:t>
            </a:r>
            <a:r>
              <a:rPr sz="2400" dirty="0">
                <a:latin typeface="Times New Roman" panose="02020603050405020304" pitchFamily="18" charset="0"/>
                <a:cs typeface="Times New Roman" panose="02020603050405020304" pitchFamily="18" charset="0"/>
              </a:rPr>
              <a:t>,a prototype </a:t>
            </a:r>
            <a:r>
              <a:rPr sz="2400" spc="-5" dirty="0">
                <a:latin typeface="Times New Roman" panose="02020603050405020304" pitchFamily="18" charset="0"/>
                <a:cs typeface="Times New Roman" panose="02020603050405020304" pitchFamily="18" charset="0"/>
              </a:rPr>
              <a:t>must </a:t>
            </a:r>
            <a:r>
              <a:rPr sz="2400" dirty="0">
                <a:latin typeface="Times New Roman" panose="02020603050405020304" pitchFamily="18" charset="0"/>
                <a:cs typeface="Times New Roman" panose="02020603050405020304" pitchFamily="18" charset="0"/>
              </a:rPr>
              <a:t>be developed</a:t>
            </a:r>
            <a:r>
              <a:rPr sz="2400" spc="-1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rapidly  so that the </a:t>
            </a:r>
            <a:r>
              <a:rPr sz="2400" spc="-5" dirty="0">
                <a:latin typeface="Times New Roman" panose="02020603050405020304" pitchFamily="18" charset="0"/>
                <a:cs typeface="Times New Roman" panose="02020603050405020304" pitchFamily="18" charset="0"/>
              </a:rPr>
              <a:t>customer may </a:t>
            </a:r>
            <a:r>
              <a:rPr sz="2400" dirty="0">
                <a:latin typeface="Times New Roman" panose="02020603050405020304" pitchFamily="18" charset="0"/>
                <a:cs typeface="Times New Roman" panose="02020603050405020304" pitchFamily="18" charset="0"/>
              </a:rPr>
              <a:t>assess results and </a:t>
            </a:r>
            <a:r>
              <a:rPr sz="2400" spc="-5" dirty="0">
                <a:latin typeface="Times New Roman" panose="02020603050405020304" pitchFamily="18" charset="0"/>
                <a:cs typeface="Times New Roman" panose="02020603050405020304" pitchFamily="18" charset="0"/>
              </a:rPr>
              <a:t>recommend</a:t>
            </a:r>
            <a:r>
              <a:rPr sz="2400" spc="-11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changes.</a:t>
            </a:r>
          </a:p>
          <a:p>
            <a:pPr marL="355600" indent="-342900" algn="just">
              <a:lnSpc>
                <a:spcPct val="100000"/>
              </a:lnSpc>
              <a:buFont typeface="Arial"/>
              <a:buChar char="•"/>
              <a:tabLst>
                <a:tab pos="354965" algn="l"/>
                <a:tab pos="355600" algn="l"/>
              </a:tabLst>
            </a:pPr>
            <a:r>
              <a:rPr sz="2400" dirty="0">
                <a:solidFill>
                  <a:srgbClr val="1F487C"/>
                </a:solidFill>
                <a:latin typeface="Times New Roman" panose="02020603050405020304" pitchFamily="18" charset="0"/>
                <a:cs typeface="Times New Roman" panose="02020603050405020304" pitchFamily="18" charset="0"/>
              </a:rPr>
              <a:t>Prototyping Methods and</a:t>
            </a:r>
            <a:r>
              <a:rPr sz="2400" spc="-130" dirty="0">
                <a:solidFill>
                  <a:srgbClr val="1F487C"/>
                </a:solidFill>
                <a:latin typeface="Times New Roman" panose="02020603050405020304" pitchFamily="18" charset="0"/>
                <a:cs typeface="Times New Roman" panose="02020603050405020304" pitchFamily="18" charset="0"/>
              </a:rPr>
              <a:t> </a:t>
            </a:r>
            <a:r>
              <a:rPr sz="2400" spc="-25" dirty="0">
                <a:solidFill>
                  <a:srgbClr val="1F487C"/>
                </a:solidFill>
                <a:latin typeface="Times New Roman" panose="02020603050405020304" pitchFamily="18" charset="0"/>
                <a:cs typeface="Times New Roman" panose="02020603050405020304" pitchFamily="18" charset="0"/>
              </a:rPr>
              <a:t>Tools:</a:t>
            </a:r>
            <a:endParaRPr sz="2400" dirty="0">
              <a:latin typeface="Times New Roman" panose="02020603050405020304" pitchFamily="18" charset="0"/>
              <a:cs typeface="Times New Roman" panose="02020603050405020304" pitchFamily="18" charset="0"/>
            </a:endParaRPr>
          </a:p>
          <a:p>
            <a:pPr marL="1075055" lvl="1" indent="-148590" algn="just">
              <a:lnSpc>
                <a:spcPct val="100000"/>
              </a:lnSpc>
              <a:buClr>
                <a:srgbClr val="000000"/>
              </a:buClr>
              <a:buChar char="-"/>
              <a:tabLst>
                <a:tab pos="1075690" algn="l"/>
              </a:tabLst>
            </a:pPr>
            <a:r>
              <a:rPr sz="2400" dirty="0">
                <a:solidFill>
                  <a:srgbClr val="FF0000"/>
                </a:solidFill>
                <a:latin typeface="Times New Roman" panose="02020603050405020304" pitchFamily="18" charset="0"/>
                <a:cs typeface="Times New Roman" panose="02020603050405020304" pitchFamily="18" charset="0"/>
              </a:rPr>
              <a:t>Fourth Generation</a:t>
            </a:r>
            <a:r>
              <a:rPr sz="2400" spc="-110" dirty="0">
                <a:solidFill>
                  <a:srgbClr val="FF0000"/>
                </a:solidFill>
                <a:latin typeface="Times New Roman" panose="02020603050405020304" pitchFamily="18" charset="0"/>
                <a:cs typeface="Times New Roman" panose="02020603050405020304" pitchFamily="18" charset="0"/>
              </a:rPr>
              <a:t> </a:t>
            </a:r>
            <a:r>
              <a:rPr sz="2400" spc="-15" dirty="0">
                <a:solidFill>
                  <a:srgbClr val="FF0000"/>
                </a:solidFill>
                <a:latin typeface="Times New Roman" panose="02020603050405020304" pitchFamily="18" charset="0"/>
                <a:cs typeface="Times New Roman" panose="02020603050405020304" pitchFamily="18" charset="0"/>
              </a:rPr>
              <a:t>Techniques</a:t>
            </a:r>
            <a:endParaRPr sz="2400" dirty="0">
              <a:latin typeface="Times New Roman" panose="02020603050405020304" pitchFamily="18" charset="0"/>
              <a:cs typeface="Times New Roman" panose="02020603050405020304" pitchFamily="18" charset="0"/>
            </a:endParaRPr>
          </a:p>
          <a:p>
            <a:pPr marL="2070100" marR="486409" indent="-228600" algn="just">
              <a:lnSpc>
                <a:spcPct val="80000"/>
              </a:lnSpc>
              <a:spcBef>
                <a:spcPts val="480"/>
              </a:spcBef>
            </a:pPr>
            <a:r>
              <a:rPr sz="2400" spc="-5" dirty="0">
                <a:latin typeface="Times New Roman" panose="02020603050405020304" pitchFamily="18" charset="0"/>
                <a:cs typeface="Times New Roman" panose="02020603050405020304" pitchFamily="18" charset="0"/>
              </a:rPr>
              <a:t>Encompass </a:t>
            </a:r>
            <a:r>
              <a:rPr sz="2400" dirty="0">
                <a:latin typeface="Times New Roman" panose="02020603050405020304" pitchFamily="18" charset="0"/>
                <a:cs typeface="Times New Roman" panose="02020603050405020304" pitchFamily="18" charset="0"/>
              </a:rPr>
              <a:t>a broad array of database query and reporting  languages, program and application generators and</a:t>
            </a:r>
            <a:r>
              <a:rPr sz="2400" spc="-2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other  very high </a:t>
            </a:r>
            <a:r>
              <a:rPr sz="2400" spc="-5" dirty="0">
                <a:latin typeface="Times New Roman" panose="02020603050405020304" pitchFamily="18" charset="0"/>
                <a:cs typeface="Times New Roman" panose="02020603050405020304" pitchFamily="18" charset="0"/>
              </a:rPr>
              <a:t>level </a:t>
            </a:r>
            <a:r>
              <a:rPr sz="2400" spc="5" dirty="0">
                <a:latin typeface="Times New Roman" panose="02020603050405020304" pitchFamily="18" charset="0"/>
                <a:cs typeface="Times New Roman" panose="02020603050405020304" pitchFamily="18" charset="0"/>
              </a:rPr>
              <a:t>non </a:t>
            </a:r>
            <a:r>
              <a:rPr sz="2400" dirty="0">
                <a:latin typeface="Times New Roman" panose="02020603050405020304" pitchFamily="18" charset="0"/>
                <a:cs typeface="Times New Roman" panose="02020603050405020304" pitchFamily="18" charset="0"/>
              </a:rPr>
              <a:t>procedural</a:t>
            </a:r>
            <a:r>
              <a:rPr sz="2400" spc="-1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languages.</a:t>
            </a:r>
          </a:p>
          <a:p>
            <a:pPr marL="1075055" lvl="1" indent="-148590" algn="just">
              <a:lnSpc>
                <a:spcPct val="100000"/>
              </a:lnSpc>
              <a:buClr>
                <a:srgbClr val="000000"/>
              </a:buClr>
              <a:buChar char="-"/>
              <a:tabLst>
                <a:tab pos="1075690" algn="l"/>
              </a:tabLst>
            </a:pPr>
            <a:r>
              <a:rPr sz="2400" dirty="0">
                <a:solidFill>
                  <a:srgbClr val="FF0000"/>
                </a:solidFill>
                <a:latin typeface="Times New Roman" panose="02020603050405020304" pitchFamily="18" charset="0"/>
                <a:cs typeface="Times New Roman" panose="02020603050405020304" pitchFamily="18" charset="0"/>
              </a:rPr>
              <a:t>Reusable Software</a:t>
            </a:r>
            <a:r>
              <a:rPr sz="2400" spc="-6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Components</a:t>
            </a:r>
            <a:endParaRPr sz="2400" dirty="0">
              <a:latin typeface="Times New Roman" panose="02020603050405020304" pitchFamily="18" charset="0"/>
              <a:cs typeface="Times New Roman" panose="02020603050405020304" pitchFamily="18" charset="0"/>
            </a:endParaRPr>
          </a:p>
          <a:p>
            <a:pPr marL="1841500" algn="just">
              <a:lnSpc>
                <a:spcPts val="2160"/>
              </a:lnSpc>
            </a:pPr>
            <a:r>
              <a:rPr sz="2400" dirty="0">
                <a:latin typeface="Times New Roman" panose="02020603050405020304" pitchFamily="18" charset="0"/>
                <a:cs typeface="Times New Roman" panose="02020603050405020304" pitchFamily="18" charset="0"/>
              </a:rPr>
              <a:t>» Prototyping can be done by a </a:t>
            </a:r>
            <a:r>
              <a:rPr sz="2400" spc="-5" dirty="0">
                <a:latin typeface="Times New Roman" panose="02020603050405020304" pitchFamily="18" charset="0"/>
                <a:cs typeface="Times New Roman" panose="02020603050405020304" pitchFamily="18" charset="0"/>
              </a:rPr>
              <a:t>assembling </a:t>
            </a:r>
            <a:r>
              <a:rPr sz="2400" dirty="0">
                <a:latin typeface="Times New Roman" panose="02020603050405020304" pitchFamily="18" charset="0"/>
                <a:cs typeface="Times New Roman" panose="02020603050405020304" pitchFamily="18" charset="0"/>
              </a:rPr>
              <a:t>rather than</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building</a:t>
            </a:r>
          </a:p>
          <a:p>
            <a:pPr marL="2070100" algn="just">
              <a:lnSpc>
                <a:spcPts val="2160"/>
              </a:lnSpc>
            </a:pPr>
            <a:r>
              <a:rPr sz="2400" dirty="0">
                <a:latin typeface="Times New Roman" panose="02020603050405020304" pitchFamily="18" charset="0"/>
                <a:cs typeface="Times New Roman" panose="02020603050405020304" pitchFamily="18" charset="0"/>
              </a:rPr>
              <a:t>by using a set of existing software</a:t>
            </a:r>
            <a:r>
              <a:rPr sz="2400" spc="-1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components.</a:t>
            </a:r>
          </a:p>
          <a:p>
            <a:pPr algn="just">
              <a:lnSpc>
                <a:spcPct val="100000"/>
              </a:lnSpc>
              <a:spcBef>
                <a:spcPts val="35"/>
              </a:spcBef>
            </a:pPr>
            <a:endParaRPr sz="2400" dirty="0">
              <a:latin typeface="Times New Roman" panose="02020603050405020304" pitchFamily="18" charset="0"/>
              <a:cs typeface="Times New Roman" panose="02020603050405020304" pitchFamily="18" charset="0"/>
            </a:endParaRPr>
          </a:p>
          <a:p>
            <a:pPr marL="2070100" marR="1002030" indent="-228600" algn="just">
              <a:lnSpc>
                <a:spcPts val="1920"/>
              </a:lnSpc>
            </a:pPr>
            <a:r>
              <a:rPr sz="2400" dirty="0">
                <a:solidFill>
                  <a:srgbClr val="FF0000"/>
                </a:solidFill>
                <a:latin typeface="Times New Roman" panose="02020603050405020304" pitchFamily="18" charset="0"/>
                <a:cs typeface="Times New Roman" panose="02020603050405020304" pitchFamily="18" charset="0"/>
              </a:rPr>
              <a:t>» </a:t>
            </a:r>
            <a:r>
              <a:rPr sz="2400" spc="-5" dirty="0">
                <a:solidFill>
                  <a:srgbClr val="FF0000"/>
                </a:solidFill>
                <a:latin typeface="Times New Roman" panose="02020603050405020304" pitchFamily="18" charset="0"/>
                <a:cs typeface="Times New Roman" panose="02020603050405020304" pitchFamily="18" charset="0"/>
              </a:rPr>
              <a:t>Formal </a:t>
            </a:r>
            <a:r>
              <a:rPr sz="2400" dirty="0">
                <a:solidFill>
                  <a:srgbClr val="FF0000"/>
                </a:solidFill>
                <a:latin typeface="Times New Roman" panose="02020603050405020304" pitchFamily="18" charset="0"/>
                <a:cs typeface="Times New Roman" panose="02020603050405020304" pitchFamily="18" charset="0"/>
              </a:rPr>
              <a:t>specification languages and tools have been  developed</a:t>
            </a:r>
            <a:r>
              <a:rPr sz="2400" spc="45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2527935" lvl="2" indent="-229235" algn="just">
              <a:lnSpc>
                <a:spcPct val="100000"/>
              </a:lnSpc>
              <a:spcBef>
                <a:spcPts val="20"/>
              </a:spcBef>
              <a:buFont typeface="Arial"/>
              <a:buChar char="•"/>
              <a:tabLst>
                <a:tab pos="2527300" algn="l"/>
                <a:tab pos="2527935" algn="l"/>
              </a:tabLst>
            </a:pPr>
            <a:r>
              <a:rPr sz="2400" dirty="0">
                <a:latin typeface="Times New Roman" panose="02020603050405020304" pitchFamily="18" charset="0"/>
                <a:cs typeface="Times New Roman" panose="02020603050405020304" pitchFamily="18" charset="0"/>
              </a:rPr>
              <a:t>It provides interactive environments</a:t>
            </a:r>
            <a:r>
              <a:rPr sz="2400" spc="-1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that</a:t>
            </a:r>
          </a:p>
          <a:p>
            <a:pPr marL="2985135" marR="209550" lvl="3" indent="-228600" algn="just">
              <a:lnSpc>
                <a:spcPts val="1920"/>
              </a:lnSpc>
              <a:spcBef>
                <a:spcPts val="465"/>
              </a:spcBef>
              <a:buFont typeface="Arial"/>
              <a:buChar char="•"/>
              <a:tabLst>
                <a:tab pos="2984500" algn="l"/>
                <a:tab pos="2985135" algn="l"/>
              </a:tabLst>
            </a:pPr>
            <a:r>
              <a:rPr sz="2400" dirty="0">
                <a:latin typeface="Times New Roman" panose="02020603050405020304" pitchFamily="18" charset="0"/>
                <a:cs typeface="Times New Roman" panose="02020603050405020304" pitchFamily="18" charset="0"/>
              </a:rPr>
              <a:t>Enable an </a:t>
            </a:r>
            <a:r>
              <a:rPr sz="2400" spc="-5" dirty="0">
                <a:latin typeface="Times New Roman" panose="02020603050405020304" pitchFamily="18" charset="0"/>
                <a:cs typeface="Times New Roman" panose="02020603050405020304" pitchFamily="18" charset="0"/>
              </a:rPr>
              <a:t>analyst </a:t>
            </a:r>
            <a:r>
              <a:rPr sz="2400" dirty="0">
                <a:latin typeface="Times New Roman" panose="02020603050405020304" pitchFamily="18" charset="0"/>
                <a:cs typeface="Times New Roman" panose="02020603050405020304" pitchFamily="18" charset="0"/>
              </a:rPr>
              <a:t>to interactively create</a:t>
            </a:r>
            <a:r>
              <a:rPr sz="2400" spc="-1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language-  based </a:t>
            </a:r>
            <a:r>
              <a:rPr sz="2400" spc="-5" dirty="0">
                <a:latin typeface="Times New Roman" panose="02020603050405020304" pitchFamily="18" charset="0"/>
                <a:cs typeface="Times New Roman" panose="02020603050405020304" pitchFamily="18" charset="0"/>
              </a:rPr>
              <a:t>specifications </a:t>
            </a:r>
            <a:r>
              <a:rPr sz="2400" dirty="0">
                <a:latin typeface="Times New Roman" panose="02020603050405020304" pitchFamily="18" charset="0"/>
                <a:cs typeface="Times New Roman" panose="02020603050405020304" pitchFamily="18" charset="0"/>
              </a:rPr>
              <a:t>of a system or a</a:t>
            </a:r>
            <a:r>
              <a:rPr sz="2400" spc="-1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software.</a:t>
            </a:r>
          </a:p>
          <a:p>
            <a:pPr marL="2985135" marR="139065" lvl="3" indent="-228600" algn="just">
              <a:lnSpc>
                <a:spcPts val="1920"/>
              </a:lnSpc>
              <a:spcBef>
                <a:spcPts val="480"/>
              </a:spcBef>
              <a:buFont typeface="Arial"/>
              <a:buChar char="•"/>
              <a:tabLst>
                <a:tab pos="2984500" algn="l"/>
                <a:tab pos="2985135" algn="l"/>
              </a:tabLst>
            </a:pPr>
            <a:r>
              <a:rPr sz="2400" dirty="0">
                <a:latin typeface="Times New Roman" panose="02020603050405020304" pitchFamily="18" charset="0"/>
                <a:cs typeface="Times New Roman" panose="02020603050405020304" pitchFamily="18" charset="0"/>
              </a:rPr>
              <a:t>Invoke </a:t>
            </a:r>
            <a:r>
              <a:rPr sz="2400" spc="-5" dirty="0">
                <a:latin typeface="Times New Roman" panose="02020603050405020304" pitchFamily="18" charset="0"/>
                <a:cs typeface="Times New Roman" panose="02020603050405020304" pitchFamily="18" charset="0"/>
              </a:rPr>
              <a:t>automated </a:t>
            </a:r>
            <a:r>
              <a:rPr sz="2400" dirty="0">
                <a:latin typeface="Times New Roman" panose="02020603050405020304" pitchFamily="18" charset="0"/>
                <a:cs typeface="Times New Roman" panose="02020603050405020304" pitchFamily="18" charset="0"/>
              </a:rPr>
              <a:t>tools that translate the</a:t>
            </a:r>
            <a:r>
              <a:rPr sz="2400" spc="-1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language-  based </a:t>
            </a:r>
            <a:r>
              <a:rPr sz="2400" spc="-5" dirty="0">
                <a:latin typeface="Times New Roman" panose="02020603050405020304" pitchFamily="18" charset="0"/>
                <a:cs typeface="Times New Roman" panose="02020603050405020304" pitchFamily="18" charset="0"/>
              </a:rPr>
              <a:t>specifications </a:t>
            </a:r>
            <a:r>
              <a:rPr sz="2400" dirty="0">
                <a:latin typeface="Times New Roman" panose="02020603050405020304" pitchFamily="18" charset="0"/>
                <a:cs typeface="Times New Roman" panose="02020603050405020304" pitchFamily="18" charset="0"/>
              </a:rPr>
              <a:t>into executable</a:t>
            </a:r>
            <a:r>
              <a:rPr sz="2400" spc="-1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code.</a:t>
            </a:r>
          </a:p>
          <a:p>
            <a:pPr marL="2985135" lvl="3" indent="-228600" algn="just">
              <a:lnSpc>
                <a:spcPts val="2160"/>
              </a:lnSpc>
              <a:spcBef>
                <a:spcPts val="15"/>
              </a:spcBef>
              <a:buFont typeface="Arial"/>
              <a:buChar char="•"/>
              <a:tabLst>
                <a:tab pos="2984500" algn="l"/>
                <a:tab pos="2985135" algn="l"/>
              </a:tabLst>
            </a:pPr>
            <a:r>
              <a:rPr sz="2400" dirty="0">
                <a:latin typeface="Times New Roman" panose="02020603050405020304" pitchFamily="18" charset="0"/>
                <a:cs typeface="Times New Roman" panose="02020603050405020304" pitchFamily="18" charset="0"/>
              </a:rPr>
              <a:t>Enable the </a:t>
            </a:r>
            <a:r>
              <a:rPr sz="2400" spc="-5" dirty="0">
                <a:latin typeface="Times New Roman" panose="02020603050405020304" pitchFamily="18" charset="0"/>
                <a:cs typeface="Times New Roman" panose="02020603050405020304" pitchFamily="18" charset="0"/>
              </a:rPr>
              <a:t>customer </a:t>
            </a:r>
            <a:r>
              <a:rPr sz="2400" dirty="0">
                <a:latin typeface="Times New Roman" panose="02020603050405020304" pitchFamily="18" charset="0"/>
                <a:cs typeface="Times New Roman" panose="02020603050405020304" pitchFamily="18" charset="0"/>
              </a:rPr>
              <a:t>to use prototype</a:t>
            </a:r>
            <a:r>
              <a:rPr sz="2400" spc="-1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executable</a:t>
            </a:r>
          </a:p>
          <a:p>
            <a:pPr marL="2985135" algn="just">
              <a:lnSpc>
                <a:spcPts val="2160"/>
              </a:lnSpc>
            </a:pPr>
            <a:r>
              <a:rPr sz="2400" dirty="0">
                <a:latin typeface="Times New Roman" panose="02020603050405020304" pitchFamily="18" charset="0"/>
                <a:cs typeface="Times New Roman" panose="02020603050405020304" pitchFamily="18" charset="0"/>
              </a:rPr>
              <a:t>code to refine </a:t>
            </a:r>
            <a:r>
              <a:rPr sz="2400" spc="-5" dirty="0">
                <a:latin typeface="Times New Roman" panose="02020603050405020304" pitchFamily="18" charset="0"/>
                <a:cs typeface="Times New Roman" panose="02020603050405020304" pitchFamily="18" charset="0"/>
              </a:rPr>
              <a:t>formal</a:t>
            </a:r>
            <a:r>
              <a:rPr sz="2400" spc="-9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requirements.</a:t>
            </a:r>
            <a:endParaRP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u="sng" dirty="0"/>
              <a:t>SOFTWARE  REQUIREMENT SPECIFICATION</a:t>
            </a:r>
            <a:endParaRPr lang="en-IN" sz="40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22</a:t>
            </a:fld>
            <a:endParaRPr lang="en-IN"/>
          </a:p>
        </p:txBody>
      </p:sp>
      <p:sp>
        <p:nvSpPr>
          <p:cNvPr id="11" name="Content Placeholder 2"/>
          <p:cNvSpPr txBox="1">
            <a:spLocks/>
          </p:cNvSpPr>
          <p:nvPr/>
        </p:nvSpPr>
        <p:spPr bwMode="auto">
          <a:xfrm>
            <a:off x="1003299" y="1668025"/>
            <a:ext cx="12056717" cy="605313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b="0" i="0">
                <a:solidFill>
                  <a:srgbClr val="6F2FA0"/>
                </a:solidFill>
                <a:latin typeface="Arial Black"/>
                <a:ea typeface="+mn-ea"/>
                <a:cs typeface="Arial Black"/>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a:lstStyle>
          <a:p>
            <a:pPr algn="just" defTabSz="914400"/>
            <a:r>
              <a:rPr lang="en-US" kern="0" smtClean="0"/>
              <a:t>The </a:t>
            </a:r>
            <a:r>
              <a:rPr lang="en-US" i="1" kern="0" smtClean="0"/>
              <a:t>Software Requirements Specification </a:t>
            </a:r>
            <a:r>
              <a:rPr lang="en-US" kern="0" smtClean="0"/>
              <a:t>is produced at the culmination of the analysis task. </a:t>
            </a:r>
          </a:p>
          <a:p>
            <a:pPr algn="just" defTabSz="914400"/>
            <a:r>
              <a:rPr lang="en-US" kern="0" smtClean="0"/>
              <a:t>The function and performance allocated to software as part of system engineering are refined by establishing: </a:t>
            </a:r>
          </a:p>
          <a:p>
            <a:pPr lvl="1" algn="just" defTabSz="914400"/>
            <a:r>
              <a:rPr lang="en-US" kern="0" smtClean="0"/>
              <a:t>a complete information description, </a:t>
            </a:r>
          </a:p>
          <a:p>
            <a:pPr lvl="1" algn="just" defTabSz="914400"/>
            <a:r>
              <a:rPr lang="en-US" kern="0" smtClean="0"/>
              <a:t>a detailed functional description, </a:t>
            </a:r>
          </a:p>
          <a:p>
            <a:pPr lvl="1" algn="just" defTabSz="914400"/>
            <a:r>
              <a:rPr lang="en-US" kern="0" smtClean="0"/>
              <a:t>a representation of system behavior, </a:t>
            </a:r>
          </a:p>
          <a:p>
            <a:pPr lvl="1" algn="just" defTabSz="914400"/>
            <a:r>
              <a:rPr lang="en-US" kern="0" smtClean="0"/>
              <a:t>an indication of performance requirements and design constraints, </a:t>
            </a:r>
          </a:p>
          <a:p>
            <a:pPr lvl="1" algn="just" defTabSz="914400"/>
            <a:r>
              <a:rPr lang="en-US" kern="0" smtClean="0"/>
              <a:t>appropriate validation criteria, and </a:t>
            </a:r>
          </a:p>
          <a:p>
            <a:pPr lvl="1" algn="just" defTabSz="914400"/>
            <a:r>
              <a:rPr lang="en-US" kern="0" smtClean="0"/>
              <a:t>other information pertinent to requirements. </a:t>
            </a:r>
            <a:endParaRPr lang="en-IN" kern="0" smtClean="0"/>
          </a:p>
          <a:p>
            <a:pPr algn="just" defTabSz="914400"/>
            <a:endParaRPr lang="en-IN" kern="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Content of SRS</a:t>
            </a:r>
            <a:endParaRPr lang="en-IN" altLang="en-US" sz="4000" b="1" dirty="0">
              <a:latin typeface="Times New Roman" pitchFamily="18" charset="0"/>
              <a:cs typeface="Times New Roman" pitchFamily="18" charset="0"/>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23</a:t>
            </a:fld>
            <a:endParaRPr lang="en-IN"/>
          </a:p>
        </p:txBody>
      </p:sp>
      <p:sp>
        <p:nvSpPr>
          <p:cNvPr id="11" name="Content Placeholder 3"/>
          <p:cNvSpPr txBox="1">
            <a:spLocks/>
          </p:cNvSpPr>
          <p:nvPr/>
        </p:nvSpPr>
        <p:spPr bwMode="auto">
          <a:xfrm>
            <a:off x="1995695" y="1511300"/>
            <a:ext cx="8686800" cy="47397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0" i="0">
                <a:solidFill>
                  <a:srgbClr val="6F2FA0"/>
                </a:solidFill>
                <a:latin typeface="Arial Black"/>
                <a:ea typeface="+mn-ea"/>
                <a:cs typeface="Arial Black"/>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a:lstStyle>
          <a:p>
            <a:pPr defTabSz="914400"/>
            <a:r>
              <a:rPr lang="en-US" sz="4400" b="1" i="1" kern="0" dirty="0" smtClean="0">
                <a:latin typeface="Times New Roman" panose="02020603050405020304" pitchFamily="18" charset="0"/>
                <a:cs typeface="Times New Roman" panose="02020603050405020304" pitchFamily="18" charset="0"/>
              </a:rPr>
              <a:t>Introduction</a:t>
            </a:r>
          </a:p>
          <a:p>
            <a:pPr defTabSz="914400"/>
            <a:r>
              <a:rPr lang="en-US" sz="4400" b="1" i="1" kern="0" dirty="0" smtClean="0">
                <a:latin typeface="Times New Roman" panose="02020603050405020304" pitchFamily="18" charset="0"/>
                <a:cs typeface="Times New Roman" panose="02020603050405020304" pitchFamily="18" charset="0"/>
              </a:rPr>
              <a:t>Information Description</a:t>
            </a:r>
          </a:p>
          <a:p>
            <a:pPr defTabSz="914400"/>
            <a:r>
              <a:rPr lang="en-US" sz="4400" b="1" i="1" kern="0" dirty="0" smtClean="0">
                <a:latin typeface="Times New Roman" panose="02020603050405020304" pitchFamily="18" charset="0"/>
                <a:cs typeface="Times New Roman" panose="02020603050405020304" pitchFamily="18" charset="0"/>
              </a:rPr>
              <a:t>Functional Description</a:t>
            </a:r>
          </a:p>
          <a:p>
            <a:pPr defTabSz="914400"/>
            <a:r>
              <a:rPr lang="en-US" sz="4400" b="1" i="1" kern="0" dirty="0" smtClean="0">
                <a:latin typeface="Times New Roman" panose="02020603050405020304" pitchFamily="18" charset="0"/>
                <a:cs typeface="Times New Roman" panose="02020603050405020304" pitchFamily="18" charset="0"/>
              </a:rPr>
              <a:t>Behavioral Description</a:t>
            </a:r>
          </a:p>
          <a:p>
            <a:pPr defTabSz="914400"/>
            <a:r>
              <a:rPr lang="en-US" sz="4400" b="1" i="1" kern="0" dirty="0" smtClean="0">
                <a:latin typeface="Times New Roman" panose="02020603050405020304" pitchFamily="18" charset="0"/>
                <a:cs typeface="Times New Roman" panose="02020603050405020304" pitchFamily="18" charset="0"/>
              </a:rPr>
              <a:t>Validation Criteria</a:t>
            </a:r>
          </a:p>
          <a:p>
            <a:pPr defTabSz="914400"/>
            <a:r>
              <a:rPr lang="en-US" sz="4400" b="1" i="1" kern="0" dirty="0" smtClean="0">
                <a:latin typeface="Times New Roman" panose="02020603050405020304" pitchFamily="18" charset="0"/>
                <a:cs typeface="Times New Roman" panose="02020603050405020304" pitchFamily="18" charset="0"/>
              </a:rPr>
              <a:t>Bibliography and Appendix</a:t>
            </a:r>
            <a:endParaRPr lang="en-IN" sz="4400" kern="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b="1" dirty="0"/>
              <a:t>SPECIFICATION PRINCIPLES</a:t>
            </a:r>
            <a:endParaRPr lang="en-IN" sz="4000" dirty="0"/>
          </a:p>
        </p:txBody>
      </p:sp>
      <p:sp>
        <p:nvSpPr>
          <p:cNvPr id="13" name="Text Placeholder 12"/>
          <p:cNvSpPr>
            <a:spLocks noGrp="1"/>
          </p:cNvSpPr>
          <p:nvPr>
            <p:ph type="body" idx="1"/>
          </p:nvPr>
        </p:nvSpPr>
        <p:spPr>
          <a:xfrm>
            <a:off x="946150" y="1054100"/>
            <a:ext cx="14935200" cy="8149923"/>
          </a:xfrm>
        </p:spPr>
        <p:txBody>
          <a:bodyPr/>
          <a:lstStyle/>
          <a:p>
            <a:pPr algn="just">
              <a:buNone/>
            </a:pPr>
            <a:r>
              <a:rPr lang="en-US" sz="3200" b="1" dirty="0" smtClean="0">
                <a:solidFill>
                  <a:schemeClr val="tx1"/>
                </a:solidFill>
                <a:latin typeface="Times New Roman" pitchFamily="18" charset="0"/>
                <a:cs typeface="Times New Roman" pitchFamily="18" charset="0"/>
              </a:rPr>
              <a:t> </a:t>
            </a:r>
            <a:r>
              <a:rPr lang="en-US" sz="3200" dirty="0">
                <a:latin typeface="Times New Roman" panose="02020603050405020304" pitchFamily="18" charset="0"/>
                <a:cs typeface="Times New Roman" panose="02020603050405020304" pitchFamily="18" charset="0"/>
              </a:rPr>
              <a:t>Requirements are represented in a manner that ultimately leads to successful software implementation. A number of specification principles, adapted from the work of </a:t>
            </a:r>
            <a:r>
              <a:rPr lang="en-US" sz="3200" dirty="0" err="1">
                <a:latin typeface="Times New Roman" panose="02020603050405020304" pitchFamily="18" charset="0"/>
                <a:cs typeface="Times New Roman" panose="02020603050405020304" pitchFamily="18" charset="0"/>
              </a:rPr>
              <a:t>Balzer</a:t>
            </a:r>
            <a:r>
              <a:rPr lang="en-US" sz="3200" dirty="0">
                <a:latin typeface="Times New Roman" panose="02020603050405020304" pitchFamily="18" charset="0"/>
                <a:cs typeface="Times New Roman" panose="02020603050405020304" pitchFamily="18" charset="0"/>
              </a:rPr>
              <a:t> and Goodman [BAL86], can be proposed:</a:t>
            </a:r>
            <a:endParaRPr lang="en-IN" sz="3200" dirty="0">
              <a:latin typeface="Times New Roman" panose="02020603050405020304" pitchFamily="18" charset="0"/>
              <a:cs typeface="Times New Roman" panose="02020603050405020304" pitchFamily="18" charset="0"/>
            </a:endParaRPr>
          </a:p>
          <a:p>
            <a:pPr algn="just">
              <a:buNone/>
            </a:pPr>
            <a:r>
              <a:rPr lang="en-US" sz="3200" b="1" dirty="0">
                <a:latin typeface="Times New Roman" panose="02020603050405020304" pitchFamily="18" charset="0"/>
                <a:cs typeface="Times New Roman" panose="02020603050405020304" pitchFamily="18" charset="0"/>
              </a:rPr>
              <a:t>1. </a:t>
            </a:r>
            <a:r>
              <a:rPr lang="en-US" sz="3200" dirty="0">
                <a:latin typeface="Times New Roman" panose="02020603050405020304" pitchFamily="18" charset="0"/>
                <a:cs typeface="Times New Roman" panose="02020603050405020304" pitchFamily="18" charset="0"/>
              </a:rPr>
              <a:t>Separate functionality from implementation.</a:t>
            </a:r>
            <a:endParaRPr lang="en-IN" sz="3200" dirty="0">
              <a:latin typeface="Times New Roman" panose="02020603050405020304" pitchFamily="18" charset="0"/>
              <a:cs typeface="Times New Roman" panose="02020603050405020304" pitchFamily="18" charset="0"/>
            </a:endParaRPr>
          </a:p>
          <a:p>
            <a:pPr algn="just">
              <a:buNone/>
            </a:pPr>
            <a:r>
              <a:rPr lang="en-US" sz="3200" b="1" dirty="0">
                <a:latin typeface="Times New Roman" panose="02020603050405020304" pitchFamily="18" charset="0"/>
                <a:cs typeface="Times New Roman" panose="02020603050405020304" pitchFamily="18" charset="0"/>
              </a:rPr>
              <a:t>2. </a:t>
            </a:r>
            <a:r>
              <a:rPr lang="en-US" sz="3200" dirty="0">
                <a:latin typeface="Times New Roman" panose="02020603050405020304" pitchFamily="18" charset="0"/>
                <a:cs typeface="Times New Roman" panose="02020603050405020304" pitchFamily="18" charset="0"/>
              </a:rPr>
              <a:t>Develop a model of the desired behavior of a system that encompasses data and the functional responses of a system to various stimuli from the environment</a:t>
            </a:r>
            <a:r>
              <a:rPr lang="en-US" sz="3200" dirty="0" smtClean="0">
                <a:latin typeface="Times New Roman" panose="02020603050405020304" pitchFamily="18" charset="0"/>
                <a:cs typeface="Times New Roman" panose="02020603050405020304" pitchFamily="18" charset="0"/>
              </a:rPr>
              <a:t>.</a:t>
            </a:r>
          </a:p>
          <a:p>
            <a:pPr algn="just">
              <a:buNone/>
            </a:pPr>
            <a:r>
              <a:rPr lang="en-US" sz="3200" dirty="0" smtClean="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Establish the context in which software operates by specifying the manner in which other system components interact with software.</a:t>
            </a:r>
          </a:p>
          <a:p>
            <a:pPr algn="just">
              <a:buNone/>
            </a:pPr>
            <a:r>
              <a:rPr lang="en-US" sz="3200" dirty="0">
                <a:latin typeface="Times New Roman" panose="02020603050405020304" pitchFamily="18" charset="0"/>
                <a:cs typeface="Times New Roman" panose="02020603050405020304" pitchFamily="18" charset="0"/>
              </a:rPr>
              <a:t>4. Define the environment in which the system operates and indicate how “a highly intertwined collection of agents react to stimuli in the environment(changes to objects) produced by those agents” .</a:t>
            </a:r>
            <a:endParaRPr lang="en-IN" sz="3200" dirty="0">
              <a:latin typeface="Times New Roman" panose="02020603050405020304" pitchFamily="18" charset="0"/>
              <a:cs typeface="Times New Roman" panose="02020603050405020304" pitchFamily="18" charset="0"/>
            </a:endParaRPr>
          </a:p>
          <a:p>
            <a:pPr algn="just">
              <a:buNone/>
            </a:pPr>
            <a:r>
              <a:rPr lang="en-US" sz="3200" dirty="0">
                <a:latin typeface="Times New Roman" panose="02020603050405020304" pitchFamily="18" charset="0"/>
                <a:cs typeface="Times New Roman" panose="02020603050405020304" pitchFamily="18" charset="0"/>
              </a:rPr>
              <a:t>5. Create a cognitive model rather than a design or implementation model. The cognitive model describes a system as perceived by its user community.</a:t>
            </a:r>
            <a:endParaRPr lang="en-IN" sz="3200" dirty="0">
              <a:latin typeface="Times New Roman" panose="02020603050405020304" pitchFamily="18" charset="0"/>
              <a:cs typeface="Times New Roman" panose="02020603050405020304" pitchFamily="18" charset="0"/>
            </a:endParaRPr>
          </a:p>
          <a:p>
            <a:pPr algn="just">
              <a:buNone/>
            </a:pPr>
            <a:endParaRPr lang="en-IN" sz="3200" dirty="0">
              <a:latin typeface="Times New Roman" panose="02020603050405020304" pitchFamily="18" charset="0"/>
              <a:cs typeface="Times New Roman" panose="02020603050405020304" pitchFamily="18" charset="0"/>
            </a:endParaRPr>
          </a:p>
          <a:p>
            <a:pPr>
              <a:buNone/>
            </a:pPr>
            <a:endParaRPr lang="en-US" sz="36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24</a:t>
            </a:fld>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b="1" dirty="0"/>
              <a:t>DATA DICTIONARY</a:t>
            </a:r>
            <a:endParaRPr lang="en-IN" sz="4000" dirty="0"/>
          </a:p>
        </p:txBody>
      </p:sp>
      <p:sp>
        <p:nvSpPr>
          <p:cNvPr id="13" name="Text Placeholder 12"/>
          <p:cNvSpPr>
            <a:spLocks noGrp="1"/>
          </p:cNvSpPr>
          <p:nvPr>
            <p:ph type="body" idx="1"/>
          </p:nvPr>
        </p:nvSpPr>
        <p:spPr>
          <a:xfrm>
            <a:off x="946150" y="1054100"/>
            <a:ext cx="14935200" cy="3644075"/>
          </a:xfrm>
        </p:spPr>
        <p:txBody>
          <a:bodyPr/>
          <a:lstStyle/>
          <a:p>
            <a:pPr algn="just"/>
            <a:r>
              <a:rPr lang="en-US" sz="3200" b="1" dirty="0" smtClean="0">
                <a:solidFill>
                  <a:schemeClr val="tx1"/>
                </a:solidFill>
                <a:latin typeface="Times New Roman" pitchFamily="18" charset="0"/>
                <a:cs typeface="Times New Roman" pitchFamily="18" charset="0"/>
              </a:rPr>
              <a:t> </a:t>
            </a:r>
            <a:r>
              <a:rPr lang="en-US" sz="3200" dirty="0">
                <a:latin typeface="Times New Roman" panose="02020603050405020304" pitchFamily="18" charset="0"/>
                <a:cs typeface="Times New Roman" panose="02020603050405020304" pitchFamily="18" charset="0"/>
              </a:rPr>
              <a:t>The data dictionary has been proposed  for describing the content of objects defined during structured analysis. </a:t>
            </a:r>
          </a:p>
          <a:p>
            <a:pPr algn="just"/>
            <a:r>
              <a:rPr lang="en-US" sz="3200" dirty="0">
                <a:latin typeface="Times New Roman" panose="02020603050405020304" pitchFamily="18" charset="0"/>
                <a:cs typeface="Times New Roman" panose="02020603050405020304" pitchFamily="18" charset="0"/>
              </a:rPr>
              <a:t>This important modeling notation has been defined in the following manner : </a:t>
            </a:r>
          </a:p>
          <a:p>
            <a:pPr algn="just"/>
            <a:r>
              <a:rPr lang="en-US" sz="3200" b="1" i="1" dirty="0">
                <a:latin typeface="Times New Roman" panose="02020603050405020304" pitchFamily="18" charset="0"/>
                <a:cs typeface="Times New Roman" panose="02020603050405020304" pitchFamily="18" charset="0"/>
              </a:rPr>
              <a:t>“ The data dictionary is an organized listing of all data elements that are pertinent to the system, with precise, rigorous definitions so that both user and system analyst will have a common understanding of inputs, outputs, components of stores and [even] intermediate </a:t>
            </a:r>
            <a:r>
              <a:rPr lang="en-US" sz="3200" b="1" i="1" dirty="0" smtClean="0">
                <a:latin typeface="Times New Roman" panose="02020603050405020304" pitchFamily="18" charset="0"/>
                <a:cs typeface="Times New Roman" panose="02020603050405020304" pitchFamily="18" charset="0"/>
              </a:rPr>
              <a:t>calculations”.</a:t>
            </a:r>
            <a:endParaRPr lang="en-IN" sz="3200" b="1" i="1" dirty="0">
              <a:latin typeface="Times New Roman" panose="02020603050405020304" pitchFamily="18" charset="0"/>
              <a:cs typeface="Times New Roman" panose="02020603050405020304" pitchFamily="18" charset="0"/>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25</a:t>
            </a:fld>
            <a:endParaRPr lang="en-IN"/>
          </a:p>
        </p:txBody>
      </p:sp>
    </p:spTree>
    <p:extLst>
      <p:ext uri="{BB962C8B-B14F-4D97-AF65-F5344CB8AC3E}">
        <p14:creationId xmlns:p14="http://schemas.microsoft.com/office/powerpoint/2010/main" val="2693760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Content of data dictionary</a:t>
            </a:r>
            <a:endParaRPr lang="en-IN" sz="4000" dirty="0"/>
          </a:p>
        </p:txBody>
      </p:sp>
      <p:sp>
        <p:nvSpPr>
          <p:cNvPr id="13" name="Text Placeholder 12"/>
          <p:cNvSpPr>
            <a:spLocks noGrp="1"/>
          </p:cNvSpPr>
          <p:nvPr>
            <p:ph type="body" idx="1"/>
          </p:nvPr>
        </p:nvSpPr>
        <p:spPr>
          <a:xfrm>
            <a:off x="946150" y="1054100"/>
            <a:ext cx="14935200" cy="6180153"/>
          </a:xfrm>
        </p:spPr>
        <p:txBody>
          <a:bodyPr/>
          <a:lstStyle/>
          <a:p>
            <a:pPr>
              <a:buNone/>
            </a:pPr>
            <a:r>
              <a:rPr lang="en-US" sz="3200" b="1" dirty="0" smtClean="0">
                <a:solidFill>
                  <a:schemeClr val="tx1"/>
                </a:solidFill>
                <a:latin typeface="Times New Roman" pitchFamily="18" charset="0"/>
                <a:cs typeface="Times New Roman" pitchFamily="18" charset="0"/>
              </a:rPr>
              <a:t> </a:t>
            </a:r>
            <a:r>
              <a:rPr lang="en-US" sz="3200" dirty="0">
                <a:latin typeface="Times New Roman" panose="02020603050405020304" pitchFamily="18" charset="0"/>
                <a:cs typeface="Times New Roman" panose="02020603050405020304" pitchFamily="18" charset="0"/>
              </a:rPr>
              <a:t>Although the format of dictionaries varies from tool to tool, most contain the following information:</a:t>
            </a:r>
          </a:p>
          <a:p>
            <a:pPr>
              <a:tabLst>
                <a:tab pos="1260475" algn="l"/>
              </a:tabLst>
            </a:pPr>
            <a:r>
              <a:rPr lang="en-US" sz="3200" i="1" dirty="0" smtClean="0">
                <a:latin typeface="Times New Roman" panose="02020603050405020304" pitchFamily="18" charset="0"/>
                <a:cs typeface="Times New Roman" panose="02020603050405020304" pitchFamily="18" charset="0"/>
              </a:rPr>
              <a:t>Name</a:t>
            </a: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primary name of the data or control item, the data store or an</a:t>
            </a:r>
            <a:r>
              <a:rPr lang="en-I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external entity.</a:t>
            </a:r>
            <a:endParaRPr lang="en-IN" sz="3200" dirty="0">
              <a:latin typeface="Times New Roman" panose="02020603050405020304" pitchFamily="18" charset="0"/>
              <a:cs typeface="Times New Roman" panose="02020603050405020304" pitchFamily="18" charset="0"/>
            </a:endParaRPr>
          </a:p>
          <a:p>
            <a:r>
              <a:rPr lang="en-US" sz="3200" i="1" dirty="0" smtClean="0">
                <a:latin typeface="Times New Roman" panose="02020603050405020304" pitchFamily="18" charset="0"/>
                <a:cs typeface="Times New Roman" panose="02020603050405020304" pitchFamily="18" charset="0"/>
              </a:rPr>
              <a:t>Alias</a:t>
            </a:r>
            <a:r>
              <a:rPr lang="en-US" sz="3200" dirty="0" smtClean="0">
                <a:latin typeface="Times New Roman" panose="02020603050405020304" pitchFamily="18" charset="0"/>
                <a:cs typeface="Times New Roman" panose="02020603050405020304" pitchFamily="18" charset="0"/>
              </a:rPr>
              <a:t>—other </a:t>
            </a:r>
            <a:r>
              <a:rPr lang="en-US" sz="3200" dirty="0">
                <a:latin typeface="Times New Roman" panose="02020603050405020304" pitchFamily="18" charset="0"/>
                <a:cs typeface="Times New Roman" panose="02020603050405020304" pitchFamily="18" charset="0"/>
              </a:rPr>
              <a:t>names used for the first entry. </a:t>
            </a:r>
            <a:endParaRPr lang="en-IN" sz="3200" dirty="0">
              <a:latin typeface="Times New Roman" panose="02020603050405020304" pitchFamily="18" charset="0"/>
              <a:cs typeface="Times New Roman" panose="02020603050405020304" pitchFamily="18" charset="0"/>
            </a:endParaRPr>
          </a:p>
          <a:p>
            <a:r>
              <a:rPr lang="en-US" sz="3200" i="1" dirty="0" smtClean="0">
                <a:latin typeface="Times New Roman" panose="02020603050405020304" pitchFamily="18" charset="0"/>
                <a:cs typeface="Times New Roman" panose="02020603050405020304" pitchFamily="18" charset="0"/>
              </a:rPr>
              <a:t>Where-used/how-used</a:t>
            </a:r>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listing of the processes that use the data or control</a:t>
            </a:r>
            <a:endParaRPr lang="en-IN"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    item </a:t>
            </a:r>
            <a:r>
              <a:rPr lang="en-US" sz="3200" dirty="0">
                <a:latin typeface="Times New Roman" panose="02020603050405020304" pitchFamily="18" charset="0"/>
                <a:cs typeface="Times New Roman" panose="02020603050405020304" pitchFamily="18" charset="0"/>
              </a:rPr>
              <a:t>and how it is used (e.g., input to the process, output from the process,</a:t>
            </a:r>
            <a:r>
              <a:rPr lang="en-I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as a store, as an external entity.</a:t>
            </a:r>
            <a:endParaRPr lang="en-IN" sz="3200" dirty="0">
              <a:latin typeface="Times New Roman" panose="02020603050405020304" pitchFamily="18" charset="0"/>
              <a:cs typeface="Times New Roman" panose="02020603050405020304" pitchFamily="18" charset="0"/>
            </a:endParaRPr>
          </a:p>
          <a:p>
            <a:r>
              <a:rPr lang="en-US" sz="3200" i="1" dirty="0" smtClean="0">
                <a:latin typeface="Times New Roman" panose="02020603050405020304" pitchFamily="18" charset="0"/>
                <a:cs typeface="Times New Roman" panose="02020603050405020304" pitchFamily="18" charset="0"/>
              </a:rPr>
              <a:t>Content </a:t>
            </a:r>
            <a:r>
              <a:rPr lang="en-US" sz="3200" i="1" dirty="0">
                <a:latin typeface="Times New Roman" panose="02020603050405020304" pitchFamily="18" charset="0"/>
                <a:cs typeface="Times New Roman" panose="02020603050405020304" pitchFamily="18" charset="0"/>
              </a:rPr>
              <a:t>description</a:t>
            </a:r>
            <a:r>
              <a:rPr lang="en-US" sz="3200" dirty="0">
                <a:latin typeface="Times New Roman" panose="02020603050405020304" pitchFamily="18" charset="0"/>
                <a:cs typeface="Times New Roman" panose="02020603050405020304" pitchFamily="18" charset="0"/>
              </a:rPr>
              <a:t>—a notation for representing content.</a:t>
            </a:r>
            <a:endParaRPr lang="en-IN" sz="3200" dirty="0">
              <a:latin typeface="Times New Roman" panose="02020603050405020304" pitchFamily="18" charset="0"/>
              <a:cs typeface="Times New Roman" panose="02020603050405020304" pitchFamily="18" charset="0"/>
            </a:endParaRPr>
          </a:p>
          <a:p>
            <a:r>
              <a:rPr lang="en-US" sz="3200" i="1" dirty="0" smtClean="0">
                <a:latin typeface="Times New Roman" panose="02020603050405020304" pitchFamily="18" charset="0"/>
                <a:cs typeface="Times New Roman" panose="02020603050405020304" pitchFamily="18" charset="0"/>
              </a:rPr>
              <a:t>Supplementary </a:t>
            </a:r>
            <a:r>
              <a:rPr lang="en-US" sz="3200" i="1" dirty="0">
                <a:latin typeface="Times New Roman" panose="02020603050405020304" pitchFamily="18" charset="0"/>
                <a:cs typeface="Times New Roman" panose="02020603050405020304" pitchFamily="18" charset="0"/>
              </a:rPr>
              <a:t>information</a:t>
            </a:r>
            <a:r>
              <a:rPr lang="en-US" sz="3200" dirty="0">
                <a:latin typeface="Times New Roman" panose="02020603050405020304" pitchFamily="18" charset="0"/>
                <a:cs typeface="Times New Roman" panose="02020603050405020304" pitchFamily="18" charset="0"/>
              </a:rPr>
              <a:t>—other information about data types, preset values (if known), restrictions or limitations, and so on.</a:t>
            </a:r>
            <a:endParaRPr lang="en-IN" sz="3200" dirty="0">
              <a:latin typeface="Times New Roman" panose="02020603050405020304" pitchFamily="18" charset="0"/>
              <a:cs typeface="Times New Roman" panose="02020603050405020304" pitchFamily="18" charset="0"/>
            </a:endParaRPr>
          </a:p>
          <a:p>
            <a:pPr>
              <a:buNone/>
            </a:pPr>
            <a:endParaRPr lang="en-US" sz="36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26</a:t>
            </a:fld>
            <a:endParaRPr lang="en-IN"/>
          </a:p>
        </p:txBody>
      </p:sp>
    </p:spTree>
    <p:extLst>
      <p:ext uri="{BB962C8B-B14F-4D97-AF65-F5344CB8AC3E}">
        <p14:creationId xmlns:p14="http://schemas.microsoft.com/office/powerpoint/2010/main" val="4220591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Example</a:t>
            </a:r>
            <a:endParaRPr lang="en-IN" sz="4000" dirty="0"/>
          </a:p>
        </p:txBody>
      </p:sp>
      <p:sp>
        <p:nvSpPr>
          <p:cNvPr id="13" name="Text Placeholder 12"/>
          <p:cNvSpPr>
            <a:spLocks noGrp="1"/>
          </p:cNvSpPr>
          <p:nvPr>
            <p:ph type="body" idx="1"/>
          </p:nvPr>
        </p:nvSpPr>
        <p:spPr>
          <a:xfrm>
            <a:off x="946150" y="1054100"/>
            <a:ext cx="14935200" cy="6623352"/>
          </a:xfrm>
        </p:spPr>
        <p:txBody>
          <a:bodyPr/>
          <a:lstStyle/>
          <a:p>
            <a:pPr>
              <a:buNone/>
            </a:pPr>
            <a:r>
              <a:rPr lang="en-US" sz="3200" b="1" dirty="0" smtClean="0">
                <a:solidFill>
                  <a:schemeClr val="tx1"/>
                </a:solidFill>
                <a:latin typeface="Times New Roman" pitchFamily="18" charset="0"/>
                <a:cs typeface="Times New Roman" pitchFamily="18" charset="0"/>
              </a:rPr>
              <a:t> </a:t>
            </a:r>
            <a:r>
              <a:rPr lang="en-US" dirty="0">
                <a:latin typeface="Times New Roman" panose="02020603050405020304" pitchFamily="18" charset="0"/>
                <a:cs typeface="Times New Roman" panose="02020603050405020304" pitchFamily="18" charset="0"/>
              </a:rPr>
              <a:t>The data dictionary entry begins as follows:</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name: telephone number</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aliases: none</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where used/how used: assess against set-up (output)</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dial phone (input)</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description:</a:t>
            </a:r>
            <a:endParaRPr lang="en-I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telephone number = [local </a:t>
            </a:r>
            <a:r>
              <a:rPr lang="en-US" dirty="0" smtClean="0">
                <a:latin typeface="Times New Roman" panose="02020603050405020304" pitchFamily="18" charset="0"/>
                <a:cs typeface="Times New Roman" panose="02020603050405020304" pitchFamily="18" charset="0"/>
              </a:rPr>
              <a:t>number | long </a:t>
            </a:r>
            <a:r>
              <a:rPr lang="en-US" dirty="0">
                <a:latin typeface="Times New Roman" panose="02020603050405020304" pitchFamily="18" charset="0"/>
                <a:cs typeface="Times New Roman" panose="02020603050405020304" pitchFamily="18" charset="0"/>
              </a:rPr>
              <a:t>distance number]</a:t>
            </a:r>
            <a:endParaRPr lang="en-I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local number = prefix + access number</a:t>
            </a:r>
            <a:endParaRPr lang="en-I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long distance number = 1 + area code + local number</a:t>
            </a:r>
            <a:endParaRPr lang="en-I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area code = [800 | 888 | 561]</a:t>
            </a:r>
            <a:endParaRPr lang="en-I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prefix = *a three digit number that never starts with 0 or 1*</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access number = * any four number string *</a:t>
            </a:r>
            <a:endParaRPr lang="en-IN" dirty="0">
              <a:latin typeface="Times New Roman" panose="02020603050405020304" pitchFamily="18" charset="0"/>
              <a:cs typeface="Times New Roman" panose="02020603050405020304" pitchFamily="18" charset="0"/>
            </a:endParaRPr>
          </a:p>
          <a:p>
            <a:endParaRPr lang="en-IN"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27</a:t>
            </a:fld>
            <a:endParaRPr lang="en-IN"/>
          </a:p>
        </p:txBody>
      </p:sp>
    </p:spTree>
    <p:extLst>
      <p:ext uri="{BB962C8B-B14F-4D97-AF65-F5344CB8AC3E}">
        <p14:creationId xmlns:p14="http://schemas.microsoft.com/office/powerpoint/2010/main" val="3824707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Finite state machine (FSM) model </a:t>
            </a:r>
            <a:endParaRPr lang="en-IN" sz="4000" dirty="0"/>
          </a:p>
        </p:txBody>
      </p:sp>
      <p:sp>
        <p:nvSpPr>
          <p:cNvPr id="13" name="Text Placeholder 12"/>
          <p:cNvSpPr>
            <a:spLocks noGrp="1"/>
          </p:cNvSpPr>
          <p:nvPr>
            <p:ph type="body" idx="1"/>
          </p:nvPr>
        </p:nvSpPr>
        <p:spPr>
          <a:xfrm>
            <a:off x="946150" y="1054100"/>
            <a:ext cx="14935200" cy="5244513"/>
          </a:xfrm>
        </p:spPr>
        <p:txBody>
          <a:bodyPr/>
          <a:lstStyle/>
          <a:p>
            <a:pPr algn="just"/>
            <a:r>
              <a:rPr lang="en-US" sz="3200" b="1" dirty="0" smtClean="0">
                <a:solidFill>
                  <a:schemeClr val="tx1"/>
                </a:solidFill>
                <a:latin typeface="Times New Roman" pitchFamily="18" charset="0"/>
                <a:cs typeface="Times New Roman" pitchFamily="18" charset="0"/>
              </a:rPr>
              <a:t> </a:t>
            </a:r>
            <a:r>
              <a:rPr lang="en-IN" sz="2800" dirty="0">
                <a:latin typeface="Times New Roman" panose="02020603050405020304" pitchFamily="18" charset="0"/>
                <a:cs typeface="Times New Roman" panose="02020603050405020304" pitchFamily="18" charset="0"/>
              </a:rPr>
              <a:t>A finite state machine is simply this - a machine that has a set of (typically finite) states in which it can be in. </a:t>
            </a:r>
          </a:p>
          <a:p>
            <a:pPr algn="just"/>
            <a:r>
              <a:rPr lang="en-IN" sz="2800" dirty="0">
                <a:latin typeface="Times New Roman" panose="02020603050405020304" pitchFamily="18" charset="0"/>
                <a:cs typeface="Times New Roman" panose="02020603050405020304" pitchFamily="18" charset="0"/>
              </a:rPr>
              <a:t>The conditions on which this depends are its current state and inputs. </a:t>
            </a:r>
          </a:p>
          <a:p>
            <a:pPr algn="just"/>
            <a:r>
              <a:rPr lang="en-IN" sz="2800" dirty="0">
                <a:latin typeface="Times New Roman" panose="02020603050405020304" pitchFamily="18" charset="0"/>
                <a:cs typeface="Times New Roman" panose="02020603050405020304" pitchFamily="18" charset="0"/>
              </a:rPr>
              <a:t>A simple example of a state machine is a light-bulb. </a:t>
            </a:r>
          </a:p>
          <a:p>
            <a:pPr algn="just"/>
            <a:r>
              <a:rPr lang="en-IN" sz="2800" dirty="0">
                <a:latin typeface="Times New Roman" panose="02020603050405020304" pitchFamily="18" charset="0"/>
                <a:cs typeface="Times New Roman" panose="02020603050405020304" pitchFamily="18" charset="0"/>
              </a:rPr>
              <a:t>It has two states, on and off. These two states can be changed based on what state it is currently in and whether or not you flip the switch. </a:t>
            </a:r>
          </a:p>
          <a:p>
            <a:pPr algn="just"/>
            <a:r>
              <a:rPr lang="en-IN" sz="2800" dirty="0">
                <a:latin typeface="Times New Roman" panose="02020603050405020304" pitchFamily="18" charset="0"/>
                <a:cs typeface="Times New Roman" panose="02020603050405020304" pitchFamily="18" charset="0"/>
              </a:rPr>
              <a:t>So, if it is currently in the off state, it can either be kept in the off state by doing nothing or it can transition to the on state if the switch is flipped and vice versa. </a:t>
            </a:r>
          </a:p>
          <a:p>
            <a:pPr algn="just"/>
            <a:r>
              <a:rPr lang="en-IN" sz="2800" dirty="0">
                <a:latin typeface="Times New Roman" panose="02020603050405020304" pitchFamily="18" charset="0"/>
                <a:cs typeface="Times New Roman" panose="02020603050405020304" pitchFamily="18" charset="0"/>
              </a:rPr>
              <a:t>This is relevant to the field of software engineering because this is usually seen in the contest of finite-state machines (FSM) or finite automaton (FA) and you can learn more about those in the link below.</a:t>
            </a:r>
          </a:p>
          <a:p>
            <a:endParaRPr lang="en-IN"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28</a:t>
            </a:fld>
            <a:endParaRPr lang="en-IN"/>
          </a:p>
        </p:txBody>
      </p:sp>
    </p:spTree>
    <p:extLst>
      <p:ext uri="{BB962C8B-B14F-4D97-AF65-F5344CB8AC3E}">
        <p14:creationId xmlns:p14="http://schemas.microsoft.com/office/powerpoint/2010/main" val="4116972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Online shopping cart example</a:t>
            </a:r>
            <a:endParaRPr lang="en-IN" sz="40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29</a:t>
            </a:fld>
            <a:endParaRPr lang="en-IN"/>
          </a:p>
        </p:txBody>
      </p:sp>
      <p:pic>
        <p:nvPicPr>
          <p:cNvPr id="11" name="Picture 1" descr="C:\Users\Tamchu\Downloads\A-finite-state-machine-specification-of-a-simple-sale-function.png"/>
          <p:cNvPicPr>
            <a:picLocks noChangeAspect="1" noChangeArrowheads="1"/>
          </p:cNvPicPr>
          <p:nvPr/>
        </p:nvPicPr>
        <p:blipFill>
          <a:blip r:embed="rId3"/>
          <a:srcRect/>
          <a:stretch>
            <a:fillRect/>
          </a:stretch>
        </p:blipFill>
        <p:spPr bwMode="auto">
          <a:xfrm>
            <a:off x="3569380" y="1603544"/>
            <a:ext cx="8393339" cy="5100660"/>
          </a:xfrm>
          <a:prstGeom prst="rect">
            <a:avLst/>
          </a:prstGeom>
          <a:noFill/>
        </p:spPr>
      </p:pic>
    </p:spTree>
    <p:extLst>
      <p:ext uri="{BB962C8B-B14F-4D97-AF65-F5344CB8AC3E}">
        <p14:creationId xmlns:p14="http://schemas.microsoft.com/office/powerpoint/2010/main" val="4020985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5123"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292100"/>
            <a:ext cx="14249400" cy="707886"/>
          </a:xfrm>
          <a:prstGeom prst="rect">
            <a:avLst/>
          </a:prstGeom>
          <a:noFill/>
          <a:ln w="9525">
            <a:noFill/>
            <a:miter lim="800000"/>
            <a:headEnd/>
            <a:tailEnd/>
          </a:ln>
        </p:spPr>
        <p:txBody>
          <a:bodyPr>
            <a:spAutoFit/>
          </a:bodyPr>
          <a:lstStyle/>
          <a:p>
            <a:r>
              <a:rPr lang="en-US" sz="4000" b="1" dirty="0" smtClean="0">
                <a:latin typeface="Times New Roman" pitchFamily="18" charset="0"/>
                <a:cs typeface="Times New Roman" pitchFamily="18" charset="0"/>
              </a:rPr>
              <a:t>VISION </a:t>
            </a:r>
            <a:r>
              <a:rPr lang="en-US" sz="4000" b="1" dirty="0">
                <a:latin typeface="Times New Roman" pitchFamily="18" charset="0"/>
                <a:cs typeface="Times New Roman" pitchFamily="18" charset="0"/>
              </a:rPr>
              <a:t>AND MISSION OF DEPARTMENT</a:t>
            </a:r>
            <a:endParaRPr lang="en-IN" sz="4000" b="1" dirty="0">
              <a:latin typeface="Times New Roman" pitchFamily="18" charset="0"/>
              <a:cs typeface="Times New Roman" pitchFamily="18" charset="0"/>
            </a:endParaRPr>
          </a:p>
        </p:txBody>
      </p:sp>
      <p:sp>
        <p:nvSpPr>
          <p:cNvPr id="12" name="Text Placeholder 11"/>
          <p:cNvSpPr>
            <a:spLocks noGrp="1"/>
          </p:cNvSpPr>
          <p:nvPr>
            <p:ph type="body" idx="1"/>
          </p:nvPr>
        </p:nvSpPr>
        <p:spPr>
          <a:xfrm>
            <a:off x="946150" y="1587500"/>
            <a:ext cx="14706600" cy="7663636"/>
          </a:xfrm>
        </p:spPr>
        <p:txBody>
          <a:bodyPr/>
          <a:lstStyle/>
          <a:p>
            <a:r>
              <a:rPr lang="en-IN" sz="3200" b="1" dirty="0" smtClean="0">
                <a:solidFill>
                  <a:schemeClr val="tx1"/>
                </a:solidFill>
                <a:latin typeface="Times New Roman" pitchFamily="18" charset="0"/>
                <a:cs typeface="Times New Roman" pitchFamily="18" charset="0"/>
              </a:rPr>
              <a:t>VISION</a:t>
            </a:r>
          </a:p>
          <a:p>
            <a:pPr marL="0" indent="0" algn="just">
              <a:lnSpc>
                <a:spcPct val="150000"/>
              </a:lnSpc>
              <a:buNone/>
            </a:pPr>
            <a:r>
              <a:rPr lang="en-US" sz="2800" dirty="0" smtClean="0">
                <a:solidFill>
                  <a:schemeClr val="tx1"/>
                </a:solidFill>
                <a:latin typeface="Times New Roman" pitchFamily="18" charset="0"/>
                <a:cs typeface="Times New Roman" pitchFamily="18" charset="0"/>
              </a:rPr>
              <a:t>To become renowned Centre of excellence in computer science and engineering and make competent engineers &amp; professionals with high ethical values prepared for lifelong learning.</a:t>
            </a:r>
          </a:p>
          <a:p>
            <a:endParaRPr lang="en-IN" sz="3200" b="1" dirty="0" smtClean="0">
              <a:solidFill>
                <a:schemeClr val="tx1"/>
              </a:solidFill>
              <a:latin typeface="Times New Roman" pitchFamily="18" charset="0"/>
              <a:cs typeface="Times New Roman" pitchFamily="18" charset="0"/>
            </a:endParaRPr>
          </a:p>
          <a:p>
            <a:r>
              <a:rPr lang="en-US" sz="3200" b="1" dirty="0" smtClean="0">
                <a:solidFill>
                  <a:schemeClr val="tx1"/>
                </a:solidFill>
                <a:latin typeface="Times New Roman" pitchFamily="18" charset="0"/>
                <a:cs typeface="Times New Roman" pitchFamily="18" charset="0"/>
              </a:rPr>
              <a:t>MISSION</a:t>
            </a:r>
          </a:p>
          <a:p>
            <a:pPr algn="just">
              <a:lnSpc>
                <a:spcPct val="150000"/>
              </a:lnSpc>
              <a:buNone/>
            </a:pPr>
            <a:r>
              <a:rPr lang="en-US" sz="2800" b="1" dirty="0" smtClean="0">
                <a:solidFill>
                  <a:schemeClr val="tx1"/>
                </a:solidFill>
                <a:latin typeface="Times New Roman" pitchFamily="18" charset="0"/>
                <a:cs typeface="Times New Roman" pitchFamily="18" charset="0"/>
              </a:rPr>
              <a:t>M1: </a:t>
            </a:r>
            <a:r>
              <a:rPr lang="en-US" sz="2800" dirty="0" smtClean="0">
                <a:solidFill>
                  <a:schemeClr val="tx1"/>
                </a:solidFill>
                <a:latin typeface="Times New Roman" pitchFamily="18" charset="0"/>
                <a:cs typeface="Times New Roman" pitchFamily="18" charset="0"/>
              </a:rPr>
              <a:t>To impart outcome based education for emerging technologies in the field of computer science and engineering. </a:t>
            </a:r>
          </a:p>
          <a:p>
            <a:pPr algn="just">
              <a:lnSpc>
                <a:spcPct val="150000"/>
              </a:lnSpc>
              <a:buNone/>
            </a:pPr>
            <a:r>
              <a:rPr lang="en-US" sz="2800" b="1" dirty="0" smtClean="0">
                <a:solidFill>
                  <a:schemeClr val="tx1"/>
                </a:solidFill>
                <a:latin typeface="Times New Roman" pitchFamily="18" charset="0"/>
                <a:cs typeface="Times New Roman" pitchFamily="18" charset="0"/>
              </a:rPr>
              <a:t>M2: </a:t>
            </a:r>
            <a:r>
              <a:rPr lang="en-US" sz="2800" dirty="0" smtClean="0">
                <a:solidFill>
                  <a:schemeClr val="tx1"/>
                </a:solidFill>
                <a:latin typeface="Times New Roman" pitchFamily="18" charset="0"/>
                <a:cs typeface="Times New Roman" pitchFamily="18" charset="0"/>
              </a:rPr>
              <a:t>To provide opportunities for interaction between academia and industry.  </a:t>
            </a:r>
          </a:p>
          <a:p>
            <a:pPr algn="just">
              <a:lnSpc>
                <a:spcPct val="150000"/>
              </a:lnSpc>
              <a:buNone/>
            </a:pPr>
            <a:r>
              <a:rPr lang="en-US" sz="2800" b="1" dirty="0" smtClean="0">
                <a:solidFill>
                  <a:schemeClr val="tx1"/>
                </a:solidFill>
                <a:latin typeface="Times New Roman" pitchFamily="18" charset="0"/>
                <a:cs typeface="Times New Roman" pitchFamily="18" charset="0"/>
              </a:rPr>
              <a:t>M3: </a:t>
            </a:r>
            <a:r>
              <a:rPr lang="en-US" sz="2800" dirty="0" smtClean="0">
                <a:solidFill>
                  <a:schemeClr val="tx1"/>
                </a:solidFill>
                <a:latin typeface="Times New Roman" pitchFamily="18" charset="0"/>
                <a:cs typeface="Times New Roman" pitchFamily="18" charset="0"/>
              </a:rPr>
              <a:t>To provide platform for lifelong learning by accepting the change in technologies</a:t>
            </a:r>
          </a:p>
          <a:p>
            <a:pPr algn="just">
              <a:lnSpc>
                <a:spcPct val="150000"/>
              </a:lnSpc>
              <a:buNone/>
            </a:pPr>
            <a:r>
              <a:rPr lang="en-US" sz="2800" b="1" dirty="0" smtClean="0">
                <a:solidFill>
                  <a:schemeClr val="tx1"/>
                </a:solidFill>
                <a:latin typeface="Times New Roman" pitchFamily="18" charset="0"/>
                <a:cs typeface="Times New Roman" pitchFamily="18" charset="0"/>
              </a:rPr>
              <a:t>M4: </a:t>
            </a:r>
            <a:r>
              <a:rPr lang="en-US" sz="2800" dirty="0" smtClean="0">
                <a:solidFill>
                  <a:schemeClr val="tx1"/>
                </a:solidFill>
                <a:latin typeface="Times New Roman" pitchFamily="18" charset="0"/>
                <a:cs typeface="Times New Roman" pitchFamily="18" charset="0"/>
              </a:rPr>
              <a:t>To develop aptitude of fulfilling social responsibilities.</a:t>
            </a:r>
          </a:p>
          <a:p>
            <a:endParaRPr lang="en-IN" sz="3200" b="1" dirty="0" smtClean="0">
              <a:latin typeface="Times New Roman" pitchFamily="18" charset="0"/>
              <a:cs typeface="Times New Roman" pitchFamily="18" charset="0"/>
            </a:endParaRPr>
          </a:p>
          <a:p>
            <a:endParaRPr lang="en-US"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3</a:t>
            </a:fld>
            <a:endParaRPr lang="en-IN"/>
          </a:p>
        </p:txBody>
      </p:sp>
      <p:sp>
        <p:nvSpPr>
          <p:cNvPr id="13"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Structured analysis</a:t>
            </a:r>
            <a:endParaRPr lang="en-IN" sz="4000" dirty="0"/>
          </a:p>
        </p:txBody>
      </p:sp>
      <p:sp>
        <p:nvSpPr>
          <p:cNvPr id="13" name="Text Placeholder 12"/>
          <p:cNvSpPr>
            <a:spLocks noGrp="1"/>
          </p:cNvSpPr>
          <p:nvPr>
            <p:ph type="body" idx="1"/>
          </p:nvPr>
        </p:nvSpPr>
        <p:spPr>
          <a:xfrm>
            <a:off x="946150" y="1054100"/>
            <a:ext cx="14935200" cy="4985980"/>
          </a:xfrm>
        </p:spPr>
        <p:txBody>
          <a:bodyPr/>
          <a:lstStyle/>
          <a:p>
            <a:pPr algn="just">
              <a:buNone/>
            </a:pPr>
            <a:r>
              <a:rPr lang="en-US" sz="3600" dirty="0">
                <a:latin typeface="Times New Roman" panose="02020603050405020304" pitchFamily="18" charset="0"/>
                <a:cs typeface="Times New Roman" panose="02020603050405020304" pitchFamily="18" charset="0"/>
              </a:rPr>
              <a:t>The analysis model must achieve three primary objectives:</a:t>
            </a:r>
            <a:endParaRPr lang="en-IN"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(1) to describe what the customer requires</a:t>
            </a:r>
            <a:endParaRPr lang="en-IN"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(2) to establish a basis for the creation of a software design, and</a:t>
            </a:r>
            <a:endParaRPr lang="en-IN"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(3) to define a set of requirements that can be validated once the software is built. </a:t>
            </a:r>
          </a:p>
          <a:p>
            <a:pPr algn="just">
              <a:buNone/>
            </a:pPr>
            <a:endParaRPr lang="en-US" sz="3600" dirty="0">
              <a:latin typeface="Times New Roman" panose="02020603050405020304" pitchFamily="18" charset="0"/>
              <a:cs typeface="Times New Roman" panose="02020603050405020304" pitchFamily="18" charset="0"/>
            </a:endParaRPr>
          </a:p>
          <a:p>
            <a:pPr algn="just">
              <a:buNone/>
            </a:pPr>
            <a:r>
              <a:rPr lang="en-US" sz="3600" dirty="0">
                <a:latin typeface="Times New Roman" panose="02020603050405020304" pitchFamily="18" charset="0"/>
                <a:cs typeface="Times New Roman" panose="02020603050405020304" pitchFamily="18" charset="0"/>
              </a:rPr>
              <a:t>To accomplish these objectives, the analysis model derived during structured analysis takes the form illustrated in following figure</a:t>
            </a:r>
            <a:r>
              <a:rPr lang="en-US" sz="3200" dirty="0"/>
              <a:t>:</a:t>
            </a:r>
            <a:endParaRPr lang="en-IN" sz="32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30</a:t>
            </a:fld>
            <a:endParaRPr lang="en-IN"/>
          </a:p>
        </p:txBody>
      </p:sp>
    </p:spTree>
    <p:extLst>
      <p:ext uri="{BB962C8B-B14F-4D97-AF65-F5344CB8AC3E}">
        <p14:creationId xmlns:p14="http://schemas.microsoft.com/office/powerpoint/2010/main" val="941942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Structured analysis</a:t>
            </a:r>
            <a:endParaRPr lang="en-IN" sz="40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31</a:t>
            </a:fld>
            <a:endParaRPr lang="en-IN"/>
          </a:p>
        </p:txBody>
      </p:sp>
      <p:pic>
        <p:nvPicPr>
          <p:cNvPr id="11" name="Picture 1"/>
          <p:cNvPicPr>
            <a:picLocks noChangeAspect="1" noChangeArrowheads="1"/>
          </p:cNvPicPr>
          <p:nvPr/>
        </p:nvPicPr>
        <p:blipFill>
          <a:blip r:embed="rId3"/>
          <a:srcRect/>
          <a:stretch>
            <a:fillRect/>
          </a:stretch>
        </p:blipFill>
        <p:spPr bwMode="auto">
          <a:xfrm>
            <a:off x="2987410" y="1739102"/>
            <a:ext cx="8855340" cy="5868198"/>
          </a:xfrm>
          <a:prstGeom prst="rect">
            <a:avLst/>
          </a:prstGeom>
          <a:noFill/>
          <a:ln w="9525">
            <a:noFill/>
            <a:miter lim="800000"/>
            <a:headEnd/>
            <a:tailEnd/>
          </a:ln>
          <a:effectLst/>
        </p:spPr>
      </p:pic>
    </p:spTree>
    <p:extLst>
      <p:ext uri="{BB962C8B-B14F-4D97-AF65-F5344CB8AC3E}">
        <p14:creationId xmlns:p14="http://schemas.microsoft.com/office/powerpoint/2010/main" val="1939231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i="1" dirty="0" smtClean="0"/>
              <a:t>Entity Relationship Diagram </a:t>
            </a:r>
            <a:r>
              <a:rPr lang="en-US" sz="4000" dirty="0"/>
              <a:t>(ERD)</a:t>
            </a:r>
            <a:endParaRPr lang="en-IN" sz="4000" dirty="0"/>
          </a:p>
        </p:txBody>
      </p:sp>
      <p:sp>
        <p:nvSpPr>
          <p:cNvPr id="13" name="Text Placeholder 12"/>
          <p:cNvSpPr>
            <a:spLocks noGrp="1"/>
          </p:cNvSpPr>
          <p:nvPr>
            <p:ph type="body" idx="1"/>
          </p:nvPr>
        </p:nvSpPr>
        <p:spPr>
          <a:xfrm>
            <a:off x="946150" y="1054100"/>
            <a:ext cx="14935200" cy="3939540"/>
          </a:xfrm>
        </p:spPr>
        <p:txBody>
          <a:bodyPr/>
          <a:lstStyle/>
          <a:p>
            <a:r>
              <a:rPr lang="en-US" sz="4000" dirty="0">
                <a:latin typeface="Times New Roman" panose="02020603050405020304" pitchFamily="18" charset="0"/>
                <a:cs typeface="Times New Roman" panose="02020603050405020304" pitchFamily="18" charset="0"/>
              </a:rPr>
              <a:t>The </a:t>
            </a:r>
            <a:r>
              <a:rPr lang="en-US" sz="4000" b="1" i="1" dirty="0">
                <a:latin typeface="Times New Roman" panose="02020603050405020304" pitchFamily="18" charset="0"/>
                <a:cs typeface="Times New Roman" panose="02020603050405020304" pitchFamily="18" charset="0"/>
              </a:rPr>
              <a:t>entity relation diagram</a:t>
            </a:r>
            <a:r>
              <a:rPr lang="en-US" sz="4000" i="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(ERD) depicts relationships between data objects. </a:t>
            </a:r>
          </a:p>
          <a:p>
            <a:r>
              <a:rPr lang="en-US" sz="4000" dirty="0">
                <a:latin typeface="Times New Roman" panose="02020603050405020304" pitchFamily="18" charset="0"/>
                <a:cs typeface="Times New Roman" panose="02020603050405020304" pitchFamily="18" charset="0"/>
              </a:rPr>
              <a:t>The ERD is the notation that is used to conduct the data modeling activity. </a:t>
            </a:r>
          </a:p>
          <a:p>
            <a:r>
              <a:rPr lang="en-US" sz="4000" dirty="0">
                <a:latin typeface="Times New Roman" panose="02020603050405020304" pitchFamily="18" charset="0"/>
                <a:cs typeface="Times New Roman" panose="02020603050405020304" pitchFamily="18" charset="0"/>
              </a:rPr>
              <a:t>The attributes of each data object noted in the ERD can be described using a data object description</a:t>
            </a:r>
            <a:r>
              <a:rPr lang="en-US" sz="3600" dirty="0"/>
              <a:t>.</a:t>
            </a:r>
            <a:endParaRPr lang="en-IN" sz="36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32</a:t>
            </a:fld>
            <a:endParaRPr lang="en-IN"/>
          </a:p>
        </p:txBody>
      </p:sp>
    </p:spTree>
    <p:extLst>
      <p:ext uri="{BB962C8B-B14F-4D97-AF65-F5344CB8AC3E}">
        <p14:creationId xmlns:p14="http://schemas.microsoft.com/office/powerpoint/2010/main" val="505825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ERD example</a:t>
            </a:r>
            <a:endParaRPr lang="en-IN" sz="40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33</a:t>
            </a:fld>
            <a:endParaRPr lang="en-IN"/>
          </a:p>
        </p:txBody>
      </p:sp>
      <p:pic>
        <p:nvPicPr>
          <p:cNvPr id="11" name="Content Placeholder 4"/>
          <p:cNvPicPr>
            <a:picLocks/>
          </p:cNvPicPr>
          <p:nvPr/>
        </p:nvPicPr>
        <p:blipFill>
          <a:blip r:embed="rId3"/>
          <a:srcRect/>
          <a:stretch>
            <a:fillRect/>
          </a:stretch>
        </p:blipFill>
        <p:spPr bwMode="auto">
          <a:xfrm>
            <a:off x="1936750" y="1511300"/>
            <a:ext cx="10210800" cy="5867400"/>
          </a:xfrm>
          <a:prstGeom prst="rect">
            <a:avLst/>
          </a:prstGeom>
          <a:noFill/>
          <a:ln w="9525">
            <a:noFill/>
            <a:miter lim="800000"/>
            <a:headEnd/>
            <a:tailEnd/>
          </a:ln>
        </p:spPr>
      </p:pic>
    </p:spTree>
    <p:extLst>
      <p:ext uri="{BB962C8B-B14F-4D97-AF65-F5344CB8AC3E}">
        <p14:creationId xmlns:p14="http://schemas.microsoft.com/office/powerpoint/2010/main" val="2634922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i="1" dirty="0" smtClean="0"/>
              <a:t>Data Flow Diagram</a:t>
            </a:r>
            <a:endParaRPr lang="en-IN" sz="4000" dirty="0"/>
          </a:p>
        </p:txBody>
      </p:sp>
      <p:sp>
        <p:nvSpPr>
          <p:cNvPr id="13" name="Text Placeholder 12"/>
          <p:cNvSpPr>
            <a:spLocks noGrp="1"/>
          </p:cNvSpPr>
          <p:nvPr>
            <p:ph type="body" idx="1"/>
          </p:nvPr>
        </p:nvSpPr>
        <p:spPr>
          <a:xfrm>
            <a:off x="946150" y="1054100"/>
            <a:ext cx="14935200" cy="5786199"/>
          </a:xfrm>
        </p:spPr>
        <p:txBody>
          <a:bodyPr/>
          <a:lstStyle/>
          <a:p>
            <a:r>
              <a:rPr lang="en-US" sz="4000" dirty="0">
                <a:latin typeface="Times New Roman" panose="02020603050405020304" pitchFamily="18" charset="0"/>
                <a:cs typeface="Times New Roman" panose="02020603050405020304" pitchFamily="18" charset="0"/>
              </a:rPr>
              <a:t>The </a:t>
            </a:r>
            <a:r>
              <a:rPr lang="en-US" sz="4000" b="1" i="1" dirty="0">
                <a:latin typeface="Times New Roman" panose="02020603050405020304" pitchFamily="18" charset="0"/>
                <a:cs typeface="Times New Roman" panose="02020603050405020304" pitchFamily="18" charset="0"/>
              </a:rPr>
              <a:t>data flow diagram</a:t>
            </a:r>
            <a:r>
              <a:rPr lang="en-US" sz="4000" i="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(DFD) serves two purposes: (1) to provide an indication of how data are transformed as they move through the system and (2) to depict the functions (and </a:t>
            </a:r>
            <a:r>
              <a:rPr lang="en-US" sz="4000" dirty="0" err="1">
                <a:latin typeface="Times New Roman" panose="02020603050405020304" pitchFamily="18" charset="0"/>
                <a:cs typeface="Times New Roman" panose="02020603050405020304" pitchFamily="18" charset="0"/>
              </a:rPr>
              <a:t>subfunctions</a:t>
            </a:r>
            <a:r>
              <a:rPr lang="en-US" sz="4000" dirty="0">
                <a:latin typeface="Times New Roman" panose="02020603050405020304" pitchFamily="18" charset="0"/>
                <a:cs typeface="Times New Roman" panose="02020603050405020304" pitchFamily="18" charset="0"/>
              </a:rPr>
              <a:t>) that transform the data flow. </a:t>
            </a:r>
          </a:p>
          <a:p>
            <a:r>
              <a:rPr lang="en-US" sz="4000" dirty="0">
                <a:latin typeface="Times New Roman" panose="02020603050405020304" pitchFamily="18" charset="0"/>
                <a:cs typeface="Times New Roman" panose="02020603050405020304" pitchFamily="18" charset="0"/>
              </a:rPr>
              <a:t>The DFD provides additional information that is used during the analysis of the information domain and serves as a basis for the modeling of function.</a:t>
            </a:r>
          </a:p>
          <a:p>
            <a:r>
              <a:rPr lang="en-US" sz="4000" dirty="0">
                <a:latin typeface="Times New Roman" panose="02020603050405020304" pitchFamily="18" charset="0"/>
                <a:cs typeface="Times New Roman" panose="02020603050405020304" pitchFamily="18" charset="0"/>
              </a:rPr>
              <a:t>A description of each function presented in the DFD is contained in a </a:t>
            </a:r>
            <a:r>
              <a:rPr lang="en-US" sz="4000" i="1" dirty="0">
                <a:latin typeface="Times New Roman" panose="02020603050405020304" pitchFamily="18" charset="0"/>
                <a:cs typeface="Times New Roman" panose="02020603050405020304" pitchFamily="18" charset="0"/>
              </a:rPr>
              <a:t>process specification </a:t>
            </a:r>
            <a:r>
              <a:rPr lang="en-US" sz="4000" dirty="0">
                <a:latin typeface="Times New Roman" panose="02020603050405020304" pitchFamily="18" charset="0"/>
                <a:cs typeface="Times New Roman" panose="02020603050405020304" pitchFamily="18" charset="0"/>
              </a:rPr>
              <a:t>(PSPEC).</a:t>
            </a:r>
            <a:endParaRPr lang="en-IN" sz="4000" dirty="0">
              <a:latin typeface="Times New Roman" panose="02020603050405020304" pitchFamily="18" charset="0"/>
              <a:cs typeface="Times New Roman" panose="02020603050405020304" pitchFamily="18" charset="0"/>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34</a:t>
            </a:fld>
            <a:endParaRPr lang="en-IN"/>
          </a:p>
        </p:txBody>
      </p:sp>
    </p:spTree>
    <p:extLst>
      <p:ext uri="{BB962C8B-B14F-4D97-AF65-F5344CB8AC3E}">
        <p14:creationId xmlns:p14="http://schemas.microsoft.com/office/powerpoint/2010/main" val="2954285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 </a:t>
            </a:r>
            <a:r>
              <a:rPr lang="en-US" sz="4000" i="1" dirty="0" smtClean="0"/>
              <a:t>Data </a:t>
            </a:r>
            <a:r>
              <a:rPr lang="en-US" sz="4000" i="1" dirty="0"/>
              <a:t>flow diagram </a:t>
            </a:r>
            <a:r>
              <a:rPr lang="en-US" sz="4000" dirty="0"/>
              <a:t>(DFD)</a:t>
            </a:r>
            <a:endParaRPr lang="en-IN" sz="40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35</a:t>
            </a:fld>
            <a:endParaRPr lang="en-IN"/>
          </a:p>
        </p:txBody>
      </p:sp>
      <p:pic>
        <p:nvPicPr>
          <p:cNvPr id="12" name="Picture 2" descr="C:\Users\Tamchu\Downloads\0-level.png"/>
          <p:cNvPicPr>
            <a:picLocks noChangeAspect="1" noChangeArrowheads="1"/>
          </p:cNvPicPr>
          <p:nvPr/>
        </p:nvPicPr>
        <p:blipFill>
          <a:blip r:embed="rId3"/>
          <a:srcRect/>
          <a:stretch>
            <a:fillRect/>
          </a:stretch>
        </p:blipFill>
        <p:spPr bwMode="auto">
          <a:xfrm>
            <a:off x="2393950" y="2120900"/>
            <a:ext cx="10340196" cy="4419600"/>
          </a:xfrm>
          <a:prstGeom prst="rect">
            <a:avLst/>
          </a:prstGeom>
          <a:noFill/>
          <a:ln w="9525">
            <a:noFill/>
            <a:miter lim="800000"/>
            <a:headEnd/>
            <a:tailEnd/>
          </a:ln>
        </p:spPr>
      </p:pic>
    </p:spTree>
    <p:extLst>
      <p:ext uri="{BB962C8B-B14F-4D97-AF65-F5344CB8AC3E}">
        <p14:creationId xmlns:p14="http://schemas.microsoft.com/office/powerpoint/2010/main" val="1578075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 </a:t>
            </a:r>
            <a:r>
              <a:rPr lang="en-US" sz="4000" i="1" dirty="0" smtClean="0"/>
              <a:t>State Transition Diagram </a:t>
            </a:r>
            <a:r>
              <a:rPr lang="en-US" sz="4000" dirty="0"/>
              <a:t>(STD)</a:t>
            </a:r>
            <a:endParaRPr lang="en-IN" sz="4000" dirty="0"/>
          </a:p>
        </p:txBody>
      </p:sp>
      <p:sp>
        <p:nvSpPr>
          <p:cNvPr id="13" name="Text Placeholder 12"/>
          <p:cNvSpPr>
            <a:spLocks noGrp="1"/>
          </p:cNvSpPr>
          <p:nvPr>
            <p:ph type="body" idx="1"/>
          </p:nvPr>
        </p:nvSpPr>
        <p:spPr>
          <a:xfrm>
            <a:off x="946150" y="1054100"/>
            <a:ext cx="14935200" cy="5293757"/>
          </a:xfrm>
        </p:spPr>
        <p:txBody>
          <a:bodyPr/>
          <a:lstStyle/>
          <a:p>
            <a:r>
              <a:rPr lang="en-US" sz="4000" dirty="0">
                <a:latin typeface="Times New Roman" panose="02020603050405020304" pitchFamily="18" charset="0"/>
                <a:cs typeface="Times New Roman" panose="02020603050405020304" pitchFamily="18" charset="0"/>
              </a:rPr>
              <a:t>The </a:t>
            </a:r>
            <a:r>
              <a:rPr lang="en-US" sz="4000" b="1" i="1" dirty="0">
                <a:latin typeface="Times New Roman" panose="02020603050405020304" pitchFamily="18" charset="0"/>
                <a:cs typeface="Times New Roman" panose="02020603050405020304" pitchFamily="18" charset="0"/>
              </a:rPr>
              <a:t>state transition diagram</a:t>
            </a:r>
            <a:r>
              <a:rPr lang="en-US" sz="4000" i="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(STD) indicates how the system behaves as a consequence of external events. </a:t>
            </a:r>
          </a:p>
          <a:p>
            <a:r>
              <a:rPr lang="en-US" sz="4000" dirty="0">
                <a:latin typeface="Times New Roman" panose="02020603050405020304" pitchFamily="18" charset="0"/>
                <a:cs typeface="Times New Roman" panose="02020603050405020304" pitchFamily="18" charset="0"/>
              </a:rPr>
              <a:t>To accomplish this, the STD represents the various modes of behavior (called </a:t>
            </a:r>
            <a:r>
              <a:rPr lang="en-US" sz="4000" i="1" dirty="0">
                <a:latin typeface="Times New Roman" panose="02020603050405020304" pitchFamily="18" charset="0"/>
                <a:cs typeface="Times New Roman" panose="02020603050405020304" pitchFamily="18" charset="0"/>
              </a:rPr>
              <a:t>states</a:t>
            </a:r>
            <a:r>
              <a:rPr lang="en-US" sz="4000" dirty="0">
                <a:latin typeface="Times New Roman" panose="02020603050405020304" pitchFamily="18" charset="0"/>
                <a:cs typeface="Times New Roman" panose="02020603050405020304" pitchFamily="18" charset="0"/>
              </a:rPr>
              <a:t>) of the system and the manner in which transitions are made from state to state. </a:t>
            </a:r>
          </a:p>
          <a:p>
            <a:r>
              <a:rPr lang="en-US" sz="4000" dirty="0">
                <a:latin typeface="Times New Roman" panose="02020603050405020304" pitchFamily="18" charset="0"/>
                <a:cs typeface="Times New Roman" panose="02020603050405020304" pitchFamily="18" charset="0"/>
              </a:rPr>
              <a:t>The STD serves as the basis for behavioral modeling. </a:t>
            </a:r>
          </a:p>
          <a:p>
            <a:r>
              <a:rPr lang="en-US" sz="4000" dirty="0">
                <a:latin typeface="Times New Roman" panose="02020603050405020304" pitchFamily="18" charset="0"/>
                <a:cs typeface="Times New Roman" panose="02020603050405020304" pitchFamily="18" charset="0"/>
              </a:rPr>
              <a:t>Additional information about the control aspects of the software is contained in the </a:t>
            </a:r>
            <a:r>
              <a:rPr lang="en-US" sz="4000" i="1" dirty="0">
                <a:latin typeface="Times New Roman" panose="02020603050405020304" pitchFamily="18" charset="0"/>
                <a:cs typeface="Times New Roman" panose="02020603050405020304" pitchFamily="18" charset="0"/>
              </a:rPr>
              <a:t>control specification </a:t>
            </a:r>
            <a:r>
              <a:rPr lang="en-US" sz="4000" dirty="0">
                <a:latin typeface="Times New Roman" panose="02020603050405020304" pitchFamily="18" charset="0"/>
                <a:cs typeface="Times New Roman" panose="02020603050405020304" pitchFamily="18" charset="0"/>
              </a:rPr>
              <a:t>(CSPEC).</a:t>
            </a:r>
            <a:endParaRPr lang="en-IN" sz="4000" dirty="0">
              <a:latin typeface="Times New Roman" panose="02020603050405020304" pitchFamily="18" charset="0"/>
              <a:cs typeface="Times New Roman" panose="02020603050405020304" pitchFamily="18" charset="0"/>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36</a:t>
            </a:fld>
            <a:endParaRPr lang="en-IN"/>
          </a:p>
        </p:txBody>
      </p:sp>
    </p:spTree>
    <p:extLst>
      <p:ext uri="{BB962C8B-B14F-4D97-AF65-F5344CB8AC3E}">
        <p14:creationId xmlns:p14="http://schemas.microsoft.com/office/powerpoint/2010/main" val="38762285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501650" y="92438"/>
            <a:ext cx="14249400" cy="707886"/>
          </a:xfrm>
          <a:prstGeom prst="rect">
            <a:avLst/>
          </a:prstGeom>
          <a:noFill/>
          <a:ln w="9525">
            <a:noFill/>
            <a:miter lim="800000"/>
            <a:headEnd/>
            <a:tailEnd/>
          </a:ln>
        </p:spPr>
        <p:txBody>
          <a:bodyPr>
            <a:spAutoFit/>
          </a:bodyPr>
          <a:lstStyle/>
          <a:p>
            <a:r>
              <a:rPr lang="en-US" sz="4000" dirty="0"/>
              <a:t> </a:t>
            </a:r>
            <a:r>
              <a:rPr lang="en-US" sz="4000" i="1" dirty="0"/>
              <a:t>State Transition Diagram </a:t>
            </a:r>
            <a:r>
              <a:rPr lang="en-US" sz="4000" dirty="0"/>
              <a:t>(STD)</a:t>
            </a:r>
            <a:endParaRPr lang="en-IN" sz="40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37</a:t>
            </a:fld>
            <a:endParaRPr lang="en-IN"/>
          </a:p>
        </p:txBody>
      </p:sp>
      <p:pic>
        <p:nvPicPr>
          <p:cNvPr id="11" name="Picture 1" descr="C:\Users\Tamchu\Downloads\State-Transition-Diagram.png"/>
          <p:cNvPicPr>
            <a:picLocks noChangeAspect="1" noChangeArrowheads="1"/>
          </p:cNvPicPr>
          <p:nvPr/>
        </p:nvPicPr>
        <p:blipFill>
          <a:blip r:embed="rId3"/>
          <a:srcRect/>
          <a:stretch>
            <a:fillRect/>
          </a:stretch>
        </p:blipFill>
        <p:spPr bwMode="auto">
          <a:xfrm>
            <a:off x="2774950" y="2751078"/>
            <a:ext cx="9144000" cy="5729899"/>
          </a:xfrm>
          <a:prstGeom prst="rect">
            <a:avLst/>
          </a:prstGeom>
          <a:noFill/>
        </p:spPr>
      </p:pic>
    </p:spTree>
    <p:extLst>
      <p:ext uri="{BB962C8B-B14F-4D97-AF65-F5344CB8AC3E}">
        <p14:creationId xmlns:p14="http://schemas.microsoft.com/office/powerpoint/2010/main" val="944628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 </a:t>
            </a:r>
            <a:r>
              <a:rPr lang="en-IN" sz="4000" dirty="0"/>
              <a:t>Control Flow Diagrams </a:t>
            </a:r>
            <a:r>
              <a:rPr lang="en-IN" sz="4000" dirty="0" smtClean="0"/>
              <a:t>(CFD)</a:t>
            </a:r>
            <a:endParaRPr lang="en-IN" sz="4000" dirty="0"/>
          </a:p>
        </p:txBody>
      </p:sp>
      <p:sp>
        <p:nvSpPr>
          <p:cNvPr id="13" name="Text Placeholder 12"/>
          <p:cNvSpPr>
            <a:spLocks noGrp="1"/>
          </p:cNvSpPr>
          <p:nvPr>
            <p:ph type="body" idx="1"/>
          </p:nvPr>
        </p:nvSpPr>
        <p:spPr>
          <a:xfrm>
            <a:off x="946150" y="1054100"/>
            <a:ext cx="14935200" cy="6278642"/>
          </a:xfrm>
        </p:spPr>
        <p:txBody>
          <a:bodyPr/>
          <a:lstStyle/>
          <a:p>
            <a:r>
              <a:rPr lang="en-IN" sz="4000" dirty="0">
                <a:latin typeface="Times New Roman" panose="02020603050405020304" pitchFamily="18" charset="0"/>
                <a:cs typeface="Times New Roman" panose="02020603050405020304" pitchFamily="18" charset="0"/>
              </a:rPr>
              <a:t>A </a:t>
            </a:r>
            <a:r>
              <a:rPr lang="en-IN" sz="4000" b="1" dirty="0">
                <a:latin typeface="Times New Roman" panose="02020603050405020304" pitchFamily="18" charset="0"/>
                <a:cs typeface="Times New Roman" panose="02020603050405020304" pitchFamily="18" charset="0"/>
              </a:rPr>
              <a:t>control flow diagram</a:t>
            </a:r>
            <a:r>
              <a:rPr lang="en-IN" sz="4000" dirty="0">
                <a:latin typeface="Times New Roman" panose="02020603050405020304" pitchFamily="18" charset="0"/>
                <a:cs typeface="Times New Roman" panose="02020603050405020304" pitchFamily="18" charset="0"/>
              </a:rPr>
              <a:t> helps us understand the detail of a process. </a:t>
            </a:r>
          </a:p>
          <a:p>
            <a:r>
              <a:rPr lang="en-IN" sz="4000" dirty="0">
                <a:latin typeface="Times New Roman" panose="02020603050405020304" pitchFamily="18" charset="0"/>
                <a:cs typeface="Times New Roman" panose="02020603050405020304" pitchFamily="18" charset="0"/>
              </a:rPr>
              <a:t>It shows us where control starts and ends and where it may branch off in another direction, given certain situations. </a:t>
            </a:r>
          </a:p>
          <a:p>
            <a:pPr algn="just">
              <a:buNone/>
            </a:pPr>
            <a:r>
              <a:rPr lang="en-IN" sz="4000" dirty="0">
                <a:latin typeface="Times New Roman" panose="02020603050405020304" pitchFamily="18" charset="0"/>
                <a:cs typeface="Times New Roman" panose="02020603050405020304" pitchFamily="18" charset="0"/>
              </a:rPr>
              <a:t>Let's say you are working on software to start a car. </a:t>
            </a:r>
          </a:p>
          <a:p>
            <a:pPr algn="just"/>
            <a:r>
              <a:rPr lang="en-IN" sz="4000" dirty="0">
                <a:latin typeface="Times New Roman" panose="02020603050405020304" pitchFamily="18" charset="0"/>
                <a:cs typeface="Times New Roman" panose="02020603050405020304" pitchFamily="18" charset="0"/>
              </a:rPr>
              <a:t>What happens if the engine is flooded, or a spark plug is broken? </a:t>
            </a:r>
          </a:p>
          <a:p>
            <a:pPr algn="just"/>
            <a:r>
              <a:rPr lang="en-IN" sz="4000" dirty="0">
                <a:latin typeface="Times New Roman" panose="02020603050405020304" pitchFamily="18" charset="0"/>
                <a:cs typeface="Times New Roman" panose="02020603050405020304" pitchFamily="18" charset="0"/>
              </a:rPr>
              <a:t>Control then changes the flow to other parts of the software. </a:t>
            </a:r>
          </a:p>
          <a:p>
            <a:pPr algn="just"/>
            <a:r>
              <a:rPr lang="en-IN" sz="4000" dirty="0">
                <a:latin typeface="Times New Roman" panose="02020603050405020304" pitchFamily="18" charset="0"/>
                <a:cs typeface="Times New Roman" panose="02020603050405020304" pitchFamily="18" charset="0"/>
              </a:rPr>
              <a:t>We can represent these branches with a diagram. </a:t>
            </a:r>
          </a:p>
          <a:p>
            <a:pPr algn="just"/>
            <a:r>
              <a:rPr lang="en-IN" sz="4000" dirty="0">
                <a:latin typeface="Times New Roman" panose="02020603050405020304" pitchFamily="18" charset="0"/>
                <a:cs typeface="Times New Roman" panose="02020603050405020304" pitchFamily="18" charset="0"/>
              </a:rPr>
              <a:t>Control flow diagram is helpful because it can be understood by both users and professionals. </a:t>
            </a: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38</a:t>
            </a:fld>
            <a:endParaRPr lang="en-IN"/>
          </a:p>
        </p:txBody>
      </p:sp>
    </p:spTree>
    <p:extLst>
      <p:ext uri="{BB962C8B-B14F-4D97-AF65-F5344CB8AC3E}">
        <p14:creationId xmlns:p14="http://schemas.microsoft.com/office/powerpoint/2010/main" val="2314596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501650" y="92438"/>
            <a:ext cx="14249400" cy="707886"/>
          </a:xfrm>
          <a:prstGeom prst="rect">
            <a:avLst/>
          </a:prstGeom>
          <a:noFill/>
          <a:ln w="9525">
            <a:noFill/>
            <a:miter lim="800000"/>
            <a:headEnd/>
            <a:tailEnd/>
          </a:ln>
        </p:spPr>
        <p:txBody>
          <a:bodyPr>
            <a:spAutoFit/>
          </a:bodyPr>
          <a:lstStyle/>
          <a:p>
            <a:r>
              <a:rPr lang="en-US" sz="4000" dirty="0"/>
              <a:t> </a:t>
            </a:r>
            <a:r>
              <a:rPr lang="en-IN" sz="4000" dirty="0"/>
              <a:t>Control Flow Diagrams (CFD)</a:t>
            </a:r>
            <a:endParaRPr lang="en-IN" sz="40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39</a:t>
            </a:fld>
            <a:endParaRPr lang="en-IN"/>
          </a:p>
        </p:txBody>
      </p:sp>
      <p:pic>
        <p:nvPicPr>
          <p:cNvPr id="12" name="Picture 2" descr="Control Flow Diagram example"/>
          <p:cNvPicPr>
            <a:picLocks noChangeAspect="1" noChangeArrowheads="1"/>
          </p:cNvPicPr>
          <p:nvPr/>
        </p:nvPicPr>
        <p:blipFill>
          <a:blip r:embed="rId3"/>
          <a:srcRect/>
          <a:stretch>
            <a:fillRect/>
          </a:stretch>
        </p:blipFill>
        <p:spPr bwMode="auto">
          <a:xfrm>
            <a:off x="2255788" y="1435100"/>
            <a:ext cx="8169374" cy="5481697"/>
          </a:xfrm>
          <a:prstGeom prst="rect">
            <a:avLst/>
          </a:prstGeom>
          <a:noFill/>
        </p:spPr>
      </p:pic>
    </p:spTree>
    <p:extLst>
      <p:ext uri="{BB962C8B-B14F-4D97-AF65-F5344CB8AC3E}">
        <p14:creationId xmlns:p14="http://schemas.microsoft.com/office/powerpoint/2010/main" val="1283874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6149" name="TextBox 12"/>
          <p:cNvSpPr txBox="1">
            <a:spLocks noChangeArrowheads="1"/>
          </p:cNvSpPr>
          <p:nvPr/>
        </p:nvSpPr>
        <p:spPr bwMode="auto">
          <a:xfrm>
            <a:off x="1174750" y="292100"/>
            <a:ext cx="14249400" cy="707886"/>
          </a:xfrm>
          <a:prstGeom prst="rect">
            <a:avLst/>
          </a:prstGeom>
          <a:noFill/>
          <a:ln w="9525">
            <a:noFill/>
            <a:miter lim="800000"/>
            <a:headEnd/>
            <a:tailEnd/>
          </a:ln>
        </p:spPr>
        <p:txBody>
          <a:bodyPr>
            <a:spAutoFit/>
          </a:bodyPr>
          <a:lstStyle/>
          <a:p>
            <a:pPr algn="ctr"/>
            <a:r>
              <a:rPr lang="en-US" sz="4000" b="1" dirty="0">
                <a:latin typeface="Times New Roman" pitchFamily="18" charset="0"/>
                <a:cs typeface="Times New Roman" pitchFamily="18" charset="0"/>
              </a:rPr>
              <a:t>CONTENTS (TO BE COVERED)</a:t>
            </a:r>
            <a:endParaRPr lang="en-IN" sz="4000" b="1" dirty="0">
              <a:latin typeface="Times New Roman" pitchFamily="18" charset="0"/>
              <a:cs typeface="Times New Roman" pitchFamily="18" charset="0"/>
            </a:endParaRPr>
          </a:p>
        </p:txBody>
      </p:sp>
      <p:sp>
        <p:nvSpPr>
          <p:cNvPr id="11" name="Text Placeholder 10"/>
          <p:cNvSpPr>
            <a:spLocks noGrp="1"/>
          </p:cNvSpPr>
          <p:nvPr>
            <p:ph type="body" idx="1"/>
          </p:nvPr>
        </p:nvSpPr>
        <p:spPr>
          <a:xfrm>
            <a:off x="1098550" y="1282700"/>
            <a:ext cx="14699616" cy="6949595"/>
          </a:xfrm>
        </p:spPr>
        <p:txBody>
          <a:bodyPr/>
          <a:lstStyle/>
          <a:p>
            <a:pPr algn="just">
              <a:lnSpc>
                <a:spcPct val="150000"/>
              </a:lnSpc>
              <a:buSzPct val="60000"/>
              <a:buFont typeface="Wingdings" pitchFamily="2" charset="2"/>
              <a:buChar char="Ø"/>
            </a:pPr>
            <a:r>
              <a:rPr lang="en-IN" sz="2800" dirty="0" smtClean="0">
                <a:solidFill>
                  <a:schemeClr val="tx1"/>
                </a:solidFill>
                <a:latin typeface="Times New Roman" pitchFamily="18" charset="0"/>
                <a:cs typeface="Times New Roman" pitchFamily="18" charset="0"/>
              </a:rPr>
              <a:t>Introduction to </a:t>
            </a:r>
            <a:r>
              <a:rPr lang="en-US" sz="2800" dirty="0">
                <a:solidFill>
                  <a:schemeClr val="tx1"/>
                </a:solidFill>
                <a:latin typeface="Times New Roman" pitchFamily="18" charset="0"/>
                <a:cs typeface="Times New Roman" pitchFamily="18" charset="0"/>
              </a:rPr>
              <a:t>requirement </a:t>
            </a:r>
            <a:r>
              <a:rPr lang="en-US" sz="2800" dirty="0" smtClean="0">
                <a:solidFill>
                  <a:schemeClr val="tx1"/>
                </a:solidFill>
                <a:latin typeface="Times New Roman" pitchFamily="18" charset="0"/>
                <a:cs typeface="Times New Roman" pitchFamily="18" charset="0"/>
              </a:rPr>
              <a:t>analysis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Requirement Analysis Tasks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Analysis Principles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Software Prototyping</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Data Dictionary</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Finite State Machines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Structured Analysis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Data and Control Flow Diagrams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Behavioral Modelling</a:t>
            </a:r>
            <a:endParaRPr lang="en-US" sz="2800" dirty="0">
              <a:solidFill>
                <a:schemeClr val="tx1"/>
              </a:solidFill>
              <a:latin typeface="Times New Roman" pitchFamily="18" charset="0"/>
              <a:cs typeface="Times New Roman" pitchFamily="18" charset="0"/>
            </a:endParaRPr>
          </a:p>
          <a:p>
            <a:pPr>
              <a:buNone/>
            </a:pPr>
            <a:endParaRPr lang="en-US" dirty="0"/>
          </a:p>
        </p:txBody>
      </p:sp>
      <p:sp>
        <p:nvSpPr>
          <p:cNvPr id="9"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a:t>
            </a:fld>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501650" y="92438"/>
            <a:ext cx="14249400" cy="707886"/>
          </a:xfrm>
          <a:prstGeom prst="rect">
            <a:avLst/>
          </a:prstGeom>
          <a:noFill/>
          <a:ln w="9525">
            <a:noFill/>
            <a:miter lim="800000"/>
            <a:headEnd/>
            <a:tailEnd/>
          </a:ln>
        </p:spPr>
        <p:txBody>
          <a:bodyPr>
            <a:spAutoFit/>
          </a:bodyPr>
          <a:lstStyle/>
          <a:p>
            <a:r>
              <a:rPr lang="en-US" sz="4000" dirty="0" smtClean="0"/>
              <a:t>CSPEC</a:t>
            </a:r>
            <a:endParaRPr lang="en-IN" sz="40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40</a:t>
            </a:fld>
            <a:endParaRPr lang="en-IN"/>
          </a:p>
        </p:txBody>
      </p:sp>
      <p:pic>
        <p:nvPicPr>
          <p:cNvPr id="11" name="Picture 2" descr="https://www.freetutes.com/systemanalysis/images/relationship-between-data-and-control-models.gif"/>
          <p:cNvPicPr>
            <a:picLocks noChangeAspect="1" noChangeArrowheads="1"/>
          </p:cNvPicPr>
          <p:nvPr/>
        </p:nvPicPr>
        <p:blipFill>
          <a:blip r:embed="rId3"/>
          <a:srcRect/>
          <a:stretch>
            <a:fillRect/>
          </a:stretch>
        </p:blipFill>
        <p:spPr bwMode="auto">
          <a:xfrm>
            <a:off x="2452386" y="1358899"/>
            <a:ext cx="8252127" cy="5860473"/>
          </a:xfrm>
          <a:prstGeom prst="rect">
            <a:avLst/>
          </a:prstGeom>
          <a:noFill/>
        </p:spPr>
      </p:pic>
    </p:spTree>
    <p:extLst>
      <p:ext uri="{BB962C8B-B14F-4D97-AF65-F5344CB8AC3E}">
        <p14:creationId xmlns:p14="http://schemas.microsoft.com/office/powerpoint/2010/main" val="40290894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01041" y="368300"/>
            <a:ext cx="14249400" cy="707886"/>
          </a:xfrm>
          <a:prstGeom prst="rect">
            <a:avLst/>
          </a:prstGeom>
          <a:noFill/>
          <a:ln w="9525">
            <a:noFill/>
            <a:miter lim="800000"/>
            <a:headEnd/>
            <a:tailEnd/>
          </a:ln>
        </p:spPr>
        <p:txBody>
          <a:bodyPr>
            <a:spAutoFit/>
          </a:bodyPr>
          <a:lstStyle/>
          <a:p>
            <a:r>
              <a:rPr lang="en-US" sz="4000" dirty="0" smtClean="0"/>
              <a:t>PSPEC</a:t>
            </a:r>
            <a:endParaRPr lang="en-IN" sz="4000"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41</a:t>
            </a:fld>
            <a:endParaRPr lang="en-IN"/>
          </a:p>
        </p:txBody>
      </p:sp>
      <p:pic>
        <p:nvPicPr>
          <p:cNvPr id="12" name="Picture 2" descr="Control specification and process specification in software ..."/>
          <p:cNvPicPr>
            <a:picLocks noChangeAspect="1" noChangeArrowheads="1"/>
          </p:cNvPicPr>
          <p:nvPr/>
        </p:nvPicPr>
        <p:blipFill>
          <a:blip r:embed="rId3"/>
          <a:srcRect/>
          <a:stretch>
            <a:fillRect/>
          </a:stretch>
        </p:blipFill>
        <p:spPr bwMode="auto">
          <a:xfrm>
            <a:off x="2375666" y="1587500"/>
            <a:ext cx="9009884" cy="5446803"/>
          </a:xfrm>
          <a:prstGeom prst="rect">
            <a:avLst/>
          </a:prstGeom>
          <a:noFill/>
        </p:spPr>
      </p:pic>
    </p:spTree>
    <p:extLst>
      <p:ext uri="{BB962C8B-B14F-4D97-AF65-F5344CB8AC3E}">
        <p14:creationId xmlns:p14="http://schemas.microsoft.com/office/powerpoint/2010/main" val="3003017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63500"/>
            <a:ext cx="14249400" cy="707886"/>
          </a:xfrm>
          <a:prstGeom prst="rect">
            <a:avLst/>
          </a:prstGeom>
          <a:noFill/>
          <a:ln w="9525">
            <a:noFill/>
            <a:miter lim="800000"/>
            <a:headEnd/>
            <a:tailEnd/>
          </a:ln>
        </p:spPr>
        <p:txBody>
          <a:bodyPr>
            <a:spAutoFit/>
          </a:bodyPr>
          <a:lstStyle/>
          <a:p>
            <a:r>
              <a:rPr lang="en-IN" sz="4000" b="1" dirty="0" smtClean="0">
                <a:latin typeface="Times New Roman" pitchFamily="18" charset="0"/>
                <a:cs typeface="Times New Roman" pitchFamily="18" charset="0"/>
              </a:rPr>
              <a:t>REFERENCES</a:t>
            </a:r>
            <a:r>
              <a:rPr lang="en-US" sz="4000" b="1" dirty="0" smtClean="0">
                <a:latin typeface="Times New Roman" pitchFamily="18" charset="0"/>
                <a:cs typeface="Times New Roman" pitchFamily="18" charset="0"/>
              </a:rPr>
              <a:t>/BIBLOGRAPHY</a:t>
            </a:r>
            <a:endParaRPr lang="en-IN"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946150" y="673100"/>
            <a:ext cx="15271750" cy="9405652"/>
          </a:xfrm>
        </p:spPr>
        <p:txBody>
          <a:bodyPr/>
          <a:lstStyle/>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https://www.tutorialspoint.com/software_engineering/software_engineering_overview.htm</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https://lecturenotes.in/m/19317-note-for-software-engineering-se-by-anna-superkings/16?reading=true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https://rmd.ac.in/dept/cse/notes/4/SE/unit1.pdf</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https://hackersdata.com/2017/04/24/five-framework-activities-in-software-engineering/</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https://nptel.ac.in/content/storage2/courses/106105087/pdf/m02L03.pdf</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“Software Engineering: A practitioner's Approach” By Roger S. Pressman, TMH</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https://www.technotrice.com/what-is-waterfall-model-software-engineering/</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https://www.geeksforgeeks.org/software-engineering-sdlc-v-model/</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https://www.softwaretestingclass.com/software-requirement-specification-srs/#:~:text=A%20software%20requirements%20specification%20(SRS,to%20interact%20with%20software%20system.</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https://www.unf.edu/~ncoulter/cen6070/handouts/specifications.pdf</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https://www.geeksforgeeks.org/differences-between-verification-and-validation/</a:t>
            </a:r>
          </a:p>
          <a:p>
            <a:pPr algn="just">
              <a:buSzPct val="60000"/>
              <a:buFont typeface="Wingdings" pitchFamily="2" charset="2"/>
              <a:buChar char="Ø"/>
            </a:pPr>
            <a:endParaRPr lang="en-US" sz="3200" dirty="0" smtClean="0">
              <a:solidFill>
                <a:schemeClr val="tx1"/>
              </a:solidFill>
              <a:latin typeface="Times New Roman" pitchFamily="18" charset="0"/>
              <a:cs typeface="Times New Roman" pitchFamily="18" charset="0"/>
            </a:endParaRP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42</a:t>
            </a:fld>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IN" smtClean="0"/>
              <a:t>NAME OF FACULTY (POST, DEPTT.)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43</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
        <p:nvSpPr>
          <p:cNvPr id="11" name="Footer Placeholder 11"/>
          <p:cNvSpPr txBox="1">
            <a:spLocks/>
          </p:cNvSpPr>
          <p:nvPr/>
        </p:nvSpPr>
        <p:spPr>
          <a:xfrm>
            <a:off x="5513388" y="8480425"/>
            <a:ext cx="5191125" cy="307777"/>
          </a:xfrm>
          <a:prstGeom prst="rect">
            <a:avLst/>
          </a:prstGeom>
        </p:spPr>
        <p:txBody>
          <a:bodyPr wrap="square" lIns="0" tIns="0" rIns="0" bIns="0">
            <a:spAutoFit/>
          </a:bodyPr>
          <a:lstStyle/>
          <a:p>
            <a:pPr marL="0" marR="0" lvl="0" indent="0" algn="ctr" defTabSz="91333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chemeClr val="tx1">
                    <a:tint val="75000"/>
                  </a:schemeClr>
                </a:solidFill>
                <a:effectLst/>
                <a:uLnTx/>
                <a:uFillTx/>
                <a:latin typeface="Times New Roman" pitchFamily="18" charset="0"/>
                <a:ea typeface="+mn-ea"/>
                <a:cs typeface="Times New Roman" pitchFamily="18" charset="0"/>
              </a:rPr>
              <a:t>Manju</a:t>
            </a:r>
            <a:r>
              <a:rPr kumimoji="0" lang="en-US" sz="20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schemeClr val="tx1">
                    <a:tint val="75000"/>
                  </a:schemeClr>
                </a:solidFill>
                <a:effectLst/>
                <a:uLnTx/>
                <a:uFillTx/>
                <a:latin typeface="Times New Roman" pitchFamily="18" charset="0"/>
                <a:ea typeface="+mn-ea"/>
                <a:cs typeface="Times New Roman" pitchFamily="18" charset="0"/>
              </a:rPr>
              <a:t>Vyas</a:t>
            </a:r>
            <a:r>
              <a:rPr kumimoji="0" lang="en-US" sz="20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rPr>
              <a:t> (Asst. Prof., CSE</a:t>
            </a:r>
            <a:r>
              <a:rPr kumimoji="0" lang="en-IN" sz="1900" b="0" i="0" u="none" strike="noStrike" kern="1200" cap="none" spc="0" normalizeH="0" baseline="0" noProof="0" dirty="0" smtClean="0">
                <a:ln>
                  <a:noFill/>
                </a:ln>
                <a:solidFill>
                  <a:schemeClr val="tx1">
                    <a:tint val="75000"/>
                  </a:schemeClr>
                </a:solidFill>
                <a:effectLst/>
                <a:uLnTx/>
                <a:uFillTx/>
                <a:latin typeface="+mn-lt"/>
                <a:ea typeface="+mn-ea"/>
                <a:cs typeface="+mn-cs"/>
              </a:rPr>
              <a:t>), JECRC, JAIPUR</a:t>
            </a:r>
            <a:endParaRPr kumimoji="0" lang="en-IN" sz="1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7171"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pPr marL="12700">
              <a:lnSpc>
                <a:spcPct val="100000"/>
              </a:lnSpc>
              <a:spcBef>
                <a:spcPts val="105"/>
              </a:spcBef>
              <a:tabLst>
                <a:tab pos="354965" algn="l"/>
                <a:tab pos="355600" algn="l"/>
              </a:tabLst>
            </a:pPr>
            <a:r>
              <a:rPr lang="en-IN" sz="4000" u="heavy" dirty="0">
                <a:solidFill>
                  <a:srgbClr val="FF0000"/>
                </a:solidFill>
                <a:uFill>
                  <a:solidFill>
                    <a:srgbClr val="FF0000"/>
                  </a:solidFill>
                </a:uFill>
                <a:latin typeface="Times New Roman"/>
                <a:cs typeface="Times New Roman"/>
              </a:rPr>
              <a:t>Requirements</a:t>
            </a:r>
            <a:r>
              <a:rPr lang="en-IN" sz="4000" u="heavy" spc="-55" dirty="0">
                <a:solidFill>
                  <a:srgbClr val="FF0000"/>
                </a:solidFill>
                <a:uFill>
                  <a:solidFill>
                    <a:srgbClr val="FF0000"/>
                  </a:solidFill>
                </a:uFill>
                <a:latin typeface="Times New Roman"/>
                <a:cs typeface="Times New Roman"/>
              </a:rPr>
              <a:t> </a:t>
            </a:r>
            <a:r>
              <a:rPr lang="en-IN" sz="4000" u="heavy" dirty="0">
                <a:solidFill>
                  <a:srgbClr val="FF0000"/>
                </a:solidFill>
                <a:uFill>
                  <a:solidFill>
                    <a:srgbClr val="FF0000"/>
                  </a:solidFill>
                </a:uFill>
                <a:latin typeface="Times New Roman"/>
                <a:cs typeface="Times New Roman"/>
              </a:rPr>
              <a:t>Engineering</a:t>
            </a:r>
            <a:endParaRPr lang="en-IN" sz="4000" dirty="0">
              <a:latin typeface="Times New Roman"/>
              <a:cs typeface="Times New Roman"/>
            </a:endParaRPr>
          </a:p>
        </p:txBody>
      </p:sp>
      <p:sp>
        <p:nvSpPr>
          <p:cNvPr id="13" name="Text Placeholder 12"/>
          <p:cNvSpPr>
            <a:spLocks noGrp="1"/>
          </p:cNvSpPr>
          <p:nvPr>
            <p:ph type="body" idx="1"/>
          </p:nvPr>
        </p:nvSpPr>
        <p:spPr>
          <a:xfrm>
            <a:off x="1250950" y="2806700"/>
            <a:ext cx="11430000" cy="3124200"/>
          </a:xfrm>
        </p:spPr>
        <p:txBody>
          <a:bodyPr/>
          <a:lstStyle/>
          <a:p>
            <a:pPr marL="12700" indent="0" algn="just">
              <a:spcBef>
                <a:spcPts val="100"/>
              </a:spcBef>
              <a:buNone/>
              <a:tabLst>
                <a:tab pos="241300" algn="l"/>
              </a:tabLst>
            </a:pPr>
            <a:r>
              <a:rPr lang="en-IN" sz="3200" dirty="0" smtClean="0">
                <a:latin typeface="Times New Roman"/>
                <a:cs typeface="Times New Roman"/>
              </a:rPr>
              <a:t>The </a:t>
            </a:r>
            <a:r>
              <a:rPr lang="en-IN" sz="3200" spc="-5" dirty="0">
                <a:latin typeface="Times New Roman"/>
                <a:cs typeface="Times New Roman"/>
              </a:rPr>
              <a:t>systematic use </a:t>
            </a:r>
            <a:r>
              <a:rPr lang="en-IN" sz="3200" dirty="0">
                <a:latin typeface="Times New Roman"/>
                <a:cs typeface="Times New Roman"/>
              </a:rPr>
              <a:t>of proven principles,</a:t>
            </a:r>
            <a:r>
              <a:rPr lang="en-IN" sz="3200" spc="-95" dirty="0">
                <a:latin typeface="Times New Roman"/>
                <a:cs typeface="Times New Roman"/>
              </a:rPr>
              <a:t> </a:t>
            </a:r>
            <a:r>
              <a:rPr lang="en-IN" sz="3200" dirty="0" smtClean="0">
                <a:latin typeface="Times New Roman"/>
                <a:cs typeface="Times New Roman"/>
              </a:rPr>
              <a:t>techniques, languages </a:t>
            </a:r>
            <a:r>
              <a:rPr lang="en-IN" sz="3200" dirty="0">
                <a:latin typeface="Times New Roman"/>
                <a:cs typeface="Times New Roman"/>
              </a:rPr>
              <a:t>and tools for the </a:t>
            </a:r>
            <a:r>
              <a:rPr lang="en-IN" sz="3200" spc="-5" dirty="0">
                <a:latin typeface="Times New Roman"/>
                <a:cs typeface="Times New Roman"/>
              </a:rPr>
              <a:t>cost-effective</a:t>
            </a:r>
            <a:r>
              <a:rPr lang="en-IN" sz="3200" spc="-120" dirty="0">
                <a:latin typeface="Times New Roman"/>
                <a:cs typeface="Times New Roman"/>
              </a:rPr>
              <a:t> </a:t>
            </a:r>
            <a:r>
              <a:rPr lang="en-IN" sz="3200" dirty="0" smtClean="0">
                <a:latin typeface="Times New Roman"/>
                <a:cs typeface="Times New Roman"/>
              </a:rPr>
              <a:t>analysis</a:t>
            </a:r>
            <a:r>
              <a:rPr lang="en-IN" sz="3200" spc="-5" dirty="0" smtClean="0">
                <a:latin typeface="Times New Roman"/>
                <a:cs typeface="Times New Roman"/>
              </a:rPr>
              <a:t>, documentation </a:t>
            </a:r>
            <a:r>
              <a:rPr lang="en-IN" sz="3200" dirty="0">
                <a:latin typeface="Times New Roman"/>
                <a:cs typeface="Times New Roman"/>
              </a:rPr>
              <a:t>and on-going evolution of </a:t>
            </a:r>
            <a:r>
              <a:rPr lang="en-IN" sz="3200" spc="-5" dirty="0">
                <a:latin typeface="Times New Roman"/>
                <a:cs typeface="Times New Roman"/>
              </a:rPr>
              <a:t>user</a:t>
            </a:r>
            <a:r>
              <a:rPr lang="en-IN" sz="3200" spc="-90" dirty="0">
                <a:latin typeface="Times New Roman"/>
                <a:cs typeface="Times New Roman"/>
              </a:rPr>
              <a:t> </a:t>
            </a:r>
            <a:r>
              <a:rPr lang="en-IN" sz="3200" dirty="0">
                <a:latin typeface="Times New Roman"/>
                <a:cs typeface="Times New Roman"/>
              </a:rPr>
              <a:t>needs  and the external </a:t>
            </a:r>
            <a:r>
              <a:rPr lang="en-IN" sz="3200" dirty="0" smtClean="0">
                <a:latin typeface="Times New Roman"/>
                <a:cs typeface="Times New Roman"/>
              </a:rPr>
              <a:t>behaviour </a:t>
            </a:r>
            <a:r>
              <a:rPr lang="en-IN" sz="3200" dirty="0">
                <a:latin typeface="Times New Roman"/>
                <a:cs typeface="Times New Roman"/>
              </a:rPr>
              <a:t>of a system to satisfy those  user</a:t>
            </a:r>
            <a:r>
              <a:rPr lang="en-IN" sz="3200" spc="-5" dirty="0">
                <a:latin typeface="Times New Roman"/>
                <a:cs typeface="Times New Roman"/>
              </a:rPr>
              <a:t> needs.</a:t>
            </a:r>
            <a:endParaRPr lang="en-IN" sz="3200" dirty="0">
              <a:latin typeface="Times New Roman"/>
              <a:cs typeface="Times New Roman"/>
            </a:endParaRP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pPr marL="12065">
              <a:lnSpc>
                <a:spcPct val="100000"/>
              </a:lnSpc>
              <a:spcBef>
                <a:spcPts val="100"/>
              </a:spcBef>
              <a:tabLst>
                <a:tab pos="440690" algn="l"/>
                <a:tab pos="441325" algn="l"/>
              </a:tabLst>
            </a:pPr>
            <a:r>
              <a:rPr lang="en-IN" sz="4000" u="heavy" dirty="0">
                <a:solidFill>
                  <a:srgbClr val="FF0000"/>
                </a:solidFill>
                <a:uFill>
                  <a:solidFill>
                    <a:srgbClr val="FF0000"/>
                  </a:solidFill>
                </a:uFill>
                <a:latin typeface="Times New Roman"/>
                <a:cs typeface="Times New Roman"/>
              </a:rPr>
              <a:t>Requirement</a:t>
            </a:r>
            <a:r>
              <a:rPr lang="en-IN" sz="4000" u="heavy" spc="-160" dirty="0">
                <a:solidFill>
                  <a:srgbClr val="FF0000"/>
                </a:solidFill>
                <a:uFill>
                  <a:solidFill>
                    <a:srgbClr val="FF0000"/>
                  </a:solidFill>
                </a:uFill>
                <a:latin typeface="Times New Roman"/>
                <a:cs typeface="Times New Roman"/>
              </a:rPr>
              <a:t> </a:t>
            </a:r>
            <a:r>
              <a:rPr lang="en-IN" sz="4000" u="heavy" dirty="0">
                <a:solidFill>
                  <a:srgbClr val="FF0000"/>
                </a:solidFill>
                <a:uFill>
                  <a:solidFill>
                    <a:srgbClr val="FF0000"/>
                  </a:solidFill>
                </a:uFill>
                <a:latin typeface="Times New Roman"/>
                <a:cs typeface="Times New Roman"/>
              </a:rPr>
              <a:t>Analysis</a:t>
            </a:r>
            <a:endParaRPr lang="en-IN" sz="4000" dirty="0">
              <a:latin typeface="Times New Roman"/>
              <a:cs typeface="Times New Roman"/>
            </a:endParaRPr>
          </a:p>
        </p:txBody>
      </p:sp>
      <p:sp>
        <p:nvSpPr>
          <p:cNvPr id="13" name="Text Placeholder 12"/>
          <p:cNvSpPr>
            <a:spLocks noGrp="1"/>
          </p:cNvSpPr>
          <p:nvPr>
            <p:ph type="body" idx="1"/>
          </p:nvPr>
        </p:nvSpPr>
        <p:spPr>
          <a:xfrm>
            <a:off x="1022350" y="1282700"/>
            <a:ext cx="14401800" cy="5410200"/>
          </a:xfrm>
        </p:spPr>
        <p:txBody>
          <a:bodyPr/>
          <a:lstStyle/>
          <a:p>
            <a:pPr marL="756285" marR="385445" lvl="1" indent="-287020">
              <a:lnSpc>
                <a:spcPct val="80000"/>
              </a:lnSpc>
              <a:spcBef>
                <a:spcPts val="590"/>
              </a:spcBef>
              <a:buFont typeface="Arial"/>
              <a:buChar char="–"/>
              <a:tabLst>
                <a:tab pos="756920" algn="l"/>
              </a:tabLst>
            </a:pPr>
            <a:r>
              <a:rPr lang="en-IN" dirty="0">
                <a:latin typeface="Times New Roman"/>
                <a:cs typeface="Times New Roman"/>
              </a:rPr>
              <a:t>This task </a:t>
            </a:r>
            <a:r>
              <a:rPr lang="en-IN" spc="-5" dirty="0">
                <a:latin typeface="Times New Roman"/>
                <a:cs typeface="Times New Roman"/>
              </a:rPr>
              <a:t>is </a:t>
            </a:r>
            <a:r>
              <a:rPr lang="en-IN" dirty="0">
                <a:latin typeface="Times New Roman"/>
                <a:cs typeface="Times New Roman"/>
              </a:rPr>
              <a:t>done to understand the specific</a:t>
            </a:r>
            <a:r>
              <a:rPr lang="en-IN" spc="-114" dirty="0">
                <a:latin typeface="Times New Roman"/>
                <a:cs typeface="Times New Roman"/>
              </a:rPr>
              <a:t> </a:t>
            </a:r>
            <a:r>
              <a:rPr lang="en-IN" spc="-5" dirty="0">
                <a:latin typeface="Times New Roman"/>
                <a:cs typeface="Times New Roman"/>
              </a:rPr>
              <a:t>requirements  </a:t>
            </a:r>
            <a:r>
              <a:rPr lang="en-IN" dirty="0">
                <a:latin typeface="Times New Roman"/>
                <a:cs typeface="Times New Roman"/>
              </a:rPr>
              <a:t>that </a:t>
            </a:r>
            <a:r>
              <a:rPr lang="en-IN" spc="-10" dirty="0">
                <a:latin typeface="Times New Roman"/>
                <a:cs typeface="Times New Roman"/>
              </a:rPr>
              <a:t>must </a:t>
            </a:r>
            <a:r>
              <a:rPr lang="en-IN" dirty="0">
                <a:latin typeface="Times New Roman"/>
                <a:cs typeface="Times New Roman"/>
              </a:rPr>
              <a:t>be achieved to build high quality</a:t>
            </a:r>
            <a:r>
              <a:rPr lang="en-IN" spc="-135" dirty="0">
                <a:latin typeface="Times New Roman"/>
                <a:cs typeface="Times New Roman"/>
              </a:rPr>
              <a:t> </a:t>
            </a:r>
            <a:r>
              <a:rPr lang="en-IN" dirty="0">
                <a:latin typeface="Times New Roman"/>
                <a:cs typeface="Times New Roman"/>
              </a:rPr>
              <a:t>software.</a:t>
            </a:r>
          </a:p>
          <a:p>
            <a:pPr lvl="1">
              <a:spcBef>
                <a:spcPts val="20"/>
              </a:spcBef>
              <a:buFont typeface="Arial"/>
              <a:buChar char="–"/>
            </a:pPr>
            <a:endParaRPr lang="en-IN" dirty="0">
              <a:latin typeface="Times New Roman"/>
              <a:cs typeface="Times New Roman"/>
            </a:endParaRPr>
          </a:p>
          <a:p>
            <a:pPr marL="756285" lvl="1" indent="-287020">
              <a:buFont typeface="Arial"/>
              <a:buChar char="–"/>
              <a:tabLst>
                <a:tab pos="756920" algn="l"/>
              </a:tabLst>
            </a:pPr>
            <a:r>
              <a:rPr lang="en-IN" spc="-5" dirty="0">
                <a:latin typeface="Times New Roman"/>
                <a:cs typeface="Times New Roman"/>
              </a:rPr>
              <a:t>One who </a:t>
            </a:r>
            <a:r>
              <a:rPr lang="en-IN" dirty="0">
                <a:latin typeface="Times New Roman"/>
                <a:cs typeface="Times New Roman"/>
              </a:rPr>
              <a:t>perform this task </a:t>
            </a:r>
            <a:r>
              <a:rPr lang="en-IN" spc="-5" dirty="0">
                <a:latin typeface="Times New Roman"/>
                <a:cs typeface="Times New Roman"/>
              </a:rPr>
              <a:t>is </a:t>
            </a:r>
            <a:r>
              <a:rPr lang="en-IN" dirty="0">
                <a:latin typeface="Times New Roman"/>
                <a:cs typeface="Times New Roman"/>
              </a:rPr>
              <a:t>called </a:t>
            </a:r>
            <a:r>
              <a:rPr lang="en-IN" i="1" dirty="0">
                <a:solidFill>
                  <a:srgbClr val="FF0000"/>
                </a:solidFill>
                <a:latin typeface="Times New Roman"/>
                <a:cs typeface="Times New Roman"/>
              </a:rPr>
              <a:t>System</a:t>
            </a:r>
            <a:r>
              <a:rPr lang="en-IN" i="1" spc="-125" dirty="0">
                <a:solidFill>
                  <a:srgbClr val="FF0000"/>
                </a:solidFill>
                <a:latin typeface="Times New Roman"/>
                <a:cs typeface="Times New Roman"/>
              </a:rPr>
              <a:t> </a:t>
            </a:r>
            <a:r>
              <a:rPr lang="en-IN" i="1" dirty="0">
                <a:solidFill>
                  <a:srgbClr val="FF0000"/>
                </a:solidFill>
                <a:latin typeface="Times New Roman"/>
                <a:cs typeface="Times New Roman"/>
              </a:rPr>
              <a:t>Analyst</a:t>
            </a:r>
            <a:r>
              <a:rPr lang="en-IN" dirty="0">
                <a:latin typeface="Times New Roman"/>
                <a:cs typeface="Times New Roman"/>
              </a:rPr>
              <a:t>.</a:t>
            </a:r>
          </a:p>
          <a:p>
            <a:pPr lvl="1">
              <a:spcBef>
                <a:spcPts val="5"/>
              </a:spcBef>
              <a:buFont typeface="Arial"/>
              <a:buChar char="–"/>
            </a:pPr>
            <a:endParaRPr lang="en-IN" dirty="0">
              <a:latin typeface="Times New Roman"/>
              <a:cs typeface="Times New Roman"/>
            </a:endParaRPr>
          </a:p>
          <a:p>
            <a:pPr marL="756285" marR="746125" lvl="1" indent="-287020">
              <a:lnSpc>
                <a:spcPts val="2300"/>
              </a:lnSpc>
              <a:buFont typeface="Arial"/>
              <a:buChar char="–"/>
              <a:tabLst>
                <a:tab pos="756920" algn="l"/>
              </a:tabLst>
            </a:pPr>
            <a:r>
              <a:rPr lang="en-IN" dirty="0">
                <a:latin typeface="Times New Roman"/>
                <a:cs typeface="Times New Roman"/>
              </a:rPr>
              <a:t>If analysis </a:t>
            </a:r>
            <a:r>
              <a:rPr lang="en-IN" spc="-5" dirty="0">
                <a:latin typeface="Times New Roman"/>
                <a:cs typeface="Times New Roman"/>
              </a:rPr>
              <a:t>is </a:t>
            </a:r>
            <a:r>
              <a:rPr lang="en-IN" dirty="0">
                <a:latin typeface="Times New Roman"/>
                <a:cs typeface="Times New Roman"/>
              </a:rPr>
              <a:t>not done </a:t>
            </a:r>
            <a:r>
              <a:rPr lang="en-IN" spc="-20" dirty="0">
                <a:latin typeface="Times New Roman"/>
                <a:cs typeface="Times New Roman"/>
              </a:rPr>
              <a:t>properly, </a:t>
            </a:r>
            <a:r>
              <a:rPr lang="en-IN" dirty="0">
                <a:latin typeface="Times New Roman"/>
                <a:cs typeface="Times New Roman"/>
              </a:rPr>
              <a:t>then it </a:t>
            </a:r>
            <a:r>
              <a:rPr lang="en-IN" spc="-10" dirty="0">
                <a:latin typeface="Times New Roman"/>
                <a:cs typeface="Times New Roman"/>
              </a:rPr>
              <a:t>may </a:t>
            </a:r>
            <a:r>
              <a:rPr lang="en-IN" dirty="0">
                <a:latin typeface="Times New Roman"/>
                <a:cs typeface="Times New Roman"/>
              </a:rPr>
              <a:t>result in</a:t>
            </a:r>
            <a:r>
              <a:rPr lang="en-IN" spc="-110" dirty="0">
                <a:latin typeface="Times New Roman"/>
                <a:cs typeface="Times New Roman"/>
              </a:rPr>
              <a:t> </a:t>
            </a:r>
            <a:r>
              <a:rPr lang="en-IN" dirty="0">
                <a:latin typeface="Times New Roman"/>
                <a:cs typeface="Times New Roman"/>
              </a:rPr>
              <a:t>a  software which </a:t>
            </a:r>
            <a:r>
              <a:rPr lang="en-IN" spc="-5" dirty="0">
                <a:latin typeface="Times New Roman"/>
                <a:cs typeface="Times New Roman"/>
              </a:rPr>
              <a:t>is </a:t>
            </a:r>
            <a:r>
              <a:rPr lang="en-IN" dirty="0">
                <a:latin typeface="Times New Roman"/>
                <a:cs typeface="Times New Roman"/>
              </a:rPr>
              <a:t>a solution of a </a:t>
            </a:r>
            <a:r>
              <a:rPr lang="en-IN" spc="-5" dirty="0">
                <a:latin typeface="Times New Roman"/>
                <a:cs typeface="Times New Roman"/>
              </a:rPr>
              <a:t>wrong</a:t>
            </a:r>
            <a:r>
              <a:rPr lang="en-IN" spc="-55" dirty="0">
                <a:latin typeface="Times New Roman"/>
                <a:cs typeface="Times New Roman"/>
              </a:rPr>
              <a:t> </a:t>
            </a:r>
            <a:r>
              <a:rPr lang="en-IN" spc="-5" dirty="0">
                <a:latin typeface="Times New Roman"/>
                <a:cs typeface="Times New Roman"/>
              </a:rPr>
              <a:t>problem.</a:t>
            </a:r>
            <a:endParaRPr lang="en-IN" dirty="0">
              <a:latin typeface="Times New Roman"/>
              <a:cs typeface="Times New Roman"/>
            </a:endParaRPr>
          </a:p>
          <a:p>
            <a:pPr lvl="1">
              <a:spcBef>
                <a:spcPts val="45"/>
              </a:spcBef>
              <a:buFont typeface="Arial"/>
              <a:buChar char="–"/>
            </a:pPr>
            <a:endParaRPr lang="en-IN" dirty="0">
              <a:latin typeface="Times New Roman"/>
              <a:cs typeface="Times New Roman"/>
            </a:endParaRPr>
          </a:p>
          <a:p>
            <a:pPr marL="756285" lvl="1" indent="-287020">
              <a:lnSpc>
                <a:spcPts val="2595"/>
              </a:lnSpc>
              <a:buFont typeface="Arial"/>
              <a:buChar char="–"/>
              <a:tabLst>
                <a:tab pos="756920" algn="l"/>
              </a:tabLst>
            </a:pPr>
            <a:r>
              <a:rPr lang="en-IN" dirty="0">
                <a:latin typeface="Times New Roman"/>
                <a:cs typeface="Times New Roman"/>
              </a:rPr>
              <a:t>It will lead to waste of </a:t>
            </a:r>
            <a:r>
              <a:rPr lang="en-IN" spc="-5" dirty="0">
                <a:latin typeface="Times New Roman"/>
                <a:cs typeface="Times New Roman"/>
              </a:rPr>
              <a:t>money </a:t>
            </a:r>
            <a:r>
              <a:rPr lang="en-IN" dirty="0">
                <a:latin typeface="Times New Roman"/>
                <a:cs typeface="Times New Roman"/>
              </a:rPr>
              <a:t>and </a:t>
            </a:r>
            <a:r>
              <a:rPr lang="en-IN" spc="-5" dirty="0">
                <a:latin typeface="Times New Roman"/>
                <a:cs typeface="Times New Roman"/>
              </a:rPr>
              <a:t>time, </a:t>
            </a:r>
            <a:r>
              <a:rPr lang="en-IN" dirty="0">
                <a:latin typeface="Times New Roman"/>
                <a:cs typeface="Times New Roman"/>
              </a:rPr>
              <a:t>personal</a:t>
            </a:r>
            <a:r>
              <a:rPr lang="en-IN" spc="-140" dirty="0">
                <a:latin typeface="Times New Roman"/>
                <a:cs typeface="Times New Roman"/>
              </a:rPr>
              <a:t> </a:t>
            </a:r>
            <a:r>
              <a:rPr lang="en-IN" dirty="0" smtClean="0">
                <a:latin typeface="Times New Roman"/>
                <a:cs typeface="Times New Roman"/>
              </a:rPr>
              <a:t>frustration </a:t>
            </a:r>
            <a:r>
              <a:rPr lang="en-IN" sz="2800" dirty="0" smtClean="0">
                <a:latin typeface="Times New Roman"/>
                <a:cs typeface="Times New Roman"/>
              </a:rPr>
              <a:t>and </a:t>
            </a:r>
            <a:r>
              <a:rPr lang="en-IN" sz="2800" dirty="0">
                <a:latin typeface="Times New Roman"/>
                <a:cs typeface="Times New Roman"/>
              </a:rPr>
              <a:t>unhappy</a:t>
            </a:r>
            <a:r>
              <a:rPr lang="en-IN" sz="2800" spc="-15" dirty="0">
                <a:latin typeface="Times New Roman"/>
                <a:cs typeface="Times New Roman"/>
              </a:rPr>
              <a:t> </a:t>
            </a:r>
            <a:r>
              <a:rPr lang="en-IN" sz="2800" spc="-5" dirty="0">
                <a:latin typeface="Times New Roman"/>
                <a:cs typeface="Times New Roman"/>
              </a:rPr>
              <a:t>customers.</a:t>
            </a:r>
            <a:endParaRPr lang="en-IN" sz="2800" dirty="0">
              <a:latin typeface="Times New Roman"/>
              <a:cs typeface="Times New Roman"/>
            </a:endParaRPr>
          </a:p>
          <a:p>
            <a:pPr>
              <a:lnSpc>
                <a:spcPct val="100000"/>
              </a:lnSpc>
              <a:spcBef>
                <a:spcPts val="50"/>
              </a:spcBef>
            </a:pPr>
            <a:endParaRPr lang="en-IN" sz="2800" dirty="0">
              <a:latin typeface="Times New Roman"/>
              <a:cs typeface="Times New Roman"/>
            </a:endParaRPr>
          </a:p>
          <a:p>
            <a:pPr marL="756285" marR="447040" lvl="1" indent="-287020">
              <a:lnSpc>
                <a:spcPts val="2300"/>
              </a:lnSpc>
              <a:buFont typeface="Arial"/>
              <a:buChar char="–"/>
              <a:tabLst>
                <a:tab pos="756920" algn="l"/>
                <a:tab pos="2844800" algn="l"/>
              </a:tabLst>
            </a:pPr>
            <a:r>
              <a:rPr lang="en-IN" spc="-5" dirty="0">
                <a:latin typeface="Times New Roman"/>
                <a:cs typeface="Times New Roman"/>
              </a:rPr>
              <a:t>Requirement </a:t>
            </a:r>
            <a:r>
              <a:rPr lang="en-IN" dirty="0">
                <a:latin typeface="Times New Roman"/>
                <a:cs typeface="Times New Roman"/>
              </a:rPr>
              <a:t>analysis </a:t>
            </a:r>
            <a:r>
              <a:rPr lang="en-IN" spc="-5" dirty="0">
                <a:latin typeface="Times New Roman"/>
                <a:cs typeface="Times New Roman"/>
              </a:rPr>
              <a:t>is </a:t>
            </a:r>
            <a:r>
              <a:rPr lang="en-IN" dirty="0">
                <a:latin typeface="Times New Roman"/>
                <a:cs typeface="Times New Roman"/>
              </a:rPr>
              <a:t>a </a:t>
            </a:r>
            <a:r>
              <a:rPr lang="en-IN" spc="-5" dirty="0">
                <a:latin typeface="Times New Roman"/>
                <a:cs typeface="Times New Roman"/>
              </a:rPr>
              <a:t>software </a:t>
            </a:r>
            <a:r>
              <a:rPr lang="en-IN" dirty="0">
                <a:latin typeface="Times New Roman"/>
                <a:cs typeface="Times New Roman"/>
              </a:rPr>
              <a:t>engineering task</a:t>
            </a:r>
            <a:r>
              <a:rPr lang="en-IN" spc="-95" dirty="0">
                <a:latin typeface="Times New Roman"/>
                <a:cs typeface="Times New Roman"/>
              </a:rPr>
              <a:t> </a:t>
            </a:r>
            <a:r>
              <a:rPr lang="en-IN" dirty="0">
                <a:latin typeface="Times New Roman"/>
                <a:cs typeface="Times New Roman"/>
              </a:rPr>
              <a:t>that  bridges</a:t>
            </a:r>
            <a:r>
              <a:rPr lang="en-IN" spc="-10" dirty="0">
                <a:latin typeface="Times New Roman"/>
                <a:cs typeface="Times New Roman"/>
              </a:rPr>
              <a:t> </a:t>
            </a:r>
            <a:r>
              <a:rPr lang="en-IN" dirty="0">
                <a:latin typeface="Times New Roman"/>
                <a:cs typeface="Times New Roman"/>
              </a:rPr>
              <a:t>the</a:t>
            </a:r>
            <a:r>
              <a:rPr lang="en-IN" spc="-20" dirty="0">
                <a:latin typeface="Times New Roman"/>
                <a:cs typeface="Times New Roman"/>
              </a:rPr>
              <a:t> </a:t>
            </a:r>
            <a:r>
              <a:rPr lang="en-IN" dirty="0">
                <a:latin typeface="Times New Roman"/>
                <a:cs typeface="Times New Roman"/>
              </a:rPr>
              <a:t>gap	between system level </a:t>
            </a:r>
            <a:r>
              <a:rPr lang="en-IN" spc="-5" dirty="0">
                <a:latin typeface="Times New Roman"/>
                <a:cs typeface="Times New Roman"/>
              </a:rPr>
              <a:t>requirements  </a:t>
            </a:r>
            <a:r>
              <a:rPr lang="en-IN" dirty="0">
                <a:latin typeface="Times New Roman"/>
                <a:cs typeface="Times New Roman"/>
              </a:rPr>
              <a:t>engineering and </a:t>
            </a:r>
            <a:r>
              <a:rPr lang="en-IN" spc="-5" dirty="0">
                <a:latin typeface="Times New Roman"/>
                <a:cs typeface="Times New Roman"/>
              </a:rPr>
              <a:t>software</a:t>
            </a:r>
            <a:r>
              <a:rPr lang="en-IN" spc="-55" dirty="0">
                <a:latin typeface="Times New Roman"/>
                <a:cs typeface="Times New Roman"/>
              </a:rPr>
              <a:t> </a:t>
            </a:r>
            <a:r>
              <a:rPr lang="en-IN" dirty="0">
                <a:latin typeface="Times New Roman"/>
                <a:cs typeface="Times New Roman"/>
              </a:rPr>
              <a:t>design.</a:t>
            </a:r>
            <a:endParaRPr lang="en-IN" dirty="0">
              <a:latin typeface="Times New Roman"/>
              <a:cs typeface="Times New Roman"/>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a:t>
            </a:fld>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859000" cy="707886"/>
          </a:xfrm>
          <a:prstGeom prst="rect">
            <a:avLst/>
          </a:prstGeom>
          <a:noFill/>
          <a:ln w="9525">
            <a:noFill/>
            <a:miter lim="800000"/>
            <a:headEnd/>
            <a:tailEnd/>
          </a:ln>
        </p:spPr>
        <p:txBody>
          <a:bodyPr wrap="square">
            <a:spAutoFit/>
          </a:bodyPr>
          <a:lstStyle/>
          <a:p>
            <a:r>
              <a:rPr lang="en-IN" sz="4000" dirty="0"/>
              <a:t>Analysis Concepts and</a:t>
            </a:r>
            <a:r>
              <a:rPr lang="en-IN" sz="4000" spc="-80" dirty="0"/>
              <a:t> </a:t>
            </a:r>
            <a:r>
              <a:rPr lang="en-IN" sz="4000" dirty="0"/>
              <a:t>Principles: A Bridge</a:t>
            </a:r>
            <a:endParaRPr lang="en-IN" altLang="en-US" sz="4000" b="1" dirty="0">
              <a:latin typeface="Times New Roman" pitchFamily="18" charset="0"/>
              <a:cs typeface="Times New Roman" pitchFamily="18" charset="0"/>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a:t>
            </a:fld>
            <a:endParaRPr lang="en-IN"/>
          </a:p>
        </p:txBody>
      </p:sp>
      <p:pic>
        <p:nvPicPr>
          <p:cNvPr id="11" name="Picture 2" descr="C:\Users\Dell\Downloads\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549" y="1900594"/>
            <a:ext cx="8157041" cy="45637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dirty="0"/>
              <a:t>Analysis Concepts and</a:t>
            </a:r>
            <a:r>
              <a:rPr lang="en-IN" sz="4000" spc="-80" dirty="0"/>
              <a:t> </a:t>
            </a:r>
            <a:r>
              <a:rPr lang="en-IN" sz="4000" dirty="0"/>
              <a:t>Principles</a:t>
            </a:r>
            <a:endParaRPr lang="en-IN" altLang="en-US" sz="4000" b="1" dirty="0">
              <a:latin typeface="Times New Roman" pitchFamily="18" charset="0"/>
              <a:cs typeface="Times New Roman" pitchFamily="18" charset="0"/>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8</a:t>
            </a:fld>
            <a:endParaRPr lang="en-IN"/>
          </a:p>
        </p:txBody>
      </p:sp>
      <p:sp>
        <p:nvSpPr>
          <p:cNvPr id="3" name="Text Placeholder 2"/>
          <p:cNvSpPr>
            <a:spLocks noGrp="1"/>
          </p:cNvSpPr>
          <p:nvPr>
            <p:ph type="body" idx="1"/>
          </p:nvPr>
        </p:nvSpPr>
        <p:spPr>
          <a:xfrm>
            <a:off x="1569084" y="2197100"/>
            <a:ext cx="13626466" cy="5453801"/>
          </a:xfrm>
        </p:spPr>
        <p:txBody>
          <a:bodyPr/>
          <a:lstStyle/>
          <a:p>
            <a:pPr marL="355600">
              <a:spcBef>
                <a:spcPts val="905"/>
              </a:spcBef>
              <a:buFont typeface="Arial"/>
              <a:buChar char="•"/>
              <a:tabLst>
                <a:tab pos="354965" algn="l"/>
                <a:tab pos="355600" algn="l"/>
              </a:tabLst>
            </a:pPr>
            <a:r>
              <a:rPr lang="en-IN" sz="3600" dirty="0">
                <a:solidFill>
                  <a:srgbClr val="FF0000"/>
                </a:solidFill>
                <a:latin typeface="Times New Roman"/>
                <a:cs typeface="Times New Roman"/>
              </a:rPr>
              <a:t>Requirements engineering activities results</a:t>
            </a:r>
            <a:r>
              <a:rPr lang="en-IN" sz="3600" spc="-70" dirty="0">
                <a:solidFill>
                  <a:srgbClr val="FF0000"/>
                </a:solidFill>
                <a:latin typeface="Times New Roman"/>
                <a:cs typeface="Times New Roman"/>
              </a:rPr>
              <a:t> </a:t>
            </a:r>
            <a:r>
              <a:rPr lang="en-IN" sz="3600" dirty="0">
                <a:solidFill>
                  <a:srgbClr val="FF0000"/>
                </a:solidFill>
                <a:latin typeface="Times New Roman"/>
                <a:cs typeface="Times New Roman"/>
              </a:rPr>
              <a:t>in</a:t>
            </a:r>
            <a:r>
              <a:rPr lang="en-IN" sz="3600" dirty="0" smtClean="0">
                <a:solidFill>
                  <a:srgbClr val="FF0000"/>
                </a:solidFill>
                <a:latin typeface="Times New Roman"/>
                <a:cs typeface="Times New Roman"/>
              </a:rPr>
              <a:t>:</a:t>
            </a:r>
          </a:p>
          <a:p>
            <a:pPr marL="355600">
              <a:spcBef>
                <a:spcPts val="905"/>
              </a:spcBef>
              <a:buFont typeface="Arial"/>
              <a:buChar char="•"/>
              <a:tabLst>
                <a:tab pos="354965" algn="l"/>
                <a:tab pos="355600" algn="l"/>
              </a:tabLst>
            </a:pPr>
            <a:endParaRPr lang="en-US" sz="3600" dirty="0">
              <a:solidFill>
                <a:srgbClr val="FF0000"/>
              </a:solidFill>
              <a:latin typeface="Times New Roman"/>
              <a:cs typeface="Times New Roman"/>
            </a:endParaRPr>
          </a:p>
          <a:p>
            <a:pPr marL="1155700" marR="1205865" lvl="1" indent="-228600">
              <a:lnSpc>
                <a:spcPct val="100000"/>
              </a:lnSpc>
              <a:spcBef>
                <a:spcPts val="595"/>
              </a:spcBef>
              <a:buFont typeface="Arial"/>
              <a:buChar char="•"/>
              <a:tabLst>
                <a:tab pos="1231900" algn="l"/>
                <a:tab pos="1232535" algn="l"/>
              </a:tabLst>
            </a:pPr>
            <a:r>
              <a:rPr lang="en-IN" sz="3600" dirty="0">
                <a:latin typeface="Times New Roman"/>
                <a:cs typeface="Times New Roman"/>
              </a:rPr>
              <a:t>the </a:t>
            </a:r>
            <a:r>
              <a:rPr lang="en-IN" sz="3600" spc="-5" dirty="0">
                <a:latin typeface="Times New Roman"/>
                <a:cs typeface="Times New Roman"/>
              </a:rPr>
              <a:t>specification </a:t>
            </a:r>
            <a:r>
              <a:rPr lang="en-IN" sz="3600" dirty="0">
                <a:latin typeface="Times New Roman"/>
                <a:cs typeface="Times New Roman"/>
              </a:rPr>
              <a:t>of </a:t>
            </a:r>
            <a:r>
              <a:rPr lang="en-IN" sz="3600" spc="-15" dirty="0">
                <a:latin typeface="Times New Roman"/>
                <a:cs typeface="Times New Roman"/>
              </a:rPr>
              <a:t>software’s </a:t>
            </a:r>
            <a:r>
              <a:rPr lang="en-IN" sz="3600" dirty="0">
                <a:latin typeface="Times New Roman"/>
                <a:cs typeface="Times New Roman"/>
              </a:rPr>
              <a:t>operational  </a:t>
            </a:r>
            <a:r>
              <a:rPr lang="en-IN" sz="3600" spc="-5" dirty="0">
                <a:latin typeface="Times New Roman"/>
                <a:cs typeface="Times New Roman"/>
              </a:rPr>
              <a:t>characteristics </a:t>
            </a:r>
            <a:r>
              <a:rPr lang="en-IN" sz="3600" dirty="0">
                <a:latin typeface="Times New Roman"/>
                <a:cs typeface="Times New Roman"/>
              </a:rPr>
              <a:t>(function, data and</a:t>
            </a:r>
            <a:r>
              <a:rPr lang="en-IN" sz="3600" spc="-100" dirty="0">
                <a:latin typeface="Times New Roman"/>
                <a:cs typeface="Times New Roman"/>
              </a:rPr>
              <a:t> </a:t>
            </a:r>
            <a:r>
              <a:rPr lang="en-IN" sz="3600" dirty="0" err="1">
                <a:latin typeface="Times New Roman"/>
                <a:cs typeface="Times New Roman"/>
              </a:rPr>
              <a:t>behavioral</a:t>
            </a:r>
            <a:r>
              <a:rPr lang="en-IN" sz="3600" dirty="0">
                <a:latin typeface="Times New Roman"/>
                <a:cs typeface="Times New Roman"/>
              </a:rPr>
              <a:t>).</a:t>
            </a:r>
          </a:p>
          <a:p>
            <a:pPr lvl="1">
              <a:lnSpc>
                <a:spcPct val="100000"/>
              </a:lnSpc>
              <a:spcBef>
                <a:spcPts val="10"/>
              </a:spcBef>
              <a:buFont typeface="Arial"/>
              <a:buChar char="•"/>
            </a:pPr>
            <a:endParaRPr lang="en-IN" sz="3600" dirty="0">
              <a:latin typeface="Times New Roman"/>
              <a:cs typeface="Times New Roman"/>
            </a:endParaRPr>
          </a:p>
          <a:p>
            <a:pPr marL="1155700" lvl="1" indent="-229235">
              <a:lnSpc>
                <a:spcPct val="100000"/>
              </a:lnSpc>
              <a:buFont typeface="Arial"/>
              <a:buChar char="•"/>
              <a:tabLst>
                <a:tab pos="1156335" algn="l"/>
              </a:tabLst>
            </a:pPr>
            <a:r>
              <a:rPr lang="en-IN" sz="3600" dirty="0" smtClean="0">
                <a:latin typeface="Times New Roman"/>
                <a:cs typeface="Times New Roman"/>
              </a:rPr>
              <a:t>indicate </a:t>
            </a:r>
            <a:r>
              <a:rPr lang="en-IN" sz="3600" spc="-15" dirty="0">
                <a:latin typeface="Times New Roman"/>
                <a:cs typeface="Times New Roman"/>
              </a:rPr>
              <a:t>software’s </a:t>
            </a:r>
            <a:r>
              <a:rPr lang="en-IN" sz="3600" dirty="0">
                <a:latin typeface="Times New Roman"/>
                <a:cs typeface="Times New Roman"/>
              </a:rPr>
              <a:t>interface </a:t>
            </a:r>
            <a:r>
              <a:rPr lang="en-IN" sz="3600" spc="-5" dirty="0">
                <a:latin typeface="Times New Roman"/>
                <a:cs typeface="Times New Roman"/>
              </a:rPr>
              <a:t>with </a:t>
            </a:r>
            <a:r>
              <a:rPr lang="en-IN" sz="3600" dirty="0">
                <a:latin typeface="Times New Roman"/>
                <a:cs typeface="Times New Roman"/>
              </a:rPr>
              <a:t>other </a:t>
            </a:r>
            <a:r>
              <a:rPr lang="en-IN" sz="3600" spc="-5" dirty="0">
                <a:latin typeface="Times New Roman"/>
                <a:cs typeface="Times New Roman"/>
              </a:rPr>
              <a:t>system</a:t>
            </a:r>
            <a:r>
              <a:rPr lang="en-IN" sz="3600" spc="-105" dirty="0">
                <a:latin typeface="Times New Roman"/>
                <a:cs typeface="Times New Roman"/>
              </a:rPr>
              <a:t> </a:t>
            </a:r>
            <a:r>
              <a:rPr lang="en-IN" sz="3600" spc="-5" dirty="0" smtClean="0">
                <a:latin typeface="Times New Roman"/>
                <a:cs typeface="Times New Roman"/>
              </a:rPr>
              <a:t>elements</a:t>
            </a:r>
            <a:r>
              <a:rPr lang="en-IN" sz="3600" dirty="0">
                <a:latin typeface="Times New Roman"/>
                <a:cs typeface="Times New Roman"/>
              </a:rPr>
              <a:t> </a:t>
            </a:r>
            <a:r>
              <a:rPr lang="en-IN" sz="3600" dirty="0" smtClean="0">
                <a:latin typeface="Times New Roman"/>
                <a:cs typeface="Times New Roman"/>
              </a:rPr>
              <a:t>and</a:t>
            </a:r>
            <a:endParaRPr lang="en-IN" sz="3600" dirty="0">
              <a:latin typeface="Times New Roman"/>
              <a:cs typeface="Times New Roman"/>
            </a:endParaRPr>
          </a:p>
          <a:p>
            <a:pPr>
              <a:lnSpc>
                <a:spcPct val="100000"/>
              </a:lnSpc>
              <a:spcBef>
                <a:spcPts val="5"/>
              </a:spcBef>
            </a:pPr>
            <a:endParaRPr lang="en-IN" sz="3600" dirty="0">
              <a:latin typeface="Times New Roman"/>
              <a:cs typeface="Times New Roman"/>
            </a:endParaRPr>
          </a:p>
          <a:p>
            <a:pPr marL="1155700" lvl="1" indent="-229235">
              <a:lnSpc>
                <a:spcPct val="100000"/>
              </a:lnSpc>
              <a:buFont typeface="Arial"/>
              <a:buChar char="•"/>
              <a:tabLst>
                <a:tab pos="1156335" algn="l"/>
              </a:tabLst>
            </a:pPr>
            <a:r>
              <a:rPr lang="en-IN" sz="3600" dirty="0">
                <a:latin typeface="Times New Roman"/>
                <a:cs typeface="Times New Roman"/>
              </a:rPr>
              <a:t>establish constraints that the software </a:t>
            </a:r>
            <a:r>
              <a:rPr lang="en-IN" sz="3600" spc="-5" dirty="0">
                <a:latin typeface="Times New Roman"/>
                <a:cs typeface="Times New Roman"/>
              </a:rPr>
              <a:t>must</a:t>
            </a:r>
            <a:r>
              <a:rPr lang="en-IN" sz="3600" spc="-120" dirty="0">
                <a:latin typeface="Times New Roman"/>
                <a:cs typeface="Times New Roman"/>
              </a:rPr>
              <a:t> </a:t>
            </a:r>
            <a:r>
              <a:rPr lang="en-IN" sz="3600" spc="-5" dirty="0">
                <a:latin typeface="Times New Roman"/>
                <a:cs typeface="Times New Roman"/>
              </a:rPr>
              <a:t>meet.</a:t>
            </a:r>
            <a:endParaRPr lang="en-IN" sz="3600" dirty="0">
              <a:latin typeface="Times New Roman"/>
              <a:cs typeface="Times New Roman"/>
            </a:endParaRPr>
          </a:p>
          <a:p>
            <a:pPr marL="355600">
              <a:spcBef>
                <a:spcPts val="905"/>
              </a:spcBef>
              <a:buFont typeface="Arial"/>
              <a:buChar char="•"/>
              <a:tabLst>
                <a:tab pos="354965" algn="l"/>
                <a:tab pos="355600" algn="l"/>
              </a:tabLst>
            </a:pPr>
            <a:endParaRPr lang="en-IN" sz="3200" dirty="0">
              <a:latin typeface="Times New Roman"/>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dirty="0"/>
              <a:t>Analysis Concepts and</a:t>
            </a:r>
            <a:r>
              <a:rPr lang="en-IN" sz="4000" spc="-95" dirty="0"/>
              <a:t> </a:t>
            </a:r>
            <a:r>
              <a:rPr lang="en-IN" sz="4000" dirty="0"/>
              <a:t>Principles</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054100"/>
            <a:ext cx="14401800" cy="5872377"/>
          </a:xfrm>
        </p:spPr>
        <p:txBody>
          <a:bodyPr/>
          <a:lstStyle/>
          <a:p>
            <a:pPr>
              <a:buNone/>
            </a:pPr>
            <a:r>
              <a:rPr lang="en-IN" sz="3600" spc="10" dirty="0">
                <a:solidFill>
                  <a:srgbClr val="FF0000"/>
                </a:solidFill>
                <a:latin typeface="Times New Roman"/>
                <a:cs typeface="Times New Roman"/>
              </a:rPr>
              <a:t>Requirement analysis</a:t>
            </a:r>
            <a:r>
              <a:rPr lang="en-IN" sz="3600" spc="95" dirty="0">
                <a:solidFill>
                  <a:srgbClr val="FF0000"/>
                </a:solidFill>
                <a:latin typeface="Times New Roman"/>
                <a:cs typeface="Times New Roman"/>
              </a:rPr>
              <a:t> </a:t>
            </a:r>
            <a:r>
              <a:rPr lang="en-IN" sz="3600" spc="5" dirty="0">
                <a:solidFill>
                  <a:srgbClr val="FF0000"/>
                </a:solidFill>
                <a:latin typeface="Times New Roman"/>
                <a:cs typeface="Times New Roman"/>
              </a:rPr>
              <a:t>:</a:t>
            </a:r>
            <a:endParaRPr lang="en-IN" sz="3600" dirty="0">
              <a:latin typeface="Times New Roman"/>
              <a:cs typeface="Times New Roman"/>
            </a:endParaRPr>
          </a:p>
          <a:p>
            <a:pPr marL="756285" marR="5080" lvl="1" indent="-287020">
              <a:lnSpc>
                <a:spcPct val="80200"/>
              </a:lnSpc>
              <a:spcBef>
                <a:spcPts val="5"/>
              </a:spcBef>
              <a:buFont typeface="Arial"/>
              <a:buChar char="–"/>
              <a:tabLst>
                <a:tab pos="756920" algn="l"/>
              </a:tabLst>
            </a:pPr>
            <a:r>
              <a:rPr lang="en-IN" sz="3600" dirty="0">
                <a:latin typeface="Times New Roman"/>
                <a:cs typeface="Times New Roman"/>
              </a:rPr>
              <a:t>allows the </a:t>
            </a:r>
            <a:r>
              <a:rPr lang="en-IN" sz="3600" spc="-5" dirty="0">
                <a:latin typeface="Times New Roman"/>
                <a:cs typeface="Times New Roman"/>
              </a:rPr>
              <a:t>software </a:t>
            </a:r>
            <a:r>
              <a:rPr lang="en-IN" sz="3600" dirty="0">
                <a:latin typeface="Times New Roman"/>
                <a:cs typeface="Times New Roman"/>
              </a:rPr>
              <a:t>engineer(system analyst) to refine  software </a:t>
            </a:r>
            <a:r>
              <a:rPr lang="en-IN" sz="3600" spc="-5" dirty="0">
                <a:latin typeface="Times New Roman"/>
                <a:cs typeface="Times New Roman"/>
              </a:rPr>
              <a:t>allocation </a:t>
            </a:r>
            <a:r>
              <a:rPr lang="en-IN" sz="3600" dirty="0">
                <a:latin typeface="Times New Roman"/>
                <a:cs typeface="Times New Roman"/>
              </a:rPr>
              <a:t>and build </a:t>
            </a:r>
            <a:r>
              <a:rPr lang="en-IN" sz="3600" spc="-5" dirty="0">
                <a:latin typeface="Times New Roman"/>
                <a:cs typeface="Times New Roman"/>
              </a:rPr>
              <a:t>models </a:t>
            </a:r>
            <a:r>
              <a:rPr lang="en-IN" sz="3600" dirty="0">
                <a:latin typeface="Times New Roman"/>
                <a:cs typeface="Times New Roman"/>
              </a:rPr>
              <a:t>of the data</a:t>
            </a:r>
            <a:r>
              <a:rPr lang="en-IN" sz="3600" spc="-114" dirty="0">
                <a:latin typeface="Times New Roman"/>
                <a:cs typeface="Times New Roman"/>
              </a:rPr>
              <a:t> </a:t>
            </a:r>
            <a:r>
              <a:rPr lang="en-IN" sz="3600" dirty="0">
                <a:latin typeface="Times New Roman"/>
                <a:cs typeface="Times New Roman"/>
              </a:rPr>
              <a:t>,functional  and </a:t>
            </a:r>
            <a:r>
              <a:rPr lang="en-IN" sz="3600" dirty="0" err="1">
                <a:latin typeface="Times New Roman"/>
                <a:cs typeface="Times New Roman"/>
              </a:rPr>
              <a:t>behavioral</a:t>
            </a:r>
            <a:r>
              <a:rPr lang="en-IN" sz="3600" dirty="0">
                <a:latin typeface="Times New Roman"/>
                <a:cs typeface="Times New Roman"/>
              </a:rPr>
              <a:t> </a:t>
            </a:r>
            <a:r>
              <a:rPr lang="en-IN" sz="3600" spc="-5" dirty="0">
                <a:latin typeface="Times New Roman"/>
                <a:cs typeface="Times New Roman"/>
              </a:rPr>
              <a:t>domains </a:t>
            </a:r>
            <a:r>
              <a:rPr lang="en-IN" sz="3600" dirty="0">
                <a:latin typeface="Times New Roman"/>
                <a:cs typeface="Times New Roman"/>
              </a:rPr>
              <a:t>that will </a:t>
            </a:r>
            <a:r>
              <a:rPr lang="en-IN" sz="3600" spc="-5" dirty="0">
                <a:latin typeface="Times New Roman"/>
                <a:cs typeface="Times New Roman"/>
              </a:rPr>
              <a:t>be </a:t>
            </a:r>
            <a:r>
              <a:rPr lang="en-IN" sz="3600" dirty="0">
                <a:latin typeface="Times New Roman"/>
                <a:cs typeface="Times New Roman"/>
              </a:rPr>
              <a:t>treated by</a:t>
            </a:r>
            <a:r>
              <a:rPr lang="en-IN" sz="3600" spc="-105" dirty="0">
                <a:latin typeface="Times New Roman"/>
                <a:cs typeface="Times New Roman"/>
              </a:rPr>
              <a:t> </a:t>
            </a:r>
            <a:r>
              <a:rPr lang="en-IN" sz="3600" spc="-5" dirty="0">
                <a:latin typeface="Times New Roman"/>
                <a:cs typeface="Times New Roman"/>
              </a:rPr>
              <a:t>software.</a:t>
            </a:r>
            <a:endParaRPr lang="en-IN" sz="3600" dirty="0">
              <a:latin typeface="Times New Roman"/>
              <a:cs typeface="Times New Roman"/>
            </a:endParaRPr>
          </a:p>
          <a:p>
            <a:pPr lvl="1">
              <a:spcBef>
                <a:spcPts val="15"/>
              </a:spcBef>
              <a:buFont typeface="Arial"/>
              <a:buChar char="–"/>
            </a:pPr>
            <a:endParaRPr lang="en-IN" sz="3600" dirty="0">
              <a:latin typeface="Times New Roman"/>
              <a:cs typeface="Times New Roman"/>
            </a:endParaRPr>
          </a:p>
          <a:p>
            <a:pPr marL="756285" marR="24765" lvl="1" indent="-287020">
              <a:lnSpc>
                <a:spcPct val="80200"/>
              </a:lnSpc>
              <a:buFont typeface="Arial"/>
              <a:buChar char="–"/>
              <a:tabLst>
                <a:tab pos="756920" algn="l"/>
              </a:tabLst>
            </a:pPr>
            <a:r>
              <a:rPr lang="en-IN" sz="3600" dirty="0">
                <a:latin typeface="Times New Roman"/>
                <a:cs typeface="Times New Roman"/>
              </a:rPr>
              <a:t>Provides the </a:t>
            </a:r>
            <a:r>
              <a:rPr lang="en-IN" sz="3600" spc="-5" dirty="0">
                <a:latin typeface="Times New Roman"/>
                <a:cs typeface="Times New Roman"/>
              </a:rPr>
              <a:t>software </a:t>
            </a:r>
            <a:r>
              <a:rPr lang="en-IN" sz="3600" dirty="0">
                <a:latin typeface="Times New Roman"/>
                <a:cs typeface="Times New Roman"/>
              </a:rPr>
              <a:t>designer with a </a:t>
            </a:r>
            <a:r>
              <a:rPr lang="en-IN" sz="3600" spc="-5" dirty="0">
                <a:latin typeface="Times New Roman"/>
                <a:cs typeface="Times New Roman"/>
              </a:rPr>
              <a:t>representation </a:t>
            </a:r>
            <a:r>
              <a:rPr lang="en-IN" sz="3600" dirty="0">
                <a:latin typeface="Times New Roman"/>
                <a:cs typeface="Times New Roman"/>
              </a:rPr>
              <a:t>of  </a:t>
            </a:r>
            <a:r>
              <a:rPr lang="en-IN" sz="3600" spc="-5" dirty="0">
                <a:latin typeface="Times New Roman"/>
                <a:cs typeface="Times New Roman"/>
              </a:rPr>
              <a:t>information </a:t>
            </a:r>
            <a:r>
              <a:rPr lang="en-IN" sz="3600" dirty="0">
                <a:latin typeface="Times New Roman"/>
                <a:cs typeface="Times New Roman"/>
              </a:rPr>
              <a:t>,function and </a:t>
            </a:r>
            <a:r>
              <a:rPr lang="en-IN" sz="3600" dirty="0" err="1">
                <a:latin typeface="Times New Roman"/>
                <a:cs typeface="Times New Roman"/>
              </a:rPr>
              <a:t>behavior</a:t>
            </a:r>
            <a:r>
              <a:rPr lang="en-IN" sz="3600" dirty="0">
                <a:latin typeface="Times New Roman"/>
                <a:cs typeface="Times New Roman"/>
              </a:rPr>
              <a:t> that can be translated</a:t>
            </a:r>
            <a:r>
              <a:rPr lang="en-IN" sz="3600" spc="-175" dirty="0">
                <a:latin typeface="Times New Roman"/>
                <a:cs typeface="Times New Roman"/>
              </a:rPr>
              <a:t> </a:t>
            </a:r>
            <a:r>
              <a:rPr lang="en-IN" sz="3600" dirty="0">
                <a:latin typeface="Times New Roman"/>
                <a:cs typeface="Times New Roman"/>
              </a:rPr>
              <a:t>to  data </a:t>
            </a:r>
            <a:r>
              <a:rPr lang="en-IN" sz="3600" spc="-5" dirty="0">
                <a:latin typeface="Times New Roman"/>
                <a:cs typeface="Times New Roman"/>
              </a:rPr>
              <a:t>,architectural, </a:t>
            </a:r>
            <a:r>
              <a:rPr lang="en-IN" sz="3600" dirty="0">
                <a:latin typeface="Times New Roman"/>
                <a:cs typeface="Times New Roman"/>
              </a:rPr>
              <a:t>interface and </a:t>
            </a:r>
            <a:r>
              <a:rPr lang="en-IN" sz="3600" spc="-5" dirty="0">
                <a:latin typeface="Times New Roman"/>
                <a:cs typeface="Times New Roman"/>
              </a:rPr>
              <a:t>component </a:t>
            </a:r>
            <a:r>
              <a:rPr lang="en-IN" sz="3600" dirty="0">
                <a:latin typeface="Times New Roman"/>
                <a:cs typeface="Times New Roman"/>
              </a:rPr>
              <a:t>level</a:t>
            </a:r>
            <a:r>
              <a:rPr lang="en-IN" sz="3600" spc="-105" dirty="0">
                <a:latin typeface="Times New Roman"/>
                <a:cs typeface="Times New Roman"/>
              </a:rPr>
              <a:t> </a:t>
            </a:r>
            <a:r>
              <a:rPr lang="en-IN" sz="3600" dirty="0">
                <a:latin typeface="Times New Roman"/>
                <a:cs typeface="Times New Roman"/>
              </a:rPr>
              <a:t>designs.</a:t>
            </a:r>
          </a:p>
          <a:p>
            <a:pPr lvl="1">
              <a:spcBef>
                <a:spcPts val="20"/>
              </a:spcBef>
              <a:buFont typeface="Arial"/>
              <a:buChar char="–"/>
            </a:pPr>
            <a:endParaRPr lang="en-IN" sz="3600" dirty="0">
              <a:latin typeface="Times New Roman"/>
              <a:cs typeface="Times New Roman"/>
            </a:endParaRPr>
          </a:p>
          <a:p>
            <a:pPr marL="756285" marR="234950" lvl="1" indent="-287020">
              <a:lnSpc>
                <a:spcPct val="80200"/>
              </a:lnSpc>
              <a:buFont typeface="Arial"/>
              <a:buChar char="–"/>
              <a:tabLst>
                <a:tab pos="756920" algn="l"/>
              </a:tabLst>
            </a:pPr>
            <a:r>
              <a:rPr lang="en-IN" sz="3600" dirty="0">
                <a:latin typeface="Times New Roman"/>
                <a:cs typeface="Times New Roman"/>
              </a:rPr>
              <a:t>The </a:t>
            </a:r>
            <a:r>
              <a:rPr lang="en-IN" sz="3600" spc="-5" dirty="0">
                <a:latin typeface="Times New Roman"/>
                <a:cs typeface="Times New Roman"/>
              </a:rPr>
              <a:t>requirement </a:t>
            </a:r>
            <a:r>
              <a:rPr lang="en-IN" sz="3600" dirty="0">
                <a:latin typeface="Times New Roman"/>
                <a:cs typeface="Times New Roman"/>
              </a:rPr>
              <a:t>specification provides the developer</a:t>
            </a:r>
            <a:r>
              <a:rPr lang="en-IN" sz="3600" spc="-160" dirty="0">
                <a:latin typeface="Times New Roman"/>
                <a:cs typeface="Times New Roman"/>
              </a:rPr>
              <a:t> </a:t>
            </a:r>
            <a:r>
              <a:rPr lang="en-IN" sz="3600" dirty="0">
                <a:latin typeface="Times New Roman"/>
                <a:cs typeface="Times New Roman"/>
              </a:rPr>
              <a:t>and  the </a:t>
            </a:r>
            <a:r>
              <a:rPr lang="en-IN" sz="3600" spc="-5" dirty="0">
                <a:latin typeface="Times New Roman"/>
                <a:cs typeface="Times New Roman"/>
              </a:rPr>
              <a:t>customer with </a:t>
            </a:r>
            <a:r>
              <a:rPr lang="en-IN" sz="3600" dirty="0">
                <a:latin typeface="Times New Roman"/>
                <a:cs typeface="Times New Roman"/>
              </a:rPr>
              <a:t>the </a:t>
            </a:r>
            <a:r>
              <a:rPr lang="en-IN" sz="3600" spc="-5" dirty="0">
                <a:latin typeface="Times New Roman"/>
                <a:cs typeface="Times New Roman"/>
              </a:rPr>
              <a:t>means </a:t>
            </a:r>
            <a:r>
              <a:rPr lang="en-IN" sz="3600" dirty="0">
                <a:latin typeface="Times New Roman"/>
                <a:cs typeface="Times New Roman"/>
              </a:rPr>
              <a:t>to assess quality once  software is</a:t>
            </a:r>
            <a:r>
              <a:rPr lang="en-IN" sz="3600" spc="-15" dirty="0">
                <a:latin typeface="Times New Roman"/>
                <a:cs typeface="Times New Roman"/>
              </a:rPr>
              <a:t> </a:t>
            </a:r>
            <a:r>
              <a:rPr lang="en-IN" sz="3600" dirty="0">
                <a:latin typeface="Times New Roman"/>
                <a:cs typeface="Times New Roman"/>
              </a:rPr>
              <a:t>built.</a:t>
            </a: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a:t>
            </a:fld>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1990</TotalTime>
  <Words>2961</Words>
  <Application>Microsoft Office PowerPoint</Application>
  <PresentationFormat>Custom</PresentationFormat>
  <Paragraphs>416</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Black</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JECRC2</cp:lastModifiedBy>
  <cp:revision>200</cp:revision>
  <dcterms:created xsi:type="dcterms:W3CDTF">2020-05-30T11:11:36Z</dcterms:created>
  <dcterms:modified xsi:type="dcterms:W3CDTF">2020-12-26T10:09:37Z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