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56" r:id="rId2"/>
    <p:sldId id="267" r:id="rId3"/>
    <p:sldId id="268" r:id="rId4"/>
    <p:sldId id="269" r:id="rId5"/>
    <p:sldId id="270" r:id="rId6"/>
    <p:sldId id="272" r:id="rId7"/>
    <p:sldId id="273" r:id="rId8"/>
    <p:sldId id="296" r:id="rId9"/>
    <p:sldId id="297" r:id="rId10"/>
    <p:sldId id="298" r:id="rId11"/>
    <p:sldId id="275" r:id="rId12"/>
    <p:sldId id="299" r:id="rId13"/>
    <p:sldId id="300" r:id="rId14"/>
    <p:sldId id="301" r:id="rId15"/>
    <p:sldId id="302" r:id="rId16"/>
    <p:sldId id="303" r:id="rId17"/>
    <p:sldId id="304" r:id="rId18"/>
    <p:sldId id="305" r:id="rId19"/>
    <p:sldId id="306" r:id="rId20"/>
    <p:sldId id="307" r:id="rId21"/>
    <p:sldId id="312" r:id="rId22"/>
    <p:sldId id="311" r:id="rId23"/>
    <p:sldId id="310" r:id="rId24"/>
    <p:sldId id="309" r:id="rId25"/>
    <p:sldId id="308" r:id="rId26"/>
    <p:sldId id="313" r:id="rId27"/>
    <p:sldId id="314" r:id="rId28"/>
    <p:sldId id="315" r:id="rId29"/>
    <p:sldId id="316" r:id="rId30"/>
    <p:sldId id="317" r:id="rId31"/>
    <p:sldId id="318" r:id="rId32"/>
    <p:sldId id="319" r:id="rId33"/>
    <p:sldId id="320" r:id="rId34"/>
    <p:sldId id="321" r:id="rId35"/>
    <p:sldId id="266" r:id="rId36"/>
  </p:sldIdLst>
  <p:sldSz cx="16217900" cy="9118600"/>
  <p:notesSz cx="16217900" cy="9118600"/>
  <p:defaultTextStyle>
    <a:defPPr>
      <a:defRPr lang="en-US"/>
    </a:defPPr>
    <a:lvl1pPr algn="l" defTabSz="912813" rtl="0" fontAlgn="base">
      <a:spcBef>
        <a:spcPct val="0"/>
      </a:spcBef>
      <a:spcAft>
        <a:spcPct val="0"/>
      </a:spcAft>
      <a:defRPr sz="1900" kern="1200">
        <a:solidFill>
          <a:schemeClr val="tx1"/>
        </a:solidFill>
        <a:latin typeface="Arial" charset="0"/>
        <a:ea typeface="+mn-ea"/>
        <a:cs typeface="Arial" charset="0"/>
      </a:defRPr>
    </a:lvl1pPr>
    <a:lvl2pPr marL="455613" indent="1588" algn="l" defTabSz="912813" rtl="0" fontAlgn="base">
      <a:spcBef>
        <a:spcPct val="0"/>
      </a:spcBef>
      <a:spcAft>
        <a:spcPct val="0"/>
      </a:spcAft>
      <a:defRPr sz="1900" kern="1200">
        <a:solidFill>
          <a:schemeClr val="tx1"/>
        </a:solidFill>
        <a:latin typeface="Arial" charset="0"/>
        <a:ea typeface="+mn-ea"/>
        <a:cs typeface="Arial" charset="0"/>
      </a:defRPr>
    </a:lvl2pPr>
    <a:lvl3pPr marL="912813" indent="1588" algn="l" defTabSz="912813" rtl="0" fontAlgn="base">
      <a:spcBef>
        <a:spcPct val="0"/>
      </a:spcBef>
      <a:spcAft>
        <a:spcPct val="0"/>
      </a:spcAft>
      <a:defRPr sz="1900" kern="1200">
        <a:solidFill>
          <a:schemeClr val="tx1"/>
        </a:solidFill>
        <a:latin typeface="Arial" charset="0"/>
        <a:ea typeface="+mn-ea"/>
        <a:cs typeface="Arial" charset="0"/>
      </a:defRPr>
    </a:lvl3pPr>
    <a:lvl4pPr marL="1368425" indent="3175" algn="l" defTabSz="912813" rtl="0" fontAlgn="base">
      <a:spcBef>
        <a:spcPct val="0"/>
      </a:spcBef>
      <a:spcAft>
        <a:spcPct val="0"/>
      </a:spcAft>
      <a:defRPr sz="1900" kern="1200">
        <a:solidFill>
          <a:schemeClr val="tx1"/>
        </a:solidFill>
        <a:latin typeface="Arial" charset="0"/>
        <a:ea typeface="+mn-ea"/>
        <a:cs typeface="Arial" charset="0"/>
      </a:defRPr>
    </a:lvl4pPr>
    <a:lvl5pPr marL="1825625" indent="3175" algn="l" defTabSz="912813"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2" autoAdjust="0"/>
    <p:restoredTop sz="94660"/>
  </p:normalViewPr>
  <p:slideViewPr>
    <p:cSldViewPr>
      <p:cViewPr>
        <p:scale>
          <a:sx n="50" d="100"/>
          <a:sy n="50" d="100"/>
        </p:scale>
        <p:origin x="-762" y="-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27863" cy="455613"/>
          </a:xfrm>
          <a:prstGeom prst="rect">
            <a:avLst/>
          </a:prstGeom>
        </p:spPr>
        <p:txBody>
          <a:bodyPr vert="horz" lIns="91440" tIns="45720" rIns="91440" bIns="45720" rtlCol="0"/>
          <a:lstStyle>
            <a:lvl1pPr algn="l" defTabSz="913334"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9186863" y="0"/>
            <a:ext cx="7027862" cy="455613"/>
          </a:xfrm>
          <a:prstGeom prst="rect">
            <a:avLst/>
          </a:prstGeom>
        </p:spPr>
        <p:txBody>
          <a:bodyPr vert="horz" lIns="91440" tIns="45720" rIns="91440" bIns="45720" rtlCol="0"/>
          <a:lstStyle>
            <a:lvl1pPr algn="r" defTabSz="913334" fontAlgn="auto">
              <a:spcBef>
                <a:spcPts val="0"/>
              </a:spcBef>
              <a:spcAft>
                <a:spcPts val="0"/>
              </a:spcAft>
              <a:defRPr sz="1200">
                <a:latin typeface="+mn-lt"/>
                <a:cs typeface="+mn-cs"/>
              </a:defRPr>
            </a:lvl1pPr>
          </a:lstStyle>
          <a:p>
            <a:pPr>
              <a:defRPr/>
            </a:pPr>
            <a:fld id="{36CB7461-02E2-4735-AA05-CA848A65A8CA}" type="datetimeFigureOut">
              <a:rPr lang="en-US"/>
              <a:pPr>
                <a:defRPr/>
              </a:pPr>
              <a:t>10/13/2020</a:t>
            </a:fld>
            <a:endParaRPr lang="en-IN"/>
          </a:p>
        </p:txBody>
      </p:sp>
      <p:sp>
        <p:nvSpPr>
          <p:cNvPr id="4" name="Slide Image Placeholder 3"/>
          <p:cNvSpPr>
            <a:spLocks noGrp="1" noRot="1" noChangeAspect="1"/>
          </p:cNvSpPr>
          <p:nvPr>
            <p:ph type="sldImg" idx="2"/>
          </p:nvPr>
        </p:nvSpPr>
        <p:spPr>
          <a:xfrm>
            <a:off x="5068888" y="684213"/>
            <a:ext cx="6080125" cy="3419475"/>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1622425" y="4330700"/>
            <a:ext cx="12973050" cy="41036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8661400"/>
            <a:ext cx="7027863" cy="455613"/>
          </a:xfrm>
          <a:prstGeom prst="rect">
            <a:avLst/>
          </a:prstGeom>
        </p:spPr>
        <p:txBody>
          <a:bodyPr vert="horz" lIns="91440" tIns="45720" rIns="91440" bIns="45720" rtlCol="0" anchor="b"/>
          <a:lstStyle>
            <a:lvl1pPr algn="l" defTabSz="913334"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9186863" y="8661400"/>
            <a:ext cx="7027862" cy="455613"/>
          </a:xfrm>
          <a:prstGeom prst="rect">
            <a:avLst/>
          </a:prstGeom>
        </p:spPr>
        <p:txBody>
          <a:bodyPr vert="horz" lIns="91440" tIns="45720" rIns="91440" bIns="45720" rtlCol="0" anchor="b"/>
          <a:lstStyle>
            <a:lvl1pPr algn="r" defTabSz="913334" fontAlgn="auto">
              <a:spcBef>
                <a:spcPts val="0"/>
              </a:spcBef>
              <a:spcAft>
                <a:spcPts val="0"/>
              </a:spcAft>
              <a:defRPr sz="1200">
                <a:latin typeface="+mn-lt"/>
                <a:cs typeface="+mn-cs"/>
              </a:defRPr>
            </a:lvl1pPr>
          </a:lstStyle>
          <a:p>
            <a:pPr>
              <a:defRPr/>
            </a:pPr>
            <a:fld id="{F1CCB6AF-56B3-46B5-A20D-073E98B689CD}"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68425" algn="l" defTabSz="912813" rtl="0" eaLnBrk="0" fontAlgn="base" hangingPunct="0">
      <a:spcBef>
        <a:spcPct val="30000"/>
      </a:spcBef>
      <a:spcAft>
        <a:spcPct val="0"/>
      </a:spcAft>
      <a:defRPr sz="1200" kern="1200">
        <a:solidFill>
          <a:schemeClr val="tx1"/>
        </a:solidFill>
        <a:latin typeface="+mn-lt"/>
        <a:ea typeface="+mn-ea"/>
        <a:cs typeface="+mn-cs"/>
      </a:defRPr>
    </a:lvl4pPr>
    <a:lvl5pPr marL="1825625" algn="l" defTabSz="912813" rtl="0" eaLnBrk="0" fontAlgn="base" hangingPunct="0">
      <a:spcBef>
        <a:spcPct val="30000"/>
      </a:spcBef>
      <a:spcAft>
        <a:spcPct val="0"/>
      </a:spcAft>
      <a:defRPr sz="1200" kern="1200">
        <a:solidFill>
          <a:schemeClr val="tx1"/>
        </a:solidFill>
        <a:latin typeface="+mn-lt"/>
        <a:ea typeface="+mn-ea"/>
        <a:cs typeface="+mn-cs"/>
      </a:defRPr>
    </a:lvl5pPr>
    <a:lvl6pPr marL="2283337" algn="l" defTabSz="913334" rtl="0" eaLnBrk="1" latinLnBrk="0" hangingPunct="1">
      <a:defRPr sz="1200" kern="1200">
        <a:solidFill>
          <a:schemeClr val="tx1"/>
        </a:solidFill>
        <a:latin typeface="+mn-lt"/>
        <a:ea typeface="+mn-ea"/>
        <a:cs typeface="+mn-cs"/>
      </a:defRPr>
    </a:lvl6pPr>
    <a:lvl7pPr marL="2740010" algn="l" defTabSz="913334" rtl="0" eaLnBrk="1" latinLnBrk="0" hangingPunct="1">
      <a:defRPr sz="1200" kern="1200">
        <a:solidFill>
          <a:schemeClr val="tx1"/>
        </a:solidFill>
        <a:latin typeface="+mn-lt"/>
        <a:ea typeface="+mn-ea"/>
        <a:cs typeface="+mn-cs"/>
      </a:defRPr>
    </a:lvl7pPr>
    <a:lvl8pPr marL="3196670" algn="l" defTabSz="913334" rtl="0" eaLnBrk="1" latinLnBrk="0" hangingPunct="1">
      <a:defRPr sz="1200" kern="1200">
        <a:solidFill>
          <a:schemeClr val="tx1"/>
        </a:solidFill>
        <a:latin typeface="+mn-lt"/>
        <a:ea typeface="+mn-ea"/>
        <a:cs typeface="+mn-cs"/>
      </a:defRPr>
    </a:lvl8pPr>
    <a:lvl9pPr marL="3653341" algn="l" defTabSz="91333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6345" y="2826766"/>
            <a:ext cx="13785215" cy="661720"/>
          </a:xfrm>
          <a:prstGeom prst="rect">
            <a:avLst/>
          </a:prstGeom>
        </p:spPr>
        <p:txBody>
          <a:bodyPr/>
          <a:lstStyle>
            <a:lvl1pPr>
              <a:defRPr/>
            </a:lvl1pPr>
          </a:lstStyle>
          <a:p>
            <a:endParaRPr/>
          </a:p>
        </p:txBody>
      </p:sp>
      <p:sp>
        <p:nvSpPr>
          <p:cNvPr id="3" name="Holder 3"/>
          <p:cNvSpPr>
            <a:spLocks noGrp="1"/>
          </p:cNvSpPr>
          <p:nvPr>
            <p:ph type="subTitle" idx="4"/>
          </p:nvPr>
        </p:nvSpPr>
        <p:spPr>
          <a:xfrm>
            <a:off x="2432685" y="5106416"/>
            <a:ext cx="11352530" cy="369332"/>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E810A81B-AD0B-42E4-B779-A77A9053BC01}" type="datetime1">
              <a:rPr lang="en-US" smtClean="0"/>
              <a:pPr>
                <a:defRPr/>
              </a:pPr>
              <a:t>10/13/2020</a:t>
            </a:fld>
            <a:endParaRPr lang="en-US"/>
          </a:p>
        </p:txBody>
      </p:sp>
      <p:sp>
        <p:nvSpPr>
          <p:cNvPr id="6" name="Holder 6"/>
          <p:cNvSpPr>
            <a:spLocks noGrp="1"/>
          </p:cNvSpPr>
          <p:nvPr>
            <p:ph type="sldNum" sz="quarter" idx="12"/>
          </p:nvPr>
        </p:nvSpPr>
        <p:spPr/>
        <p:txBody>
          <a:bodyPr/>
          <a:lstStyle>
            <a:lvl1pPr>
              <a:defRPr/>
            </a:lvl1pPr>
          </a:lstStyle>
          <a:p>
            <a:pPr>
              <a:defRPr/>
            </a:pPr>
            <a:fld id="{8626DAB4-859E-448C-9251-80DA0FB74DE6}"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type="body" idx="1"/>
          </p:nvPr>
        </p:nvSpPr>
        <p:spPr>
          <a:xfrm>
            <a:off x="8724900" y="3060700"/>
            <a:ext cx="6539866" cy="368306"/>
          </a:xfrm>
        </p:spPr>
        <p:txBody>
          <a:bodyPr/>
          <a:lstStyle>
            <a:lvl1pPr>
              <a:defRPr sz="2400" b="0" i="0">
                <a:solidFill>
                  <a:srgbClr val="6F2FA0"/>
                </a:solidFill>
                <a:latin typeface="Arial Black"/>
                <a:cs typeface="Arial Black"/>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98CBD055-B1C9-4B05-8AA3-A34CCBEB0B0A}" type="datetime1">
              <a:rPr lang="en-US" smtClean="0"/>
              <a:pPr>
                <a:defRPr/>
              </a:pPr>
              <a:t>10/13/2020</a:t>
            </a:fld>
            <a:endParaRPr lang="en-US"/>
          </a:p>
        </p:txBody>
      </p:sp>
      <p:sp>
        <p:nvSpPr>
          <p:cNvPr id="6" name="Holder 6"/>
          <p:cNvSpPr>
            <a:spLocks noGrp="1"/>
          </p:cNvSpPr>
          <p:nvPr>
            <p:ph type="sldNum" sz="quarter" idx="12"/>
          </p:nvPr>
        </p:nvSpPr>
        <p:spPr/>
        <p:txBody>
          <a:bodyPr/>
          <a:lstStyle>
            <a:lvl1pPr>
              <a:defRPr/>
            </a:lvl1pPr>
          </a:lstStyle>
          <a:p>
            <a:pPr>
              <a:defRPr/>
            </a:pPr>
            <a:fld id="{522264F6-AFDA-4F4A-9313-F0ECF5A3169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sz="half" idx="2"/>
          </p:nvPr>
        </p:nvSpPr>
        <p:spPr>
          <a:xfrm>
            <a:off x="2120901" y="2811781"/>
            <a:ext cx="6071234" cy="415499"/>
          </a:xfrm>
          <a:prstGeom prst="rect">
            <a:avLst/>
          </a:prstGeom>
        </p:spPr>
        <p:txBody>
          <a:bodyPr/>
          <a:lstStyle>
            <a:lvl1pPr>
              <a:defRPr sz="2700" b="0" i="0">
                <a:solidFill>
                  <a:schemeClr val="tx1"/>
                </a:solidFill>
                <a:latin typeface="Arial"/>
                <a:cs typeface="Arial"/>
              </a:defRPr>
            </a:lvl1pPr>
          </a:lstStyle>
          <a:p>
            <a:endParaRPr/>
          </a:p>
        </p:txBody>
      </p:sp>
      <p:sp>
        <p:nvSpPr>
          <p:cNvPr id="4" name="Holder 4"/>
          <p:cNvSpPr>
            <a:spLocks noGrp="1"/>
          </p:cNvSpPr>
          <p:nvPr>
            <p:ph sz="half" idx="3"/>
          </p:nvPr>
        </p:nvSpPr>
        <p:spPr>
          <a:xfrm>
            <a:off x="8352217" y="2097278"/>
            <a:ext cx="7054787" cy="369332"/>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6" name="Holder 5"/>
          <p:cNvSpPr>
            <a:spLocks noGrp="1"/>
          </p:cNvSpPr>
          <p:nvPr>
            <p:ph type="dt" sz="half" idx="11"/>
          </p:nvPr>
        </p:nvSpPr>
        <p:spPr/>
        <p:txBody>
          <a:bodyPr/>
          <a:lstStyle>
            <a:lvl1pPr>
              <a:defRPr/>
            </a:lvl1pPr>
          </a:lstStyle>
          <a:p>
            <a:pPr>
              <a:defRPr/>
            </a:pPr>
            <a:fld id="{72A98EE0-7B06-4B73-802B-245580375A67}" type="datetime1">
              <a:rPr lang="en-US" smtClean="0"/>
              <a:pPr>
                <a:defRPr/>
              </a:pPr>
              <a:t>10/13/2020</a:t>
            </a:fld>
            <a:endParaRPr lang="en-US"/>
          </a:p>
        </p:txBody>
      </p:sp>
      <p:sp>
        <p:nvSpPr>
          <p:cNvPr id="7" name="Holder 6"/>
          <p:cNvSpPr>
            <a:spLocks noGrp="1"/>
          </p:cNvSpPr>
          <p:nvPr>
            <p:ph type="sldNum" sz="quarter" idx="12"/>
          </p:nvPr>
        </p:nvSpPr>
        <p:spPr/>
        <p:txBody>
          <a:bodyPr/>
          <a:lstStyle>
            <a:lvl1pPr>
              <a:defRPr/>
            </a:lvl1pPr>
          </a:lstStyle>
          <a:p>
            <a:pPr>
              <a:defRPr/>
            </a:pPr>
            <a:fld id="{CC54FF31-69B7-4493-9D3B-A9590056EEB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4" name="Holder 5"/>
          <p:cNvSpPr>
            <a:spLocks noGrp="1"/>
          </p:cNvSpPr>
          <p:nvPr>
            <p:ph type="dt" sz="half" idx="11"/>
          </p:nvPr>
        </p:nvSpPr>
        <p:spPr/>
        <p:txBody>
          <a:bodyPr/>
          <a:lstStyle>
            <a:lvl1pPr>
              <a:defRPr/>
            </a:lvl1pPr>
          </a:lstStyle>
          <a:p>
            <a:pPr>
              <a:defRPr/>
            </a:pPr>
            <a:fld id="{2DF03F6C-885A-48E4-B9AF-698C47F52D4D}" type="datetime1">
              <a:rPr lang="en-US" smtClean="0"/>
              <a:pPr>
                <a:defRPr/>
              </a:pPr>
              <a:t>10/13/2020</a:t>
            </a:fld>
            <a:endParaRPr lang="en-US"/>
          </a:p>
        </p:txBody>
      </p:sp>
      <p:sp>
        <p:nvSpPr>
          <p:cNvPr id="5" name="Holder 6"/>
          <p:cNvSpPr>
            <a:spLocks noGrp="1"/>
          </p:cNvSpPr>
          <p:nvPr>
            <p:ph type="sldNum" sz="quarter" idx="12"/>
          </p:nvPr>
        </p:nvSpPr>
        <p:spPr/>
        <p:txBody>
          <a:bodyPr/>
          <a:lstStyle>
            <a:lvl1pPr>
              <a:defRPr/>
            </a:lvl1pPr>
          </a:lstStyle>
          <a:p>
            <a:pPr>
              <a:defRPr/>
            </a:pPr>
            <a:fld id="{515BF9A1-D36E-47FB-A15B-BA5A651F6C23}"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a:lstStyle>
            <a:lvl1pPr algn="ctr">
              <a:defRPr smtClean="0">
                <a:solidFill>
                  <a:schemeClr val="tx1">
                    <a:tint val="75000"/>
                  </a:schemeClr>
                </a:solidFill>
              </a:defRPr>
            </a:lvl1pPr>
          </a:lstStyle>
          <a:p>
            <a:pPr>
              <a:defRPr/>
            </a:pPr>
            <a:r>
              <a:rPr lang="en-IN" smtClean="0"/>
              <a:t>NAME OF FACULTY (POST, DEPTT.) , JECRC, JAIPUR</a:t>
            </a:r>
            <a:endParaRPr/>
          </a:p>
        </p:txBody>
      </p:sp>
      <p:sp>
        <p:nvSpPr>
          <p:cNvPr id="3" name="Holder 3"/>
          <p:cNvSpPr>
            <a:spLocks noGrp="1"/>
          </p:cNvSpPr>
          <p:nvPr>
            <p:ph type="dt" sz="half" idx="11"/>
          </p:nvPr>
        </p:nvSpPr>
        <p:spPr/>
        <p:txBody>
          <a:bodyPr/>
          <a:lstStyle>
            <a:lvl1pPr algn="l">
              <a:defRPr smtClean="0">
                <a:solidFill>
                  <a:schemeClr val="tx1">
                    <a:tint val="75000"/>
                  </a:schemeClr>
                </a:solidFill>
              </a:defRPr>
            </a:lvl1pPr>
          </a:lstStyle>
          <a:p>
            <a:pPr>
              <a:defRPr/>
            </a:pPr>
            <a:fld id="{493F7378-C616-4F10-AD7B-2EC28743BC4A}" type="datetime1">
              <a:rPr lang="en-US" smtClean="0"/>
              <a:pPr>
                <a:defRPr/>
              </a:pPr>
              <a:t>10/13/2020</a:t>
            </a:fld>
            <a:endParaRPr lang="en-US"/>
          </a:p>
        </p:txBody>
      </p:sp>
      <p:sp>
        <p:nvSpPr>
          <p:cNvPr id="4" name="Holder 4"/>
          <p:cNvSpPr>
            <a:spLocks noGrp="1"/>
          </p:cNvSpPr>
          <p:nvPr>
            <p:ph type="sldNum" sz="quarter" idx="12"/>
          </p:nvPr>
        </p:nvSpPr>
        <p:spPr/>
        <p:txBody>
          <a:bodyPr/>
          <a:lstStyle>
            <a:lvl1pPr algn="r">
              <a:defRPr>
                <a:solidFill>
                  <a:schemeClr val="tx1">
                    <a:tint val="75000"/>
                  </a:schemeClr>
                </a:solidFill>
              </a:defRPr>
            </a:lvl1pPr>
          </a:lstStyle>
          <a:p>
            <a:pPr>
              <a:defRPr/>
            </a:pPr>
            <a:fld id="{0A0FAEC9-154B-428A-885F-C9D7972D5231}"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79500" y="8470900"/>
            <a:ext cx="558800" cy="457200"/>
          </a:xfrm>
          <a:prstGeom prst="rect">
            <a:avLst/>
          </a:prstGeom>
          <a:blipFill>
            <a:blip r:embed="rId7"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7" name="bg object 17"/>
          <p:cNvSpPr/>
          <p:nvPr/>
        </p:nvSpPr>
        <p:spPr>
          <a:xfrm>
            <a:off x="1181100" y="8559800"/>
            <a:ext cx="368300" cy="292100"/>
          </a:xfrm>
          <a:prstGeom prst="rect">
            <a:avLst/>
          </a:prstGeom>
          <a:blipFill>
            <a:blip r:embed="rId8"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028" name="Holder 2"/>
          <p:cNvSpPr>
            <a:spLocks noGrp="1"/>
          </p:cNvSpPr>
          <p:nvPr>
            <p:ph type="title"/>
          </p:nvPr>
        </p:nvSpPr>
        <p:spPr bwMode="auto">
          <a:xfrm>
            <a:off x="7480300" y="1676400"/>
            <a:ext cx="7446963" cy="6619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9" name="Holder 3"/>
          <p:cNvSpPr>
            <a:spLocks noGrp="1"/>
          </p:cNvSpPr>
          <p:nvPr>
            <p:ph type="body" idx="1"/>
          </p:nvPr>
        </p:nvSpPr>
        <p:spPr bwMode="auto">
          <a:xfrm>
            <a:off x="8724900" y="3060700"/>
            <a:ext cx="6540500" cy="3698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5513388" y="8480425"/>
            <a:ext cx="5191125" cy="292100"/>
          </a:xfrm>
          <a:prstGeom prst="rect">
            <a:avLst/>
          </a:prstGeom>
        </p:spPr>
        <p:txBody>
          <a:bodyPr wrap="square" lIns="0" tIns="0" rIns="0" bIns="0">
            <a:spAutoFit/>
          </a:bodyPr>
          <a:lstStyle>
            <a:lvl1pPr algn="ctr" defTabSz="913334" fontAlgn="auto">
              <a:spcBef>
                <a:spcPts val="0"/>
              </a:spcBef>
              <a:spcAft>
                <a:spcPts val="0"/>
              </a:spcAft>
              <a:defRPr smtClean="0">
                <a:solidFill>
                  <a:schemeClr val="tx1">
                    <a:tint val="75000"/>
                  </a:schemeClr>
                </a:solidFill>
                <a:latin typeface="+mn-lt"/>
                <a:cs typeface="+mn-cs"/>
              </a:defRPr>
            </a:lvl1pPr>
          </a:lstStyle>
          <a:p>
            <a:pPr>
              <a:defRPr/>
            </a:pPr>
            <a:r>
              <a:rPr lang="en-IN" smtClean="0"/>
              <a:t>NAME OF FACULTY (POST, DEPTT.) , JECRC, JAIPUR</a:t>
            </a:r>
            <a:endParaRPr/>
          </a:p>
        </p:txBody>
      </p:sp>
      <p:sp>
        <p:nvSpPr>
          <p:cNvPr id="5" name="Holder 5"/>
          <p:cNvSpPr>
            <a:spLocks noGrp="1"/>
          </p:cNvSpPr>
          <p:nvPr>
            <p:ph type="dt" sz="half" idx="6"/>
          </p:nvPr>
        </p:nvSpPr>
        <p:spPr>
          <a:xfrm>
            <a:off x="811213" y="8480425"/>
            <a:ext cx="3729037" cy="292100"/>
          </a:xfrm>
          <a:prstGeom prst="rect">
            <a:avLst/>
          </a:prstGeom>
        </p:spPr>
        <p:txBody>
          <a:bodyPr wrap="square" lIns="0" tIns="0" rIns="0" bIns="0">
            <a:spAutoFit/>
          </a:bodyPr>
          <a:lstStyle>
            <a:lvl1pPr algn="l" defTabSz="913334" fontAlgn="auto">
              <a:spcBef>
                <a:spcPts val="0"/>
              </a:spcBef>
              <a:spcAft>
                <a:spcPts val="0"/>
              </a:spcAft>
              <a:defRPr smtClean="0">
                <a:solidFill>
                  <a:schemeClr val="tx1">
                    <a:tint val="75000"/>
                  </a:schemeClr>
                </a:solidFill>
                <a:latin typeface="+mn-lt"/>
                <a:cs typeface="+mn-cs"/>
              </a:defRPr>
            </a:lvl1pPr>
          </a:lstStyle>
          <a:p>
            <a:pPr>
              <a:defRPr/>
            </a:pPr>
            <a:fld id="{97C43C7E-44E6-4BC7-8042-7FC4312512C8}" type="datetime1">
              <a:rPr lang="en-US" smtClean="0"/>
              <a:pPr>
                <a:defRPr/>
              </a:pPr>
              <a:t>10/13/2020</a:t>
            </a:fld>
            <a:endParaRPr lang="en-US"/>
          </a:p>
        </p:txBody>
      </p:sp>
      <p:sp>
        <p:nvSpPr>
          <p:cNvPr id="6" name="Holder 6"/>
          <p:cNvSpPr>
            <a:spLocks noGrp="1"/>
          </p:cNvSpPr>
          <p:nvPr>
            <p:ph type="sldNum" sz="quarter" idx="7"/>
          </p:nvPr>
        </p:nvSpPr>
        <p:spPr>
          <a:xfrm>
            <a:off x="11677650" y="8480425"/>
            <a:ext cx="3729038" cy="292100"/>
          </a:xfrm>
          <a:prstGeom prst="rect">
            <a:avLst/>
          </a:prstGeom>
        </p:spPr>
        <p:txBody>
          <a:bodyPr wrap="square" lIns="0" tIns="0" rIns="0" bIns="0">
            <a:spAutoFit/>
          </a:bodyPr>
          <a:lstStyle>
            <a:lvl1pPr algn="r" defTabSz="913334" fontAlgn="auto">
              <a:spcBef>
                <a:spcPts val="0"/>
              </a:spcBef>
              <a:spcAft>
                <a:spcPts val="0"/>
              </a:spcAft>
              <a:defRPr>
                <a:solidFill>
                  <a:schemeClr val="tx1">
                    <a:tint val="75000"/>
                  </a:schemeClr>
                </a:solidFill>
                <a:latin typeface="+mn-lt"/>
                <a:cs typeface="+mn-cs"/>
              </a:defRPr>
            </a:lvl1pPr>
          </a:lstStyle>
          <a:p>
            <a:pPr>
              <a:defRPr/>
            </a:pPr>
            <a:fld id="{DC5E47B6-8200-4C78-9503-0B05EF00658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455613" indent="1588" algn="l" rtl="0" eaLnBrk="0" fontAlgn="base" hangingPunct="0">
        <a:spcBef>
          <a:spcPct val="20000"/>
        </a:spcBef>
        <a:spcAft>
          <a:spcPct val="0"/>
        </a:spcAft>
        <a:buChar char="–"/>
        <a:defRPr sz="2800">
          <a:solidFill>
            <a:schemeClr val="tx1"/>
          </a:solidFill>
          <a:latin typeface="+mn-lt"/>
          <a:ea typeface="+mn-ea"/>
          <a:cs typeface="+mn-cs"/>
        </a:defRPr>
      </a:lvl2pPr>
      <a:lvl3pPr marL="912813" indent="1588" algn="l" rtl="0" eaLnBrk="0" fontAlgn="base" hangingPunct="0">
        <a:spcBef>
          <a:spcPct val="20000"/>
        </a:spcBef>
        <a:spcAft>
          <a:spcPct val="0"/>
        </a:spcAft>
        <a:buChar char="•"/>
        <a:defRPr sz="2400">
          <a:solidFill>
            <a:schemeClr val="tx1"/>
          </a:solidFill>
          <a:latin typeface="+mn-lt"/>
          <a:ea typeface="+mn-ea"/>
          <a:cs typeface="+mn-cs"/>
        </a:defRPr>
      </a:lvl3pPr>
      <a:lvl4pPr marL="1368425" indent="3175" algn="l" rtl="0" eaLnBrk="0" fontAlgn="base" hangingPunct="0">
        <a:spcBef>
          <a:spcPct val="20000"/>
        </a:spcBef>
        <a:spcAft>
          <a:spcPct val="0"/>
        </a:spcAft>
        <a:buChar char="–"/>
        <a:defRPr sz="2000">
          <a:solidFill>
            <a:schemeClr val="tx1"/>
          </a:solidFill>
          <a:latin typeface="+mn-lt"/>
          <a:ea typeface="+mn-ea"/>
          <a:cs typeface="+mn-cs"/>
        </a:defRPr>
      </a:lvl4pPr>
      <a:lvl5pPr marL="1825625" indent="3175" algn="l" rtl="0" eaLnBrk="0" fontAlgn="base" hangingPunct="0">
        <a:spcBef>
          <a:spcPct val="20000"/>
        </a:spcBef>
        <a:spcAft>
          <a:spcPct val="0"/>
        </a:spcAft>
        <a:buChar char="»"/>
        <a:defRPr sz="2000">
          <a:solidFill>
            <a:schemeClr val="tx1"/>
          </a:solidFill>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bodyStyle>
    <p:otherStyle>
      <a:lvl1pPr marL="0">
        <a:defRPr>
          <a:latin typeface="+mn-lt"/>
          <a:ea typeface="+mn-ea"/>
          <a:cs typeface="+mn-cs"/>
        </a:defRPr>
      </a:lvl1pPr>
      <a:lvl2pPr marL="456670">
        <a:defRPr>
          <a:latin typeface="+mn-lt"/>
          <a:ea typeface="+mn-ea"/>
          <a:cs typeface="+mn-cs"/>
        </a:defRPr>
      </a:lvl2pPr>
      <a:lvl3pPr marL="913334">
        <a:defRPr>
          <a:latin typeface="+mn-lt"/>
          <a:ea typeface="+mn-ea"/>
          <a:cs typeface="+mn-cs"/>
        </a:defRPr>
      </a:lvl3pPr>
      <a:lvl4pPr marL="1370005">
        <a:defRPr>
          <a:latin typeface="+mn-lt"/>
          <a:ea typeface="+mn-ea"/>
          <a:cs typeface="+mn-cs"/>
        </a:defRPr>
      </a:lvl4pPr>
      <a:lvl5pPr marL="1826670">
        <a:defRPr>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3075" name="object 5"/>
          <p:cNvGrpSpPr>
            <a:grpSpLocks/>
          </p:cNvGrpSpPr>
          <p:nvPr/>
        </p:nvGrpSpPr>
        <p:grpSpPr bwMode="auto">
          <a:xfrm>
            <a:off x="0" y="0"/>
            <a:ext cx="16217900" cy="91186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936750" y="4406900"/>
            <a:ext cx="13868400" cy="2308225"/>
          </a:xfrm>
          <a:prstGeom prst="rect">
            <a:avLst/>
          </a:prstGeom>
          <a:noFill/>
          <a:ln w="9525">
            <a:noFill/>
            <a:miter lim="800000"/>
            <a:headEnd/>
            <a:tailEnd/>
          </a:ln>
        </p:spPr>
        <p:txBody>
          <a:bodyPr lIns="91334" tIns="45674" rIns="91334" bIns="45674">
            <a:spAutoFit/>
          </a:bodyPr>
          <a:lstStyle/>
          <a:p>
            <a:r>
              <a:rPr lang="en-US" sz="3600" dirty="0" smtClean="0">
                <a:latin typeface="Times New Roman" pitchFamily="18" charset="0"/>
                <a:cs typeface="Times New Roman" pitchFamily="18" charset="0"/>
              </a:rPr>
              <a:t>Year &amp; </a:t>
            </a:r>
            <a:r>
              <a:rPr lang="en-US" sz="3600" dirty="0" err="1" smtClean="0">
                <a:latin typeface="Times New Roman" pitchFamily="18" charset="0"/>
                <a:cs typeface="Times New Roman" pitchFamily="18" charset="0"/>
              </a:rPr>
              <a:t>Sem</a:t>
            </a:r>
            <a:r>
              <a:rPr lang="en-US" sz="3600" dirty="0" smtClean="0">
                <a:latin typeface="Times New Roman" pitchFamily="18" charset="0"/>
                <a:cs typeface="Times New Roman" pitchFamily="18" charset="0"/>
              </a:rPr>
              <a:t> – II &amp; III </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Subject </a:t>
            </a:r>
            <a:r>
              <a:rPr lang="en-US" sz="3600" dirty="0" smtClean="0">
                <a:latin typeface="Times New Roman" pitchFamily="18" charset="0"/>
                <a:cs typeface="Times New Roman" pitchFamily="18" charset="0"/>
              </a:rPr>
              <a:t>– Software Engineering (3CS4 - 07)</a:t>
            </a:r>
            <a:endParaRPr lang="en-US" sz="3600"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Unit </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II</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Presented by </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Manju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Vyas</a:t>
            </a:r>
            <a:r>
              <a:rPr lang="en-US" sz="3600" dirty="0" smtClean="0">
                <a:latin typeface="Times New Roman" pitchFamily="18" charset="0"/>
                <a:cs typeface="Times New Roman" pitchFamily="18" charset="0"/>
              </a:rPr>
              <a:t> (Asst. Prof., CSE)</a:t>
            </a:r>
            <a:endParaRPr lang="en-IN" sz="3600" dirty="0">
              <a:latin typeface="Times New Roman" pitchFamily="18" charset="0"/>
              <a:cs typeface="Times New Roman" pitchFamily="18" charset="0"/>
            </a:endParaRPr>
          </a:p>
        </p:txBody>
      </p:sp>
      <p:sp>
        <p:nvSpPr>
          <p:cNvPr id="12"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pic>
        <p:nvPicPr>
          <p:cNvPr id="3078" name="Picture 10"/>
          <p:cNvPicPr>
            <a:picLocks noChangeAspect="1" noChangeArrowheads="1"/>
          </p:cNvPicPr>
          <p:nvPr/>
        </p:nvPicPr>
        <p:blipFill>
          <a:blip r:embed="rId3"/>
          <a:srcRect/>
          <a:stretch>
            <a:fillRect/>
          </a:stretch>
        </p:blipFill>
        <p:spPr bwMode="auto">
          <a:xfrm>
            <a:off x="2927350" y="520700"/>
            <a:ext cx="3252788" cy="1676400"/>
          </a:xfrm>
          <a:prstGeom prst="rect">
            <a:avLst/>
          </a:prstGeom>
          <a:noFill/>
          <a:ln w="9525">
            <a:noFill/>
            <a:miter lim="800000"/>
            <a:headEnd/>
            <a:tailEnd/>
          </a:ln>
        </p:spPr>
      </p:pic>
      <p:pic>
        <p:nvPicPr>
          <p:cNvPr id="3079" name="Picture 11"/>
          <p:cNvPicPr>
            <a:picLocks noChangeAspect="1" noChangeArrowheads="1"/>
          </p:cNvPicPr>
          <p:nvPr/>
        </p:nvPicPr>
        <p:blipFill>
          <a:blip r:embed="rId4"/>
          <a:srcRect/>
          <a:stretch>
            <a:fillRect/>
          </a:stretch>
        </p:blipFill>
        <p:spPr bwMode="auto">
          <a:xfrm>
            <a:off x="11461750" y="673100"/>
            <a:ext cx="2667000" cy="2122488"/>
          </a:xfrm>
          <a:prstGeom prst="rect">
            <a:avLst/>
          </a:prstGeom>
          <a:noFill/>
          <a:ln w="9525">
            <a:noFill/>
            <a:miter lim="800000"/>
            <a:headEnd/>
            <a:tailEnd/>
          </a:ln>
        </p:spPr>
      </p:pic>
      <p:sp>
        <p:nvSpPr>
          <p:cNvPr id="3080" name="TextBox 12"/>
          <p:cNvSpPr txBox="1">
            <a:spLocks noChangeArrowheads="1"/>
          </p:cNvSpPr>
          <p:nvPr/>
        </p:nvSpPr>
        <p:spPr bwMode="auto">
          <a:xfrm>
            <a:off x="1327150" y="3111500"/>
            <a:ext cx="14249400" cy="584200"/>
          </a:xfrm>
          <a:prstGeom prst="rect">
            <a:avLst/>
          </a:prstGeom>
          <a:noFill/>
          <a:ln w="9525">
            <a:noFill/>
            <a:miter lim="800000"/>
            <a:headEnd/>
            <a:tailEnd/>
          </a:ln>
        </p:spPr>
        <p:txBody>
          <a:bodyPr>
            <a:spAutoFit/>
          </a:bodyPr>
          <a:lstStyle/>
          <a:p>
            <a:pPr algn="ctr"/>
            <a:r>
              <a:rPr lang="en-US" sz="3200" dirty="0"/>
              <a:t>JAIPUR ENGINEERING COLLEGE AND RESEARCH </a:t>
            </a:r>
            <a:r>
              <a:rPr lang="en-US" sz="3200" dirty="0" smtClean="0"/>
              <a:t>CENTRE</a:t>
            </a:r>
            <a:endParaRPr lang="en-IN" sz="3200" dirty="0"/>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859000" cy="707886"/>
          </a:xfrm>
          <a:prstGeom prst="rect">
            <a:avLst/>
          </a:prstGeom>
          <a:noFill/>
          <a:ln w="9525">
            <a:noFill/>
            <a:miter lim="800000"/>
            <a:headEnd/>
            <a:tailEnd/>
          </a:ln>
        </p:spPr>
        <p:txBody>
          <a:bodyPr wrap="square">
            <a:spAutoFit/>
          </a:bodyPr>
          <a:lstStyle/>
          <a:p>
            <a:r>
              <a:rPr lang="en-US" sz="4000" dirty="0" smtClean="0">
                <a:solidFill>
                  <a:srgbClr val="7B9899"/>
                </a:solidFill>
                <a:latin typeface="Times New Roman" pitchFamily="18" charset="0"/>
                <a:cs typeface="Times New Roman" pitchFamily="18" charset="0"/>
              </a:rPr>
              <a:t>Key areas of Project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282700"/>
            <a:ext cx="14859000" cy="7497437"/>
          </a:xfrm>
        </p:spPr>
        <p:txBody>
          <a:bodyPr/>
          <a:lstStyle/>
          <a:p>
            <a:pPr eaLnBrk="1" hangingPunct="1">
              <a:buFont typeface="Wingdings" pitchFamily="2" charset="2"/>
              <a:buChar char="Ø"/>
            </a:pPr>
            <a:r>
              <a:rPr lang="en-US" sz="3600" dirty="0" smtClean="0">
                <a:latin typeface="Times New Roman" pitchFamily="18" charset="0"/>
                <a:cs typeface="Times New Roman" pitchFamily="18" charset="0"/>
              </a:rPr>
              <a:t>Scope Management</a:t>
            </a:r>
          </a:p>
          <a:p>
            <a:pPr eaLnBrk="1" hangingPunct="1">
              <a:buFont typeface="Wingdings" pitchFamily="2" charset="2"/>
              <a:buChar char="Ø"/>
            </a:pPr>
            <a:r>
              <a:rPr lang="en-US" sz="3600" dirty="0" smtClean="0">
                <a:latin typeface="Times New Roman" pitchFamily="18" charset="0"/>
                <a:cs typeface="Times New Roman" pitchFamily="18" charset="0"/>
              </a:rPr>
              <a:t>Issue Management</a:t>
            </a:r>
          </a:p>
          <a:p>
            <a:pPr eaLnBrk="1" hangingPunct="1">
              <a:buFont typeface="Wingdings" pitchFamily="2" charset="2"/>
              <a:buChar char="Ø"/>
            </a:pPr>
            <a:r>
              <a:rPr lang="en-US" sz="3600" dirty="0" smtClean="0">
                <a:latin typeface="Times New Roman" pitchFamily="18" charset="0"/>
                <a:cs typeface="Times New Roman" pitchFamily="18" charset="0"/>
              </a:rPr>
              <a:t>Cost Management</a:t>
            </a:r>
          </a:p>
          <a:p>
            <a:pPr eaLnBrk="1" hangingPunct="1">
              <a:buFont typeface="Wingdings" pitchFamily="2" charset="2"/>
              <a:buChar char="Ø"/>
            </a:pPr>
            <a:r>
              <a:rPr lang="en-US" sz="3600" dirty="0" smtClean="0">
                <a:latin typeface="Times New Roman" pitchFamily="18" charset="0"/>
                <a:cs typeface="Times New Roman" pitchFamily="18" charset="0"/>
              </a:rPr>
              <a:t>Quality Management</a:t>
            </a:r>
          </a:p>
          <a:p>
            <a:pPr eaLnBrk="1" hangingPunct="1">
              <a:buFont typeface="Wingdings" pitchFamily="2" charset="2"/>
              <a:buChar char="Ø"/>
            </a:pPr>
            <a:r>
              <a:rPr lang="en-US" sz="3600" dirty="0" smtClean="0">
                <a:latin typeface="Times New Roman" pitchFamily="18" charset="0"/>
                <a:cs typeface="Times New Roman" pitchFamily="18" charset="0"/>
              </a:rPr>
              <a:t>Communications Management</a:t>
            </a:r>
          </a:p>
          <a:p>
            <a:pPr eaLnBrk="1" hangingPunct="1">
              <a:buFont typeface="Wingdings" pitchFamily="2" charset="2"/>
              <a:buChar char="Ø"/>
            </a:pPr>
            <a:r>
              <a:rPr lang="en-US" sz="3600" dirty="0" smtClean="0">
                <a:latin typeface="Times New Roman" pitchFamily="18" charset="0"/>
                <a:cs typeface="Times New Roman" pitchFamily="18" charset="0"/>
              </a:rPr>
              <a:t>Risk Management</a:t>
            </a:r>
          </a:p>
          <a:p>
            <a:pPr eaLnBrk="1" hangingPunct="1">
              <a:buFont typeface="Wingdings" pitchFamily="2" charset="2"/>
              <a:buChar char="Ø"/>
            </a:pPr>
            <a:r>
              <a:rPr lang="en-US" sz="3600" dirty="0" smtClean="0">
                <a:latin typeface="Times New Roman" pitchFamily="18" charset="0"/>
                <a:cs typeface="Times New Roman" pitchFamily="18" charset="0"/>
              </a:rPr>
              <a:t>Change Control Management</a:t>
            </a: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buNone/>
            </a:pPr>
            <a:endParaRPr lang="en-US" dirty="0"/>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10</a:t>
            </a:fld>
            <a:endParaRPr lang="en-I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rgbClr val="7B9899"/>
                </a:solidFill>
                <a:latin typeface="Times New Roman" pitchFamily="18" charset="0"/>
                <a:cs typeface="Times New Roman" pitchFamily="18" charset="0"/>
              </a:rPr>
              <a:t>Scope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6241709"/>
          </a:xfrm>
        </p:spPr>
        <p:txBody>
          <a:bodyPr/>
          <a:lstStyle/>
          <a:p>
            <a:pPr eaLnBrk="1" hangingPunct="1">
              <a:buFont typeface="Wingdings" pitchFamily="2" charset="2"/>
              <a:buChar char="Ø"/>
            </a:pPr>
            <a:r>
              <a:rPr lang="en-US" sz="3600" dirty="0" smtClean="0">
                <a:latin typeface="Times New Roman" pitchFamily="18" charset="0"/>
                <a:cs typeface="Times New Roman" pitchFamily="18" charset="0"/>
              </a:rPr>
              <a:t>Project Scope Management is the process to ensure that the project is inclusive of all the work required, and only the work require, for successful completion.</a:t>
            </a:r>
          </a:p>
          <a:p>
            <a:pPr eaLnBrk="1" hangingPunct="1">
              <a:spcBef>
                <a:spcPct val="50000"/>
              </a:spcBef>
              <a:buFont typeface="Wingdings" pitchFamily="2" charset="2"/>
              <a:buChar char="Ø"/>
            </a:pPr>
            <a:r>
              <a:rPr lang="en-US" sz="3600" dirty="0" smtClean="0">
                <a:latin typeface="Times New Roman" pitchFamily="18" charset="0"/>
                <a:cs typeface="Times New Roman" pitchFamily="18" charset="0"/>
              </a:rPr>
              <a:t>Primarily it is the definition and control of what </a:t>
            </a:r>
            <a:r>
              <a:rPr lang="en-US" sz="3600" i="1" dirty="0" smtClean="0">
                <a:latin typeface="Times New Roman" pitchFamily="18" charset="0"/>
                <a:cs typeface="Times New Roman" pitchFamily="18" charset="0"/>
              </a:rPr>
              <a:t>IS</a:t>
            </a:r>
            <a:r>
              <a:rPr lang="en-US" sz="3600" dirty="0" smtClean="0">
                <a:latin typeface="Times New Roman" pitchFamily="18" charset="0"/>
                <a:cs typeface="Times New Roman" pitchFamily="18" charset="0"/>
              </a:rPr>
              <a:t> and </a:t>
            </a:r>
            <a:r>
              <a:rPr lang="en-US" sz="3600" i="1" dirty="0" smtClean="0">
                <a:latin typeface="Times New Roman" pitchFamily="18" charset="0"/>
                <a:cs typeface="Times New Roman" pitchFamily="18" charset="0"/>
              </a:rPr>
              <a:t>IS NOT</a:t>
            </a:r>
            <a:r>
              <a:rPr lang="en-US" sz="3600" dirty="0" smtClean="0">
                <a:latin typeface="Times New Roman" pitchFamily="18" charset="0"/>
                <a:cs typeface="Times New Roman" pitchFamily="18" charset="0"/>
              </a:rPr>
              <a:t> included in the project</a:t>
            </a:r>
          </a:p>
          <a:p>
            <a:pPr eaLnBrk="1" hangingPunct="1">
              <a:spcBef>
                <a:spcPct val="50000"/>
              </a:spcBef>
              <a:buFont typeface="Wingdings" pitchFamily="2" charset="2"/>
              <a:buChar char="Ø"/>
            </a:pPr>
            <a:r>
              <a:rPr lang="en-US" sz="3600" dirty="0" smtClean="0">
                <a:latin typeface="Times New Roman" pitchFamily="18" charset="0"/>
                <a:cs typeface="Times New Roman" pitchFamily="18" charset="0"/>
              </a:rPr>
              <a:t>This component is used to communicate</a:t>
            </a:r>
          </a:p>
          <a:p>
            <a:pPr lvl="1" eaLnBrk="1" hangingPunct="1">
              <a:buFont typeface="Wingdings" pitchFamily="2" charset="2"/>
              <a:buChar char="Ø"/>
            </a:pPr>
            <a:r>
              <a:rPr lang="en-US" sz="3200" dirty="0" smtClean="0">
                <a:latin typeface="Times New Roman" pitchFamily="18" charset="0"/>
                <a:cs typeface="Times New Roman" pitchFamily="18" charset="0"/>
              </a:rPr>
              <a:t>How the scope was defined</a:t>
            </a:r>
          </a:p>
          <a:p>
            <a:pPr lvl="1" eaLnBrk="1" hangingPunct="1">
              <a:buFont typeface="Wingdings" pitchFamily="2" charset="2"/>
              <a:buChar char="Ø"/>
            </a:pPr>
            <a:r>
              <a:rPr lang="en-US" sz="3200" dirty="0" smtClean="0">
                <a:latin typeface="Times New Roman" pitchFamily="18" charset="0"/>
                <a:cs typeface="Times New Roman" pitchFamily="18" charset="0"/>
              </a:rPr>
              <a:t>How the project scope will be managed</a:t>
            </a:r>
          </a:p>
          <a:p>
            <a:pPr lvl="1" eaLnBrk="1" hangingPunct="1">
              <a:buFont typeface="Wingdings" pitchFamily="2" charset="2"/>
              <a:buChar char="Ø"/>
            </a:pPr>
            <a:r>
              <a:rPr lang="en-US" sz="3200" dirty="0" smtClean="0">
                <a:latin typeface="Times New Roman" pitchFamily="18" charset="0"/>
                <a:cs typeface="Times New Roman" pitchFamily="18" charset="0"/>
              </a:rPr>
              <a:t>Who will manage the scope (e.g., PM, QA)</a:t>
            </a:r>
          </a:p>
          <a:p>
            <a:pPr lvl="1" eaLnBrk="1" hangingPunct="1">
              <a:buFont typeface="Wingdings" pitchFamily="2" charset="2"/>
              <a:buChar char="Ø"/>
            </a:pPr>
            <a:r>
              <a:rPr lang="en-US" sz="3200" dirty="0" smtClean="0">
                <a:latin typeface="Times New Roman" pitchFamily="18" charset="0"/>
                <a:cs typeface="Times New Roman" pitchFamily="18" charset="0"/>
              </a:rPr>
              <a:t>Change Control</a:t>
            </a: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11</a:t>
            </a:fld>
            <a:endParaRPr lang="en-I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rgbClr val="7B9899"/>
                </a:solidFill>
                <a:latin typeface="Times New Roman" pitchFamily="18" charset="0"/>
                <a:cs typeface="Times New Roman" pitchFamily="18" charset="0"/>
              </a:rPr>
              <a:t>Issue Management	</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4949047"/>
          </a:xfrm>
        </p:spPr>
        <p:txBody>
          <a:bodyPr/>
          <a:lstStyle/>
          <a:p>
            <a:pPr eaLnBrk="1" hangingPunct="1">
              <a:lnSpc>
                <a:spcPct val="90000"/>
              </a:lnSpc>
              <a:buFont typeface="Wingdings" pitchFamily="2" charset="2"/>
              <a:buChar char="Ø"/>
            </a:pPr>
            <a:r>
              <a:rPr lang="en-US" sz="2800" dirty="0" smtClean="0">
                <a:latin typeface="Times New Roman" pitchFamily="18" charset="0"/>
                <a:cs typeface="Times New Roman" pitchFamily="18" charset="0"/>
              </a:rPr>
              <a:t>I</a:t>
            </a:r>
            <a:r>
              <a:rPr lang="en-US" sz="4000" dirty="0" smtClean="0">
                <a:latin typeface="Times New Roman" pitchFamily="18" charset="0"/>
                <a:cs typeface="Times New Roman" pitchFamily="18" charset="0"/>
              </a:rPr>
              <a:t>ssues are restraints to accomplishing the deliverables of the project.  </a:t>
            </a:r>
          </a:p>
          <a:p>
            <a:pPr eaLnBrk="1" hangingPunct="1">
              <a:lnSpc>
                <a:spcPct val="90000"/>
              </a:lnSpc>
              <a:buFont typeface="Wingdings" pitchFamily="2" charset="2"/>
              <a:buChar char="Ø"/>
            </a:pPr>
            <a:r>
              <a:rPr lang="en-US" sz="4000" dirty="0" smtClean="0">
                <a:latin typeface="Times New Roman" pitchFamily="18" charset="0"/>
                <a:cs typeface="Times New Roman" pitchFamily="18" charset="0"/>
              </a:rPr>
              <a:t>Issues are typically identified throughout the project and logged and tracked through resolution.</a:t>
            </a:r>
          </a:p>
          <a:p>
            <a:pPr eaLnBrk="1" hangingPunct="1">
              <a:lnSpc>
                <a:spcPct val="90000"/>
              </a:lnSpc>
              <a:buFont typeface="Wingdings" pitchFamily="2" charset="2"/>
              <a:buChar char="Ø"/>
            </a:pPr>
            <a:r>
              <a:rPr lang="en-US" sz="4000" dirty="0" smtClean="0">
                <a:latin typeface="Times New Roman" pitchFamily="18" charset="0"/>
                <a:cs typeface="Times New Roman" pitchFamily="18" charset="0"/>
              </a:rPr>
              <a:t>Issues not easily resolved are escalated for resolution.  </a:t>
            </a:r>
          </a:p>
          <a:p>
            <a:pPr eaLnBrk="1" hangingPunct="1">
              <a:lnSpc>
                <a:spcPct val="90000"/>
              </a:lnSpc>
              <a:spcBef>
                <a:spcPct val="50000"/>
              </a:spcBef>
              <a:buFont typeface="Wingdings" pitchFamily="2" charset="2"/>
              <a:buChar char="Ø"/>
            </a:pPr>
            <a:r>
              <a:rPr lang="en-US" sz="4000" dirty="0" smtClean="0">
                <a:latin typeface="Times New Roman" pitchFamily="18" charset="0"/>
                <a:cs typeface="Times New Roman" pitchFamily="18" charset="0"/>
              </a:rPr>
              <a:t>In this section of the plan the following processes are depicted:</a:t>
            </a:r>
          </a:p>
          <a:p>
            <a:pPr lvl="1" eaLnBrk="1" hangingPunct="1">
              <a:lnSpc>
                <a:spcPct val="90000"/>
              </a:lnSpc>
              <a:buFont typeface="Wingdings" pitchFamily="2" charset="2"/>
              <a:buChar char="Ø"/>
            </a:pPr>
            <a:r>
              <a:rPr lang="en-US" sz="3200" dirty="0" smtClean="0">
                <a:latin typeface="Times New Roman" pitchFamily="18" charset="0"/>
                <a:cs typeface="Times New Roman" pitchFamily="18" charset="0"/>
              </a:rPr>
              <a:t>Where issues will be maintained and tracked</a:t>
            </a:r>
          </a:p>
          <a:p>
            <a:pPr lvl="1" eaLnBrk="1" hangingPunct="1">
              <a:lnSpc>
                <a:spcPct val="90000"/>
              </a:lnSpc>
              <a:buFont typeface="Wingdings" pitchFamily="2" charset="2"/>
              <a:buChar char="Ø"/>
            </a:pPr>
            <a:r>
              <a:rPr lang="en-US" sz="3200" dirty="0" smtClean="0">
                <a:latin typeface="Times New Roman" pitchFamily="18" charset="0"/>
                <a:cs typeface="Times New Roman" pitchFamily="18" charset="0"/>
              </a:rPr>
              <a:t>The process for updating issues regularly</a:t>
            </a:r>
          </a:p>
          <a:p>
            <a:pPr lvl="1" eaLnBrk="1" hangingPunct="1">
              <a:lnSpc>
                <a:spcPct val="90000"/>
              </a:lnSpc>
              <a:buFont typeface="Wingdings" pitchFamily="2" charset="2"/>
              <a:buChar char="Ø"/>
            </a:pPr>
            <a:r>
              <a:rPr lang="en-US" sz="3200" dirty="0" smtClean="0">
                <a:latin typeface="Times New Roman" pitchFamily="18" charset="0"/>
                <a:cs typeface="Times New Roman" pitchFamily="18" charset="0"/>
              </a:rPr>
              <a:t>The escalation process</a:t>
            </a: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12</a:t>
            </a:fld>
            <a:endParaRPr lang="en-I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rgbClr val="7B9899"/>
                </a:solidFill>
                <a:latin typeface="Times New Roman" pitchFamily="18" charset="0"/>
                <a:cs typeface="Times New Roman" pitchFamily="18" charset="0"/>
              </a:rPr>
              <a:t>Cost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6272486"/>
          </a:xfrm>
        </p:spPr>
        <p:txBody>
          <a:bodyPr/>
          <a:lstStyle/>
          <a:p>
            <a:pPr eaLnBrk="1" fontAlgn="auto" hangingPunct="1">
              <a:lnSpc>
                <a:spcPct val="90000"/>
              </a:lnSpc>
              <a:spcAft>
                <a:spcPts val="0"/>
              </a:spcAft>
              <a:buFont typeface="Wingdings" pitchFamily="2" charset="2"/>
              <a:buChar char="Ø"/>
              <a:defRPr/>
            </a:pPr>
            <a:r>
              <a:rPr lang="en-US" sz="4000" dirty="0" smtClean="0">
                <a:latin typeface="Times New Roman" pitchFamily="18" charset="0"/>
                <a:cs typeface="Times New Roman" pitchFamily="18" charset="0"/>
              </a:rPr>
              <a:t>The processes required to ensure the project is completed within the approved budget and includes</a:t>
            </a:r>
            <a:r>
              <a:rPr lang="en-US" sz="4000" dirty="0" smtClean="0">
                <a:latin typeface="Times New Roman" pitchFamily="18" charset="0"/>
                <a:cs typeface="Times New Roman" pitchFamily="18" charset="0"/>
              </a:rPr>
              <a:t>:</a:t>
            </a:r>
          </a:p>
          <a:p>
            <a:pPr eaLnBrk="1" fontAlgn="auto" hangingPunct="1">
              <a:lnSpc>
                <a:spcPct val="90000"/>
              </a:lnSpc>
              <a:spcAft>
                <a:spcPts val="0"/>
              </a:spcAft>
              <a:buNone/>
              <a:defRPr/>
            </a:pPr>
            <a:endParaRPr lang="en-US" sz="4000" dirty="0" smtClean="0">
              <a:latin typeface="Times New Roman" pitchFamily="18" charset="0"/>
              <a:cs typeface="Times New Roman" pitchFamily="18" charset="0"/>
            </a:endParaRPr>
          </a:p>
          <a:p>
            <a:pPr lvl="1" eaLnBrk="1" fontAlgn="auto" hangingPunct="1">
              <a:lnSpc>
                <a:spcPct val="90000"/>
              </a:lnSpc>
              <a:spcAft>
                <a:spcPts val="0"/>
              </a:spcAft>
              <a:buFont typeface="Wingdings" pitchFamily="2" charset="2"/>
              <a:buChar char="Ø"/>
              <a:defRPr/>
            </a:pPr>
            <a:r>
              <a:rPr lang="en-US" sz="3600" b="1" i="1" dirty="0" smtClean="0">
                <a:latin typeface="Times New Roman" pitchFamily="18" charset="0"/>
                <a:cs typeface="Times New Roman" pitchFamily="18" charset="0"/>
              </a:rPr>
              <a:t>Resource Planning</a:t>
            </a:r>
            <a:r>
              <a:rPr lang="en-US" sz="3600" dirty="0" smtClean="0">
                <a:latin typeface="Times New Roman" pitchFamily="18" charset="0"/>
                <a:cs typeface="Times New Roman" pitchFamily="18" charset="0"/>
              </a:rPr>
              <a:t> - The physical resources required (people, equipment, materials) and what quantities are necessary for the project</a:t>
            </a:r>
          </a:p>
          <a:p>
            <a:pPr lvl="2" eaLnBrk="1" fontAlgn="auto" hangingPunct="1">
              <a:lnSpc>
                <a:spcPct val="90000"/>
              </a:lnSpc>
              <a:spcAft>
                <a:spcPts val="0"/>
              </a:spcAft>
              <a:buFont typeface="Wingdings" pitchFamily="2" charset="2"/>
              <a:buChar char="Ø"/>
              <a:defRPr/>
            </a:pPr>
            <a:r>
              <a:rPr lang="en-US" sz="3600" dirty="0" smtClean="0">
                <a:latin typeface="Times New Roman" pitchFamily="18" charset="0"/>
                <a:cs typeface="Times New Roman" pitchFamily="18" charset="0"/>
              </a:rPr>
              <a:t>Full Time Employees, Professional Services, Cost, and Contingency</a:t>
            </a:r>
          </a:p>
          <a:p>
            <a:pPr lvl="1" eaLnBrk="1" fontAlgn="auto" hangingPunct="1">
              <a:lnSpc>
                <a:spcPct val="90000"/>
              </a:lnSpc>
              <a:spcBef>
                <a:spcPct val="50000"/>
              </a:spcBef>
              <a:spcAft>
                <a:spcPts val="0"/>
              </a:spcAft>
              <a:buFont typeface="Wingdings" pitchFamily="2" charset="2"/>
              <a:buChar char="Ø"/>
              <a:defRPr/>
            </a:pPr>
            <a:r>
              <a:rPr lang="en-US" sz="3600" b="1" i="1" dirty="0" smtClean="0">
                <a:latin typeface="Times New Roman" pitchFamily="18" charset="0"/>
                <a:cs typeface="Times New Roman" pitchFamily="18" charset="0"/>
              </a:rPr>
              <a:t>Budget -</a:t>
            </a:r>
          </a:p>
          <a:p>
            <a:pPr lvl="2" eaLnBrk="1" fontAlgn="auto" hangingPunct="1">
              <a:lnSpc>
                <a:spcPct val="90000"/>
              </a:lnSpc>
              <a:spcBef>
                <a:spcPct val="50000"/>
              </a:spcBef>
              <a:spcAft>
                <a:spcPts val="0"/>
              </a:spcAft>
              <a:buFont typeface="Wingdings" pitchFamily="2" charset="2"/>
              <a:buChar char="Ø"/>
              <a:defRPr/>
            </a:pPr>
            <a:r>
              <a:rPr lang="en-US" sz="3600" dirty="0" smtClean="0">
                <a:latin typeface="Times New Roman" pitchFamily="18" charset="0"/>
                <a:cs typeface="Times New Roman" pitchFamily="18" charset="0"/>
              </a:rPr>
              <a:t>Budget estimates</a:t>
            </a:r>
          </a:p>
          <a:p>
            <a:pPr lvl="2" eaLnBrk="1" fontAlgn="auto" hangingPunct="1">
              <a:lnSpc>
                <a:spcPct val="90000"/>
              </a:lnSpc>
              <a:spcAft>
                <a:spcPts val="0"/>
              </a:spcAft>
              <a:buFont typeface="Wingdings" pitchFamily="2" charset="2"/>
              <a:buChar char="Ø"/>
              <a:defRPr/>
            </a:pPr>
            <a:r>
              <a:rPr lang="en-US" sz="3600" dirty="0" smtClean="0">
                <a:latin typeface="Times New Roman" pitchFamily="18" charset="0"/>
                <a:cs typeface="Times New Roman" pitchFamily="18" charset="0"/>
              </a:rPr>
              <a:t>Baseline estimates</a:t>
            </a:r>
          </a:p>
          <a:p>
            <a:pPr lvl="2" eaLnBrk="1" fontAlgn="auto" hangingPunct="1">
              <a:lnSpc>
                <a:spcPct val="90000"/>
              </a:lnSpc>
              <a:spcAft>
                <a:spcPts val="0"/>
              </a:spcAft>
              <a:buFont typeface="Wingdings" pitchFamily="2" charset="2"/>
              <a:buChar char="Ø"/>
              <a:defRPr/>
            </a:pPr>
            <a:r>
              <a:rPr lang="en-US" sz="3600" dirty="0" smtClean="0">
                <a:latin typeface="Times New Roman" pitchFamily="18" charset="0"/>
                <a:cs typeface="Times New Roman" pitchFamily="18" charset="0"/>
              </a:rPr>
              <a:t>Project </a:t>
            </a:r>
            <a:r>
              <a:rPr lang="en-US" sz="3600" dirty="0" err="1" smtClean="0">
                <a:latin typeface="Times New Roman" pitchFamily="18" charset="0"/>
                <a:cs typeface="Times New Roman" pitchFamily="18" charset="0"/>
              </a:rPr>
              <a:t>Actuals</a:t>
            </a:r>
            <a:endParaRPr lang="en-US" sz="3600" dirty="0" smtClean="0">
              <a:latin typeface="Times New Roman" pitchFamily="18" charset="0"/>
              <a:cs typeface="Times New Roman" pitchFamily="18" charset="0"/>
            </a:endParaRP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13</a:t>
            </a:fld>
            <a:endParaRPr lang="en-I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rgbClr val="7B9899"/>
                </a:solidFill>
                <a:latin typeface="Times New Roman" pitchFamily="18" charset="0"/>
                <a:cs typeface="Times New Roman" pitchFamily="18" charset="0"/>
              </a:rPr>
              <a:t>Quality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4555093"/>
          </a:xfrm>
        </p:spPr>
        <p:txBody>
          <a:bodyPr/>
          <a:lstStyle/>
          <a:p>
            <a:pPr eaLnBrk="1" hangingPunct="1">
              <a:buFont typeface="Wingdings" pitchFamily="2" charset="2"/>
              <a:buChar char="Ø"/>
            </a:pPr>
            <a:r>
              <a:rPr lang="en-US" sz="3600" dirty="0" smtClean="0">
                <a:latin typeface="Times New Roman" pitchFamily="18" charset="0"/>
                <a:cs typeface="Times New Roman" pitchFamily="18" charset="0"/>
              </a:rPr>
              <a:t>Quality Management is the processes that insure the project will meet the needs via:</a:t>
            </a:r>
          </a:p>
          <a:p>
            <a:pPr lvl="1" eaLnBrk="1" hangingPunct="1">
              <a:buFont typeface="Wingdings" pitchFamily="2" charset="2"/>
              <a:buChar char="Ø"/>
            </a:pPr>
            <a:r>
              <a:rPr lang="en-US" sz="3200" dirty="0" smtClean="0">
                <a:latin typeface="Times New Roman" pitchFamily="18" charset="0"/>
                <a:cs typeface="Times New Roman" pitchFamily="18" charset="0"/>
              </a:rPr>
              <a:t>Quality Planning, Quality Assurance, and Quality Control</a:t>
            </a:r>
          </a:p>
          <a:p>
            <a:pPr lvl="2" eaLnBrk="1" hangingPunct="1">
              <a:buFont typeface="Wingdings" pitchFamily="2" charset="2"/>
              <a:buChar char="Ø"/>
            </a:pPr>
            <a:r>
              <a:rPr lang="en-US" sz="3200" dirty="0" smtClean="0">
                <a:latin typeface="Times New Roman" pitchFamily="18" charset="0"/>
                <a:cs typeface="Times New Roman" pitchFamily="18" charset="0"/>
              </a:rPr>
              <a:t>Clearly Defined Quality Performance Standards</a:t>
            </a:r>
          </a:p>
          <a:p>
            <a:pPr lvl="2" eaLnBrk="1" hangingPunct="1">
              <a:buFont typeface="Wingdings" pitchFamily="2" charset="2"/>
              <a:buChar char="Ø"/>
            </a:pPr>
            <a:r>
              <a:rPr lang="en-US" sz="3200" dirty="0" smtClean="0">
                <a:latin typeface="Times New Roman" pitchFamily="18" charset="0"/>
                <a:cs typeface="Times New Roman" pitchFamily="18" charset="0"/>
              </a:rPr>
              <a:t>How those Quality and Performance Standards are measured and satisfied</a:t>
            </a:r>
          </a:p>
          <a:p>
            <a:pPr lvl="2" eaLnBrk="1" hangingPunct="1">
              <a:buFont typeface="Wingdings" pitchFamily="2" charset="2"/>
              <a:buChar char="Ø"/>
            </a:pPr>
            <a:r>
              <a:rPr lang="en-US" sz="3200" dirty="0" smtClean="0">
                <a:latin typeface="Times New Roman" pitchFamily="18" charset="0"/>
                <a:cs typeface="Times New Roman" pitchFamily="18" charset="0"/>
              </a:rPr>
              <a:t>How Testing and Quality Assurance Processes will ensure standards are satisfied</a:t>
            </a:r>
          </a:p>
          <a:p>
            <a:pPr lvl="2" eaLnBrk="1" hangingPunct="1">
              <a:buFont typeface="Wingdings" pitchFamily="2" charset="2"/>
              <a:buChar char="Ø"/>
            </a:pPr>
            <a:r>
              <a:rPr lang="en-US" sz="3200" dirty="0" smtClean="0">
                <a:latin typeface="Times New Roman" pitchFamily="18" charset="0"/>
                <a:cs typeface="Times New Roman" pitchFamily="18" charset="0"/>
              </a:rPr>
              <a:t>Continuous ongoing quality control</a:t>
            </a: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14</a:t>
            </a:fld>
            <a:endParaRPr lang="en-I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rgbClr val="7B9899"/>
                </a:solidFill>
                <a:latin typeface="Times New Roman" pitchFamily="18" charset="0"/>
                <a:cs typeface="Times New Roman" pitchFamily="18" charset="0"/>
              </a:rPr>
              <a:t>Communications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6327886"/>
          </a:xfrm>
        </p:spPr>
        <p:txBody>
          <a:bodyPr/>
          <a:lstStyle/>
          <a:p>
            <a:pPr eaLnBrk="1" hangingPunct="1">
              <a:lnSpc>
                <a:spcPct val="90000"/>
              </a:lnSpc>
              <a:buFont typeface="Wingdings" pitchFamily="2" charset="2"/>
              <a:buChar char="Ø"/>
            </a:pPr>
            <a:r>
              <a:rPr lang="en-US" sz="3600" dirty="0" smtClean="0">
                <a:latin typeface="Times New Roman" pitchFamily="18" charset="0"/>
                <a:cs typeface="Times New Roman" pitchFamily="18" charset="0"/>
              </a:rPr>
              <a:t>The processes necessary to ensure timely and appropriate generation, collection, dissemination, and storage of project information using:</a:t>
            </a:r>
          </a:p>
          <a:p>
            <a:pPr lvl="1" eaLnBrk="1" hangingPunct="1">
              <a:lnSpc>
                <a:spcPct val="90000"/>
              </a:lnSpc>
              <a:buFont typeface="Wingdings" pitchFamily="2" charset="2"/>
              <a:buChar char="Ø"/>
            </a:pPr>
            <a:r>
              <a:rPr lang="en-US" b="1" i="1" dirty="0" smtClean="0">
                <a:latin typeface="Times New Roman" pitchFamily="18" charset="0"/>
                <a:cs typeface="Times New Roman" pitchFamily="18" charset="0"/>
              </a:rPr>
              <a:t>Communications planning</a:t>
            </a:r>
            <a:r>
              <a:rPr lang="en-US" dirty="0" smtClean="0">
                <a:latin typeface="Times New Roman" pitchFamily="18" charset="0"/>
                <a:cs typeface="Times New Roman" pitchFamily="18" charset="0"/>
              </a:rPr>
              <a:t>:  </a:t>
            </a:r>
          </a:p>
          <a:p>
            <a:pPr lvl="2" eaLnBrk="1" hangingPunct="1">
              <a:lnSpc>
                <a:spcPct val="90000"/>
              </a:lnSpc>
              <a:buFont typeface="Wingdings" pitchFamily="2" charset="2"/>
              <a:buChar char="Ø"/>
            </a:pPr>
            <a:r>
              <a:rPr lang="en-US" sz="2800" dirty="0" smtClean="0">
                <a:latin typeface="Times New Roman" pitchFamily="18" charset="0"/>
                <a:cs typeface="Times New Roman" pitchFamily="18" charset="0"/>
              </a:rPr>
              <a:t>Determining the needs (who needs what information, when they need it, and how it will be delive</a:t>
            </a:r>
            <a:r>
              <a:rPr lang="en-US" sz="3600" dirty="0" smtClean="0">
                <a:latin typeface="Times New Roman" pitchFamily="18" charset="0"/>
                <a:cs typeface="Times New Roman" pitchFamily="18" charset="0"/>
              </a:rPr>
              <a:t>red)</a:t>
            </a:r>
          </a:p>
          <a:p>
            <a:pPr lvl="1" eaLnBrk="1" hangingPunct="1">
              <a:lnSpc>
                <a:spcPct val="90000"/>
              </a:lnSpc>
              <a:buFont typeface="Wingdings" pitchFamily="2" charset="2"/>
              <a:buChar char="Ø"/>
            </a:pPr>
            <a:r>
              <a:rPr lang="en-US" sz="3200" b="1" i="1" dirty="0" smtClean="0">
                <a:latin typeface="Times New Roman" pitchFamily="18" charset="0"/>
                <a:cs typeface="Times New Roman" pitchFamily="18" charset="0"/>
              </a:rPr>
              <a:t>Information Distribution:  </a:t>
            </a:r>
          </a:p>
          <a:p>
            <a:pPr lvl="2" eaLnBrk="1" hangingPunct="1">
              <a:lnSpc>
                <a:spcPct val="90000"/>
              </a:lnSpc>
              <a:buFont typeface="Wingdings" pitchFamily="2" charset="2"/>
              <a:buChar char="Ø"/>
            </a:pPr>
            <a:r>
              <a:rPr lang="en-US" sz="3200" dirty="0" smtClean="0">
                <a:latin typeface="Times New Roman" pitchFamily="18" charset="0"/>
                <a:cs typeface="Times New Roman" pitchFamily="18" charset="0"/>
              </a:rPr>
              <a:t>Defining who and how information will flow to the project stakeholders and the frequency</a:t>
            </a:r>
          </a:p>
          <a:p>
            <a:pPr lvl="1" eaLnBrk="1" hangingPunct="1">
              <a:lnSpc>
                <a:spcPct val="90000"/>
              </a:lnSpc>
              <a:buFont typeface="Wingdings" pitchFamily="2" charset="2"/>
              <a:buChar char="Ø"/>
            </a:pPr>
            <a:r>
              <a:rPr lang="en-US" sz="3200" b="1" i="1" dirty="0" smtClean="0">
                <a:latin typeface="Times New Roman" pitchFamily="18" charset="0"/>
                <a:cs typeface="Times New Roman" pitchFamily="18" charset="0"/>
              </a:rPr>
              <a:t>Performance Reporting:  </a:t>
            </a:r>
          </a:p>
          <a:p>
            <a:pPr lvl="2" eaLnBrk="1" hangingPunct="1">
              <a:lnSpc>
                <a:spcPct val="90000"/>
              </a:lnSpc>
              <a:buFont typeface="Wingdings" pitchFamily="2" charset="2"/>
              <a:buChar char="Ø"/>
            </a:pPr>
            <a:r>
              <a:rPr lang="en-US" sz="3200" dirty="0" smtClean="0">
                <a:latin typeface="Times New Roman" pitchFamily="18" charset="0"/>
                <a:cs typeface="Times New Roman" pitchFamily="18" charset="0"/>
              </a:rPr>
              <a:t>Providing project performance updates via status reporting.</a:t>
            </a:r>
          </a:p>
          <a:p>
            <a:pPr eaLnBrk="1" hangingPunct="1">
              <a:lnSpc>
                <a:spcPct val="90000"/>
              </a:lnSpc>
              <a:spcBef>
                <a:spcPct val="50000"/>
              </a:spcBef>
              <a:buFont typeface="Wingdings" pitchFamily="2" charset="2"/>
              <a:buChar char="Ø"/>
            </a:pPr>
            <a:r>
              <a:rPr lang="en-US" sz="3200" dirty="0" smtClean="0">
                <a:latin typeface="Times New Roman" pitchFamily="18" charset="0"/>
                <a:cs typeface="Times New Roman" pitchFamily="18" charset="0"/>
              </a:rPr>
              <a:t>De</a:t>
            </a:r>
            <a:r>
              <a:rPr lang="en-US" sz="3600" dirty="0" smtClean="0">
                <a:latin typeface="Times New Roman" pitchFamily="18" charset="0"/>
                <a:cs typeface="Times New Roman" pitchFamily="18" charset="0"/>
              </a:rPr>
              <a:t>fine the schedule for the Project Meetings (Team, OSC, ESC), Status Meetings and Issues Meetings to be implemented</a:t>
            </a: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15</a:t>
            </a:fld>
            <a:endParaRPr lang="en-IN"/>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rgbClr val="7B9899"/>
                </a:solidFill>
              </a:rPr>
              <a:t>Risk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3213187"/>
          </a:xfrm>
        </p:spPr>
        <p:txBody>
          <a:bodyPr/>
          <a:lstStyle/>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Risk identification and mitigation </a:t>
            </a:r>
            <a:r>
              <a:rPr lang="en-US" sz="3600" dirty="0" smtClean="0">
                <a:latin typeface="Times New Roman" pitchFamily="18" charset="0"/>
                <a:cs typeface="Times New Roman" pitchFamily="18" charset="0"/>
              </a:rPr>
              <a:t>strategy</a:t>
            </a:r>
          </a:p>
          <a:p>
            <a:pPr eaLnBrk="1" fontAlgn="auto" hangingPunct="1">
              <a:spcAft>
                <a:spcPts val="0"/>
              </a:spcAft>
              <a:buNone/>
              <a:defRPr/>
            </a:pPr>
            <a:endParaRPr lang="en-US" sz="3600" dirty="0" smtClean="0">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When\if new risks </a:t>
            </a:r>
            <a:r>
              <a:rPr lang="en-US" sz="3600" dirty="0" smtClean="0">
                <a:latin typeface="Times New Roman" pitchFamily="18" charset="0"/>
                <a:cs typeface="Times New Roman" pitchFamily="18" charset="0"/>
              </a:rPr>
              <a:t>arise</a:t>
            </a:r>
          </a:p>
          <a:p>
            <a:pPr eaLnBrk="1" fontAlgn="auto" hangingPunct="1">
              <a:spcAft>
                <a:spcPts val="0"/>
              </a:spcAft>
              <a:buNone/>
              <a:defRPr/>
            </a:pPr>
            <a:endParaRPr lang="en-US" sz="3600" dirty="0" smtClean="0">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Risk update and tracking</a:t>
            </a:r>
            <a:endParaRPr lang="en-US" sz="4000" dirty="0" smtClean="0">
              <a:latin typeface="Times New Roman" pitchFamily="18" charset="0"/>
              <a:cs typeface="Times New Roman" pitchFamily="18" charset="0"/>
            </a:endParaRP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16</a:t>
            </a:fld>
            <a:endParaRPr lang="en-I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rgbClr val="7B9899"/>
                </a:solidFill>
              </a:rPr>
              <a:t>Change Control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4739759"/>
          </a:xfrm>
        </p:spPr>
        <p:txBody>
          <a:bodyPr/>
          <a:lstStyle/>
          <a:p>
            <a:pPr eaLnBrk="1" hangingPunct="1">
              <a:buFont typeface="Wingdings" pitchFamily="2" charset="2"/>
              <a:buChar char="Ø"/>
            </a:pPr>
            <a:r>
              <a:rPr lang="en-US" sz="4000" dirty="0" smtClean="0">
                <a:latin typeface="Times New Roman" pitchFamily="18" charset="0"/>
                <a:cs typeface="Times New Roman" pitchFamily="18" charset="0"/>
              </a:rPr>
              <a:t>Define how changes to the projects scope will be executed</a:t>
            </a:r>
          </a:p>
          <a:p>
            <a:pPr lvl="1" eaLnBrk="1" hangingPunct="1">
              <a:buFont typeface="Wingdings" pitchFamily="2" charset="2"/>
              <a:buChar char="Ø"/>
            </a:pPr>
            <a:r>
              <a:rPr lang="en-US" dirty="0" smtClean="0">
                <a:latin typeface="Times New Roman" pitchFamily="18" charset="0"/>
                <a:cs typeface="Times New Roman" pitchFamily="18" charset="0"/>
              </a:rPr>
              <a:t>Formal change control is required for all of the following:</a:t>
            </a:r>
          </a:p>
          <a:p>
            <a:pPr lvl="2" eaLnBrk="1" hangingPunct="1">
              <a:buFont typeface="Wingdings" pitchFamily="2" charset="2"/>
              <a:buChar char="Ø"/>
            </a:pPr>
            <a:r>
              <a:rPr lang="en-US" sz="2800" dirty="0" smtClean="0">
                <a:latin typeface="Times New Roman" pitchFamily="18" charset="0"/>
                <a:cs typeface="Times New Roman" pitchFamily="18" charset="0"/>
              </a:rPr>
              <a:t>Scope Change</a:t>
            </a:r>
          </a:p>
          <a:p>
            <a:pPr lvl="2" eaLnBrk="1" hangingPunct="1">
              <a:buFont typeface="Wingdings" pitchFamily="2" charset="2"/>
              <a:buChar char="Ø"/>
            </a:pPr>
            <a:r>
              <a:rPr lang="en-US" sz="2800" dirty="0" smtClean="0">
                <a:latin typeface="Times New Roman" pitchFamily="18" charset="0"/>
                <a:cs typeface="Times New Roman" pitchFamily="18" charset="0"/>
              </a:rPr>
              <a:t>Schedule changes</a:t>
            </a:r>
          </a:p>
          <a:p>
            <a:pPr lvl="2" eaLnBrk="1" hangingPunct="1">
              <a:buFont typeface="Wingdings" pitchFamily="2" charset="2"/>
              <a:buChar char="Ø"/>
            </a:pPr>
            <a:r>
              <a:rPr lang="en-US" sz="2800" dirty="0" smtClean="0">
                <a:latin typeface="Times New Roman" pitchFamily="18" charset="0"/>
                <a:cs typeface="Times New Roman" pitchFamily="18" charset="0"/>
              </a:rPr>
              <a:t>Technical Specification Changes</a:t>
            </a:r>
          </a:p>
          <a:p>
            <a:pPr lvl="2" eaLnBrk="1" hangingPunct="1">
              <a:buFont typeface="Wingdings" pitchFamily="2" charset="2"/>
              <a:buChar char="Ø"/>
            </a:pPr>
            <a:r>
              <a:rPr lang="en-US" sz="2800" dirty="0" smtClean="0">
                <a:latin typeface="Times New Roman" pitchFamily="18" charset="0"/>
                <a:cs typeface="Times New Roman" pitchFamily="18" charset="0"/>
              </a:rPr>
              <a:t>Training Changes</a:t>
            </a:r>
          </a:p>
          <a:p>
            <a:pPr eaLnBrk="1" hangingPunct="1">
              <a:spcBef>
                <a:spcPct val="50000"/>
              </a:spcBef>
              <a:buFont typeface="Wingdings" pitchFamily="2" charset="2"/>
              <a:buChar char="Ø"/>
            </a:pPr>
            <a:r>
              <a:rPr lang="en-US" sz="4000" dirty="0" smtClean="0">
                <a:latin typeface="Times New Roman" pitchFamily="18" charset="0"/>
                <a:cs typeface="Times New Roman" pitchFamily="18" charset="0"/>
              </a:rPr>
              <a:t>All changes require collaboration and buy in via the project sponsor’s signature prior to implementation of the changes</a:t>
            </a: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17</a:t>
            </a:fld>
            <a:endParaRPr lang="en-I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rgbClr val="7B9899"/>
                </a:solidFill>
              </a:rPr>
              <a:t>Risk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3213187"/>
          </a:xfrm>
        </p:spPr>
        <p:txBody>
          <a:bodyPr/>
          <a:lstStyle/>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Risk identification and mitigation </a:t>
            </a:r>
            <a:r>
              <a:rPr lang="en-US" sz="3600" dirty="0" smtClean="0">
                <a:latin typeface="Times New Roman" pitchFamily="18" charset="0"/>
                <a:cs typeface="Times New Roman" pitchFamily="18" charset="0"/>
              </a:rPr>
              <a:t>strategy</a:t>
            </a:r>
          </a:p>
          <a:p>
            <a:pPr eaLnBrk="1" fontAlgn="auto" hangingPunct="1">
              <a:spcAft>
                <a:spcPts val="0"/>
              </a:spcAft>
              <a:buNone/>
              <a:defRPr/>
            </a:pPr>
            <a:endParaRPr lang="en-US" sz="3600" dirty="0" smtClean="0">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When\if new risks </a:t>
            </a:r>
            <a:r>
              <a:rPr lang="en-US" sz="3600" dirty="0" smtClean="0">
                <a:latin typeface="Times New Roman" pitchFamily="18" charset="0"/>
                <a:cs typeface="Times New Roman" pitchFamily="18" charset="0"/>
              </a:rPr>
              <a:t>arise</a:t>
            </a:r>
          </a:p>
          <a:p>
            <a:pPr eaLnBrk="1" fontAlgn="auto" hangingPunct="1">
              <a:spcAft>
                <a:spcPts val="0"/>
              </a:spcAft>
              <a:buNone/>
              <a:defRPr/>
            </a:pPr>
            <a:endParaRPr lang="en-US" sz="3600" dirty="0" smtClean="0">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Risk update and tracking</a:t>
            </a:r>
            <a:endParaRPr lang="en-US" sz="4000" dirty="0" smtClean="0">
              <a:latin typeface="Times New Roman" pitchFamily="18" charset="0"/>
              <a:cs typeface="Times New Roman" pitchFamily="18" charset="0"/>
            </a:endParaRP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18</a:t>
            </a:fld>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717550" y="292100"/>
            <a:ext cx="14249400" cy="707886"/>
          </a:xfrm>
          <a:prstGeom prst="rect">
            <a:avLst/>
          </a:prstGeom>
          <a:noFill/>
          <a:ln w="9525">
            <a:noFill/>
            <a:miter lim="800000"/>
            <a:headEnd/>
            <a:tailEnd/>
          </a:ln>
        </p:spPr>
        <p:txBody>
          <a:bodyPr>
            <a:spAutoFit/>
          </a:bodyPr>
          <a:lstStyle/>
          <a:p>
            <a:r>
              <a:rPr lang="en-US" sz="4000" dirty="0" smtClean="0">
                <a:solidFill>
                  <a:srgbClr val="7B9899"/>
                </a:solidFill>
              </a:rPr>
              <a:t>Sample Project Life Cycle</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3877985"/>
          </a:xfrm>
        </p:spPr>
        <p:txBody>
          <a:bodyPr/>
          <a:lstStyle/>
          <a:p>
            <a:pPr eaLnBrk="1" hangingPunct="1">
              <a:buFont typeface="Wingdings" pitchFamily="2" charset="2"/>
              <a:buChar char="Ø"/>
            </a:pPr>
            <a:r>
              <a:rPr lang="en-US" sz="3600" dirty="0" smtClean="0">
                <a:latin typeface="Times New Roman" pitchFamily="18" charset="0"/>
                <a:cs typeface="Times New Roman" pitchFamily="18" charset="0"/>
              </a:rPr>
              <a:t>Initiation Phase</a:t>
            </a:r>
          </a:p>
          <a:p>
            <a:pPr eaLnBrk="1" hangingPunct="1">
              <a:buFont typeface="Wingdings" pitchFamily="2" charset="2"/>
              <a:buChar char="Ø"/>
            </a:pPr>
            <a:r>
              <a:rPr lang="en-US" sz="3600" dirty="0" smtClean="0">
                <a:latin typeface="Times New Roman" pitchFamily="18" charset="0"/>
                <a:cs typeface="Times New Roman" pitchFamily="18" charset="0"/>
              </a:rPr>
              <a:t>Definition Phase</a:t>
            </a:r>
          </a:p>
          <a:p>
            <a:pPr eaLnBrk="1" hangingPunct="1">
              <a:buFont typeface="Wingdings" pitchFamily="2" charset="2"/>
              <a:buChar char="Ø"/>
            </a:pPr>
            <a:r>
              <a:rPr lang="en-US" sz="3600" dirty="0" smtClean="0">
                <a:latin typeface="Times New Roman" pitchFamily="18" charset="0"/>
                <a:cs typeface="Times New Roman" pitchFamily="18" charset="0"/>
              </a:rPr>
              <a:t>Planning Phase</a:t>
            </a:r>
          </a:p>
          <a:p>
            <a:pPr eaLnBrk="1" hangingPunct="1">
              <a:buFont typeface="Wingdings" pitchFamily="2" charset="2"/>
              <a:buChar char="Ø"/>
            </a:pPr>
            <a:r>
              <a:rPr lang="en-US" sz="3600" dirty="0" smtClean="0">
                <a:latin typeface="Times New Roman" pitchFamily="18" charset="0"/>
                <a:cs typeface="Times New Roman" pitchFamily="18" charset="0"/>
              </a:rPr>
              <a:t>Implementation Phase</a:t>
            </a:r>
          </a:p>
          <a:p>
            <a:pPr eaLnBrk="1" hangingPunct="1">
              <a:buFont typeface="Wingdings" pitchFamily="2" charset="2"/>
              <a:buChar char="Ø"/>
            </a:pPr>
            <a:r>
              <a:rPr lang="en-US" sz="3600" dirty="0" smtClean="0">
                <a:latin typeface="Times New Roman" pitchFamily="18" charset="0"/>
                <a:cs typeface="Times New Roman" pitchFamily="18" charset="0"/>
              </a:rPr>
              <a:t>Deployment Phase</a:t>
            </a:r>
          </a:p>
          <a:p>
            <a:pPr eaLnBrk="1" hangingPunct="1">
              <a:buFont typeface="Wingdings" pitchFamily="2" charset="2"/>
              <a:buChar char="Ø"/>
            </a:pPr>
            <a:r>
              <a:rPr lang="en-US" sz="3600" dirty="0" smtClean="0">
                <a:latin typeface="Times New Roman" pitchFamily="18" charset="0"/>
                <a:cs typeface="Times New Roman" pitchFamily="18" charset="0"/>
              </a:rPr>
              <a:t>Closing Phase</a:t>
            </a: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19</a:t>
            </a:fld>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4099" name="object 5"/>
          <p:cNvGrpSpPr>
            <a:grpSpLocks/>
          </p:cNvGrpSpPr>
          <p:nvPr/>
        </p:nvGrpSpPr>
        <p:grpSpPr bwMode="auto">
          <a:xfrm>
            <a:off x="0" y="0"/>
            <a:ext cx="16217900" cy="9118600"/>
            <a:chOff x="0" y="0"/>
            <a:chExt cx="16217900" cy="9118600"/>
          </a:xfrm>
        </p:grpSpPr>
        <p:sp>
          <p:nvSpPr>
            <p:cNvPr id="4103"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4104"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4101" name="TextBox 12"/>
          <p:cNvSpPr txBox="1">
            <a:spLocks noChangeArrowheads="1"/>
          </p:cNvSpPr>
          <p:nvPr/>
        </p:nvSpPr>
        <p:spPr bwMode="auto">
          <a:xfrm>
            <a:off x="793750" y="292100"/>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VISION </a:t>
            </a:r>
            <a:r>
              <a:rPr lang="en-US" sz="4000" b="1" dirty="0">
                <a:latin typeface="Times New Roman" pitchFamily="18" charset="0"/>
                <a:cs typeface="Times New Roman" pitchFamily="18" charset="0"/>
              </a:rPr>
              <a:t>AND MISSION OF </a:t>
            </a:r>
            <a:r>
              <a:rPr lang="en-US" sz="4000" b="1" dirty="0" smtClean="0">
                <a:latin typeface="Times New Roman" pitchFamily="18" charset="0"/>
                <a:cs typeface="Times New Roman" pitchFamily="18" charset="0"/>
              </a:rPr>
              <a:t>INSTITUTE</a:t>
            </a:r>
            <a:endParaRPr lang="en-IN" sz="4000" b="1" dirty="0">
              <a:latin typeface="Times New Roman" pitchFamily="18" charset="0"/>
              <a:cs typeface="Times New Roman" pitchFamily="18" charset="0"/>
            </a:endParaRPr>
          </a:p>
        </p:txBody>
      </p:sp>
      <p:sp>
        <p:nvSpPr>
          <p:cNvPr id="12" name="Text Placeholder 11"/>
          <p:cNvSpPr>
            <a:spLocks noGrp="1"/>
          </p:cNvSpPr>
          <p:nvPr>
            <p:ph type="body" idx="1"/>
          </p:nvPr>
        </p:nvSpPr>
        <p:spPr>
          <a:xfrm>
            <a:off x="946150" y="1282700"/>
            <a:ext cx="14935200" cy="8468472"/>
          </a:xfrm>
        </p:spPr>
        <p:txBody>
          <a:bodyPr/>
          <a:lstStyle/>
          <a:p>
            <a:r>
              <a:rPr lang="en-IN" sz="3200" b="1" dirty="0" smtClean="0">
                <a:solidFill>
                  <a:schemeClr val="tx1"/>
                </a:solidFill>
                <a:latin typeface="Times New Roman" pitchFamily="18" charset="0"/>
                <a:cs typeface="Times New Roman" pitchFamily="18" charset="0"/>
              </a:rPr>
              <a:t>VISION</a:t>
            </a:r>
          </a:p>
          <a:p>
            <a:pPr marL="0" indent="0" algn="just">
              <a:lnSpc>
                <a:spcPct val="150000"/>
              </a:lnSpc>
              <a:buNone/>
            </a:pPr>
            <a:r>
              <a:rPr lang="en-US" sz="2800" dirty="0" smtClean="0">
                <a:solidFill>
                  <a:schemeClr val="tx1"/>
                </a:solidFill>
                <a:latin typeface="Times New Roman" pitchFamily="18" charset="0"/>
                <a:cs typeface="Times New Roman" pitchFamily="18" charset="0"/>
              </a:rPr>
              <a:t>To become renowned centre of outcome based learning and work towards academic, professional, cultural and social enrichments of the lives of individual and communities”</a:t>
            </a:r>
          </a:p>
          <a:p>
            <a:pPr marL="0" indent="0" algn="just">
              <a:lnSpc>
                <a:spcPct val="150000"/>
              </a:lnSpc>
              <a:buNone/>
            </a:pPr>
            <a:endParaRPr lang="en-IN" sz="1100" dirty="0" smtClean="0">
              <a:solidFill>
                <a:schemeClr val="tx1"/>
              </a:solidFill>
              <a:latin typeface="Times New Roman" pitchFamily="18" charset="0"/>
              <a:cs typeface="Times New Roman" pitchFamily="18" charset="0"/>
            </a:endParaRPr>
          </a:p>
          <a:p>
            <a:r>
              <a:rPr lang="en-US" sz="3200" b="1" dirty="0" smtClean="0">
                <a:solidFill>
                  <a:schemeClr val="tx1"/>
                </a:solidFill>
                <a:latin typeface="Times New Roman" pitchFamily="18" charset="0"/>
                <a:cs typeface="Times New Roman" pitchFamily="18" charset="0"/>
              </a:rPr>
              <a:t>MISSION</a:t>
            </a:r>
          </a:p>
          <a:p>
            <a:pPr marL="457200" indent="-457200" algn="just">
              <a:lnSpc>
                <a:spcPct val="150000"/>
              </a:lnSpc>
              <a:buNone/>
              <a:tabLst>
                <a:tab pos="457200" algn="l"/>
              </a:tabLst>
            </a:pPr>
            <a:r>
              <a:rPr lang="en-US" sz="2800" dirty="0" smtClean="0">
                <a:solidFill>
                  <a:schemeClr val="tx1"/>
                </a:solidFill>
                <a:latin typeface="Times New Roman" pitchFamily="18" charset="0"/>
                <a:cs typeface="Times New Roman" pitchFamily="18" charset="0"/>
              </a:rPr>
              <a:t>1. Focus on evaluation of learning outcomes and motivate students to inculcate research aptitude by project based learning.</a:t>
            </a:r>
          </a:p>
          <a:p>
            <a:pPr algn="just">
              <a:lnSpc>
                <a:spcPct val="150000"/>
              </a:lnSpc>
              <a:buNone/>
            </a:pPr>
            <a:r>
              <a:rPr lang="en-US" sz="2800" dirty="0" smtClean="0">
                <a:solidFill>
                  <a:schemeClr val="tx1"/>
                </a:solidFill>
                <a:latin typeface="Times New Roman" pitchFamily="18" charset="0"/>
                <a:cs typeface="Times New Roman" pitchFamily="18" charset="0"/>
              </a:rPr>
              <a:t>2. Identify areas of focus and provide platform to gain knowledge and solutions based on informed perception of Indian, regional and global needs.</a:t>
            </a:r>
          </a:p>
          <a:p>
            <a:pPr algn="just">
              <a:lnSpc>
                <a:spcPct val="150000"/>
              </a:lnSpc>
              <a:buNone/>
            </a:pPr>
            <a:r>
              <a:rPr lang="en-US" sz="2800" dirty="0" smtClean="0">
                <a:solidFill>
                  <a:schemeClr val="tx1"/>
                </a:solidFill>
                <a:latin typeface="Times New Roman" pitchFamily="18" charset="0"/>
                <a:cs typeface="Times New Roman" pitchFamily="18" charset="0"/>
              </a:rPr>
              <a:t>3. Offer opportunities for interaction between academia and industry.</a:t>
            </a:r>
          </a:p>
          <a:p>
            <a:pPr algn="just">
              <a:buNone/>
            </a:pPr>
            <a:r>
              <a:rPr lang="en-US" sz="2800" dirty="0" smtClean="0">
                <a:solidFill>
                  <a:schemeClr val="tx1"/>
                </a:solidFill>
                <a:latin typeface="Times New Roman" pitchFamily="18" charset="0"/>
                <a:cs typeface="Times New Roman" pitchFamily="18" charset="0"/>
              </a:rPr>
              <a:t>4. Develop human potential to its fullest extent so that intellectually capable and imaginatively gifted leaders can emerge in a range of professions.</a:t>
            </a:r>
          </a:p>
          <a:p>
            <a:pPr marL="0" indent="0" algn="just">
              <a:lnSpc>
                <a:spcPct val="150000"/>
              </a:lnSpc>
              <a:buNone/>
            </a:pPr>
            <a:endParaRPr lang="en-US" sz="3200" dirty="0" smtClean="0">
              <a:latin typeface="Times New Roman" pitchFamily="18" charset="0"/>
              <a:cs typeface="Times New Roman" pitchFamily="18" charset="0"/>
            </a:endParaRPr>
          </a:p>
          <a:p>
            <a:endParaRPr lang="en-US" dirty="0"/>
          </a:p>
        </p:txBody>
      </p:sp>
      <p:sp>
        <p:nvSpPr>
          <p:cNvPr id="11" name="Slide Number Placeholder 10"/>
          <p:cNvSpPr>
            <a:spLocks noGrp="1"/>
          </p:cNvSpPr>
          <p:nvPr>
            <p:ph type="sldNum" sz="quarter" idx="12"/>
          </p:nvPr>
        </p:nvSpPr>
        <p:spPr/>
        <p:txBody>
          <a:bodyPr/>
          <a:lstStyle/>
          <a:p>
            <a:pPr>
              <a:defRPr/>
            </a:pPr>
            <a:fld id="{1BB5D663-6BCF-42AE-B394-1863D8DE5BA1}" type="slidenum">
              <a:rPr lang="en-IN" smtClean="0"/>
              <a:pPr>
                <a:defRPr/>
              </a:pPr>
              <a:t>2</a:t>
            </a:fld>
            <a:endParaRPr lang="en-IN"/>
          </a:p>
        </p:txBody>
      </p:sp>
      <p:sp>
        <p:nvSpPr>
          <p:cNvPr id="14"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65150" y="1282700"/>
            <a:ext cx="7446645" cy="923330"/>
          </a:xfrm>
        </p:spPr>
        <p:txBody>
          <a:bodyPr/>
          <a:lstStyle/>
          <a:p>
            <a:pPr algn="l" eaLnBrk="1" fontAlgn="auto" hangingPunct="1">
              <a:spcAft>
                <a:spcPts val="0"/>
              </a:spcAft>
              <a:defRPr/>
            </a:pPr>
            <a:r>
              <a:rPr lang="en-US" sz="6000" dirty="0" smtClean="0">
                <a:solidFill>
                  <a:srgbClr val="7B9899"/>
                </a:solidFill>
                <a:latin typeface="Times New Roman" pitchFamily="18" charset="0"/>
                <a:cs typeface="Times New Roman" pitchFamily="18" charset="0"/>
              </a:rPr>
              <a:t>Initiation Phase</a:t>
            </a:r>
          </a:p>
        </p:txBody>
      </p:sp>
      <p:sp>
        <p:nvSpPr>
          <p:cNvPr id="41987" name="Rectangle 3"/>
          <p:cNvSpPr>
            <a:spLocks noGrp="1" noChangeArrowheads="1"/>
          </p:cNvSpPr>
          <p:nvPr>
            <p:ph idx="1"/>
          </p:nvPr>
        </p:nvSpPr>
        <p:spPr>
          <a:xfrm>
            <a:off x="641350" y="2654300"/>
            <a:ext cx="6539866" cy="3447098"/>
          </a:xfrm>
        </p:spPr>
        <p:txBody>
          <a:bodyPr/>
          <a:lstStyle/>
          <a:p>
            <a:pPr eaLnBrk="1" hangingPunct="1">
              <a:buFont typeface="Wingdings" pitchFamily="2" charset="2"/>
              <a:buChar char="Ø"/>
            </a:pPr>
            <a:r>
              <a:rPr lang="en-US" sz="4000" dirty="0" smtClean="0">
                <a:latin typeface="Times New Roman" pitchFamily="18" charset="0"/>
                <a:cs typeface="Times New Roman" pitchFamily="18" charset="0"/>
              </a:rPr>
              <a:t>Define the need</a:t>
            </a:r>
          </a:p>
          <a:p>
            <a:pPr eaLnBrk="1" hangingPunct="1">
              <a:buFont typeface="Wingdings" pitchFamily="2" charset="2"/>
              <a:buChar char="Ø"/>
            </a:pPr>
            <a:r>
              <a:rPr lang="en-US" sz="4000" dirty="0" smtClean="0">
                <a:latin typeface="Times New Roman" pitchFamily="18" charset="0"/>
                <a:cs typeface="Times New Roman" pitchFamily="18" charset="0"/>
              </a:rPr>
              <a:t>Return on Investment Analysis</a:t>
            </a:r>
          </a:p>
          <a:p>
            <a:pPr eaLnBrk="1" hangingPunct="1">
              <a:buFont typeface="Wingdings" pitchFamily="2" charset="2"/>
              <a:buChar char="Ø"/>
            </a:pPr>
            <a:r>
              <a:rPr lang="en-US" sz="4000" dirty="0" smtClean="0">
                <a:latin typeface="Times New Roman" pitchFamily="18" charset="0"/>
                <a:cs typeface="Times New Roman" pitchFamily="18" charset="0"/>
              </a:rPr>
              <a:t>Make or Buy Decision</a:t>
            </a:r>
          </a:p>
          <a:p>
            <a:pPr eaLnBrk="1" hangingPunct="1">
              <a:buFont typeface="Wingdings" pitchFamily="2" charset="2"/>
              <a:buChar char="Ø"/>
            </a:pPr>
            <a:r>
              <a:rPr lang="en-US" sz="4000" dirty="0" smtClean="0">
                <a:latin typeface="Times New Roman" pitchFamily="18" charset="0"/>
                <a:cs typeface="Times New Roman" pitchFamily="18" charset="0"/>
              </a:rPr>
              <a:t>Budget Development</a:t>
            </a:r>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65150" y="1282700"/>
            <a:ext cx="7446645" cy="923330"/>
          </a:xfrm>
        </p:spPr>
        <p:txBody>
          <a:bodyPr/>
          <a:lstStyle/>
          <a:p>
            <a:pPr algn="l" eaLnBrk="1" fontAlgn="auto" hangingPunct="1">
              <a:spcAft>
                <a:spcPts val="0"/>
              </a:spcAft>
              <a:defRPr/>
            </a:pPr>
            <a:r>
              <a:rPr lang="en-US" sz="6000" dirty="0" smtClean="0">
                <a:solidFill>
                  <a:srgbClr val="7B9899"/>
                </a:solidFill>
              </a:rPr>
              <a:t>Definition Phase</a:t>
            </a:r>
            <a:endParaRPr lang="en-US" sz="6000" dirty="0" smtClean="0">
              <a:solidFill>
                <a:srgbClr val="7B9899"/>
              </a:solidFill>
              <a:latin typeface="Times New Roman" pitchFamily="18" charset="0"/>
              <a:cs typeface="Times New Roman" pitchFamily="18" charset="0"/>
            </a:endParaRPr>
          </a:p>
        </p:txBody>
      </p:sp>
      <p:sp>
        <p:nvSpPr>
          <p:cNvPr id="41987" name="Rectangle 3"/>
          <p:cNvSpPr>
            <a:spLocks noGrp="1" noChangeArrowheads="1"/>
          </p:cNvSpPr>
          <p:nvPr>
            <p:ph idx="1"/>
          </p:nvPr>
        </p:nvSpPr>
        <p:spPr>
          <a:xfrm>
            <a:off x="641350" y="2654300"/>
            <a:ext cx="14249400" cy="4321183"/>
          </a:xfrm>
        </p:spPr>
        <p:txBody>
          <a:bodyPr/>
          <a:lstStyle/>
          <a:p>
            <a:pPr eaLnBrk="1" hangingPunct="1">
              <a:buFont typeface="Wingdings" pitchFamily="2" charset="2"/>
              <a:buChar char="Ø"/>
            </a:pPr>
            <a:r>
              <a:rPr lang="en-US" sz="3600" dirty="0" smtClean="0">
                <a:latin typeface="Times New Roman" pitchFamily="18" charset="0"/>
                <a:cs typeface="Times New Roman" pitchFamily="18" charset="0"/>
              </a:rPr>
              <a:t>Define Project Scope </a:t>
            </a:r>
          </a:p>
          <a:p>
            <a:pPr eaLnBrk="1" hangingPunct="1">
              <a:buFont typeface="Wingdings" pitchFamily="2" charset="2"/>
              <a:buChar char="Ø"/>
            </a:pPr>
            <a:r>
              <a:rPr lang="en-US" sz="3600" dirty="0" smtClean="0">
                <a:latin typeface="Times New Roman" pitchFamily="18" charset="0"/>
                <a:cs typeface="Times New Roman" pitchFamily="18" charset="0"/>
              </a:rPr>
              <a:t>Define functional requirements</a:t>
            </a:r>
          </a:p>
          <a:p>
            <a:pPr lvl="1" eaLnBrk="1" hangingPunct="1">
              <a:buFont typeface="Wingdings" pitchFamily="2" charset="2"/>
              <a:buChar char="Ø"/>
            </a:pPr>
            <a:r>
              <a:rPr lang="en-US" sz="3600" dirty="0" smtClean="0">
                <a:latin typeface="Times New Roman" pitchFamily="18" charset="0"/>
                <a:cs typeface="Times New Roman" pitchFamily="18" charset="0"/>
              </a:rPr>
              <a:t>Requirements to be prioritized into business critical and non-business critical need</a:t>
            </a:r>
          </a:p>
          <a:p>
            <a:pPr eaLnBrk="1" hangingPunct="1">
              <a:buFont typeface="Wingdings" pitchFamily="2" charset="2"/>
              <a:buChar char="Ø"/>
            </a:pPr>
            <a:r>
              <a:rPr lang="en-US" sz="3600" dirty="0" smtClean="0">
                <a:latin typeface="Times New Roman" pitchFamily="18" charset="0"/>
                <a:cs typeface="Times New Roman" pitchFamily="18" charset="0"/>
              </a:rPr>
              <a:t>Define technical requirements</a:t>
            </a:r>
          </a:p>
          <a:p>
            <a:pPr eaLnBrk="1" hangingPunct="1">
              <a:buFont typeface="Wingdings" pitchFamily="2" charset="2"/>
              <a:buChar char="Ø"/>
            </a:pPr>
            <a:r>
              <a:rPr lang="en-US" sz="3600" dirty="0" smtClean="0">
                <a:latin typeface="Times New Roman" pitchFamily="18" charset="0"/>
                <a:cs typeface="Times New Roman" pitchFamily="18" charset="0"/>
              </a:rPr>
              <a:t>Risk Management Planning</a:t>
            </a:r>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65150" y="1282700"/>
            <a:ext cx="7446645" cy="923330"/>
          </a:xfrm>
        </p:spPr>
        <p:txBody>
          <a:bodyPr/>
          <a:lstStyle/>
          <a:p>
            <a:pPr algn="l" eaLnBrk="1" fontAlgn="auto" hangingPunct="1">
              <a:spcAft>
                <a:spcPts val="0"/>
              </a:spcAft>
              <a:defRPr/>
            </a:pPr>
            <a:r>
              <a:rPr lang="en-US" sz="6000" dirty="0" smtClean="0">
                <a:solidFill>
                  <a:srgbClr val="7B9899"/>
                </a:solidFill>
              </a:rPr>
              <a:t>Planning Phase</a:t>
            </a:r>
            <a:endParaRPr lang="en-US" sz="6000" dirty="0" smtClean="0">
              <a:solidFill>
                <a:srgbClr val="7B9899"/>
              </a:solidFill>
              <a:latin typeface="Times New Roman" pitchFamily="18" charset="0"/>
              <a:cs typeface="Times New Roman" pitchFamily="18" charset="0"/>
            </a:endParaRPr>
          </a:p>
        </p:txBody>
      </p:sp>
      <p:sp>
        <p:nvSpPr>
          <p:cNvPr id="41987" name="Rectangle 3"/>
          <p:cNvSpPr>
            <a:spLocks noGrp="1" noChangeArrowheads="1"/>
          </p:cNvSpPr>
          <p:nvPr>
            <p:ph idx="1"/>
          </p:nvPr>
        </p:nvSpPr>
        <p:spPr>
          <a:xfrm>
            <a:off x="717550" y="2654300"/>
            <a:ext cx="9144000" cy="5715000"/>
          </a:xfrm>
        </p:spPr>
        <p:txBody>
          <a:bodyPr/>
          <a:lstStyle/>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Resource Planning</a:t>
            </a:r>
          </a:p>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Work Breakdown Structure</a:t>
            </a:r>
          </a:p>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Project Schedule Development</a:t>
            </a:r>
          </a:p>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Configuration Management Plan</a:t>
            </a:r>
          </a:p>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Quality Assurance Plan</a:t>
            </a:r>
          </a:p>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Production Support Plan</a:t>
            </a:r>
          </a:p>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Service Level Agreement</a:t>
            </a:r>
          </a:p>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System Design</a:t>
            </a:r>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65150" y="1282700"/>
            <a:ext cx="8915400" cy="1846659"/>
          </a:xfrm>
        </p:spPr>
        <p:txBody>
          <a:bodyPr/>
          <a:lstStyle/>
          <a:p>
            <a:pPr algn="l" eaLnBrk="1" fontAlgn="auto" hangingPunct="1">
              <a:spcAft>
                <a:spcPts val="0"/>
              </a:spcAft>
              <a:defRPr/>
            </a:pPr>
            <a:r>
              <a:rPr lang="en-US" sz="6000" dirty="0" smtClean="0">
                <a:solidFill>
                  <a:srgbClr val="7B9899"/>
                </a:solidFill>
              </a:rPr>
              <a:t>Implementation Phase</a:t>
            </a:r>
            <a:endParaRPr lang="en-US" sz="6000" dirty="0" smtClean="0">
              <a:solidFill>
                <a:srgbClr val="7B9899"/>
              </a:solidFill>
              <a:latin typeface="Times New Roman" pitchFamily="18" charset="0"/>
              <a:cs typeface="Times New Roman" pitchFamily="18" charset="0"/>
            </a:endParaRPr>
          </a:p>
        </p:txBody>
      </p:sp>
      <p:sp>
        <p:nvSpPr>
          <p:cNvPr id="41987" name="Rectangle 3"/>
          <p:cNvSpPr>
            <a:spLocks noGrp="1" noChangeArrowheads="1"/>
          </p:cNvSpPr>
          <p:nvPr>
            <p:ph idx="1"/>
          </p:nvPr>
        </p:nvSpPr>
        <p:spPr>
          <a:xfrm>
            <a:off x="641350" y="2654300"/>
            <a:ext cx="6539866" cy="2092881"/>
          </a:xfrm>
        </p:spPr>
        <p:txBody>
          <a:bodyPr/>
          <a:lstStyle/>
          <a:p>
            <a:pPr eaLnBrk="1" hangingPunct="1">
              <a:buFont typeface="Wingdings" pitchFamily="2" charset="2"/>
              <a:buChar char="Ø"/>
            </a:pPr>
            <a:r>
              <a:rPr lang="en-US" sz="4000" dirty="0" smtClean="0">
                <a:latin typeface="Times New Roman" pitchFamily="18" charset="0"/>
                <a:cs typeface="Times New Roman" pitchFamily="18" charset="0"/>
              </a:rPr>
              <a:t>Training Plan</a:t>
            </a:r>
          </a:p>
          <a:p>
            <a:pPr eaLnBrk="1" hangingPunct="1">
              <a:buFont typeface="Wingdings" pitchFamily="2" charset="2"/>
              <a:buChar char="Ø"/>
            </a:pPr>
            <a:r>
              <a:rPr lang="en-US" sz="4000" dirty="0" smtClean="0">
                <a:latin typeface="Times New Roman" pitchFamily="18" charset="0"/>
                <a:cs typeface="Times New Roman" pitchFamily="18" charset="0"/>
              </a:rPr>
              <a:t>System Build</a:t>
            </a:r>
          </a:p>
          <a:p>
            <a:pPr eaLnBrk="1" hangingPunct="1">
              <a:buFont typeface="Wingdings" pitchFamily="2" charset="2"/>
              <a:buChar char="Ø"/>
            </a:pPr>
            <a:r>
              <a:rPr lang="en-US" sz="4000" dirty="0" smtClean="0">
                <a:latin typeface="Times New Roman" pitchFamily="18" charset="0"/>
                <a:cs typeface="Times New Roman" pitchFamily="18" charset="0"/>
              </a:rPr>
              <a:t>Quality Assurance</a:t>
            </a:r>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65150" y="1282700"/>
            <a:ext cx="7446645" cy="923330"/>
          </a:xfrm>
        </p:spPr>
        <p:txBody>
          <a:bodyPr/>
          <a:lstStyle/>
          <a:p>
            <a:pPr algn="l" eaLnBrk="1" fontAlgn="auto" hangingPunct="1">
              <a:spcAft>
                <a:spcPts val="0"/>
              </a:spcAft>
              <a:defRPr/>
            </a:pPr>
            <a:r>
              <a:rPr lang="en-US" sz="6000" dirty="0" smtClean="0">
                <a:solidFill>
                  <a:srgbClr val="7B9899"/>
                </a:solidFill>
              </a:rPr>
              <a:t>Deployment Phase</a:t>
            </a:r>
            <a:endParaRPr lang="en-US" sz="6000" dirty="0" smtClean="0">
              <a:solidFill>
                <a:srgbClr val="7B9899"/>
              </a:solidFill>
              <a:latin typeface="Times New Roman" pitchFamily="18" charset="0"/>
              <a:cs typeface="Times New Roman" pitchFamily="18" charset="0"/>
            </a:endParaRPr>
          </a:p>
        </p:txBody>
      </p:sp>
      <p:sp>
        <p:nvSpPr>
          <p:cNvPr id="41987" name="Rectangle 3"/>
          <p:cNvSpPr>
            <a:spLocks noGrp="1" noChangeArrowheads="1"/>
          </p:cNvSpPr>
          <p:nvPr>
            <p:ph idx="1"/>
          </p:nvPr>
        </p:nvSpPr>
        <p:spPr>
          <a:xfrm>
            <a:off x="641350" y="2654300"/>
            <a:ext cx="6539866" cy="2092881"/>
          </a:xfrm>
        </p:spPr>
        <p:txBody>
          <a:bodyPr/>
          <a:lstStyle/>
          <a:p>
            <a:pPr eaLnBrk="1" hangingPunct="1">
              <a:buFont typeface="Wingdings" pitchFamily="2" charset="2"/>
              <a:buChar char="Ø"/>
            </a:pPr>
            <a:r>
              <a:rPr lang="en-US" sz="4000" dirty="0" smtClean="0">
                <a:latin typeface="Times New Roman" pitchFamily="18" charset="0"/>
                <a:cs typeface="Times New Roman" pitchFamily="18" charset="0"/>
              </a:rPr>
              <a:t>User Training</a:t>
            </a:r>
          </a:p>
          <a:p>
            <a:pPr eaLnBrk="1" hangingPunct="1">
              <a:buFont typeface="Wingdings" pitchFamily="2" charset="2"/>
              <a:buChar char="Ø"/>
            </a:pPr>
            <a:r>
              <a:rPr lang="en-US" sz="4000" dirty="0" smtClean="0">
                <a:latin typeface="Times New Roman" pitchFamily="18" charset="0"/>
                <a:cs typeface="Times New Roman" pitchFamily="18" charset="0"/>
              </a:rPr>
              <a:t>Production Review</a:t>
            </a:r>
          </a:p>
          <a:p>
            <a:pPr eaLnBrk="1" hangingPunct="1">
              <a:buFont typeface="Wingdings" pitchFamily="2" charset="2"/>
              <a:buChar char="Ø"/>
            </a:pPr>
            <a:r>
              <a:rPr lang="en-US" sz="4000" dirty="0" smtClean="0">
                <a:latin typeface="Times New Roman" pitchFamily="18" charset="0"/>
                <a:cs typeface="Times New Roman" pitchFamily="18" charset="0"/>
              </a:rPr>
              <a:t>Go Live</a:t>
            </a:r>
          </a:p>
        </p:txBody>
      </p:sp>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65150" y="1282700"/>
            <a:ext cx="7446645" cy="923330"/>
          </a:xfrm>
        </p:spPr>
        <p:txBody>
          <a:bodyPr/>
          <a:lstStyle/>
          <a:p>
            <a:pPr algn="l" eaLnBrk="1" fontAlgn="auto" hangingPunct="1">
              <a:spcAft>
                <a:spcPts val="0"/>
              </a:spcAft>
              <a:defRPr/>
            </a:pPr>
            <a:r>
              <a:rPr lang="en-US" sz="6000" dirty="0" smtClean="0">
                <a:solidFill>
                  <a:srgbClr val="7B9899"/>
                </a:solidFill>
              </a:rPr>
              <a:t>Closing Phase</a:t>
            </a:r>
            <a:endParaRPr lang="en-US" sz="6000" dirty="0" smtClean="0">
              <a:solidFill>
                <a:srgbClr val="7B9899"/>
              </a:solidFill>
              <a:latin typeface="Times New Roman" pitchFamily="18" charset="0"/>
              <a:cs typeface="Times New Roman" pitchFamily="18" charset="0"/>
            </a:endParaRPr>
          </a:p>
        </p:txBody>
      </p:sp>
      <p:sp>
        <p:nvSpPr>
          <p:cNvPr id="41987" name="Rectangle 3"/>
          <p:cNvSpPr>
            <a:spLocks noGrp="1" noChangeArrowheads="1"/>
          </p:cNvSpPr>
          <p:nvPr>
            <p:ph idx="1"/>
          </p:nvPr>
        </p:nvSpPr>
        <p:spPr>
          <a:xfrm>
            <a:off x="641350" y="2654300"/>
            <a:ext cx="6539866" cy="2092881"/>
          </a:xfrm>
        </p:spPr>
        <p:txBody>
          <a:bodyPr/>
          <a:lstStyle/>
          <a:p>
            <a:pPr eaLnBrk="1" hangingPunct="1">
              <a:buFont typeface="Wingdings" pitchFamily="2" charset="2"/>
              <a:buChar char="Ø"/>
            </a:pPr>
            <a:r>
              <a:rPr lang="en-US" sz="4000" dirty="0" smtClean="0">
                <a:latin typeface="Times New Roman" pitchFamily="18" charset="0"/>
                <a:cs typeface="Times New Roman" pitchFamily="18" charset="0"/>
              </a:rPr>
              <a:t>Contractual Closeout</a:t>
            </a:r>
          </a:p>
          <a:p>
            <a:pPr eaLnBrk="1" hangingPunct="1">
              <a:buFont typeface="Wingdings" pitchFamily="2" charset="2"/>
              <a:buChar char="Ø"/>
            </a:pPr>
            <a:r>
              <a:rPr lang="en-US" sz="4000" dirty="0" smtClean="0">
                <a:latin typeface="Times New Roman" pitchFamily="18" charset="0"/>
                <a:cs typeface="Times New Roman" pitchFamily="18" charset="0"/>
              </a:rPr>
              <a:t>Post Production Transition</a:t>
            </a:r>
          </a:p>
          <a:p>
            <a:pPr eaLnBrk="1" hangingPunct="1">
              <a:buFont typeface="Wingdings" pitchFamily="2" charset="2"/>
              <a:buChar char="Ø"/>
            </a:pPr>
            <a:r>
              <a:rPr lang="en-US" sz="4000" dirty="0" smtClean="0">
                <a:latin typeface="Times New Roman" pitchFamily="18" charset="0"/>
                <a:cs typeface="Times New Roman" pitchFamily="18" charset="0"/>
              </a:rPr>
              <a:t>Lessons Learned</a:t>
            </a:r>
          </a:p>
        </p:txBody>
      </p:sp>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97" y="284926"/>
            <a:ext cx="15407005" cy="1114496"/>
          </a:xfrm>
        </p:spPr>
        <p:txBody>
          <a:bodyPr>
            <a:normAutofit/>
          </a:bodyPr>
          <a:lstStyle/>
          <a:p>
            <a:pPr algn="l" eaLnBrk="1" fontAlgn="auto" hangingPunct="1">
              <a:spcAft>
                <a:spcPts val="0"/>
              </a:spcAft>
              <a:defRPr/>
            </a:pPr>
            <a:r>
              <a:rPr lang="en-US" dirty="0" smtClean="0">
                <a:latin typeface="Times New Roman" pitchFamily="18" charset="0"/>
                <a:cs typeface="Times New Roman" pitchFamily="18" charset="0"/>
              </a:rPr>
              <a:t>Skills necessary for software project management </a:t>
            </a:r>
            <a:endParaRPr lang="en-US" dirty="0">
              <a:latin typeface="Times New Roman" pitchFamily="18" charset="0"/>
              <a:cs typeface="Times New Roman" pitchFamily="18" charset="0"/>
            </a:endParaRPr>
          </a:p>
        </p:txBody>
      </p:sp>
      <p:sp>
        <p:nvSpPr>
          <p:cNvPr id="48131" name="Content Placeholder 2"/>
          <p:cNvSpPr>
            <a:spLocks noGrp="1"/>
          </p:cNvSpPr>
          <p:nvPr>
            <p:ph idx="1"/>
          </p:nvPr>
        </p:nvSpPr>
        <p:spPr>
          <a:xfrm>
            <a:off x="0" y="2026356"/>
            <a:ext cx="16217900" cy="7092244"/>
          </a:xfrm>
        </p:spPr>
        <p:txBody>
          <a:bodyPr>
            <a:normAutofit/>
          </a:bodyPr>
          <a:lstStyle/>
          <a:p>
            <a:pPr eaLnBrk="1" hangingPunct="1">
              <a:buFont typeface="Wingdings" pitchFamily="2" charset="2"/>
              <a:buChar char="Ø"/>
            </a:pPr>
            <a:r>
              <a:rPr lang="en-US" sz="4000" dirty="0" smtClean="0">
                <a:latin typeface="Times New Roman" pitchFamily="18" charset="0"/>
                <a:cs typeface="Times New Roman" pitchFamily="18" charset="0"/>
              </a:rPr>
              <a:t>A theoretical knowledge of different project management techniques</a:t>
            </a:r>
          </a:p>
          <a:p>
            <a:pPr eaLnBrk="1" hangingPunct="1">
              <a:buNone/>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Good qualitative judgment and decision taking capabilities.</a:t>
            </a:r>
          </a:p>
          <a:p>
            <a:pPr eaLnBrk="1" hangingPunct="1">
              <a:buFont typeface="Wingdings" pitchFamily="2" charset="2"/>
              <a:buChar char="Ø"/>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Good communication skills and the ability get work done.</a:t>
            </a:r>
          </a:p>
          <a:p>
            <a:pPr eaLnBrk="1" hangingPunct="1">
              <a:buFont typeface="Wingdings" pitchFamily="2" charset="2"/>
              <a:buChar char="Ø"/>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Skills for tracking and controlling the progress of the project, customer interaction, managerial presentations, and team building</a:t>
            </a:r>
          </a:p>
        </p:txBody>
      </p:sp>
    </p:spTree>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97" y="284926"/>
            <a:ext cx="15407005" cy="1114496"/>
          </a:xfrm>
        </p:spPr>
        <p:txBody>
          <a:bodyPr>
            <a:normAutofit/>
          </a:bodyPr>
          <a:lstStyle/>
          <a:p>
            <a:pPr algn="l" eaLnBrk="1" fontAlgn="auto" hangingPunct="1">
              <a:spcAft>
                <a:spcPts val="0"/>
              </a:spcAft>
              <a:defRPr/>
            </a:pPr>
            <a:r>
              <a:rPr lang="en-US" dirty="0" smtClean="0">
                <a:latin typeface="Times New Roman" pitchFamily="18" charset="0"/>
                <a:cs typeface="Times New Roman" pitchFamily="18" charset="0"/>
              </a:rPr>
              <a:t>Responsibilities of a software project manager </a:t>
            </a:r>
            <a:endParaRPr lang="en-US" dirty="0">
              <a:latin typeface="Times New Roman" pitchFamily="18" charset="0"/>
              <a:cs typeface="Times New Roman" pitchFamily="18" charset="0"/>
            </a:endParaRPr>
          </a:p>
        </p:txBody>
      </p:sp>
      <p:sp>
        <p:nvSpPr>
          <p:cNvPr id="38915" name="Content Placeholder 2"/>
          <p:cNvSpPr>
            <a:spLocks noGrp="1"/>
          </p:cNvSpPr>
          <p:nvPr>
            <p:ph idx="1"/>
          </p:nvPr>
        </p:nvSpPr>
        <p:spPr>
          <a:xfrm>
            <a:off x="270298" y="1614732"/>
            <a:ext cx="15542154" cy="7503867"/>
          </a:xfrm>
        </p:spPr>
        <p:txBody>
          <a:bodyPr>
            <a:normAutofit/>
          </a:bodyPr>
          <a:lstStyle/>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Activities can be broadly classified: </a:t>
            </a:r>
          </a:p>
          <a:p>
            <a:pPr lvl="1"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1. project planning,   2. project monitoring and control activities. </a:t>
            </a:r>
          </a:p>
          <a:p>
            <a:pPr eaLnBrk="1" fontAlgn="auto" hangingPunct="1">
              <a:spcAft>
                <a:spcPts val="0"/>
              </a:spcAft>
              <a:buFont typeface="Wingdings" pitchFamily="2" charset="2"/>
              <a:buChar char="Ø"/>
              <a:defRPr/>
            </a:pPr>
            <a:r>
              <a:rPr lang="en-US" sz="4000" i="1" dirty="0" smtClean="0">
                <a:solidFill>
                  <a:srgbClr val="FF0000"/>
                </a:solidFill>
                <a:latin typeface="Times New Roman" pitchFamily="18" charset="0"/>
                <a:cs typeface="Times New Roman" pitchFamily="18" charset="0"/>
              </a:rPr>
              <a:t>The project planning activity </a:t>
            </a:r>
            <a:r>
              <a:rPr lang="en-US" sz="4000" dirty="0" smtClean="0">
                <a:latin typeface="Times New Roman" pitchFamily="18" charset="0"/>
                <a:cs typeface="Times New Roman" pitchFamily="18" charset="0"/>
              </a:rPr>
              <a:t>is undertaken before the development starts to plan the activities to be undertaken during development. </a:t>
            </a:r>
          </a:p>
          <a:p>
            <a:pPr eaLnBrk="1" fontAlgn="auto" hangingPunct="1">
              <a:spcAft>
                <a:spcPts val="0"/>
              </a:spcAft>
              <a:buFont typeface="Wingdings" pitchFamily="2" charset="2"/>
              <a:buChar char="Ø"/>
              <a:defRPr/>
            </a:pPr>
            <a:r>
              <a:rPr lang="en-US" sz="4000" i="1" dirty="0" smtClean="0">
                <a:solidFill>
                  <a:srgbClr val="FF0000"/>
                </a:solidFill>
                <a:latin typeface="Times New Roman" pitchFamily="18" charset="0"/>
                <a:cs typeface="Times New Roman" pitchFamily="18" charset="0"/>
              </a:rPr>
              <a:t>The project monitoring and control activities </a:t>
            </a:r>
            <a:r>
              <a:rPr lang="en-US" sz="4000" dirty="0" smtClean="0">
                <a:latin typeface="Times New Roman" pitchFamily="18" charset="0"/>
                <a:cs typeface="Times New Roman" pitchFamily="18" charset="0"/>
              </a:rPr>
              <a:t>are undertaken once the development activities start with the aim of ensuring that the development proceeds as per plan and changing the plan whenever required to cope up with the situation. </a:t>
            </a:r>
          </a:p>
          <a:p>
            <a:pPr eaLnBrk="1" fontAlgn="auto" hangingPunct="1">
              <a:spcAft>
                <a:spcPts val="0"/>
              </a:spcAft>
              <a:buFont typeface="Wingdings 2"/>
              <a:buChar char=""/>
              <a:defRPr/>
            </a:pPr>
            <a:endParaRPr lang="en-US" dirty="0" smtClean="0"/>
          </a:p>
        </p:txBody>
      </p:sp>
    </p:spTree>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565150" y="901700"/>
            <a:ext cx="7446645" cy="661719"/>
          </a:xfrm>
        </p:spPr>
        <p:txBody>
          <a:bodyPr/>
          <a:lstStyle/>
          <a:p>
            <a:pPr algn="l" eaLnBrk="1" fontAlgn="auto" hangingPunct="1">
              <a:spcAft>
                <a:spcPts val="0"/>
              </a:spcAft>
              <a:defRPr/>
            </a:pPr>
            <a:r>
              <a:rPr lang="en-US" dirty="0" smtClean="0">
                <a:solidFill>
                  <a:srgbClr val="7B9899"/>
                </a:solidFill>
              </a:rPr>
              <a:t>Project planning </a:t>
            </a:r>
          </a:p>
        </p:txBody>
      </p:sp>
      <p:sp>
        <p:nvSpPr>
          <p:cNvPr id="3" name="Content Placeholder 2"/>
          <p:cNvSpPr>
            <a:spLocks noGrp="1"/>
          </p:cNvSpPr>
          <p:nvPr>
            <p:ph idx="1"/>
          </p:nvPr>
        </p:nvSpPr>
        <p:spPr>
          <a:xfrm>
            <a:off x="336550" y="1892300"/>
            <a:ext cx="15083211" cy="7503869"/>
          </a:xfrm>
        </p:spPr>
        <p:txBody>
          <a:bodyPr>
            <a:normAutofit/>
          </a:bodyPr>
          <a:lstStyle/>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Project planning is undertaken and completed even before any development activity starts. </a:t>
            </a:r>
          </a:p>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Project planning consists of the following essential </a:t>
            </a:r>
            <a:r>
              <a:rPr lang="en-US" sz="3600" b="1" dirty="0" smtClean="0">
                <a:latin typeface="Times New Roman" pitchFamily="18" charset="0"/>
                <a:cs typeface="Times New Roman" pitchFamily="18" charset="0"/>
              </a:rPr>
              <a:t>activities</a:t>
            </a:r>
            <a:r>
              <a:rPr lang="en-US" sz="3600" dirty="0" smtClean="0">
                <a:latin typeface="Times New Roman" pitchFamily="18" charset="0"/>
                <a:cs typeface="Times New Roman" pitchFamily="18" charset="0"/>
              </a:rPr>
              <a:t>: </a:t>
            </a:r>
          </a:p>
          <a:p>
            <a:pPr marL="977244" lvl="1" indent="-542914"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Estimating the following attributes of the project: </a:t>
            </a:r>
          </a:p>
          <a:p>
            <a:pPr marL="1483964" lvl="2" indent="-542914" eaLnBrk="1" fontAlgn="auto" hangingPunct="1">
              <a:spcAft>
                <a:spcPts val="0"/>
              </a:spcAft>
              <a:buClr>
                <a:schemeClr val="accent3"/>
              </a:buClr>
              <a:buFont typeface="Wingdings" pitchFamily="2" charset="2"/>
              <a:buChar char="Ø"/>
              <a:defRPr/>
            </a:pPr>
            <a:r>
              <a:rPr lang="en-US" sz="3600" b="1" dirty="0" smtClean="0">
                <a:solidFill>
                  <a:srgbClr val="FF0000"/>
                </a:solidFill>
                <a:latin typeface="Times New Roman" pitchFamily="18" charset="0"/>
                <a:cs typeface="Times New Roman" pitchFamily="18" charset="0"/>
              </a:rPr>
              <a:t>Project size</a:t>
            </a:r>
            <a:r>
              <a:rPr lang="en-US" sz="3600" b="1" dirty="0" smtClean="0">
                <a:latin typeface="Times New Roman" pitchFamily="18" charset="0"/>
                <a:cs typeface="Times New Roman" pitchFamily="18" charset="0"/>
              </a:rPr>
              <a:t>: What will be problem complexity in terms of the effort and time required to develop the product? </a:t>
            </a:r>
          </a:p>
          <a:p>
            <a:pPr marL="1483964" lvl="2" indent="-542914" eaLnBrk="1" fontAlgn="auto" hangingPunct="1">
              <a:spcAft>
                <a:spcPts val="0"/>
              </a:spcAft>
              <a:buClr>
                <a:schemeClr val="accent3"/>
              </a:buClr>
              <a:buFont typeface="Wingdings" pitchFamily="2" charset="2"/>
              <a:buChar char="Ø"/>
              <a:defRPr/>
            </a:pPr>
            <a:r>
              <a:rPr lang="en-US" sz="3600" b="1" dirty="0" smtClean="0">
                <a:solidFill>
                  <a:srgbClr val="FF0000"/>
                </a:solidFill>
                <a:latin typeface="Times New Roman" pitchFamily="18" charset="0"/>
                <a:cs typeface="Times New Roman" pitchFamily="18" charset="0"/>
              </a:rPr>
              <a:t>Cost: </a:t>
            </a:r>
            <a:r>
              <a:rPr lang="en-US" sz="3600" b="1" dirty="0" smtClean="0">
                <a:latin typeface="Times New Roman" pitchFamily="18" charset="0"/>
                <a:cs typeface="Times New Roman" pitchFamily="18" charset="0"/>
              </a:rPr>
              <a:t>How much is it going to cost to develop the project? </a:t>
            </a:r>
          </a:p>
          <a:p>
            <a:pPr marL="1483964" lvl="2" indent="-542914" eaLnBrk="1" fontAlgn="auto" hangingPunct="1">
              <a:spcAft>
                <a:spcPts val="0"/>
              </a:spcAft>
              <a:buClr>
                <a:schemeClr val="accent3"/>
              </a:buClr>
              <a:buFont typeface="Wingdings" pitchFamily="2" charset="2"/>
              <a:buChar char="Ø"/>
              <a:defRPr/>
            </a:pPr>
            <a:r>
              <a:rPr lang="en-US" sz="3600" b="1" dirty="0" smtClean="0">
                <a:solidFill>
                  <a:srgbClr val="FF0000"/>
                </a:solidFill>
                <a:latin typeface="Times New Roman" pitchFamily="18" charset="0"/>
                <a:cs typeface="Times New Roman" pitchFamily="18" charset="0"/>
              </a:rPr>
              <a:t>Duration: </a:t>
            </a:r>
            <a:r>
              <a:rPr lang="en-US" sz="3600" b="1" dirty="0" smtClean="0">
                <a:latin typeface="Times New Roman" pitchFamily="18" charset="0"/>
                <a:cs typeface="Times New Roman" pitchFamily="18" charset="0"/>
              </a:rPr>
              <a:t>How long is it going to take to complete development? </a:t>
            </a:r>
          </a:p>
          <a:p>
            <a:pPr marL="1483964" lvl="2" indent="-542914" eaLnBrk="1" fontAlgn="auto" hangingPunct="1">
              <a:spcAft>
                <a:spcPts val="0"/>
              </a:spcAft>
              <a:buClr>
                <a:schemeClr val="accent3"/>
              </a:buClr>
              <a:buFont typeface="Wingdings" pitchFamily="2" charset="2"/>
              <a:buChar char="Ø"/>
              <a:defRPr/>
            </a:pPr>
            <a:r>
              <a:rPr lang="en-US" sz="3600" b="1" dirty="0" smtClean="0">
                <a:solidFill>
                  <a:srgbClr val="FF0000"/>
                </a:solidFill>
                <a:latin typeface="Times New Roman" pitchFamily="18" charset="0"/>
                <a:cs typeface="Times New Roman" pitchFamily="18" charset="0"/>
              </a:rPr>
              <a:t>Effort: </a:t>
            </a:r>
            <a:r>
              <a:rPr lang="en-US" sz="3600" b="1" dirty="0" smtClean="0">
                <a:latin typeface="Times New Roman" pitchFamily="18" charset="0"/>
                <a:cs typeface="Times New Roman" pitchFamily="18" charset="0"/>
              </a:rPr>
              <a:t>How much effort would be required? </a:t>
            </a:r>
          </a:p>
        </p:txBody>
      </p:sp>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597" y="2066460"/>
            <a:ext cx="15407005" cy="3841052"/>
          </a:xfrm>
        </p:spPr>
        <p:txBody>
          <a:bodyPr/>
          <a:lstStyle/>
          <a:p>
            <a:pPr>
              <a:buFont typeface="Wingdings" pitchFamily="2" charset="2"/>
              <a:buChar char="Ø"/>
              <a:defRPr/>
            </a:pPr>
            <a:r>
              <a:rPr lang="en-US" sz="3200" dirty="0" smtClean="0">
                <a:latin typeface="Times New Roman" pitchFamily="18" charset="0"/>
                <a:cs typeface="Times New Roman" pitchFamily="18" charset="0"/>
              </a:rPr>
              <a:t>The effectiveness of the subsequent planning activities is based on the accuracy of these estimations. </a:t>
            </a:r>
          </a:p>
          <a:p>
            <a:pPr marL="977244" lvl="1" indent="-542914">
              <a:buFont typeface="Wingdings" pitchFamily="2" charset="2"/>
              <a:buChar char="Ø"/>
              <a:defRPr/>
            </a:pPr>
            <a:r>
              <a:rPr lang="en-US" sz="3200" dirty="0" smtClean="0">
                <a:latin typeface="Times New Roman" pitchFamily="18" charset="0"/>
                <a:cs typeface="Times New Roman" pitchFamily="18" charset="0"/>
              </a:rPr>
              <a:t>Scheduling manpower and other resources</a:t>
            </a:r>
          </a:p>
          <a:p>
            <a:pPr marL="977244" lvl="1" indent="-542914">
              <a:buFont typeface="Wingdings" pitchFamily="2" charset="2"/>
              <a:buChar char="Ø"/>
              <a:defRPr/>
            </a:pPr>
            <a:r>
              <a:rPr lang="en-US" sz="3200" dirty="0" smtClean="0">
                <a:latin typeface="Times New Roman" pitchFamily="18" charset="0"/>
                <a:cs typeface="Times New Roman" pitchFamily="18" charset="0"/>
              </a:rPr>
              <a:t>Staff organization and staffing plans </a:t>
            </a:r>
          </a:p>
          <a:p>
            <a:pPr marL="977244" lvl="1" indent="-542914">
              <a:buFont typeface="Wingdings" pitchFamily="2" charset="2"/>
              <a:buChar char="Ø"/>
              <a:defRPr/>
            </a:pPr>
            <a:r>
              <a:rPr lang="en-US" sz="3200" dirty="0" smtClean="0">
                <a:latin typeface="Times New Roman" pitchFamily="18" charset="0"/>
                <a:cs typeface="Times New Roman" pitchFamily="18" charset="0"/>
              </a:rPr>
              <a:t>Risk identification, analysis, and abatement planning </a:t>
            </a:r>
          </a:p>
          <a:p>
            <a:pPr marL="977244" lvl="1" indent="-542914">
              <a:buFont typeface="Wingdings" pitchFamily="2" charset="2"/>
              <a:buChar char="Ø"/>
              <a:defRPr/>
            </a:pPr>
            <a:r>
              <a:rPr lang="en-US" sz="3200" dirty="0" smtClean="0">
                <a:latin typeface="Times New Roman" pitchFamily="18" charset="0"/>
                <a:cs typeface="Times New Roman" pitchFamily="18" charset="0"/>
              </a:rPr>
              <a:t>Miscellaneous plans such as quality assurance plan, configuration management plan, etc.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1250950" y="292100"/>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VISION </a:t>
            </a:r>
            <a:r>
              <a:rPr lang="en-US" sz="4000" b="1" dirty="0">
                <a:latin typeface="Times New Roman" pitchFamily="18" charset="0"/>
                <a:cs typeface="Times New Roman" pitchFamily="18" charset="0"/>
              </a:rPr>
              <a:t>AND MISSION OF DEPARTMENT</a:t>
            </a:r>
            <a:endParaRPr lang="en-IN" sz="4000" b="1" dirty="0">
              <a:latin typeface="Times New Roman" pitchFamily="18" charset="0"/>
              <a:cs typeface="Times New Roman" pitchFamily="18" charset="0"/>
            </a:endParaRPr>
          </a:p>
        </p:txBody>
      </p:sp>
      <p:sp>
        <p:nvSpPr>
          <p:cNvPr id="12" name="Text Placeholder 11"/>
          <p:cNvSpPr>
            <a:spLocks noGrp="1"/>
          </p:cNvSpPr>
          <p:nvPr>
            <p:ph type="body" idx="1"/>
          </p:nvPr>
        </p:nvSpPr>
        <p:spPr>
          <a:xfrm>
            <a:off x="946150" y="1587500"/>
            <a:ext cx="14706600" cy="7663636"/>
          </a:xfrm>
        </p:spPr>
        <p:txBody>
          <a:bodyPr/>
          <a:lstStyle/>
          <a:p>
            <a:r>
              <a:rPr lang="en-IN" sz="3200" b="1" dirty="0" smtClean="0">
                <a:solidFill>
                  <a:schemeClr val="tx1"/>
                </a:solidFill>
                <a:latin typeface="Times New Roman" pitchFamily="18" charset="0"/>
                <a:cs typeface="Times New Roman" pitchFamily="18" charset="0"/>
              </a:rPr>
              <a:t>VISION</a:t>
            </a:r>
          </a:p>
          <a:p>
            <a:pPr marL="0" indent="0" algn="just">
              <a:lnSpc>
                <a:spcPct val="150000"/>
              </a:lnSpc>
              <a:buNone/>
            </a:pPr>
            <a:r>
              <a:rPr lang="en-US" sz="2800" dirty="0" smtClean="0">
                <a:solidFill>
                  <a:schemeClr val="tx1"/>
                </a:solidFill>
                <a:latin typeface="Times New Roman" pitchFamily="18" charset="0"/>
                <a:cs typeface="Times New Roman" pitchFamily="18" charset="0"/>
              </a:rPr>
              <a:t>To become renowned Centre of excellence in computer science and engineering and make competent engineers &amp; professionals with high ethical values prepared for lifelong learning.</a:t>
            </a:r>
          </a:p>
          <a:p>
            <a:endParaRPr lang="en-IN" sz="3200" b="1" dirty="0" smtClean="0">
              <a:solidFill>
                <a:schemeClr val="tx1"/>
              </a:solidFill>
              <a:latin typeface="Times New Roman" pitchFamily="18" charset="0"/>
              <a:cs typeface="Times New Roman" pitchFamily="18" charset="0"/>
            </a:endParaRPr>
          </a:p>
          <a:p>
            <a:r>
              <a:rPr lang="en-US" sz="3200" b="1" dirty="0" smtClean="0">
                <a:solidFill>
                  <a:schemeClr val="tx1"/>
                </a:solidFill>
                <a:latin typeface="Times New Roman" pitchFamily="18" charset="0"/>
                <a:cs typeface="Times New Roman" pitchFamily="18" charset="0"/>
              </a:rPr>
              <a:t>MISSION</a:t>
            </a:r>
          </a:p>
          <a:p>
            <a:pPr algn="just">
              <a:lnSpc>
                <a:spcPct val="150000"/>
              </a:lnSpc>
              <a:buNone/>
            </a:pPr>
            <a:r>
              <a:rPr lang="en-US" sz="2800" b="1" dirty="0" smtClean="0">
                <a:solidFill>
                  <a:schemeClr val="tx1"/>
                </a:solidFill>
                <a:latin typeface="Times New Roman" pitchFamily="18" charset="0"/>
                <a:cs typeface="Times New Roman" pitchFamily="18" charset="0"/>
              </a:rPr>
              <a:t>M1: </a:t>
            </a:r>
            <a:r>
              <a:rPr lang="en-US" sz="2800" dirty="0" smtClean="0">
                <a:solidFill>
                  <a:schemeClr val="tx1"/>
                </a:solidFill>
                <a:latin typeface="Times New Roman" pitchFamily="18" charset="0"/>
                <a:cs typeface="Times New Roman" pitchFamily="18" charset="0"/>
              </a:rPr>
              <a:t>To impart outcome based education for emerging technologies in the field of computer science and engineering. </a:t>
            </a:r>
          </a:p>
          <a:p>
            <a:pPr algn="just">
              <a:lnSpc>
                <a:spcPct val="150000"/>
              </a:lnSpc>
              <a:buNone/>
            </a:pPr>
            <a:r>
              <a:rPr lang="en-US" sz="2800" b="1" dirty="0" smtClean="0">
                <a:solidFill>
                  <a:schemeClr val="tx1"/>
                </a:solidFill>
                <a:latin typeface="Times New Roman" pitchFamily="18" charset="0"/>
                <a:cs typeface="Times New Roman" pitchFamily="18" charset="0"/>
              </a:rPr>
              <a:t>M2: </a:t>
            </a:r>
            <a:r>
              <a:rPr lang="en-US" sz="2800" dirty="0" smtClean="0">
                <a:solidFill>
                  <a:schemeClr val="tx1"/>
                </a:solidFill>
                <a:latin typeface="Times New Roman" pitchFamily="18" charset="0"/>
                <a:cs typeface="Times New Roman" pitchFamily="18" charset="0"/>
              </a:rPr>
              <a:t>To provide opportunities for interaction between academia and industry.  </a:t>
            </a:r>
          </a:p>
          <a:p>
            <a:pPr algn="just">
              <a:lnSpc>
                <a:spcPct val="150000"/>
              </a:lnSpc>
              <a:buNone/>
            </a:pPr>
            <a:r>
              <a:rPr lang="en-US" sz="2800" b="1" dirty="0" smtClean="0">
                <a:solidFill>
                  <a:schemeClr val="tx1"/>
                </a:solidFill>
                <a:latin typeface="Times New Roman" pitchFamily="18" charset="0"/>
                <a:cs typeface="Times New Roman" pitchFamily="18" charset="0"/>
              </a:rPr>
              <a:t>M3: </a:t>
            </a:r>
            <a:r>
              <a:rPr lang="en-US" sz="2800" dirty="0" smtClean="0">
                <a:solidFill>
                  <a:schemeClr val="tx1"/>
                </a:solidFill>
                <a:latin typeface="Times New Roman" pitchFamily="18" charset="0"/>
                <a:cs typeface="Times New Roman" pitchFamily="18" charset="0"/>
              </a:rPr>
              <a:t>To provide platform for lifelong learning by accepting the change in technologies</a:t>
            </a:r>
          </a:p>
          <a:p>
            <a:pPr algn="just">
              <a:lnSpc>
                <a:spcPct val="150000"/>
              </a:lnSpc>
              <a:buNone/>
            </a:pPr>
            <a:r>
              <a:rPr lang="en-US" sz="2800" b="1" dirty="0" smtClean="0">
                <a:solidFill>
                  <a:schemeClr val="tx1"/>
                </a:solidFill>
                <a:latin typeface="Times New Roman" pitchFamily="18" charset="0"/>
                <a:cs typeface="Times New Roman" pitchFamily="18" charset="0"/>
              </a:rPr>
              <a:t>M4: </a:t>
            </a:r>
            <a:r>
              <a:rPr lang="en-US" sz="2800" dirty="0" smtClean="0">
                <a:solidFill>
                  <a:schemeClr val="tx1"/>
                </a:solidFill>
                <a:latin typeface="Times New Roman" pitchFamily="18" charset="0"/>
                <a:cs typeface="Times New Roman" pitchFamily="18" charset="0"/>
              </a:rPr>
              <a:t>To develop aptitude of fulfilling social responsibilities.</a:t>
            </a:r>
          </a:p>
          <a:p>
            <a:endParaRPr lang="en-IN" sz="3200" b="1" dirty="0" smtClean="0">
              <a:latin typeface="Times New Roman" pitchFamily="18" charset="0"/>
              <a:cs typeface="Times New Roman" pitchFamily="18" charset="0"/>
            </a:endParaRPr>
          </a:p>
          <a:p>
            <a:endParaRPr lang="en-US" dirty="0"/>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3</a:t>
            </a:fld>
            <a:endParaRPr lang="en-IN"/>
          </a:p>
        </p:txBody>
      </p:sp>
      <p:sp>
        <p:nvSpPr>
          <p:cNvPr id="13"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65" y="202614"/>
            <a:ext cx="15136707" cy="1317131"/>
          </a:xfrm>
        </p:spPr>
        <p:txBody>
          <a:bodyPr>
            <a:normAutofit/>
          </a:bodyPr>
          <a:lstStyle/>
          <a:p>
            <a:pPr eaLnBrk="1" fontAlgn="auto" hangingPunct="1">
              <a:spcAft>
                <a:spcPts val="0"/>
              </a:spcAft>
              <a:defRPr/>
            </a:pPr>
            <a:r>
              <a:rPr lang="en-US" dirty="0" smtClean="0"/>
              <a:t>Precedence ordering among project planning activities </a:t>
            </a:r>
            <a:endParaRPr lang="en-US" dirty="0"/>
          </a:p>
        </p:txBody>
      </p:sp>
      <p:pic>
        <p:nvPicPr>
          <p:cNvPr id="52227" name="Picture 2"/>
          <p:cNvPicPr>
            <a:picLocks noGrp="1" noChangeAspect="1" noChangeArrowheads="1"/>
          </p:cNvPicPr>
          <p:nvPr>
            <p:ph idx="1"/>
          </p:nvPr>
        </p:nvPicPr>
        <p:blipFill>
          <a:blip r:embed="rId2"/>
          <a:srcRect/>
          <a:stretch>
            <a:fillRect/>
          </a:stretch>
        </p:blipFill>
        <p:spPr>
          <a:xfrm>
            <a:off x="44520" y="1709718"/>
            <a:ext cx="15990849" cy="7408882"/>
          </a:xfrm>
          <a:noFill/>
        </p:spPr>
      </p:pic>
    </p:spTree>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40597" y="284926"/>
            <a:ext cx="15407005" cy="1114496"/>
          </a:xfrm>
        </p:spPr>
        <p:txBody>
          <a:bodyPr>
            <a:normAutofit/>
          </a:bodyPr>
          <a:lstStyle/>
          <a:p>
            <a:pPr eaLnBrk="1" fontAlgn="auto" hangingPunct="1">
              <a:spcAft>
                <a:spcPts val="0"/>
              </a:spcAft>
              <a:defRPr/>
            </a:pPr>
            <a:r>
              <a:rPr lang="en-US" dirty="0" smtClean="0">
                <a:solidFill>
                  <a:srgbClr val="7B9899"/>
                </a:solidFill>
                <a:latin typeface="Times New Roman" pitchFamily="18" charset="0"/>
                <a:cs typeface="Times New Roman" pitchFamily="18" charset="0"/>
              </a:rPr>
              <a:t>Software Project Management Plan (SPMP) </a:t>
            </a:r>
          </a:p>
        </p:txBody>
      </p:sp>
      <p:sp>
        <p:nvSpPr>
          <p:cNvPr id="3" name="Content Placeholder 2"/>
          <p:cNvSpPr>
            <a:spLocks noGrp="1"/>
          </p:cNvSpPr>
          <p:nvPr>
            <p:ph idx="1"/>
          </p:nvPr>
        </p:nvSpPr>
        <p:spPr>
          <a:xfrm>
            <a:off x="488950" y="1282700"/>
            <a:ext cx="15407005" cy="7408882"/>
          </a:xfrm>
        </p:spPr>
        <p:txBody>
          <a:bodyPr>
            <a:noAutofit/>
          </a:bodyPr>
          <a:lstStyle/>
          <a:p>
            <a:pPr eaLnBrk="1" fontAlgn="auto" hangingPunct="1">
              <a:spcAft>
                <a:spcPts val="0"/>
              </a:spcAft>
              <a:buFont typeface="Wingdings" pitchFamily="2" charset="2"/>
              <a:buChar char="Ø"/>
              <a:defRPr/>
            </a:pPr>
            <a:r>
              <a:rPr lang="en-US" sz="4400" dirty="0" smtClean="0">
                <a:latin typeface="Times New Roman" pitchFamily="18" charset="0"/>
                <a:cs typeface="Times New Roman" pitchFamily="18" charset="0"/>
              </a:rPr>
              <a:t>Once project planning is complete, project managers document their plans in a Software Project Management Plan (SPMP) document. </a:t>
            </a:r>
          </a:p>
          <a:p>
            <a:pPr eaLnBrk="1" fontAlgn="auto" hangingPunct="1">
              <a:spcAft>
                <a:spcPts val="0"/>
              </a:spcAft>
              <a:buFont typeface="Wingdings" pitchFamily="2" charset="2"/>
              <a:buChar char="Ø"/>
              <a:defRPr/>
            </a:pPr>
            <a:r>
              <a:rPr lang="en-US" sz="4400" dirty="0" smtClean="0">
                <a:latin typeface="Times New Roman" pitchFamily="18" charset="0"/>
                <a:cs typeface="Times New Roman" pitchFamily="18" charset="0"/>
              </a:rPr>
              <a:t>Organization of the Software Project Management Plan (SPMP) Document </a:t>
            </a:r>
          </a:p>
          <a:p>
            <a:pPr eaLnBrk="1" fontAlgn="auto" hangingPunct="1">
              <a:spcAft>
                <a:spcPts val="0"/>
              </a:spcAft>
              <a:buFont typeface="Wingdings" pitchFamily="2" charset="2"/>
              <a:buChar char="Ø"/>
              <a:defRPr/>
            </a:pPr>
            <a:r>
              <a:rPr lang="en-US" sz="4400" b="1" dirty="0" smtClean="0">
                <a:latin typeface="Times New Roman" pitchFamily="18" charset="0"/>
                <a:cs typeface="Times New Roman" pitchFamily="18" charset="0"/>
              </a:rPr>
              <a:t>1.</a:t>
            </a:r>
            <a:r>
              <a:rPr lang="en-US" sz="3200" b="1" dirty="0" smtClean="0">
                <a:latin typeface="Times New Roman" pitchFamily="18" charset="0"/>
                <a:cs typeface="Times New Roman" pitchFamily="18" charset="0"/>
              </a:rPr>
              <a:t>Introduction </a:t>
            </a:r>
            <a:endParaRPr lang="en-US" sz="3200" dirty="0" smtClean="0">
              <a:latin typeface="Times New Roman" pitchFamily="18" charset="0"/>
              <a:cs typeface="Times New Roman" pitchFamily="18" charset="0"/>
            </a:endParaRPr>
          </a:p>
          <a:p>
            <a:pPr marL="0" indent="0" eaLnBrk="1" fontAlgn="auto" hangingPunct="1">
              <a:spcAft>
                <a:spcPts val="0"/>
              </a:spcAft>
              <a:buNone/>
              <a:defRPr/>
            </a:pPr>
            <a:r>
              <a:rPr lang="en-US" sz="3200" dirty="0" smtClean="0">
                <a:latin typeface="Times New Roman" pitchFamily="18" charset="0"/>
                <a:cs typeface="Times New Roman" pitchFamily="18" charset="0"/>
              </a:rPr>
              <a:t>(a) Objectives </a:t>
            </a:r>
          </a:p>
          <a:p>
            <a:pPr marL="0" indent="0" eaLnBrk="1" fontAlgn="auto" hangingPunct="1">
              <a:spcAft>
                <a:spcPts val="0"/>
              </a:spcAft>
              <a:buNone/>
              <a:defRPr/>
            </a:pPr>
            <a:r>
              <a:rPr lang="en-US" sz="3200" dirty="0" smtClean="0">
                <a:latin typeface="Times New Roman" pitchFamily="18" charset="0"/>
                <a:cs typeface="Times New Roman" pitchFamily="18" charset="0"/>
              </a:rPr>
              <a:t>(b) Major Functions </a:t>
            </a:r>
          </a:p>
          <a:p>
            <a:pPr marL="0" indent="0" eaLnBrk="1" fontAlgn="auto" hangingPunct="1">
              <a:spcAft>
                <a:spcPts val="0"/>
              </a:spcAft>
              <a:buNone/>
              <a:defRPr/>
            </a:pPr>
            <a:r>
              <a:rPr lang="en-US" sz="3200" dirty="0" smtClean="0">
                <a:latin typeface="Times New Roman" pitchFamily="18" charset="0"/>
                <a:cs typeface="Times New Roman" pitchFamily="18" charset="0"/>
              </a:rPr>
              <a:t>(c) Performance Issues </a:t>
            </a:r>
          </a:p>
          <a:p>
            <a:pPr marL="0" indent="0" eaLnBrk="1" fontAlgn="auto" hangingPunct="1">
              <a:spcAft>
                <a:spcPts val="0"/>
              </a:spcAft>
              <a:buNone/>
              <a:defRPr/>
            </a:pPr>
            <a:r>
              <a:rPr lang="en-US" sz="3200" dirty="0" smtClean="0">
                <a:latin typeface="Times New Roman" pitchFamily="18" charset="0"/>
                <a:cs typeface="Times New Roman" pitchFamily="18" charset="0"/>
              </a:rPr>
              <a:t>(d) Management and Technical Constraints </a:t>
            </a:r>
          </a:p>
          <a:p>
            <a:pPr eaLnBrk="1" fontAlgn="auto" hangingPunct="1">
              <a:spcAft>
                <a:spcPts val="0"/>
              </a:spcAft>
              <a:buFont typeface="Wingdings" pitchFamily="2" charset="2"/>
              <a:buChar char="Ø"/>
              <a:defRPr/>
            </a:pPr>
            <a:endParaRPr lang="en-US" sz="4400" dirty="0" smtClean="0">
              <a:latin typeface="Times New Roman" pitchFamily="18" charset="0"/>
              <a:cs typeface="Times New Roman" pitchFamily="18" charset="0"/>
            </a:endParaRPr>
          </a:p>
          <a:p>
            <a:pPr marL="434331" indent="-434331" eaLnBrk="1" fontAlgn="auto" hangingPunct="1">
              <a:spcAft>
                <a:spcPts val="0"/>
              </a:spcAft>
              <a:buFont typeface="Wingdings 2"/>
              <a:buChar char=""/>
              <a:defRPr/>
            </a:pPr>
            <a:endParaRPr lang="en-US" sz="4400" dirty="0">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97" y="94954"/>
            <a:ext cx="15407005" cy="661720"/>
          </a:xfrm>
        </p:spPr>
        <p:txBody>
          <a:bodyPr/>
          <a:lstStyle/>
          <a:p>
            <a:endParaRPr lang="en-IN"/>
          </a:p>
        </p:txBody>
      </p:sp>
      <p:sp>
        <p:nvSpPr>
          <p:cNvPr id="3" name="Content Placeholder 2"/>
          <p:cNvSpPr>
            <a:spLocks noGrp="1"/>
          </p:cNvSpPr>
          <p:nvPr>
            <p:ph idx="1"/>
          </p:nvPr>
        </p:nvSpPr>
        <p:spPr>
          <a:xfrm>
            <a:off x="540597" y="1424759"/>
            <a:ext cx="15407005" cy="7693841"/>
          </a:xfrm>
        </p:spPr>
        <p:txBody>
          <a:bodyPr>
            <a:normAutofit/>
          </a:bodyPr>
          <a:lstStyle/>
          <a:p>
            <a:pPr>
              <a:buFont typeface="Wingdings" pitchFamily="2" charset="2"/>
              <a:buChar char="Ø"/>
              <a:defRPr/>
            </a:pPr>
            <a:r>
              <a:rPr lang="en-US" b="1" dirty="0" smtClean="0"/>
              <a:t>2</a:t>
            </a:r>
            <a:r>
              <a:rPr lang="en-US" b="1"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Project Estimates </a:t>
            </a:r>
          </a:p>
          <a:p>
            <a:pPr>
              <a:buFont typeface="Wingdings" pitchFamily="2" charset="2"/>
              <a:buChar char="Ø"/>
              <a:defRPr/>
            </a:pPr>
            <a:endParaRPr lang="en-US" sz="3200" dirty="0" smtClean="0">
              <a:latin typeface="Times New Roman" pitchFamily="18" charset="0"/>
              <a:cs typeface="Times New Roman" pitchFamily="18" charset="0"/>
            </a:endParaRPr>
          </a:p>
          <a:p>
            <a:pPr marL="0" indent="0">
              <a:buNone/>
              <a:defRPr/>
            </a:pPr>
            <a:r>
              <a:rPr lang="en-US" sz="3200" dirty="0" smtClean="0">
                <a:latin typeface="Times New Roman" pitchFamily="18" charset="0"/>
                <a:cs typeface="Times New Roman" pitchFamily="18" charset="0"/>
              </a:rPr>
              <a:t>(a) Historical Data Used </a:t>
            </a:r>
          </a:p>
          <a:p>
            <a:pPr marL="0" indent="0">
              <a:buNone/>
              <a:defRPr/>
            </a:pPr>
            <a:r>
              <a:rPr lang="en-US" sz="3200" dirty="0" smtClean="0">
                <a:latin typeface="Times New Roman" pitchFamily="18" charset="0"/>
                <a:cs typeface="Times New Roman" pitchFamily="18" charset="0"/>
              </a:rPr>
              <a:t>(b) Estimation Techniques Used </a:t>
            </a:r>
          </a:p>
          <a:p>
            <a:pPr marL="0" indent="0">
              <a:buNone/>
              <a:defRPr/>
            </a:pPr>
            <a:r>
              <a:rPr lang="en-US" sz="3200" dirty="0" smtClean="0">
                <a:latin typeface="Times New Roman" pitchFamily="18" charset="0"/>
                <a:cs typeface="Times New Roman" pitchFamily="18" charset="0"/>
              </a:rPr>
              <a:t>(c) Effort, Resource, Cost, and Project Duration Estimates </a:t>
            </a:r>
          </a:p>
          <a:p>
            <a:pPr>
              <a:buFont typeface="Wingdings" pitchFamily="2" charset="2"/>
              <a:buChar char="Ø"/>
              <a:defRPr/>
            </a:pPr>
            <a:endParaRPr lang="en-US" sz="3200" dirty="0" smtClean="0">
              <a:latin typeface="Times New Roman" pitchFamily="18" charset="0"/>
              <a:cs typeface="Times New Roman" pitchFamily="18" charset="0"/>
            </a:endParaRPr>
          </a:p>
          <a:p>
            <a:pPr>
              <a:buFont typeface="Wingdings" pitchFamily="2" charset="2"/>
              <a:buChar char="Ø"/>
              <a:defRPr/>
            </a:pPr>
            <a:r>
              <a:rPr lang="en-US" sz="3200" b="1" dirty="0" smtClean="0">
                <a:latin typeface="Times New Roman" pitchFamily="18" charset="0"/>
                <a:cs typeface="Times New Roman" pitchFamily="18" charset="0"/>
              </a:rPr>
              <a:t>3. Schedule </a:t>
            </a:r>
          </a:p>
          <a:p>
            <a:pPr>
              <a:buFont typeface="Wingdings" pitchFamily="2" charset="2"/>
              <a:buChar char="Ø"/>
              <a:defRPr/>
            </a:pPr>
            <a:endParaRPr lang="en-US" sz="3200" dirty="0" smtClean="0">
              <a:latin typeface="Times New Roman" pitchFamily="18" charset="0"/>
              <a:cs typeface="Times New Roman" pitchFamily="18" charset="0"/>
            </a:endParaRPr>
          </a:p>
          <a:p>
            <a:pPr marL="0" indent="0">
              <a:buNone/>
              <a:defRPr/>
            </a:pPr>
            <a:r>
              <a:rPr lang="en-US" sz="3200" dirty="0" smtClean="0">
                <a:latin typeface="Times New Roman" pitchFamily="18" charset="0"/>
                <a:cs typeface="Times New Roman" pitchFamily="18" charset="0"/>
              </a:rPr>
              <a:t>(a) Work Breakdown Structure </a:t>
            </a:r>
          </a:p>
          <a:p>
            <a:pPr marL="0" indent="0">
              <a:buNone/>
              <a:defRPr/>
            </a:pPr>
            <a:r>
              <a:rPr lang="en-US" sz="3200" dirty="0" smtClean="0">
                <a:latin typeface="Times New Roman" pitchFamily="18" charset="0"/>
                <a:cs typeface="Times New Roman" pitchFamily="18" charset="0"/>
              </a:rPr>
              <a:t>(b) Task Network Representation </a:t>
            </a:r>
          </a:p>
          <a:p>
            <a:pPr marL="0" indent="0">
              <a:buNone/>
              <a:defRPr/>
            </a:pPr>
            <a:r>
              <a:rPr lang="en-US" sz="3200" dirty="0" smtClean="0">
                <a:latin typeface="Times New Roman" pitchFamily="18" charset="0"/>
                <a:cs typeface="Times New Roman" pitchFamily="18" charset="0"/>
              </a:rPr>
              <a:t>(c) Gantt Chart Representation </a:t>
            </a:r>
          </a:p>
          <a:p>
            <a:pPr marL="0" indent="0">
              <a:buNone/>
              <a:defRPr/>
            </a:pPr>
            <a:r>
              <a:rPr lang="en-US" sz="3200" dirty="0" smtClean="0">
                <a:latin typeface="Times New Roman" pitchFamily="18" charset="0"/>
                <a:cs typeface="Times New Roman" pitchFamily="18" charset="0"/>
              </a:rPr>
              <a:t>(d) PERT Chart Representation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4965" y="1424759"/>
            <a:ext cx="15083211" cy="7693841"/>
          </a:xfrm>
        </p:spPr>
        <p:txBody>
          <a:bodyPr>
            <a:normAutofit lnSpcReduction="10000"/>
          </a:bodyPr>
          <a:lstStyle/>
          <a:p>
            <a:pPr eaLnBrk="1" fontAlgn="auto" hangingPunct="1">
              <a:spcAft>
                <a:spcPts val="0"/>
              </a:spcAft>
              <a:buFont typeface="Wingdings" pitchFamily="2" charset="2"/>
              <a:buChar char="Ø"/>
              <a:defRPr/>
            </a:pPr>
            <a:r>
              <a:rPr lang="en-US" sz="3200" b="1" dirty="0" smtClean="0">
                <a:latin typeface="Times New Roman" pitchFamily="18" charset="0"/>
                <a:cs typeface="Times New Roman" pitchFamily="18" charset="0"/>
              </a:rPr>
              <a:t>4. Project Resources </a:t>
            </a:r>
          </a:p>
          <a:p>
            <a:pPr marL="0" indent="0" eaLnBrk="1" fontAlgn="auto" hangingPunct="1">
              <a:spcAft>
                <a:spcPts val="0"/>
              </a:spcAft>
              <a:buNone/>
              <a:defRPr/>
            </a:pPr>
            <a:r>
              <a:rPr lang="en-US" sz="3200" dirty="0" smtClean="0">
                <a:latin typeface="Times New Roman" pitchFamily="18" charset="0"/>
                <a:cs typeface="Times New Roman" pitchFamily="18" charset="0"/>
              </a:rPr>
              <a:t>(a) People </a:t>
            </a:r>
          </a:p>
          <a:p>
            <a:pPr marL="0" indent="0" eaLnBrk="1" fontAlgn="auto" hangingPunct="1">
              <a:spcAft>
                <a:spcPts val="0"/>
              </a:spcAft>
              <a:buNone/>
              <a:defRPr/>
            </a:pPr>
            <a:r>
              <a:rPr lang="en-US" sz="3200" dirty="0" smtClean="0">
                <a:latin typeface="Times New Roman" pitchFamily="18" charset="0"/>
                <a:cs typeface="Times New Roman" pitchFamily="18" charset="0"/>
              </a:rPr>
              <a:t>(b) Hardware and Software </a:t>
            </a:r>
          </a:p>
          <a:p>
            <a:pPr marL="0" indent="0" eaLnBrk="1" fontAlgn="auto" hangingPunct="1">
              <a:spcAft>
                <a:spcPts val="0"/>
              </a:spcAft>
              <a:buNone/>
              <a:defRPr/>
            </a:pPr>
            <a:r>
              <a:rPr lang="en-US" sz="3200" dirty="0" smtClean="0">
                <a:latin typeface="Times New Roman" pitchFamily="18" charset="0"/>
                <a:cs typeface="Times New Roman" pitchFamily="18" charset="0"/>
              </a:rPr>
              <a:t>(c) Special Resources </a:t>
            </a:r>
          </a:p>
          <a:p>
            <a:pPr eaLnBrk="1" fontAlgn="auto" hangingPunct="1">
              <a:spcAft>
                <a:spcPts val="0"/>
              </a:spcAft>
              <a:buFont typeface="Wingdings" pitchFamily="2" charset="2"/>
              <a:buChar char="Ø"/>
              <a:defRPr/>
            </a:pPr>
            <a:endParaRPr lang="en-US" sz="3200" b="1" dirty="0" smtClean="0">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sz="3200" b="1" dirty="0" smtClean="0">
                <a:latin typeface="Times New Roman" pitchFamily="18" charset="0"/>
                <a:cs typeface="Times New Roman" pitchFamily="18" charset="0"/>
              </a:rPr>
              <a:t>5. Staff Organization </a:t>
            </a:r>
          </a:p>
          <a:p>
            <a:pPr marL="0" indent="0" eaLnBrk="1" fontAlgn="auto" hangingPunct="1">
              <a:spcAft>
                <a:spcPts val="0"/>
              </a:spcAft>
              <a:buNone/>
              <a:defRPr/>
            </a:pPr>
            <a:r>
              <a:rPr lang="en-US" sz="3200" dirty="0" smtClean="0">
                <a:latin typeface="Times New Roman" pitchFamily="18" charset="0"/>
                <a:cs typeface="Times New Roman" pitchFamily="18" charset="0"/>
              </a:rPr>
              <a:t>(a) Team Structure </a:t>
            </a:r>
          </a:p>
          <a:p>
            <a:pPr marL="0" indent="0" eaLnBrk="1" fontAlgn="auto" hangingPunct="1">
              <a:spcAft>
                <a:spcPts val="0"/>
              </a:spcAft>
              <a:buNone/>
              <a:defRPr/>
            </a:pPr>
            <a:r>
              <a:rPr lang="en-US" sz="3200" dirty="0" smtClean="0">
                <a:latin typeface="Times New Roman" pitchFamily="18" charset="0"/>
                <a:cs typeface="Times New Roman" pitchFamily="18" charset="0"/>
              </a:rPr>
              <a:t>(b) Management Reporting </a:t>
            </a:r>
          </a:p>
          <a:p>
            <a:pPr eaLnBrk="1" fontAlgn="auto" hangingPunct="1">
              <a:spcAft>
                <a:spcPts val="0"/>
              </a:spcAft>
              <a:buFont typeface="Wingdings" pitchFamily="2" charset="2"/>
              <a:buChar char="Ø"/>
              <a:defRPr/>
            </a:pPr>
            <a:endParaRPr lang="en-US" sz="3200" dirty="0" smtClean="0">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sz="3200" b="1" dirty="0" smtClean="0">
                <a:latin typeface="Times New Roman" pitchFamily="18" charset="0"/>
                <a:cs typeface="Times New Roman" pitchFamily="18" charset="0"/>
              </a:rPr>
              <a:t>6. Risk Management Plan </a:t>
            </a:r>
          </a:p>
          <a:p>
            <a:pPr marL="0" indent="0" eaLnBrk="1" fontAlgn="auto" hangingPunct="1">
              <a:spcAft>
                <a:spcPts val="0"/>
              </a:spcAft>
              <a:buNone/>
              <a:defRPr/>
            </a:pPr>
            <a:r>
              <a:rPr lang="en-US" sz="3200" dirty="0" smtClean="0">
                <a:latin typeface="Times New Roman" pitchFamily="18" charset="0"/>
                <a:cs typeface="Times New Roman" pitchFamily="18" charset="0"/>
              </a:rPr>
              <a:t>(a) Risk Analysis </a:t>
            </a:r>
          </a:p>
          <a:p>
            <a:pPr marL="0" indent="0" eaLnBrk="1" fontAlgn="auto" hangingPunct="1">
              <a:spcAft>
                <a:spcPts val="0"/>
              </a:spcAft>
              <a:buNone/>
              <a:defRPr/>
            </a:pPr>
            <a:r>
              <a:rPr lang="en-US" sz="3200" dirty="0" smtClean="0">
                <a:latin typeface="Times New Roman" pitchFamily="18" charset="0"/>
                <a:cs typeface="Times New Roman" pitchFamily="18" charset="0"/>
              </a:rPr>
              <a:t>(b) Risk Identification </a:t>
            </a:r>
          </a:p>
          <a:p>
            <a:pPr marL="0" indent="0" eaLnBrk="1" fontAlgn="auto" hangingPunct="1">
              <a:spcAft>
                <a:spcPts val="0"/>
              </a:spcAft>
              <a:buNone/>
              <a:defRPr/>
            </a:pPr>
            <a:r>
              <a:rPr lang="en-US" sz="3200" dirty="0" smtClean="0">
                <a:latin typeface="Times New Roman" pitchFamily="18" charset="0"/>
                <a:cs typeface="Times New Roman" pitchFamily="18" charset="0"/>
              </a:rPr>
              <a:t>(c) Risk Estimation </a:t>
            </a:r>
          </a:p>
          <a:p>
            <a:pPr marL="0" indent="0" eaLnBrk="1" fontAlgn="auto" hangingPunct="1">
              <a:spcAft>
                <a:spcPts val="0"/>
              </a:spcAft>
              <a:buNone/>
              <a:defRPr/>
            </a:pPr>
            <a:r>
              <a:rPr lang="en-US" sz="3200" dirty="0" smtClean="0">
                <a:latin typeface="Times New Roman" pitchFamily="18" charset="0"/>
                <a:cs typeface="Times New Roman" pitchFamily="18" charset="0"/>
              </a:rPr>
              <a:t>(d) Risk Abatement Procedures </a:t>
            </a:r>
          </a:p>
          <a:p>
            <a:pPr marL="434331" indent="-434331" eaLnBrk="1" fontAlgn="auto" hangingPunct="1">
              <a:spcAft>
                <a:spcPts val="0"/>
              </a:spcAft>
              <a:buFont typeface="Wingdings 2"/>
              <a:buChar char=""/>
              <a:defRPr/>
            </a:pPr>
            <a:endParaRPr lang="en-US" sz="3200" dirty="0" smtClean="0">
              <a:latin typeface="Times New Roman" pitchFamily="18" charset="0"/>
              <a:cs typeface="Times New Roman" pitchFamily="18" charset="0"/>
            </a:endParaRPr>
          </a:p>
          <a:p>
            <a:pPr marL="434331" indent="-434331" eaLnBrk="1" fontAlgn="auto" hangingPunct="1">
              <a:spcAft>
                <a:spcPts val="0"/>
              </a:spcAft>
              <a:buFont typeface="Wingdings 2"/>
              <a:buChar char=""/>
              <a:defRPr/>
            </a:pPr>
            <a:endParaRPr lang="en-US"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000"/>
                                        <p:tgtEl>
                                          <p:spTgt spid="3">
                                            <p:txEl>
                                              <p:pRg st="10" end="1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2000"/>
                                        <p:tgtEl>
                                          <p:spTgt spid="3">
                                            <p:txEl>
                                              <p:pRg st="11" end="11"/>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2000"/>
                                        <p:tgtEl>
                                          <p:spTgt spid="3">
                                            <p:txEl>
                                              <p:pRg st="12" end="12"/>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fade">
                                      <p:cBhvr>
                                        <p:cTn id="62"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750" y="749300"/>
            <a:ext cx="15407005" cy="7467600"/>
          </a:xfrm>
        </p:spPr>
        <p:txBody>
          <a:bodyPr>
            <a:normAutofit/>
          </a:bodyPr>
          <a:lstStyle/>
          <a:p>
            <a:pPr eaLnBrk="1" fontAlgn="auto" hangingPunct="1">
              <a:spcAft>
                <a:spcPts val="0"/>
              </a:spcAft>
              <a:buFont typeface="Wingdings" pitchFamily="2" charset="2"/>
              <a:buChar char="Ø"/>
              <a:defRPr/>
            </a:pPr>
            <a:r>
              <a:rPr lang="en-US" dirty="0" smtClean="0"/>
              <a:t>7. </a:t>
            </a:r>
            <a:r>
              <a:rPr lang="en-US" sz="3200" b="1" dirty="0" smtClean="0">
                <a:latin typeface="Times New Roman" pitchFamily="18" charset="0"/>
                <a:cs typeface="Times New Roman" pitchFamily="18" charset="0"/>
              </a:rPr>
              <a:t>Project Tracking and Control Plan </a:t>
            </a:r>
          </a:p>
          <a:p>
            <a:pPr eaLnBrk="1" fontAlgn="auto" hangingPunct="1">
              <a:spcAft>
                <a:spcPts val="0"/>
              </a:spcAft>
              <a:buFont typeface="Wingdings" pitchFamily="2" charset="2"/>
              <a:buChar char="Ø"/>
              <a:defRPr/>
            </a:pPr>
            <a:endParaRPr lang="en-US" sz="3200" dirty="0" smtClean="0">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sz="3200" dirty="0" smtClean="0">
                <a:latin typeface="Times New Roman" pitchFamily="18" charset="0"/>
                <a:cs typeface="Times New Roman" pitchFamily="18" charset="0"/>
              </a:rPr>
              <a:t>8. </a:t>
            </a:r>
            <a:r>
              <a:rPr lang="en-US" sz="3200" b="1" dirty="0" smtClean="0">
                <a:latin typeface="Times New Roman" pitchFamily="18" charset="0"/>
                <a:cs typeface="Times New Roman" pitchFamily="18" charset="0"/>
              </a:rPr>
              <a:t>Miscellaneous Plans </a:t>
            </a:r>
            <a:endParaRPr lang="en-US" sz="3200" dirty="0" smtClean="0">
              <a:latin typeface="Times New Roman" pitchFamily="18" charset="0"/>
              <a:cs typeface="Times New Roman" pitchFamily="18" charset="0"/>
            </a:endParaRPr>
          </a:p>
          <a:p>
            <a:pPr marL="0" indent="0" eaLnBrk="1" fontAlgn="auto" hangingPunct="1">
              <a:spcAft>
                <a:spcPts val="0"/>
              </a:spcAft>
              <a:buNone/>
              <a:defRPr/>
            </a:pPr>
            <a:r>
              <a:rPr lang="en-US" sz="3200" dirty="0" smtClean="0">
                <a:latin typeface="Times New Roman" pitchFamily="18" charset="0"/>
                <a:cs typeface="Times New Roman" pitchFamily="18" charset="0"/>
              </a:rPr>
              <a:t>(a) Process Tailoring </a:t>
            </a:r>
          </a:p>
          <a:p>
            <a:pPr marL="0" indent="0" eaLnBrk="1" fontAlgn="auto" hangingPunct="1">
              <a:spcAft>
                <a:spcPts val="0"/>
              </a:spcAft>
              <a:buNone/>
              <a:defRPr/>
            </a:pPr>
            <a:r>
              <a:rPr lang="en-US" sz="3200" dirty="0" smtClean="0">
                <a:latin typeface="Times New Roman" pitchFamily="18" charset="0"/>
                <a:cs typeface="Times New Roman" pitchFamily="18" charset="0"/>
              </a:rPr>
              <a:t>(b) Quality Assurance Plan </a:t>
            </a:r>
          </a:p>
          <a:p>
            <a:pPr marL="0" indent="0" eaLnBrk="1" fontAlgn="auto" hangingPunct="1">
              <a:spcAft>
                <a:spcPts val="0"/>
              </a:spcAft>
              <a:buNone/>
              <a:defRPr/>
            </a:pPr>
            <a:r>
              <a:rPr lang="en-US" sz="3200" dirty="0" smtClean="0">
                <a:latin typeface="Times New Roman" pitchFamily="18" charset="0"/>
                <a:cs typeface="Times New Roman" pitchFamily="18" charset="0"/>
              </a:rPr>
              <a:t>(c) Configuration Management Plan </a:t>
            </a:r>
          </a:p>
          <a:p>
            <a:pPr marL="0" indent="0" eaLnBrk="1" fontAlgn="auto" hangingPunct="1">
              <a:spcAft>
                <a:spcPts val="0"/>
              </a:spcAft>
              <a:buNone/>
              <a:defRPr/>
            </a:pPr>
            <a:r>
              <a:rPr lang="en-US" sz="3200" dirty="0" smtClean="0">
                <a:latin typeface="Times New Roman" pitchFamily="18" charset="0"/>
                <a:cs typeface="Times New Roman" pitchFamily="18" charset="0"/>
              </a:rPr>
              <a:t>(d) Validation and Verification </a:t>
            </a:r>
          </a:p>
          <a:p>
            <a:pPr marL="0" indent="0" eaLnBrk="1" fontAlgn="auto" hangingPunct="1">
              <a:spcAft>
                <a:spcPts val="0"/>
              </a:spcAft>
              <a:buNone/>
              <a:defRPr/>
            </a:pPr>
            <a:r>
              <a:rPr lang="en-US" sz="3200" dirty="0" smtClean="0">
                <a:latin typeface="Times New Roman" pitchFamily="18" charset="0"/>
                <a:cs typeface="Times New Roman" pitchFamily="18" charset="0"/>
              </a:rPr>
              <a:t>(e) System Testing Plan </a:t>
            </a:r>
          </a:p>
          <a:p>
            <a:pPr marL="0" indent="0" eaLnBrk="1" fontAlgn="auto" hangingPunct="1">
              <a:spcAft>
                <a:spcPts val="0"/>
              </a:spcAft>
              <a:buNone/>
              <a:defRPr/>
            </a:pPr>
            <a:r>
              <a:rPr lang="en-US" sz="3200" dirty="0" smtClean="0">
                <a:latin typeface="Times New Roman" pitchFamily="18" charset="0"/>
                <a:cs typeface="Times New Roman" pitchFamily="18" charset="0"/>
              </a:rPr>
              <a:t>(f) Delivery, Installation, and Maintenance Plan </a:t>
            </a:r>
          </a:p>
          <a:p>
            <a:pPr eaLnBrk="1" fontAlgn="auto" hangingPunct="1">
              <a:spcAft>
                <a:spcPts val="0"/>
              </a:spcAft>
              <a:buFont typeface="Wingdings 2"/>
              <a:buChar char=""/>
              <a:defRPr/>
            </a:pPr>
            <a:endParaRPr lang="en-US" dirty="0" smtClean="0"/>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218" name="object 2"/>
          <p:cNvGrpSpPr>
            <a:grpSpLocks/>
          </p:cNvGrpSpPr>
          <p:nvPr/>
        </p:nvGrpSpPr>
        <p:grpSpPr bwMode="auto">
          <a:xfrm>
            <a:off x="44450" y="-12700"/>
            <a:ext cx="16217900" cy="9118600"/>
            <a:chOff x="88900" y="0"/>
            <a:chExt cx="16217900" cy="9118600"/>
          </a:xfrm>
        </p:grpSpPr>
        <p:sp>
          <p:nvSpPr>
            <p:cNvPr id="9222" name="object 3"/>
            <p:cNvSpPr>
              <a:spLocks noChangeArrowheads="1"/>
            </p:cNvSpPr>
            <p:nvPr/>
          </p:nvSpPr>
          <p:spPr bwMode="auto">
            <a:xfrm>
              <a:off x="14998700" y="8890000"/>
              <a:ext cx="228600" cy="22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9223" name="object 4"/>
            <p:cNvSpPr>
              <a:spLocks noChangeArrowheads="1"/>
            </p:cNvSpPr>
            <p:nvPr/>
          </p:nvSpPr>
          <p:spPr bwMode="auto">
            <a:xfrm>
              <a:off x="88900" y="0"/>
              <a:ext cx="16217900" cy="9118600"/>
            </a:xfrm>
            <a:prstGeom prst="rect">
              <a:avLst/>
            </a:prstGeom>
            <a:blipFill dpi="0" rotWithShape="1">
              <a:blip r:embed="rId3"/>
              <a:srcRect/>
              <a:stretch>
                <a:fillRect/>
              </a:stretch>
            </a:blipFill>
            <a:ln w="9525">
              <a:noFill/>
              <a:miter lim="800000"/>
              <a:headEnd/>
              <a:tailEnd/>
            </a:ln>
          </p:spPr>
          <p:txBody>
            <a:bodyPr lIns="0" tIns="0" rIns="0" bIns="0"/>
            <a:lstStyle/>
            <a:p>
              <a:endParaRPr lang="en-US">
                <a:latin typeface="Calibri" pitchFamily="34" charset="0"/>
              </a:endParaRPr>
            </a:p>
          </p:txBody>
        </p:sp>
      </p:grpSp>
      <p:pic>
        <p:nvPicPr>
          <p:cNvPr id="9219" name="Picture 6"/>
          <p:cNvPicPr>
            <a:picLocks noChangeAspect="1" noChangeArrowheads="1"/>
          </p:cNvPicPr>
          <p:nvPr/>
        </p:nvPicPr>
        <p:blipFill>
          <a:blip r:embed="rId4"/>
          <a:srcRect/>
          <a:stretch>
            <a:fillRect/>
          </a:stretch>
        </p:blipFill>
        <p:spPr bwMode="auto">
          <a:xfrm>
            <a:off x="0" y="0"/>
            <a:ext cx="16230600" cy="9118600"/>
          </a:xfrm>
          <a:prstGeom prst="rect">
            <a:avLst/>
          </a:prstGeom>
          <a:noFill/>
          <a:ln w="9525">
            <a:noFill/>
            <a:miter lim="800000"/>
            <a:headEnd/>
            <a:tailEnd/>
          </a:ln>
        </p:spPr>
      </p:pic>
      <p:sp>
        <p:nvSpPr>
          <p:cNvPr id="8" name="Footer Placeholder 20"/>
          <p:cNvSpPr>
            <a:spLocks noGrp="1"/>
          </p:cNvSpPr>
          <p:nvPr>
            <p:ph type="ftr" sz="quarter" idx="10"/>
          </p:nvPr>
        </p:nvSpPr>
        <p:spPr>
          <a:xfrm>
            <a:off x="5518150" y="8521700"/>
            <a:ext cx="5191125" cy="292100"/>
          </a:xfrm>
        </p:spPr>
        <p:txBody>
          <a:bodyPr/>
          <a:lstStyle/>
          <a:p>
            <a:pPr>
              <a:defRPr/>
            </a:pPr>
            <a:r>
              <a:rPr lang="en-IN" smtClean="0"/>
              <a:t>NAME OF FACULTY (POST, DEPTT.) , JECRC, JAIPUR</a:t>
            </a:r>
            <a:endParaRPr lang="en-IN" dirty="0"/>
          </a:p>
        </p:txBody>
      </p:sp>
      <p:sp>
        <p:nvSpPr>
          <p:cNvPr id="9" name="Slide Number Placeholder 8"/>
          <p:cNvSpPr>
            <a:spLocks noGrp="1"/>
          </p:cNvSpPr>
          <p:nvPr>
            <p:ph type="sldNum" sz="quarter" idx="12"/>
          </p:nvPr>
        </p:nvSpPr>
        <p:spPr/>
        <p:txBody>
          <a:bodyPr/>
          <a:lstStyle/>
          <a:p>
            <a:pPr>
              <a:defRPr/>
            </a:pPr>
            <a:fld id="{B5C9ECF4-B155-48F9-A641-862C6171185B}" type="slidenum">
              <a:rPr lang="en-IN" smtClean="0"/>
              <a:pPr>
                <a:defRPr/>
              </a:pPr>
              <a:t>35</a:t>
            </a:fld>
            <a:endParaRPr lang="en-IN"/>
          </a:p>
        </p:txBody>
      </p:sp>
      <p:pic>
        <p:nvPicPr>
          <p:cNvPr id="1026" name="Picture 2"/>
          <p:cNvPicPr>
            <a:picLocks noChangeAspect="1" noChangeArrowheads="1"/>
          </p:cNvPicPr>
          <p:nvPr/>
        </p:nvPicPr>
        <p:blipFill>
          <a:blip r:embed="rId5"/>
          <a:srcRect/>
          <a:stretch>
            <a:fillRect/>
          </a:stretch>
        </p:blipFill>
        <p:spPr bwMode="auto">
          <a:xfrm>
            <a:off x="0" y="0"/>
            <a:ext cx="16249650" cy="9118599"/>
          </a:xfrm>
          <a:prstGeom prst="rect">
            <a:avLst/>
          </a:prstGeom>
          <a:noFill/>
          <a:ln w="9525">
            <a:noFill/>
            <a:miter lim="800000"/>
            <a:headEnd/>
            <a:tailEnd/>
          </a:ln>
          <a:effectLst/>
        </p:spPr>
      </p:pic>
      <p:sp>
        <p:nvSpPr>
          <p:cNvPr id="11" name="Footer Placeholder 11"/>
          <p:cNvSpPr txBox="1">
            <a:spLocks/>
          </p:cNvSpPr>
          <p:nvPr/>
        </p:nvSpPr>
        <p:spPr>
          <a:xfrm>
            <a:off x="5513388" y="8480425"/>
            <a:ext cx="5191125" cy="307777"/>
          </a:xfrm>
          <a:prstGeom prst="rect">
            <a:avLst/>
          </a:prstGeom>
        </p:spPr>
        <p:txBody>
          <a:bodyPr wrap="square" lIns="0" tIns="0" rIns="0" bIns="0">
            <a:spAutoFit/>
          </a:bodyPr>
          <a:lstStyle/>
          <a:p>
            <a:pPr marL="0" marR="0" lvl="0" indent="0" algn="ctr" defTabSz="913334"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smtClean="0">
                <a:ln>
                  <a:noFill/>
                </a:ln>
                <a:solidFill>
                  <a:schemeClr val="tx1">
                    <a:tint val="75000"/>
                  </a:schemeClr>
                </a:solidFill>
                <a:effectLst/>
                <a:uLnTx/>
                <a:uFillTx/>
                <a:latin typeface="Times New Roman" pitchFamily="18" charset="0"/>
                <a:ea typeface="+mn-ea"/>
                <a:cs typeface="Times New Roman" pitchFamily="18" charset="0"/>
              </a:rPr>
              <a:t>Manju</a:t>
            </a:r>
            <a:r>
              <a:rPr kumimoji="0" lang="en-US" sz="2000" b="0" i="0" u="none" strike="noStrike" kern="1200" cap="none" spc="0" normalizeH="0" baseline="0" noProof="0" dirty="0" smtClean="0">
                <a:ln>
                  <a:noFill/>
                </a:ln>
                <a:solidFill>
                  <a:schemeClr val="tx1">
                    <a:tint val="75000"/>
                  </a:schemeClr>
                </a:solidFill>
                <a:effectLst/>
                <a:uLnTx/>
                <a:uFillTx/>
                <a:latin typeface="Times New Roman" pitchFamily="18" charset="0"/>
                <a:ea typeface="+mn-ea"/>
                <a:cs typeface="Times New Roman" pitchFamily="18" charset="0"/>
              </a:rPr>
              <a:t> </a:t>
            </a:r>
            <a:r>
              <a:rPr kumimoji="0" lang="en-US" sz="2000" b="0" i="0" u="none" strike="noStrike" kern="1200" cap="none" spc="0" normalizeH="0" baseline="0" noProof="0" dirty="0" err="1" smtClean="0">
                <a:ln>
                  <a:noFill/>
                </a:ln>
                <a:solidFill>
                  <a:schemeClr val="tx1">
                    <a:tint val="75000"/>
                  </a:schemeClr>
                </a:solidFill>
                <a:effectLst/>
                <a:uLnTx/>
                <a:uFillTx/>
                <a:latin typeface="Times New Roman" pitchFamily="18" charset="0"/>
                <a:ea typeface="+mn-ea"/>
                <a:cs typeface="Times New Roman" pitchFamily="18" charset="0"/>
              </a:rPr>
              <a:t>Vyas</a:t>
            </a:r>
            <a:r>
              <a:rPr kumimoji="0" lang="en-US" sz="2000" b="0" i="0" u="none" strike="noStrike" kern="1200" cap="none" spc="0" normalizeH="0" baseline="0" noProof="0" dirty="0" smtClean="0">
                <a:ln>
                  <a:noFill/>
                </a:ln>
                <a:solidFill>
                  <a:schemeClr val="tx1">
                    <a:tint val="75000"/>
                  </a:schemeClr>
                </a:solidFill>
                <a:effectLst/>
                <a:uLnTx/>
                <a:uFillTx/>
                <a:latin typeface="Times New Roman" pitchFamily="18" charset="0"/>
                <a:ea typeface="+mn-ea"/>
                <a:cs typeface="Times New Roman" pitchFamily="18" charset="0"/>
              </a:rPr>
              <a:t> (Asst. Prof., CSE</a:t>
            </a:r>
            <a:r>
              <a:rPr kumimoji="0" lang="en-IN" sz="1900" b="0" i="0" u="none" strike="noStrike" kern="1200" cap="none" spc="0" normalizeH="0" baseline="0" noProof="0" dirty="0" smtClean="0">
                <a:ln>
                  <a:noFill/>
                </a:ln>
                <a:solidFill>
                  <a:schemeClr val="tx1">
                    <a:tint val="75000"/>
                  </a:schemeClr>
                </a:solidFill>
                <a:effectLst/>
                <a:uLnTx/>
                <a:uFillTx/>
                <a:latin typeface="+mn-lt"/>
                <a:ea typeface="+mn-ea"/>
                <a:cs typeface="+mn-cs"/>
              </a:rPr>
              <a:t>), JECRC, JAIPUR</a:t>
            </a:r>
            <a:endParaRPr kumimoji="0" lang="en-IN" sz="19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6147" name="object 5"/>
          <p:cNvGrpSpPr>
            <a:grpSpLocks/>
          </p:cNvGrpSpPr>
          <p:nvPr/>
        </p:nvGrpSpPr>
        <p:grpSpPr bwMode="auto">
          <a:xfrm>
            <a:off x="0" y="0"/>
            <a:ext cx="16217900" cy="91186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6149" name="TextBox 12"/>
          <p:cNvSpPr txBox="1">
            <a:spLocks noChangeArrowheads="1"/>
          </p:cNvSpPr>
          <p:nvPr/>
        </p:nvSpPr>
        <p:spPr bwMode="auto">
          <a:xfrm>
            <a:off x="1174750" y="292100"/>
            <a:ext cx="14249400" cy="707886"/>
          </a:xfrm>
          <a:prstGeom prst="rect">
            <a:avLst/>
          </a:prstGeom>
          <a:noFill/>
          <a:ln w="9525">
            <a:noFill/>
            <a:miter lim="800000"/>
            <a:headEnd/>
            <a:tailEnd/>
          </a:ln>
        </p:spPr>
        <p:txBody>
          <a:bodyPr>
            <a:spAutoFit/>
          </a:bodyPr>
          <a:lstStyle/>
          <a:p>
            <a:pPr algn="ctr"/>
            <a:r>
              <a:rPr lang="en-US" sz="4000" b="1" dirty="0">
                <a:latin typeface="Times New Roman" pitchFamily="18" charset="0"/>
                <a:cs typeface="Times New Roman" pitchFamily="18" charset="0"/>
              </a:rPr>
              <a:t>CONTENTS (TO BE COVERED)</a:t>
            </a:r>
            <a:endParaRPr lang="en-IN" sz="4000" b="1" dirty="0">
              <a:latin typeface="Times New Roman" pitchFamily="18" charset="0"/>
              <a:cs typeface="Times New Roman" pitchFamily="18" charset="0"/>
            </a:endParaRPr>
          </a:p>
        </p:txBody>
      </p:sp>
      <p:sp>
        <p:nvSpPr>
          <p:cNvPr id="11" name="Text Placeholder 10"/>
          <p:cNvSpPr>
            <a:spLocks noGrp="1"/>
          </p:cNvSpPr>
          <p:nvPr>
            <p:ph type="body" idx="1"/>
          </p:nvPr>
        </p:nvSpPr>
        <p:spPr>
          <a:xfrm>
            <a:off x="1098550" y="1282700"/>
            <a:ext cx="14699616" cy="5484578"/>
          </a:xfrm>
        </p:spPr>
        <p:txBody>
          <a:bodyPr/>
          <a:lstStyle/>
          <a:p>
            <a:pPr algn="ctr">
              <a:lnSpc>
                <a:spcPct val="150000"/>
              </a:lnSpc>
              <a:buSzPct val="60000"/>
              <a:buNone/>
            </a:pPr>
            <a:r>
              <a:rPr lang="en-US" altLang="en-US" sz="2800" dirty="0" smtClean="0">
                <a:solidFill>
                  <a:schemeClr val="tx1"/>
                </a:solidFill>
                <a:latin typeface="Times New Roman" pitchFamily="18" charset="0"/>
                <a:cs typeface="Times New Roman" pitchFamily="18" charset="0"/>
              </a:rPr>
              <a:t>UNIT II: </a:t>
            </a:r>
            <a:r>
              <a:rPr lang="en-US" altLang="en-US" sz="2800" dirty="0" smtClean="0">
                <a:solidFill>
                  <a:schemeClr val="tx1"/>
                </a:solidFill>
                <a:latin typeface="Times New Roman" pitchFamily="18" charset="0"/>
                <a:cs typeface="Times New Roman" pitchFamily="18" charset="0"/>
              </a:rPr>
              <a:t>SOFTWARE PROJECT </a:t>
            </a:r>
            <a:r>
              <a:rPr lang="en-US" altLang="en-US" sz="2800" dirty="0" smtClean="0">
                <a:solidFill>
                  <a:schemeClr val="tx1"/>
                </a:solidFill>
                <a:latin typeface="Times New Roman" pitchFamily="18" charset="0"/>
                <a:cs typeface="Times New Roman" pitchFamily="18" charset="0"/>
              </a:rPr>
              <a:t>MANAGEMENT </a:t>
            </a:r>
          </a:p>
          <a:p>
            <a:pPr algn="just">
              <a:lnSpc>
                <a:spcPct val="150000"/>
              </a:lnSpc>
              <a:buSzPct val="60000"/>
              <a:buFont typeface="Wingdings" pitchFamily="2" charset="2"/>
              <a:buChar char="Ø"/>
            </a:pPr>
            <a:r>
              <a:rPr lang="en-US" sz="2800" dirty="0" smtClean="0">
                <a:solidFill>
                  <a:schemeClr val="tx1"/>
                </a:solidFill>
                <a:latin typeface="Times New Roman" pitchFamily="18" charset="0"/>
                <a:cs typeface="Times New Roman" pitchFamily="18" charset="0"/>
              </a:rPr>
              <a:t>Introduction</a:t>
            </a:r>
            <a:r>
              <a:rPr lang="en-US" sz="2800" b="1" dirty="0" smtClean="0">
                <a:solidFill>
                  <a:schemeClr val="tx1"/>
                </a:solidFill>
              </a:rPr>
              <a:t> </a:t>
            </a:r>
            <a:r>
              <a:rPr lang="en-US" sz="2800" dirty="0" smtClean="0">
                <a:solidFill>
                  <a:schemeClr val="tx1"/>
                </a:solidFill>
                <a:latin typeface="Times New Roman" pitchFamily="18" charset="0"/>
                <a:cs typeface="Times New Roman" pitchFamily="18" charset="0"/>
              </a:rPr>
              <a:t>to Software Project Management</a:t>
            </a:r>
          </a:p>
          <a:p>
            <a:pPr algn="just">
              <a:lnSpc>
                <a:spcPct val="150000"/>
              </a:lnSpc>
              <a:buSzPct val="60000"/>
              <a:buFont typeface="Wingdings" pitchFamily="2" charset="2"/>
              <a:buChar char="Ø"/>
            </a:pPr>
            <a:r>
              <a:rPr lang="en-US" sz="2800" dirty="0" smtClean="0">
                <a:solidFill>
                  <a:schemeClr val="tx1"/>
                </a:solidFill>
                <a:latin typeface="Times New Roman" pitchFamily="18" charset="0"/>
                <a:cs typeface="Times New Roman" pitchFamily="18" charset="0"/>
              </a:rPr>
              <a:t>Key Areas of Project Management</a:t>
            </a:r>
          </a:p>
          <a:p>
            <a:pPr algn="just">
              <a:lnSpc>
                <a:spcPct val="150000"/>
              </a:lnSpc>
              <a:buSzPct val="60000"/>
              <a:buFont typeface="Wingdings" pitchFamily="2" charset="2"/>
              <a:buChar char="Ø"/>
            </a:pPr>
            <a:r>
              <a:rPr lang="en-US" sz="2800" dirty="0" smtClean="0">
                <a:solidFill>
                  <a:schemeClr val="tx1"/>
                </a:solidFill>
                <a:latin typeface="Times New Roman" pitchFamily="18" charset="0"/>
                <a:cs typeface="Times New Roman" pitchFamily="18" charset="0"/>
              </a:rPr>
              <a:t>Sample Project Life Cycle</a:t>
            </a:r>
          </a:p>
          <a:p>
            <a:pPr algn="just">
              <a:lnSpc>
                <a:spcPct val="150000"/>
              </a:lnSpc>
              <a:buSzPct val="60000"/>
              <a:buFont typeface="Wingdings" pitchFamily="2" charset="2"/>
              <a:buChar char="Ø"/>
            </a:pPr>
            <a:r>
              <a:rPr lang="en-US" sz="2800" dirty="0" smtClean="0">
                <a:solidFill>
                  <a:schemeClr val="tx1"/>
                </a:solidFill>
                <a:latin typeface="Times New Roman" pitchFamily="18" charset="0"/>
                <a:cs typeface="Times New Roman" pitchFamily="18" charset="0"/>
              </a:rPr>
              <a:t>Skills necessary for software project management </a:t>
            </a:r>
            <a:endParaRPr lang="en-US" sz="28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r>
              <a:rPr lang="en-US" sz="2800" dirty="0" smtClean="0">
                <a:solidFill>
                  <a:schemeClr val="tx1"/>
                </a:solidFill>
                <a:latin typeface="Times New Roman" pitchFamily="18" charset="0"/>
                <a:cs typeface="Times New Roman" pitchFamily="18" charset="0"/>
              </a:rPr>
              <a:t>Responsibilities</a:t>
            </a:r>
            <a:r>
              <a:rPr lang="en-US" sz="2800" dirty="0" smtClean="0">
                <a:latin typeface="Times New Roman" pitchFamily="18" charset="0"/>
                <a:cs typeface="Times New Roman" pitchFamily="18" charset="0"/>
              </a:rPr>
              <a:t> of </a:t>
            </a:r>
            <a:r>
              <a:rPr lang="en-US" sz="2800" dirty="0" smtClean="0">
                <a:latin typeface="Times New Roman" pitchFamily="18" charset="0"/>
                <a:cs typeface="Times New Roman" pitchFamily="18" charset="0"/>
              </a:rPr>
              <a:t>a software project manager </a:t>
            </a:r>
            <a:endParaRPr lang="en-US" sz="28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buNone/>
            </a:pPr>
            <a:endParaRPr lang="en-US" dirty="0"/>
          </a:p>
        </p:txBody>
      </p:sp>
      <p:sp>
        <p:nvSpPr>
          <p:cNvPr id="9"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4</a:t>
            </a:fld>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7171"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dirty="0" smtClean="0">
                <a:solidFill>
                  <a:schemeClr val="tx2">
                    <a:lumMod val="40000"/>
                    <a:lumOff val="60000"/>
                  </a:schemeClr>
                </a:solidFill>
                <a:latin typeface="Times New Roman" pitchFamily="18" charset="0"/>
                <a:cs typeface="Times New Roman" pitchFamily="18" charset="0"/>
              </a:rPr>
              <a:t>OBJECTIVES</a:t>
            </a:r>
            <a:endParaRPr lang="en-IN" sz="4000" dirty="0">
              <a:solidFill>
                <a:schemeClr val="tx2">
                  <a:lumMod val="40000"/>
                  <a:lumOff val="60000"/>
                </a:schemeClr>
              </a:solidFill>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282700"/>
            <a:ext cx="14401800" cy="5318379"/>
          </a:xfrm>
        </p:spPr>
        <p:txBody>
          <a:bodyPr/>
          <a:lstStyle/>
          <a:p>
            <a:pPr algn="just"/>
            <a:r>
              <a:rPr lang="en-US" sz="3200" dirty="0" smtClean="0">
                <a:latin typeface="Times New Roman" pitchFamily="18" charset="0"/>
                <a:cs typeface="Times New Roman" pitchFamily="18" charset="0"/>
              </a:rPr>
              <a:t>The objective of software project planning is to provide a framework that enables the manager to make reasonable estimates of resources, cost, and schedule. </a:t>
            </a:r>
          </a:p>
          <a:p>
            <a:pPr algn="just"/>
            <a:r>
              <a:rPr lang="en-US" sz="3200" dirty="0" smtClean="0">
                <a:latin typeface="Times New Roman" pitchFamily="18" charset="0"/>
                <a:cs typeface="Times New Roman" pitchFamily="18" charset="0"/>
              </a:rPr>
              <a:t>These estimates are made within a limited time frame at the beginning of a software project and should be updated regularly as the project progresses. </a:t>
            </a:r>
          </a:p>
          <a:p>
            <a:pPr algn="just"/>
            <a:r>
              <a:rPr lang="en-US" sz="3200" dirty="0" smtClean="0">
                <a:latin typeface="Times New Roman" pitchFamily="18" charset="0"/>
                <a:cs typeface="Times New Roman" pitchFamily="18" charset="0"/>
              </a:rPr>
              <a:t>In addition, estimates should attempt to define best case and worst case scenarios so that project outcomes can be bounded. </a:t>
            </a:r>
          </a:p>
          <a:p>
            <a:pPr algn="just"/>
            <a:r>
              <a:rPr lang="en-US" sz="3200" dirty="0" smtClean="0">
                <a:latin typeface="Times New Roman" pitchFamily="18" charset="0"/>
                <a:cs typeface="Times New Roman" pitchFamily="18" charset="0"/>
              </a:rPr>
              <a:t>The planning objective is achieved through a process of information discovery that leads to reasonable estimates. </a:t>
            </a:r>
          </a:p>
          <a:p>
            <a:pPr algn="just"/>
            <a:r>
              <a:rPr lang="en-US" sz="3200" dirty="0" smtClean="0">
                <a:latin typeface="Times New Roman" pitchFamily="18" charset="0"/>
                <a:cs typeface="Times New Roman" pitchFamily="18" charset="0"/>
              </a:rPr>
              <a:t>In the following slides, each of the activities associated with software project planning is discussed</a:t>
            </a:r>
            <a:r>
              <a:rPr lang="en-US" sz="3200" dirty="0" smtClean="0"/>
              <a:t>.</a:t>
            </a:r>
            <a:endParaRPr lang="en-IN" sz="3200" dirty="0"/>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a:t>
            </a:fld>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chemeClr val="tx2">
                    <a:lumMod val="60000"/>
                    <a:lumOff val="40000"/>
                  </a:schemeClr>
                </a:solidFill>
                <a:latin typeface="Times New Roman" pitchFamily="18" charset="0"/>
                <a:cs typeface="Times New Roman" pitchFamily="18" charset="0"/>
              </a:rPr>
              <a:t>What is a project?</a:t>
            </a:r>
            <a:endParaRPr lang="en-IN" altLang="en-US" sz="4000" b="1" dirty="0">
              <a:solidFill>
                <a:schemeClr val="tx2">
                  <a:lumMod val="60000"/>
                  <a:lumOff val="40000"/>
                </a:schemeClr>
              </a:solidFill>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282700"/>
            <a:ext cx="14401800" cy="5761577"/>
          </a:xfrm>
        </p:spPr>
        <p:txBody>
          <a:bodyPr/>
          <a:lstStyle/>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A project is a temporary endeavor undertaken to produce a unique product or service</a:t>
            </a:r>
          </a:p>
          <a:p>
            <a:pPr eaLnBrk="1" fontAlgn="auto" hangingPunct="1">
              <a:spcAft>
                <a:spcPts val="0"/>
              </a:spcAft>
              <a:buFont typeface="Wingdings" pitchFamily="2" charset="2"/>
              <a:buChar char="Ø"/>
              <a:defRPr/>
            </a:pPr>
            <a:r>
              <a:rPr lang="en-US" sz="3600" b="1" i="1" dirty="0" smtClean="0">
                <a:latin typeface="Times New Roman" pitchFamily="18" charset="0"/>
                <a:cs typeface="Times New Roman" pitchFamily="18" charset="0"/>
              </a:rPr>
              <a:t>What are the differences between projects and operations?</a:t>
            </a:r>
          </a:p>
          <a:p>
            <a:pPr lvl="1" eaLnBrk="1" fontAlgn="auto" hangingPunct="1">
              <a:spcAft>
                <a:spcPts val="0"/>
              </a:spcAft>
              <a:buFont typeface="Wingdings" pitchFamily="2" charset="2"/>
              <a:buChar char="Ø"/>
              <a:defRPr/>
            </a:pPr>
            <a:r>
              <a:rPr lang="en-US" sz="3600" b="1" dirty="0" smtClean="0">
                <a:latin typeface="Times New Roman" pitchFamily="18" charset="0"/>
                <a:cs typeface="Times New Roman" pitchFamily="18" charset="0"/>
              </a:rPr>
              <a:t>Characteristics of Operations</a:t>
            </a:r>
          </a:p>
          <a:p>
            <a:pPr lvl="2"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Ongoing – Continuous cycle</a:t>
            </a:r>
          </a:p>
          <a:p>
            <a:pPr lvl="2"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Repetitive – Expected inputs and outputs</a:t>
            </a:r>
          </a:p>
          <a:p>
            <a:pPr lvl="1" eaLnBrk="1" fontAlgn="auto" hangingPunct="1">
              <a:spcAft>
                <a:spcPts val="0"/>
              </a:spcAft>
              <a:buFont typeface="Wingdings" pitchFamily="2" charset="2"/>
              <a:buChar char="Ø"/>
              <a:defRPr/>
            </a:pPr>
            <a:r>
              <a:rPr lang="en-US" sz="3600" b="1" dirty="0" smtClean="0">
                <a:latin typeface="Times New Roman" pitchFamily="18" charset="0"/>
                <a:cs typeface="Times New Roman" pitchFamily="18" charset="0"/>
              </a:rPr>
              <a:t>Characteristics of Projects</a:t>
            </a:r>
          </a:p>
          <a:p>
            <a:pPr lvl="2"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Temporary – Definitive beginning and end</a:t>
            </a:r>
          </a:p>
          <a:p>
            <a:pPr lvl="2"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Unique – New undertaking, unfamiliar ground</a:t>
            </a: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6</a:t>
            </a:fld>
            <a:endParaRPr lang="en-I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859000" cy="707886"/>
          </a:xfrm>
          <a:prstGeom prst="rect">
            <a:avLst/>
          </a:prstGeom>
          <a:noFill/>
          <a:ln w="9525">
            <a:noFill/>
            <a:miter lim="800000"/>
            <a:headEnd/>
            <a:tailEnd/>
          </a:ln>
        </p:spPr>
        <p:txBody>
          <a:bodyPr wrap="square">
            <a:spAutoFit/>
          </a:bodyPr>
          <a:lstStyle/>
          <a:p>
            <a:r>
              <a:rPr lang="en-US" sz="4000" b="1" dirty="0" smtClean="0">
                <a:solidFill>
                  <a:srgbClr val="7B9899"/>
                </a:solidFill>
                <a:latin typeface="Times New Roman" pitchFamily="18" charset="0"/>
                <a:cs typeface="Times New Roman" pitchFamily="18" charset="0"/>
              </a:rPr>
              <a:t>What is a successful project?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282700"/>
            <a:ext cx="14859000" cy="8593122"/>
          </a:xfrm>
        </p:spPr>
        <p:txBody>
          <a:bodyPr/>
          <a:lstStyle/>
          <a:p>
            <a:pPr eaLnBrk="1" hangingPunct="1">
              <a:buFont typeface="Wingdings" pitchFamily="2" charset="2"/>
              <a:buChar char="Ø"/>
            </a:pPr>
            <a:r>
              <a:rPr lang="en-US" sz="4000" dirty="0" smtClean="0">
                <a:latin typeface="Times New Roman" pitchFamily="18" charset="0"/>
                <a:cs typeface="Times New Roman" pitchFamily="18" charset="0"/>
              </a:rPr>
              <a:t>Customer Requirements satisfied/exceeded</a:t>
            </a:r>
          </a:p>
          <a:p>
            <a:pPr eaLnBrk="1" hangingPunct="1">
              <a:buFont typeface="Wingdings" pitchFamily="2" charset="2"/>
              <a:buChar char="Ø"/>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Completed within allocated time frame</a:t>
            </a:r>
          </a:p>
          <a:p>
            <a:pPr eaLnBrk="1" hangingPunct="1">
              <a:buFont typeface="Wingdings" pitchFamily="2" charset="2"/>
              <a:buChar char="Ø"/>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Completed within allocated budget</a:t>
            </a:r>
          </a:p>
          <a:p>
            <a:pPr eaLnBrk="1" hangingPunct="1">
              <a:buFont typeface="Wingdings" pitchFamily="2" charset="2"/>
              <a:buChar char="Ø"/>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Acceptance by the customer</a:t>
            </a:r>
          </a:p>
          <a:p>
            <a:pPr eaLnBrk="1" hangingPunct="1"/>
            <a:endParaRPr lang="en-US" sz="3200" dirty="0" smtClean="0"/>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buNone/>
            </a:pPr>
            <a:endParaRPr lang="en-US" dirty="0"/>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7</a:t>
            </a:fld>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859000" cy="707886"/>
          </a:xfrm>
          <a:prstGeom prst="rect">
            <a:avLst/>
          </a:prstGeom>
          <a:noFill/>
          <a:ln w="9525">
            <a:noFill/>
            <a:miter lim="800000"/>
            <a:headEnd/>
            <a:tailEnd/>
          </a:ln>
        </p:spPr>
        <p:txBody>
          <a:bodyPr wrap="square">
            <a:spAutoFit/>
          </a:bodyPr>
          <a:lstStyle/>
          <a:p>
            <a:r>
              <a:rPr lang="en-US" sz="4000" dirty="0" smtClean="0">
                <a:solidFill>
                  <a:srgbClr val="7B9899"/>
                </a:solidFill>
                <a:latin typeface="Times New Roman" pitchFamily="18" charset="0"/>
                <a:cs typeface="Times New Roman" pitchFamily="18" charset="0"/>
              </a:rPr>
              <a:t>Why do projects fail?</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282700"/>
            <a:ext cx="14859000" cy="9208675"/>
          </a:xfrm>
        </p:spPr>
        <p:txBody>
          <a:bodyPr/>
          <a:lstStyle/>
          <a:p>
            <a:pPr eaLnBrk="1" hangingPunct="1">
              <a:buFont typeface="Wingdings" pitchFamily="2" charset="2"/>
              <a:buChar char="Ø"/>
            </a:pPr>
            <a:r>
              <a:rPr lang="en-US" sz="4000" dirty="0" smtClean="0">
                <a:latin typeface="Times New Roman" pitchFamily="18" charset="0"/>
                <a:cs typeface="Times New Roman" pitchFamily="18" charset="0"/>
              </a:rPr>
              <a:t>Poor requirements gathering </a:t>
            </a:r>
            <a:endParaRPr lang="en-US" sz="4000" dirty="0" smtClean="0">
              <a:latin typeface="Times New Roman" pitchFamily="18" charset="0"/>
              <a:cs typeface="Times New Roman" pitchFamily="18" charset="0"/>
            </a:endParaRPr>
          </a:p>
          <a:p>
            <a:pPr eaLnBrk="1" hangingPunct="1">
              <a:buNone/>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No Functional input in </a:t>
            </a:r>
            <a:r>
              <a:rPr lang="en-US" sz="4000" dirty="0" smtClean="0">
                <a:latin typeface="Times New Roman" pitchFamily="18" charset="0"/>
                <a:cs typeface="Times New Roman" pitchFamily="18" charset="0"/>
              </a:rPr>
              <a:t>planning</a:t>
            </a:r>
          </a:p>
          <a:p>
            <a:pPr eaLnBrk="1" hangingPunct="1">
              <a:buNone/>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Unrealistic planning and scheduling/Impossible schedule </a:t>
            </a:r>
            <a:r>
              <a:rPr lang="en-US" sz="4000" dirty="0" smtClean="0">
                <a:latin typeface="Times New Roman" pitchFamily="18" charset="0"/>
                <a:cs typeface="Times New Roman" pitchFamily="18" charset="0"/>
              </a:rPr>
              <a:t>commitments</a:t>
            </a:r>
          </a:p>
          <a:p>
            <a:pPr eaLnBrk="1" hangingPunct="1">
              <a:buNone/>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Lack of resources</a:t>
            </a:r>
          </a:p>
          <a:p>
            <a:pPr eaLnBrk="1" hangingPunct="1"/>
            <a:endParaRPr lang="en-US" sz="3200" dirty="0" smtClean="0"/>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buNone/>
            </a:pPr>
            <a:endParaRPr lang="en-US" dirty="0"/>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8</a:t>
            </a:fld>
            <a:endParaRPr lang="en-I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859000" cy="707886"/>
          </a:xfrm>
          <a:prstGeom prst="rect">
            <a:avLst/>
          </a:prstGeom>
          <a:noFill/>
          <a:ln w="9525">
            <a:noFill/>
            <a:miter lim="800000"/>
            <a:headEnd/>
            <a:tailEnd/>
          </a:ln>
        </p:spPr>
        <p:txBody>
          <a:bodyPr wrap="square">
            <a:spAutoFit/>
          </a:bodyPr>
          <a:lstStyle/>
          <a:p>
            <a:r>
              <a:rPr lang="en-US" sz="4000" dirty="0" smtClean="0">
                <a:solidFill>
                  <a:srgbClr val="7B9899"/>
                </a:solidFill>
                <a:latin typeface="Times New Roman" pitchFamily="18" charset="0"/>
                <a:cs typeface="Times New Roman" pitchFamily="18" charset="0"/>
              </a:rPr>
              <a:t>What is Project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282700"/>
            <a:ext cx="14859000" cy="9196364"/>
          </a:xfrm>
        </p:spPr>
        <p:txBody>
          <a:bodyPr/>
          <a:lstStyle/>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Project Management is the application of skills, knowledge, tools and techniques to meet the needs and expectations of stakeholders for a </a:t>
            </a:r>
            <a:r>
              <a:rPr lang="en-US" sz="3600" dirty="0" smtClean="0">
                <a:latin typeface="Times New Roman" pitchFamily="18" charset="0"/>
                <a:cs typeface="Times New Roman" pitchFamily="18" charset="0"/>
              </a:rPr>
              <a:t>project</a:t>
            </a:r>
          </a:p>
          <a:p>
            <a:pPr lvl="1" eaLnBrk="1" fontAlgn="auto" hangingPunct="1">
              <a:spcAft>
                <a:spcPts val="0"/>
              </a:spcAft>
              <a:buNone/>
              <a:defRPr/>
            </a:pPr>
            <a:endParaRPr lang="en-US" sz="3600" dirty="0" smtClean="0">
              <a:latin typeface="Times New Roman" pitchFamily="18" charset="0"/>
              <a:cs typeface="Times New Roman" pitchFamily="18" charset="0"/>
            </a:endParaRPr>
          </a:p>
          <a:p>
            <a:pPr lvl="1" eaLnBrk="1" fontAlgn="auto" hangingPunct="1">
              <a:spcAft>
                <a:spcPts val="0"/>
              </a:spcAft>
              <a:buNone/>
              <a:defRPr/>
            </a:pPr>
            <a:r>
              <a:rPr lang="en-US" sz="3600" dirty="0" smtClean="0">
                <a:latin typeface="Times New Roman" pitchFamily="18" charset="0"/>
                <a:cs typeface="Times New Roman" pitchFamily="18" charset="0"/>
              </a:rPr>
              <a:t>The </a:t>
            </a:r>
            <a:r>
              <a:rPr lang="en-US" sz="3600" dirty="0" smtClean="0">
                <a:latin typeface="Times New Roman" pitchFamily="18" charset="0"/>
                <a:cs typeface="Times New Roman" pitchFamily="18" charset="0"/>
              </a:rPr>
              <a:t>purpose of project management is prediction and prevention, NOT recognition and reaction</a:t>
            </a:r>
          </a:p>
          <a:p>
            <a:pPr lvl="1"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Effective Management of the Triple Constraints</a:t>
            </a:r>
          </a:p>
          <a:p>
            <a:pPr marL="457200" lvl="2" indent="457200"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Requirements – Needs Identified or Unidentified Expectations</a:t>
            </a:r>
          </a:p>
          <a:p>
            <a:pPr marL="531813" lvl="2"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Cost/Resources – People, Money, Tools</a:t>
            </a:r>
          </a:p>
          <a:p>
            <a:pPr marL="533400" lvl="2" indent="381000"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Schedule/Time</a:t>
            </a:r>
          </a:p>
          <a:p>
            <a:pPr eaLnBrk="1" hangingPunct="1"/>
            <a:endParaRPr lang="en-US" sz="3200" dirty="0" smtClean="0"/>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buNone/>
            </a:pPr>
            <a:endParaRPr lang="en-US" dirty="0"/>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9</a:t>
            </a:fld>
            <a:endParaRPr lang="en-I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1985</TotalTime>
  <Words>1811</Words>
  <Application>Microsoft Office PowerPoint</Application>
  <PresentationFormat>Custom</PresentationFormat>
  <Paragraphs>318</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Initiation Phase</vt:lpstr>
      <vt:lpstr>Definition Phase</vt:lpstr>
      <vt:lpstr>Planning Phase</vt:lpstr>
      <vt:lpstr>Implementation Phase</vt:lpstr>
      <vt:lpstr>Deployment Phase</vt:lpstr>
      <vt:lpstr>Closing Phase</vt:lpstr>
      <vt:lpstr>Skills necessary for software project management </vt:lpstr>
      <vt:lpstr>Responsibilities of a software project manager </vt:lpstr>
      <vt:lpstr>Project planning </vt:lpstr>
      <vt:lpstr>Slide 29</vt:lpstr>
      <vt:lpstr>Precedence ordering among project planning activities </vt:lpstr>
      <vt:lpstr>Software Project Management Plan (SPMP) </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KAPILGYANPEETH</dc:title>
  <dc:creator>harsh bathija</dc:creator>
  <cp:lastModifiedBy>Manju</cp:lastModifiedBy>
  <cp:revision>196</cp:revision>
  <dcterms:created xsi:type="dcterms:W3CDTF">2020-05-30T11:11:36Z</dcterms:created>
  <dcterms:modified xsi:type="dcterms:W3CDTF">2020-10-13T06:43:47Z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2020-05-30T00:00:00Z</vt:filetime>
  </property>
</Properties>
</file>