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67" r:id="rId3"/>
    <p:sldId id="268" r:id="rId4"/>
    <p:sldId id="269" r:id="rId5"/>
    <p:sldId id="274" r:id="rId6"/>
    <p:sldId id="271" r:id="rId7"/>
    <p:sldId id="272" r:id="rId8"/>
    <p:sldId id="273" r:id="rId9"/>
  </p:sldIdLst>
  <p:sldSz cx="16217900" cy="9118600"/>
  <p:notesSz cx="16217900" cy="9118600"/>
  <p:defaultTextStyle>
    <a:defPPr>
      <a:defRPr lang="en-US"/>
    </a:defPPr>
    <a:lvl1pPr algn="l" defTabSz="912813" rtl="0" fontAlgn="base">
      <a:spcBef>
        <a:spcPct val="0"/>
      </a:spcBef>
      <a:spcAft>
        <a:spcPct val="0"/>
      </a:spcAft>
      <a:defRPr sz="1900" kern="1200">
        <a:solidFill>
          <a:schemeClr val="tx1"/>
        </a:solidFill>
        <a:latin typeface="Arial" charset="0"/>
        <a:ea typeface="+mn-ea"/>
        <a:cs typeface="Arial" charset="0"/>
      </a:defRPr>
    </a:lvl1pPr>
    <a:lvl2pPr marL="455613" indent="1588" algn="l" defTabSz="912813" rtl="0" fontAlgn="base">
      <a:spcBef>
        <a:spcPct val="0"/>
      </a:spcBef>
      <a:spcAft>
        <a:spcPct val="0"/>
      </a:spcAft>
      <a:defRPr sz="1900" kern="1200">
        <a:solidFill>
          <a:schemeClr val="tx1"/>
        </a:solidFill>
        <a:latin typeface="Arial" charset="0"/>
        <a:ea typeface="+mn-ea"/>
        <a:cs typeface="Arial" charset="0"/>
      </a:defRPr>
    </a:lvl2pPr>
    <a:lvl3pPr marL="912813" indent="1588" algn="l" defTabSz="912813" rtl="0" fontAlgn="base">
      <a:spcBef>
        <a:spcPct val="0"/>
      </a:spcBef>
      <a:spcAft>
        <a:spcPct val="0"/>
      </a:spcAft>
      <a:defRPr sz="1900" kern="1200">
        <a:solidFill>
          <a:schemeClr val="tx1"/>
        </a:solidFill>
        <a:latin typeface="Arial" charset="0"/>
        <a:ea typeface="+mn-ea"/>
        <a:cs typeface="Arial" charset="0"/>
      </a:defRPr>
    </a:lvl3pPr>
    <a:lvl4pPr marL="1368425" indent="3175" algn="l" defTabSz="912813" rtl="0" fontAlgn="base">
      <a:spcBef>
        <a:spcPct val="0"/>
      </a:spcBef>
      <a:spcAft>
        <a:spcPct val="0"/>
      </a:spcAft>
      <a:defRPr sz="1900" kern="1200">
        <a:solidFill>
          <a:schemeClr val="tx1"/>
        </a:solidFill>
        <a:latin typeface="Arial" charset="0"/>
        <a:ea typeface="+mn-ea"/>
        <a:cs typeface="Arial" charset="0"/>
      </a:defRPr>
    </a:lvl4pPr>
    <a:lvl5pPr marL="1825625" indent="3175" algn="l" defTabSz="912813"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2" autoAdjust="0"/>
    <p:restoredTop sz="94660"/>
  </p:normalViewPr>
  <p:slideViewPr>
    <p:cSldViewPr>
      <p:cViewPr varScale="1">
        <p:scale>
          <a:sx n="48" d="100"/>
          <a:sy n="48" d="100"/>
        </p:scale>
        <p:origin x="84" y="20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7027863" cy="455613"/>
          </a:xfrm>
          <a:prstGeom prst="rect">
            <a:avLst/>
          </a:prstGeom>
        </p:spPr>
        <p:txBody>
          <a:bodyPr vert="horz" lIns="91440" tIns="45720" rIns="91440" bIns="45720" rtlCol="0"/>
          <a:lstStyle>
            <a:lvl1pPr algn="l" defTabSz="913334"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9186863" y="0"/>
            <a:ext cx="7027862" cy="455613"/>
          </a:xfrm>
          <a:prstGeom prst="rect">
            <a:avLst/>
          </a:prstGeom>
        </p:spPr>
        <p:txBody>
          <a:bodyPr vert="horz" lIns="91440" tIns="45720" rIns="91440" bIns="45720" rtlCol="0"/>
          <a:lstStyle>
            <a:lvl1pPr algn="r" defTabSz="913334" fontAlgn="auto">
              <a:spcBef>
                <a:spcPts val="0"/>
              </a:spcBef>
              <a:spcAft>
                <a:spcPts val="0"/>
              </a:spcAft>
              <a:defRPr sz="1200">
                <a:latin typeface="+mn-lt"/>
                <a:cs typeface="+mn-cs"/>
              </a:defRPr>
            </a:lvl1pPr>
          </a:lstStyle>
          <a:p>
            <a:pPr>
              <a:defRPr/>
            </a:pPr>
            <a:fld id="{36CB7461-02E2-4735-AA05-CA848A65A8CA}" type="datetimeFigureOut">
              <a:rPr lang="en-US"/>
              <a:pPr>
                <a:defRPr/>
              </a:pPr>
              <a:t>12/28/2020</a:t>
            </a:fld>
            <a:endParaRPr lang="en-IN"/>
          </a:p>
        </p:txBody>
      </p:sp>
      <p:sp>
        <p:nvSpPr>
          <p:cNvPr id="4" name="Slide Image Placeholder 3"/>
          <p:cNvSpPr>
            <a:spLocks noGrp="1" noRot="1" noChangeAspect="1"/>
          </p:cNvSpPr>
          <p:nvPr>
            <p:ph type="sldImg" idx="2"/>
          </p:nvPr>
        </p:nvSpPr>
        <p:spPr>
          <a:xfrm>
            <a:off x="5068888" y="684213"/>
            <a:ext cx="6080125" cy="3419475"/>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1622425" y="4330700"/>
            <a:ext cx="12973050" cy="4103688"/>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a:p>
        </p:txBody>
      </p:sp>
      <p:sp>
        <p:nvSpPr>
          <p:cNvPr id="6" name="Footer Placeholder 5"/>
          <p:cNvSpPr>
            <a:spLocks noGrp="1"/>
          </p:cNvSpPr>
          <p:nvPr>
            <p:ph type="ftr" sz="quarter" idx="4"/>
          </p:nvPr>
        </p:nvSpPr>
        <p:spPr>
          <a:xfrm>
            <a:off x="0" y="8661400"/>
            <a:ext cx="7027863" cy="455613"/>
          </a:xfrm>
          <a:prstGeom prst="rect">
            <a:avLst/>
          </a:prstGeom>
        </p:spPr>
        <p:txBody>
          <a:bodyPr vert="horz" lIns="91440" tIns="45720" rIns="91440" bIns="45720" rtlCol="0" anchor="b"/>
          <a:lstStyle>
            <a:lvl1pPr algn="l" defTabSz="913334"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9186863" y="8661400"/>
            <a:ext cx="7027862" cy="455613"/>
          </a:xfrm>
          <a:prstGeom prst="rect">
            <a:avLst/>
          </a:prstGeom>
        </p:spPr>
        <p:txBody>
          <a:bodyPr vert="horz" lIns="91440" tIns="45720" rIns="91440" bIns="45720" rtlCol="0" anchor="b"/>
          <a:lstStyle>
            <a:lvl1pPr algn="r" defTabSz="913334" fontAlgn="auto">
              <a:spcBef>
                <a:spcPts val="0"/>
              </a:spcBef>
              <a:spcAft>
                <a:spcPts val="0"/>
              </a:spcAft>
              <a:defRPr sz="1200">
                <a:latin typeface="+mn-lt"/>
                <a:cs typeface="+mn-cs"/>
              </a:defRPr>
            </a:lvl1pPr>
          </a:lstStyle>
          <a:p>
            <a:pPr>
              <a:defRPr/>
            </a:pPr>
            <a:fld id="{F1CCB6AF-56B3-46B5-A20D-073E98B689CD}" type="slidenum">
              <a:rPr lang="en-IN"/>
              <a:pPr>
                <a:defRPr/>
              </a:pPr>
              <a:t>‹#›</a:t>
            </a:fld>
            <a:endParaRPr lang="en-IN"/>
          </a:p>
        </p:txBody>
      </p:sp>
    </p:spTree>
    <p:extLst>
      <p:ext uri="{BB962C8B-B14F-4D97-AF65-F5344CB8AC3E}">
        <p14:creationId xmlns:p14="http://schemas.microsoft.com/office/powerpoint/2010/main" val="209580796"/>
      </p:ext>
    </p:extLst>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68425" algn="l" defTabSz="912813" rtl="0" eaLnBrk="0" fontAlgn="base" hangingPunct="0">
      <a:spcBef>
        <a:spcPct val="30000"/>
      </a:spcBef>
      <a:spcAft>
        <a:spcPct val="0"/>
      </a:spcAft>
      <a:defRPr sz="1200" kern="1200">
        <a:solidFill>
          <a:schemeClr val="tx1"/>
        </a:solidFill>
        <a:latin typeface="+mn-lt"/>
        <a:ea typeface="+mn-ea"/>
        <a:cs typeface="+mn-cs"/>
      </a:defRPr>
    </a:lvl4pPr>
    <a:lvl5pPr marL="1825625" algn="l" defTabSz="912813" rtl="0" eaLnBrk="0" fontAlgn="base" hangingPunct="0">
      <a:spcBef>
        <a:spcPct val="30000"/>
      </a:spcBef>
      <a:spcAft>
        <a:spcPct val="0"/>
      </a:spcAft>
      <a:defRPr sz="1200" kern="1200">
        <a:solidFill>
          <a:schemeClr val="tx1"/>
        </a:solidFill>
        <a:latin typeface="+mn-lt"/>
        <a:ea typeface="+mn-ea"/>
        <a:cs typeface="+mn-cs"/>
      </a:defRPr>
    </a:lvl5pPr>
    <a:lvl6pPr marL="2283337" algn="l" defTabSz="913334" rtl="0" eaLnBrk="1" latinLnBrk="0" hangingPunct="1">
      <a:defRPr sz="1200" kern="1200">
        <a:solidFill>
          <a:schemeClr val="tx1"/>
        </a:solidFill>
        <a:latin typeface="+mn-lt"/>
        <a:ea typeface="+mn-ea"/>
        <a:cs typeface="+mn-cs"/>
      </a:defRPr>
    </a:lvl6pPr>
    <a:lvl7pPr marL="2740010" algn="l" defTabSz="913334" rtl="0" eaLnBrk="1" latinLnBrk="0" hangingPunct="1">
      <a:defRPr sz="1200" kern="1200">
        <a:solidFill>
          <a:schemeClr val="tx1"/>
        </a:solidFill>
        <a:latin typeface="+mn-lt"/>
        <a:ea typeface="+mn-ea"/>
        <a:cs typeface="+mn-cs"/>
      </a:defRPr>
    </a:lvl7pPr>
    <a:lvl8pPr marL="3196670" algn="l" defTabSz="913334" rtl="0" eaLnBrk="1" latinLnBrk="0" hangingPunct="1">
      <a:defRPr sz="1200" kern="1200">
        <a:solidFill>
          <a:schemeClr val="tx1"/>
        </a:solidFill>
        <a:latin typeface="+mn-lt"/>
        <a:ea typeface="+mn-ea"/>
        <a:cs typeface="+mn-cs"/>
      </a:defRPr>
    </a:lvl8pPr>
    <a:lvl9pPr marL="3653341" algn="l" defTabSz="913334"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216345" y="2826766"/>
            <a:ext cx="13785215" cy="661720"/>
          </a:xfrm>
          <a:prstGeom prst="rect">
            <a:avLst/>
          </a:prstGeom>
        </p:spPr>
        <p:txBody>
          <a:bodyPr/>
          <a:lstStyle>
            <a:lvl1pPr>
              <a:defRPr/>
            </a:lvl1pPr>
          </a:lstStyle>
          <a:p>
            <a:endParaRPr/>
          </a:p>
        </p:txBody>
      </p:sp>
      <p:sp>
        <p:nvSpPr>
          <p:cNvPr id="3" name="Holder 3"/>
          <p:cNvSpPr>
            <a:spLocks noGrp="1"/>
          </p:cNvSpPr>
          <p:nvPr>
            <p:ph type="subTitle" idx="4"/>
          </p:nvPr>
        </p:nvSpPr>
        <p:spPr>
          <a:xfrm>
            <a:off x="2432685" y="5106416"/>
            <a:ext cx="11352530" cy="369332"/>
          </a:xfrm>
          <a:prstGeom prst="rect">
            <a:avLst/>
          </a:prstGeom>
        </p:spPr>
        <p:txBody>
          <a:bodyPr/>
          <a:lstStyle>
            <a:lvl1pPr>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5" name="Holder 5"/>
          <p:cNvSpPr>
            <a:spLocks noGrp="1"/>
          </p:cNvSpPr>
          <p:nvPr>
            <p:ph type="dt" sz="half" idx="11"/>
          </p:nvPr>
        </p:nvSpPr>
        <p:spPr/>
        <p:txBody>
          <a:bodyPr/>
          <a:lstStyle>
            <a:lvl1pPr>
              <a:defRPr/>
            </a:lvl1pPr>
          </a:lstStyle>
          <a:p>
            <a:pPr>
              <a:defRPr/>
            </a:pPr>
            <a:fld id="{E810A81B-AD0B-42E4-B779-A77A9053BC01}" type="datetime1">
              <a:rPr lang="en-US" smtClean="0"/>
              <a:pPr>
                <a:defRPr/>
              </a:pPr>
              <a:t>12/28/2020</a:t>
            </a:fld>
            <a:endParaRPr lang="en-US"/>
          </a:p>
        </p:txBody>
      </p:sp>
      <p:sp>
        <p:nvSpPr>
          <p:cNvPr id="6" name="Holder 6"/>
          <p:cNvSpPr>
            <a:spLocks noGrp="1"/>
          </p:cNvSpPr>
          <p:nvPr>
            <p:ph type="sldNum" sz="quarter" idx="12"/>
          </p:nvPr>
        </p:nvSpPr>
        <p:spPr/>
        <p:txBody>
          <a:bodyPr/>
          <a:lstStyle>
            <a:lvl1pPr>
              <a:defRPr/>
            </a:lvl1pPr>
          </a:lstStyle>
          <a:p>
            <a:pPr>
              <a:defRPr/>
            </a:pPr>
            <a:fld id="{8626DAB4-859E-448C-9251-80DA0FB74DE6}" type="slidenum">
              <a:rPr/>
              <a:pPr>
                <a:def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type="body" idx="1"/>
          </p:nvPr>
        </p:nvSpPr>
        <p:spPr>
          <a:xfrm>
            <a:off x="8724900" y="3060700"/>
            <a:ext cx="6539866" cy="368306"/>
          </a:xfrm>
        </p:spPr>
        <p:txBody>
          <a:bodyPr/>
          <a:lstStyle>
            <a:lvl1pPr>
              <a:defRPr sz="2400" b="0" i="0">
                <a:solidFill>
                  <a:srgbClr val="6F2FA0"/>
                </a:solidFill>
                <a:latin typeface="Arial Black"/>
                <a:cs typeface="Arial Black"/>
              </a:defRPr>
            </a:lvl1pPr>
          </a:lstStyle>
          <a:p>
            <a:endParaRPr/>
          </a:p>
        </p:txBody>
      </p:sp>
      <p:sp>
        <p:nvSpPr>
          <p:cNvPr id="4"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5" name="Holder 5"/>
          <p:cNvSpPr>
            <a:spLocks noGrp="1"/>
          </p:cNvSpPr>
          <p:nvPr>
            <p:ph type="dt" sz="half" idx="11"/>
          </p:nvPr>
        </p:nvSpPr>
        <p:spPr/>
        <p:txBody>
          <a:bodyPr/>
          <a:lstStyle>
            <a:lvl1pPr>
              <a:defRPr/>
            </a:lvl1pPr>
          </a:lstStyle>
          <a:p>
            <a:pPr>
              <a:defRPr/>
            </a:pPr>
            <a:fld id="{98CBD055-B1C9-4B05-8AA3-A34CCBEB0B0A}" type="datetime1">
              <a:rPr lang="en-US" smtClean="0"/>
              <a:pPr>
                <a:defRPr/>
              </a:pPr>
              <a:t>12/28/2020</a:t>
            </a:fld>
            <a:endParaRPr lang="en-US"/>
          </a:p>
        </p:txBody>
      </p:sp>
      <p:sp>
        <p:nvSpPr>
          <p:cNvPr id="6" name="Holder 6"/>
          <p:cNvSpPr>
            <a:spLocks noGrp="1"/>
          </p:cNvSpPr>
          <p:nvPr>
            <p:ph type="sldNum" sz="quarter" idx="12"/>
          </p:nvPr>
        </p:nvSpPr>
        <p:spPr/>
        <p:txBody>
          <a:bodyPr/>
          <a:lstStyle>
            <a:lvl1pPr>
              <a:defRPr/>
            </a:lvl1pPr>
          </a:lstStyle>
          <a:p>
            <a:pPr>
              <a:defRPr/>
            </a:pPr>
            <a:fld id="{522264F6-AFDA-4F4A-9313-F0ECF5A31694}" type="slidenum">
              <a:rPr/>
              <a:pPr>
                <a:def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3"/>
          <p:cNvSpPr>
            <a:spLocks noGrp="1"/>
          </p:cNvSpPr>
          <p:nvPr>
            <p:ph sz="half" idx="2"/>
          </p:nvPr>
        </p:nvSpPr>
        <p:spPr>
          <a:xfrm>
            <a:off x="2120901" y="2811781"/>
            <a:ext cx="6071234" cy="415499"/>
          </a:xfrm>
          <a:prstGeom prst="rect">
            <a:avLst/>
          </a:prstGeom>
        </p:spPr>
        <p:txBody>
          <a:bodyPr/>
          <a:lstStyle>
            <a:lvl1pPr>
              <a:defRPr sz="2700" b="0" i="0">
                <a:solidFill>
                  <a:schemeClr val="tx1"/>
                </a:solidFill>
                <a:latin typeface="Arial"/>
                <a:cs typeface="Arial"/>
              </a:defRPr>
            </a:lvl1pPr>
          </a:lstStyle>
          <a:p>
            <a:endParaRPr/>
          </a:p>
        </p:txBody>
      </p:sp>
      <p:sp>
        <p:nvSpPr>
          <p:cNvPr id="4" name="Holder 4"/>
          <p:cNvSpPr>
            <a:spLocks noGrp="1"/>
          </p:cNvSpPr>
          <p:nvPr>
            <p:ph sz="half" idx="3"/>
          </p:nvPr>
        </p:nvSpPr>
        <p:spPr>
          <a:xfrm>
            <a:off x="8352217" y="2097278"/>
            <a:ext cx="7054787" cy="369332"/>
          </a:xfrm>
          <a:prstGeom prst="rect">
            <a:avLst/>
          </a:prstGeom>
        </p:spPr>
        <p:txBody>
          <a:bodyPr/>
          <a:lstStyle>
            <a:lvl1pPr>
              <a:defRPr/>
            </a:lvl1pPr>
          </a:lstStyle>
          <a:p>
            <a:endParaRPr/>
          </a:p>
        </p:txBody>
      </p:sp>
      <p:sp>
        <p:nvSpPr>
          <p:cNvPr id="5"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6" name="Holder 5"/>
          <p:cNvSpPr>
            <a:spLocks noGrp="1"/>
          </p:cNvSpPr>
          <p:nvPr>
            <p:ph type="dt" sz="half" idx="11"/>
          </p:nvPr>
        </p:nvSpPr>
        <p:spPr/>
        <p:txBody>
          <a:bodyPr/>
          <a:lstStyle>
            <a:lvl1pPr>
              <a:defRPr/>
            </a:lvl1pPr>
          </a:lstStyle>
          <a:p>
            <a:pPr>
              <a:defRPr/>
            </a:pPr>
            <a:fld id="{72A98EE0-7B06-4B73-802B-245580375A67}" type="datetime1">
              <a:rPr lang="en-US" smtClean="0"/>
              <a:pPr>
                <a:defRPr/>
              </a:pPr>
              <a:t>12/28/2020</a:t>
            </a:fld>
            <a:endParaRPr lang="en-US"/>
          </a:p>
        </p:txBody>
      </p:sp>
      <p:sp>
        <p:nvSpPr>
          <p:cNvPr id="7" name="Holder 6"/>
          <p:cNvSpPr>
            <a:spLocks noGrp="1"/>
          </p:cNvSpPr>
          <p:nvPr>
            <p:ph type="sldNum" sz="quarter" idx="12"/>
          </p:nvPr>
        </p:nvSpPr>
        <p:spPr/>
        <p:txBody>
          <a:bodyPr/>
          <a:lstStyle>
            <a:lvl1pPr>
              <a:defRPr/>
            </a:lvl1pPr>
          </a:lstStyle>
          <a:p>
            <a:pPr>
              <a:defRPr/>
            </a:pPr>
            <a:fld id="{CC54FF31-69B7-4493-9D3B-A9590056EEBF}" type="slidenum">
              <a:rPr/>
              <a:pPr>
                <a:def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7480300" y="1676404"/>
            <a:ext cx="7446645" cy="661719"/>
          </a:xfrm>
        </p:spPr>
        <p:txBody>
          <a:bodyPr/>
          <a:lstStyle>
            <a:lvl1pPr>
              <a:defRPr sz="4300" b="0" i="0">
                <a:solidFill>
                  <a:srgbClr val="77B6D9"/>
                </a:solidFill>
                <a:latin typeface="Arial"/>
                <a:cs typeface="Arial"/>
              </a:defRPr>
            </a:lvl1pPr>
          </a:lstStyle>
          <a:p>
            <a:endParaRPr/>
          </a:p>
        </p:txBody>
      </p:sp>
      <p:sp>
        <p:nvSpPr>
          <p:cNvPr id="3" name="Holder 4"/>
          <p:cNvSpPr>
            <a:spLocks noGrp="1"/>
          </p:cNvSpPr>
          <p:nvPr>
            <p:ph type="ftr" sz="quarter" idx="10"/>
          </p:nvPr>
        </p:nvSpPr>
        <p:spPr/>
        <p:txBody>
          <a:bodyPr/>
          <a:lstStyle>
            <a:lvl1pPr>
              <a:defRPr/>
            </a:lvl1pPr>
          </a:lstStyle>
          <a:p>
            <a:pPr>
              <a:defRPr/>
            </a:pPr>
            <a:r>
              <a:rPr lang="en-IN" smtClean="0"/>
              <a:t>NAME OF FACULTY (POST, DEPTT.) , JECRC, JAIPUR</a:t>
            </a:r>
            <a:endParaRPr/>
          </a:p>
        </p:txBody>
      </p:sp>
      <p:sp>
        <p:nvSpPr>
          <p:cNvPr id="4" name="Holder 5"/>
          <p:cNvSpPr>
            <a:spLocks noGrp="1"/>
          </p:cNvSpPr>
          <p:nvPr>
            <p:ph type="dt" sz="half" idx="11"/>
          </p:nvPr>
        </p:nvSpPr>
        <p:spPr/>
        <p:txBody>
          <a:bodyPr/>
          <a:lstStyle>
            <a:lvl1pPr>
              <a:defRPr/>
            </a:lvl1pPr>
          </a:lstStyle>
          <a:p>
            <a:pPr>
              <a:defRPr/>
            </a:pPr>
            <a:fld id="{2DF03F6C-885A-48E4-B9AF-698C47F52D4D}" type="datetime1">
              <a:rPr lang="en-US" smtClean="0"/>
              <a:pPr>
                <a:defRPr/>
              </a:pPr>
              <a:t>12/28/2020</a:t>
            </a:fld>
            <a:endParaRPr lang="en-US"/>
          </a:p>
        </p:txBody>
      </p:sp>
      <p:sp>
        <p:nvSpPr>
          <p:cNvPr id="5" name="Holder 6"/>
          <p:cNvSpPr>
            <a:spLocks noGrp="1"/>
          </p:cNvSpPr>
          <p:nvPr>
            <p:ph type="sldNum" sz="quarter" idx="12"/>
          </p:nvPr>
        </p:nvSpPr>
        <p:spPr/>
        <p:txBody>
          <a:bodyPr/>
          <a:lstStyle>
            <a:lvl1pPr>
              <a:defRPr/>
            </a:lvl1pPr>
          </a:lstStyle>
          <a:p>
            <a:pPr>
              <a:defRPr/>
            </a:pPr>
            <a:fld id="{515BF9A1-D36E-47FB-A15B-BA5A651F6C23}" type="slidenum">
              <a:rPr/>
              <a:pPr>
                <a:def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10"/>
          </p:nvPr>
        </p:nvSpPr>
        <p:spPr/>
        <p:txBody>
          <a:bodyPr/>
          <a:lstStyle>
            <a:lvl1pPr algn="ctr">
              <a:defRPr smtClean="0">
                <a:solidFill>
                  <a:schemeClr val="tx1">
                    <a:tint val="75000"/>
                  </a:schemeClr>
                </a:solidFill>
              </a:defRPr>
            </a:lvl1pPr>
          </a:lstStyle>
          <a:p>
            <a:pPr>
              <a:defRPr/>
            </a:pPr>
            <a:r>
              <a:rPr lang="en-IN" smtClean="0"/>
              <a:t>NAME OF FACULTY (POST, DEPTT.) , JECRC, JAIPUR</a:t>
            </a:r>
            <a:endParaRPr/>
          </a:p>
        </p:txBody>
      </p:sp>
      <p:sp>
        <p:nvSpPr>
          <p:cNvPr id="3" name="Holder 3"/>
          <p:cNvSpPr>
            <a:spLocks noGrp="1"/>
          </p:cNvSpPr>
          <p:nvPr>
            <p:ph type="dt" sz="half" idx="11"/>
          </p:nvPr>
        </p:nvSpPr>
        <p:spPr/>
        <p:txBody>
          <a:bodyPr/>
          <a:lstStyle>
            <a:lvl1pPr algn="l">
              <a:defRPr smtClean="0">
                <a:solidFill>
                  <a:schemeClr val="tx1">
                    <a:tint val="75000"/>
                  </a:schemeClr>
                </a:solidFill>
              </a:defRPr>
            </a:lvl1pPr>
          </a:lstStyle>
          <a:p>
            <a:pPr>
              <a:defRPr/>
            </a:pPr>
            <a:fld id="{493F7378-C616-4F10-AD7B-2EC28743BC4A}" type="datetime1">
              <a:rPr lang="en-US" smtClean="0"/>
              <a:pPr>
                <a:defRPr/>
              </a:pPr>
              <a:t>12/28/2020</a:t>
            </a:fld>
            <a:endParaRPr lang="en-US"/>
          </a:p>
        </p:txBody>
      </p:sp>
      <p:sp>
        <p:nvSpPr>
          <p:cNvPr id="4" name="Holder 4"/>
          <p:cNvSpPr>
            <a:spLocks noGrp="1"/>
          </p:cNvSpPr>
          <p:nvPr>
            <p:ph type="sldNum" sz="quarter" idx="12"/>
          </p:nvPr>
        </p:nvSpPr>
        <p:spPr/>
        <p:txBody>
          <a:bodyPr/>
          <a:lstStyle>
            <a:lvl1pPr algn="r">
              <a:defRPr>
                <a:solidFill>
                  <a:schemeClr val="tx1">
                    <a:tint val="75000"/>
                  </a:schemeClr>
                </a:solidFill>
              </a:defRPr>
            </a:lvl1pPr>
          </a:lstStyle>
          <a:p>
            <a:pPr>
              <a:defRPr/>
            </a:pPr>
            <a:fld id="{0A0FAEC9-154B-428A-885F-C9D7972D5231}" type="slidenum">
              <a:rPr/>
              <a:pPr>
                <a:def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079500" y="8470900"/>
            <a:ext cx="558800" cy="457200"/>
          </a:xfrm>
          <a:prstGeom prst="rect">
            <a:avLst/>
          </a:prstGeom>
          <a:blipFill>
            <a:blip r:embed="rId7"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7" name="bg object 17"/>
          <p:cNvSpPr/>
          <p:nvPr/>
        </p:nvSpPr>
        <p:spPr>
          <a:xfrm>
            <a:off x="1181100" y="8559800"/>
            <a:ext cx="368300" cy="292100"/>
          </a:xfrm>
          <a:prstGeom prst="rect">
            <a:avLst/>
          </a:prstGeom>
          <a:blipFill>
            <a:blip r:embed="rId8" cstate="print"/>
            <a:stretch>
              <a:fillRect/>
            </a:stretch>
          </a:blipFill>
        </p:spPr>
        <p:txBody>
          <a:bodyPr lIns="0" tIns="0" rIns="0" bIns="0"/>
          <a:lstStyle/>
          <a:p>
            <a:pPr defTabSz="913334" fontAlgn="auto">
              <a:spcBef>
                <a:spcPts val="0"/>
              </a:spcBef>
              <a:spcAft>
                <a:spcPts val="0"/>
              </a:spcAft>
              <a:defRPr/>
            </a:pPr>
            <a:endParaRPr>
              <a:latin typeface="+mn-lt"/>
              <a:cs typeface="+mn-cs"/>
            </a:endParaRPr>
          </a:p>
        </p:txBody>
      </p:sp>
      <p:sp>
        <p:nvSpPr>
          <p:cNvPr id="1028" name="Holder 2"/>
          <p:cNvSpPr>
            <a:spLocks noGrp="1"/>
          </p:cNvSpPr>
          <p:nvPr>
            <p:ph type="title"/>
          </p:nvPr>
        </p:nvSpPr>
        <p:spPr bwMode="auto">
          <a:xfrm>
            <a:off x="7480300" y="1676400"/>
            <a:ext cx="7446963" cy="6619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1029" name="Holder 3"/>
          <p:cNvSpPr>
            <a:spLocks noGrp="1"/>
          </p:cNvSpPr>
          <p:nvPr>
            <p:ph type="body" idx="1"/>
          </p:nvPr>
        </p:nvSpPr>
        <p:spPr bwMode="auto">
          <a:xfrm>
            <a:off x="8724900" y="3060700"/>
            <a:ext cx="6540500" cy="3698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endParaRPr lang="en-US" smtClean="0"/>
          </a:p>
        </p:txBody>
      </p:sp>
      <p:sp>
        <p:nvSpPr>
          <p:cNvPr id="4" name="Holder 4"/>
          <p:cNvSpPr>
            <a:spLocks noGrp="1"/>
          </p:cNvSpPr>
          <p:nvPr>
            <p:ph type="ftr" sz="quarter" idx="5"/>
          </p:nvPr>
        </p:nvSpPr>
        <p:spPr>
          <a:xfrm>
            <a:off x="5513388" y="8480425"/>
            <a:ext cx="5191125" cy="292100"/>
          </a:xfrm>
          <a:prstGeom prst="rect">
            <a:avLst/>
          </a:prstGeom>
        </p:spPr>
        <p:txBody>
          <a:bodyPr wrap="square" lIns="0" tIns="0" rIns="0" bIns="0">
            <a:spAutoFit/>
          </a:bodyPr>
          <a:lstStyle>
            <a:lvl1pPr algn="ctr" defTabSz="913334" fontAlgn="auto">
              <a:spcBef>
                <a:spcPts val="0"/>
              </a:spcBef>
              <a:spcAft>
                <a:spcPts val="0"/>
              </a:spcAft>
              <a:defRPr smtClean="0">
                <a:solidFill>
                  <a:schemeClr val="tx1">
                    <a:tint val="75000"/>
                  </a:schemeClr>
                </a:solidFill>
                <a:latin typeface="+mn-lt"/>
                <a:cs typeface="+mn-cs"/>
              </a:defRPr>
            </a:lvl1pPr>
          </a:lstStyle>
          <a:p>
            <a:pPr>
              <a:defRPr/>
            </a:pPr>
            <a:r>
              <a:rPr lang="en-IN" smtClean="0"/>
              <a:t>NAME OF FACULTY (POST, DEPTT.) , JECRC, JAIPUR</a:t>
            </a:r>
            <a:endParaRPr/>
          </a:p>
        </p:txBody>
      </p:sp>
      <p:sp>
        <p:nvSpPr>
          <p:cNvPr id="5" name="Holder 5"/>
          <p:cNvSpPr>
            <a:spLocks noGrp="1"/>
          </p:cNvSpPr>
          <p:nvPr>
            <p:ph type="dt" sz="half" idx="6"/>
          </p:nvPr>
        </p:nvSpPr>
        <p:spPr>
          <a:xfrm>
            <a:off x="811213" y="8480425"/>
            <a:ext cx="3729037" cy="292100"/>
          </a:xfrm>
          <a:prstGeom prst="rect">
            <a:avLst/>
          </a:prstGeom>
        </p:spPr>
        <p:txBody>
          <a:bodyPr wrap="square" lIns="0" tIns="0" rIns="0" bIns="0">
            <a:spAutoFit/>
          </a:bodyPr>
          <a:lstStyle>
            <a:lvl1pPr algn="l" defTabSz="913334" fontAlgn="auto">
              <a:spcBef>
                <a:spcPts val="0"/>
              </a:spcBef>
              <a:spcAft>
                <a:spcPts val="0"/>
              </a:spcAft>
              <a:defRPr smtClean="0">
                <a:solidFill>
                  <a:schemeClr val="tx1">
                    <a:tint val="75000"/>
                  </a:schemeClr>
                </a:solidFill>
                <a:latin typeface="+mn-lt"/>
                <a:cs typeface="+mn-cs"/>
              </a:defRPr>
            </a:lvl1pPr>
          </a:lstStyle>
          <a:p>
            <a:pPr>
              <a:defRPr/>
            </a:pPr>
            <a:fld id="{97C43C7E-44E6-4BC7-8042-7FC4312512C8}" type="datetime1">
              <a:rPr lang="en-US" smtClean="0"/>
              <a:pPr>
                <a:defRPr/>
              </a:pPr>
              <a:t>12/28/2020</a:t>
            </a:fld>
            <a:endParaRPr lang="en-US"/>
          </a:p>
        </p:txBody>
      </p:sp>
      <p:sp>
        <p:nvSpPr>
          <p:cNvPr id="6" name="Holder 6"/>
          <p:cNvSpPr>
            <a:spLocks noGrp="1"/>
          </p:cNvSpPr>
          <p:nvPr>
            <p:ph type="sldNum" sz="quarter" idx="7"/>
          </p:nvPr>
        </p:nvSpPr>
        <p:spPr>
          <a:xfrm>
            <a:off x="11677650" y="8480425"/>
            <a:ext cx="3729038" cy="292100"/>
          </a:xfrm>
          <a:prstGeom prst="rect">
            <a:avLst/>
          </a:prstGeom>
        </p:spPr>
        <p:txBody>
          <a:bodyPr wrap="square" lIns="0" tIns="0" rIns="0" bIns="0">
            <a:spAutoFit/>
          </a:bodyPr>
          <a:lstStyle>
            <a:lvl1pPr algn="r" defTabSz="913334" fontAlgn="auto">
              <a:spcBef>
                <a:spcPts val="0"/>
              </a:spcBef>
              <a:spcAft>
                <a:spcPts val="0"/>
              </a:spcAft>
              <a:defRPr>
                <a:solidFill>
                  <a:schemeClr val="tx1">
                    <a:tint val="75000"/>
                  </a:schemeClr>
                </a:solidFill>
                <a:latin typeface="+mn-lt"/>
                <a:cs typeface="+mn-cs"/>
              </a:defRPr>
            </a:lvl1pPr>
          </a:lstStyle>
          <a:p>
            <a:pPr>
              <a:defRPr/>
            </a:pPr>
            <a:fld id="{DC5E47B6-8200-4C78-9503-0B05EF006580}" type="slidenum">
              <a:rPr/>
              <a:pPr>
                <a:defRPr/>
              </a:pPr>
              <a:t>‹#›</a:t>
            </a:fld>
            <a:endParaRP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eaLnBrk="0" fontAlgn="base" hangingPunct="0">
        <a:spcBef>
          <a:spcPct val="0"/>
        </a:spcBef>
        <a:spcAft>
          <a:spcPct val="0"/>
        </a:spcAft>
        <a:defRPr sz="4400">
          <a:solidFill>
            <a:schemeClr val="tx2"/>
          </a:solidFill>
          <a:latin typeface="Calibri" pitchFamily="34" charset="0"/>
        </a:defRPr>
      </a:lvl6pPr>
      <a:lvl7pPr marL="914400" algn="ctr" rtl="0" eaLnBrk="0" fontAlgn="base" hangingPunct="0">
        <a:spcBef>
          <a:spcPct val="0"/>
        </a:spcBef>
        <a:spcAft>
          <a:spcPct val="0"/>
        </a:spcAft>
        <a:defRPr sz="4400">
          <a:solidFill>
            <a:schemeClr val="tx2"/>
          </a:solidFill>
          <a:latin typeface="Calibri" pitchFamily="34" charset="0"/>
        </a:defRPr>
      </a:lvl7pPr>
      <a:lvl8pPr marL="1371600" algn="ctr" rtl="0" eaLnBrk="0" fontAlgn="base" hangingPunct="0">
        <a:spcBef>
          <a:spcPct val="0"/>
        </a:spcBef>
        <a:spcAft>
          <a:spcPct val="0"/>
        </a:spcAft>
        <a:defRPr sz="4400">
          <a:solidFill>
            <a:schemeClr val="tx2"/>
          </a:solidFill>
          <a:latin typeface="Calibri" pitchFamily="34" charset="0"/>
        </a:defRPr>
      </a:lvl8pPr>
      <a:lvl9pPr marL="1828800" algn="ctr" rtl="0" eaLnBrk="0" fontAlgn="base" hangingPunct="0">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455613" indent="1588" algn="l" rtl="0" eaLnBrk="0" fontAlgn="base" hangingPunct="0">
        <a:spcBef>
          <a:spcPct val="20000"/>
        </a:spcBef>
        <a:spcAft>
          <a:spcPct val="0"/>
        </a:spcAft>
        <a:buChar char="–"/>
        <a:defRPr sz="2800">
          <a:solidFill>
            <a:schemeClr val="tx1"/>
          </a:solidFill>
          <a:latin typeface="+mn-lt"/>
          <a:ea typeface="+mn-ea"/>
          <a:cs typeface="+mn-cs"/>
        </a:defRPr>
      </a:lvl2pPr>
      <a:lvl3pPr marL="912813" indent="1588" algn="l" rtl="0" eaLnBrk="0" fontAlgn="base" hangingPunct="0">
        <a:spcBef>
          <a:spcPct val="20000"/>
        </a:spcBef>
        <a:spcAft>
          <a:spcPct val="0"/>
        </a:spcAft>
        <a:buChar char="•"/>
        <a:defRPr sz="2400">
          <a:solidFill>
            <a:schemeClr val="tx1"/>
          </a:solidFill>
          <a:latin typeface="+mn-lt"/>
          <a:ea typeface="+mn-ea"/>
          <a:cs typeface="+mn-cs"/>
        </a:defRPr>
      </a:lvl3pPr>
      <a:lvl4pPr marL="1368425" indent="3175" algn="l" rtl="0" eaLnBrk="0" fontAlgn="base" hangingPunct="0">
        <a:spcBef>
          <a:spcPct val="20000"/>
        </a:spcBef>
        <a:spcAft>
          <a:spcPct val="0"/>
        </a:spcAft>
        <a:buChar char="–"/>
        <a:defRPr sz="2000">
          <a:solidFill>
            <a:schemeClr val="tx1"/>
          </a:solidFill>
          <a:latin typeface="+mn-lt"/>
          <a:ea typeface="+mn-ea"/>
          <a:cs typeface="+mn-cs"/>
        </a:defRPr>
      </a:lvl4pPr>
      <a:lvl5pPr marL="1825625" indent="3175" algn="l" rtl="0" eaLnBrk="0" fontAlgn="base" hangingPunct="0">
        <a:spcBef>
          <a:spcPct val="20000"/>
        </a:spcBef>
        <a:spcAft>
          <a:spcPct val="0"/>
        </a:spcAft>
        <a:buChar char="»"/>
        <a:defRPr sz="2000">
          <a:solidFill>
            <a:schemeClr val="tx1"/>
          </a:solidFill>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bodyStyle>
    <p:otherStyle>
      <a:lvl1pPr marL="0">
        <a:defRPr>
          <a:latin typeface="+mn-lt"/>
          <a:ea typeface="+mn-ea"/>
          <a:cs typeface="+mn-cs"/>
        </a:defRPr>
      </a:lvl1pPr>
      <a:lvl2pPr marL="456670">
        <a:defRPr>
          <a:latin typeface="+mn-lt"/>
          <a:ea typeface="+mn-ea"/>
          <a:cs typeface="+mn-cs"/>
        </a:defRPr>
      </a:lvl2pPr>
      <a:lvl3pPr marL="913334">
        <a:defRPr>
          <a:latin typeface="+mn-lt"/>
          <a:ea typeface="+mn-ea"/>
          <a:cs typeface="+mn-cs"/>
        </a:defRPr>
      </a:lvl3pPr>
      <a:lvl4pPr marL="1370005">
        <a:defRPr>
          <a:latin typeface="+mn-lt"/>
          <a:ea typeface="+mn-ea"/>
          <a:cs typeface="+mn-cs"/>
        </a:defRPr>
      </a:lvl4pPr>
      <a:lvl5pPr marL="1826670">
        <a:defRPr>
          <a:latin typeface="+mn-lt"/>
          <a:ea typeface="+mn-ea"/>
          <a:cs typeface="+mn-cs"/>
        </a:defRPr>
      </a:lvl5pPr>
      <a:lvl6pPr marL="2283337">
        <a:defRPr>
          <a:latin typeface="+mn-lt"/>
          <a:ea typeface="+mn-ea"/>
          <a:cs typeface="+mn-cs"/>
        </a:defRPr>
      </a:lvl6pPr>
      <a:lvl7pPr marL="2740010">
        <a:defRPr>
          <a:latin typeface="+mn-lt"/>
          <a:ea typeface="+mn-ea"/>
          <a:cs typeface="+mn-cs"/>
        </a:defRPr>
      </a:lvl7pPr>
      <a:lvl8pPr marL="3196670">
        <a:defRPr>
          <a:latin typeface="+mn-lt"/>
          <a:ea typeface="+mn-ea"/>
          <a:cs typeface="+mn-cs"/>
        </a:defRPr>
      </a:lvl8pPr>
      <a:lvl9pPr marL="365334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3075" name="object 5"/>
          <p:cNvGrpSpPr>
            <a:grpSpLocks/>
          </p:cNvGrpSpPr>
          <p:nvPr/>
        </p:nvGrpSpPr>
        <p:grpSpPr bwMode="auto">
          <a:xfrm>
            <a:off x="0" y="0"/>
            <a:ext cx="16217900" cy="9118600"/>
            <a:chOff x="0" y="0"/>
            <a:chExt cx="16217900" cy="9118600"/>
          </a:xfrm>
        </p:grpSpPr>
        <p:sp>
          <p:nvSpPr>
            <p:cNvPr id="3082"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083"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3076" name="TextBox 8"/>
          <p:cNvSpPr txBox="1">
            <a:spLocks noChangeArrowheads="1"/>
          </p:cNvSpPr>
          <p:nvPr/>
        </p:nvSpPr>
        <p:spPr bwMode="auto">
          <a:xfrm>
            <a:off x="1936750" y="4406900"/>
            <a:ext cx="13868400" cy="2308225"/>
          </a:xfrm>
          <a:prstGeom prst="rect">
            <a:avLst/>
          </a:prstGeom>
          <a:noFill/>
          <a:ln w="9525">
            <a:noFill/>
            <a:miter lim="800000"/>
            <a:headEnd/>
            <a:tailEnd/>
          </a:ln>
        </p:spPr>
        <p:txBody>
          <a:bodyPr lIns="91334" tIns="45674" rIns="91334" bIns="45674">
            <a:spAutoFit/>
          </a:bodyPr>
          <a:lstStyle/>
          <a:p>
            <a:r>
              <a:rPr lang="en-US" sz="3600" dirty="0" smtClean="0">
                <a:latin typeface="Times New Roman" pitchFamily="18" charset="0"/>
                <a:cs typeface="Times New Roman" pitchFamily="18" charset="0"/>
              </a:rPr>
              <a:t>Year &amp; </a:t>
            </a:r>
            <a:r>
              <a:rPr lang="en-US" sz="3600" dirty="0" err="1" smtClean="0">
                <a:latin typeface="Times New Roman" pitchFamily="18" charset="0"/>
                <a:cs typeface="Times New Roman" pitchFamily="18" charset="0"/>
              </a:rPr>
              <a:t>Sem</a:t>
            </a:r>
            <a:r>
              <a:rPr lang="en-US" sz="3600" dirty="0" smtClean="0">
                <a:latin typeface="Times New Roman" pitchFamily="18" charset="0"/>
                <a:cs typeface="Times New Roman" pitchFamily="18" charset="0"/>
              </a:rPr>
              <a:t> – II &amp; III </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Subject </a:t>
            </a:r>
            <a:r>
              <a:rPr lang="en-US" sz="3600" dirty="0" smtClean="0">
                <a:latin typeface="Times New Roman" pitchFamily="18" charset="0"/>
                <a:cs typeface="Times New Roman" pitchFamily="18" charset="0"/>
              </a:rPr>
              <a:t>– Software Engineering (3CS4 - 07)</a:t>
            </a:r>
            <a:endParaRPr lang="en-US" sz="3600" dirty="0">
              <a:latin typeface="Times New Roman" pitchFamily="18" charset="0"/>
              <a:cs typeface="Times New Roman" pitchFamily="18" charset="0"/>
            </a:endParaRPr>
          </a:p>
          <a:p>
            <a:r>
              <a:rPr lang="en-US" sz="3600" dirty="0" smtClean="0">
                <a:latin typeface="Times New Roman" pitchFamily="18" charset="0"/>
                <a:cs typeface="Times New Roman" pitchFamily="18" charset="0"/>
              </a:rPr>
              <a:t>Subject Introduction</a:t>
            </a:r>
            <a:endParaRPr lang="en-US" sz="3600" dirty="0">
              <a:latin typeface="Times New Roman" pitchFamily="18" charset="0"/>
              <a:cs typeface="Times New Roman" pitchFamily="18" charset="0"/>
            </a:endParaRPr>
          </a:p>
          <a:p>
            <a:r>
              <a:rPr lang="en-US" sz="3600" dirty="0">
                <a:latin typeface="Times New Roman" pitchFamily="18" charset="0"/>
                <a:cs typeface="Times New Roman" pitchFamily="18" charset="0"/>
              </a:rPr>
              <a:t>Presented by </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Manju</a:t>
            </a:r>
            <a:r>
              <a:rPr lang="en-US" sz="3600" dirty="0" smtClean="0">
                <a:latin typeface="Times New Roman" pitchFamily="18" charset="0"/>
                <a:cs typeface="Times New Roman" pitchFamily="18" charset="0"/>
              </a:rPr>
              <a:t> </a:t>
            </a:r>
            <a:r>
              <a:rPr lang="en-US" sz="3600" dirty="0" err="1" smtClean="0">
                <a:latin typeface="Times New Roman" pitchFamily="18" charset="0"/>
                <a:cs typeface="Times New Roman" pitchFamily="18" charset="0"/>
              </a:rPr>
              <a:t>Vyas</a:t>
            </a:r>
            <a:r>
              <a:rPr lang="en-US" sz="3600" dirty="0" smtClean="0">
                <a:latin typeface="Times New Roman" pitchFamily="18" charset="0"/>
                <a:cs typeface="Times New Roman" pitchFamily="18" charset="0"/>
              </a:rPr>
              <a:t> (Asst. Prof., CSE)</a:t>
            </a:r>
            <a:endParaRPr lang="en-IN" sz="3600" dirty="0">
              <a:latin typeface="Times New Roman" pitchFamily="18" charset="0"/>
              <a:cs typeface="Times New Roman" pitchFamily="18" charset="0"/>
            </a:endParaRPr>
          </a:p>
        </p:txBody>
      </p:sp>
      <p:sp>
        <p:nvSpPr>
          <p:cNvPr id="12"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pic>
        <p:nvPicPr>
          <p:cNvPr id="3078" name="Picture 10"/>
          <p:cNvPicPr>
            <a:picLocks noChangeAspect="1" noChangeArrowheads="1"/>
          </p:cNvPicPr>
          <p:nvPr/>
        </p:nvPicPr>
        <p:blipFill>
          <a:blip r:embed="rId3"/>
          <a:srcRect/>
          <a:stretch>
            <a:fillRect/>
          </a:stretch>
        </p:blipFill>
        <p:spPr bwMode="auto">
          <a:xfrm>
            <a:off x="2927350" y="520700"/>
            <a:ext cx="3252788" cy="1676400"/>
          </a:xfrm>
          <a:prstGeom prst="rect">
            <a:avLst/>
          </a:prstGeom>
          <a:noFill/>
          <a:ln w="9525">
            <a:noFill/>
            <a:miter lim="800000"/>
            <a:headEnd/>
            <a:tailEnd/>
          </a:ln>
        </p:spPr>
      </p:pic>
      <p:pic>
        <p:nvPicPr>
          <p:cNvPr id="3079" name="Picture 11"/>
          <p:cNvPicPr>
            <a:picLocks noChangeAspect="1" noChangeArrowheads="1"/>
          </p:cNvPicPr>
          <p:nvPr/>
        </p:nvPicPr>
        <p:blipFill>
          <a:blip r:embed="rId4"/>
          <a:srcRect/>
          <a:stretch>
            <a:fillRect/>
          </a:stretch>
        </p:blipFill>
        <p:spPr bwMode="auto">
          <a:xfrm>
            <a:off x="11461750" y="673100"/>
            <a:ext cx="2667000" cy="2122488"/>
          </a:xfrm>
          <a:prstGeom prst="rect">
            <a:avLst/>
          </a:prstGeom>
          <a:noFill/>
          <a:ln w="9525">
            <a:noFill/>
            <a:miter lim="800000"/>
            <a:headEnd/>
            <a:tailEnd/>
          </a:ln>
        </p:spPr>
      </p:pic>
      <p:sp>
        <p:nvSpPr>
          <p:cNvPr id="3080" name="TextBox 12"/>
          <p:cNvSpPr txBox="1">
            <a:spLocks noChangeArrowheads="1"/>
          </p:cNvSpPr>
          <p:nvPr/>
        </p:nvSpPr>
        <p:spPr bwMode="auto">
          <a:xfrm>
            <a:off x="1327150" y="3111500"/>
            <a:ext cx="14249400" cy="584200"/>
          </a:xfrm>
          <a:prstGeom prst="rect">
            <a:avLst/>
          </a:prstGeom>
          <a:noFill/>
          <a:ln w="9525">
            <a:noFill/>
            <a:miter lim="800000"/>
            <a:headEnd/>
            <a:tailEnd/>
          </a:ln>
        </p:spPr>
        <p:txBody>
          <a:bodyPr>
            <a:spAutoFit/>
          </a:bodyPr>
          <a:lstStyle/>
          <a:p>
            <a:pPr algn="ctr"/>
            <a:r>
              <a:rPr lang="en-US" sz="3200" dirty="0"/>
              <a:t>JAIPUR ENGINEERING COLLEGE AND RESEARCH </a:t>
            </a:r>
            <a:r>
              <a:rPr lang="en-US" sz="3200" dirty="0" smtClean="0"/>
              <a:t>CENTRE</a:t>
            </a:r>
            <a:endParaRPr lang="en-IN" sz="3200" dirty="0"/>
          </a:p>
        </p:txBody>
      </p:sp>
      <p:sp>
        <p:nvSpPr>
          <p:cNvPr id="14" name="Slide Number Placeholder 13"/>
          <p:cNvSpPr>
            <a:spLocks noGrp="1"/>
          </p:cNvSpPr>
          <p:nvPr>
            <p:ph type="sldNum" sz="quarter" idx="12"/>
          </p:nvPr>
        </p:nvSpPr>
        <p:spPr/>
        <p:txBody>
          <a:bodyPr/>
          <a:lstStyle/>
          <a:p>
            <a:pPr>
              <a:defRPr/>
            </a:pPr>
            <a:fld id="{C9056662-BCD1-4EE7-9470-F65D22AE3F85}" type="slidenum">
              <a:rPr lang="en-IN" smtClean="0"/>
              <a:pPr>
                <a:defRPr/>
              </a:pPr>
              <a:t>1</a:t>
            </a:fld>
            <a:endParaRPr lang="en-IN"/>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4099" name="object 5"/>
          <p:cNvGrpSpPr>
            <a:grpSpLocks/>
          </p:cNvGrpSpPr>
          <p:nvPr/>
        </p:nvGrpSpPr>
        <p:grpSpPr bwMode="auto">
          <a:xfrm>
            <a:off x="0" y="0"/>
            <a:ext cx="16217900" cy="9118600"/>
            <a:chOff x="0" y="0"/>
            <a:chExt cx="16217900" cy="9118600"/>
          </a:xfrm>
        </p:grpSpPr>
        <p:sp>
          <p:nvSpPr>
            <p:cNvPr id="4103"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4104"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4101" name="TextBox 12"/>
          <p:cNvSpPr txBox="1">
            <a:spLocks noChangeArrowheads="1"/>
          </p:cNvSpPr>
          <p:nvPr/>
        </p:nvSpPr>
        <p:spPr bwMode="auto">
          <a:xfrm>
            <a:off x="793750" y="292100"/>
            <a:ext cx="14249400" cy="707886"/>
          </a:xfrm>
          <a:prstGeom prst="rect">
            <a:avLst/>
          </a:prstGeom>
          <a:noFill/>
          <a:ln w="9525">
            <a:noFill/>
            <a:miter lim="800000"/>
            <a:headEnd/>
            <a:tailEnd/>
          </a:ln>
        </p:spPr>
        <p:txBody>
          <a:bodyPr>
            <a:spAutoFit/>
          </a:bodyPr>
          <a:lstStyle/>
          <a:p>
            <a:r>
              <a:rPr lang="en-US" sz="4000" b="1" dirty="0" smtClean="0">
                <a:latin typeface="Times New Roman" pitchFamily="18" charset="0"/>
                <a:cs typeface="Times New Roman" pitchFamily="18" charset="0"/>
              </a:rPr>
              <a:t>VISION </a:t>
            </a:r>
            <a:r>
              <a:rPr lang="en-US" sz="4000" b="1" dirty="0">
                <a:latin typeface="Times New Roman" pitchFamily="18" charset="0"/>
                <a:cs typeface="Times New Roman" pitchFamily="18" charset="0"/>
              </a:rPr>
              <a:t>AND MISSION OF </a:t>
            </a:r>
            <a:r>
              <a:rPr lang="en-US" sz="4000" b="1" dirty="0" smtClean="0">
                <a:latin typeface="Times New Roman" pitchFamily="18" charset="0"/>
                <a:cs typeface="Times New Roman" pitchFamily="18" charset="0"/>
              </a:rPr>
              <a:t>INSTITUTE</a:t>
            </a:r>
            <a:endParaRPr lang="en-IN" sz="4000" b="1" dirty="0">
              <a:latin typeface="Times New Roman" pitchFamily="18" charset="0"/>
              <a:cs typeface="Times New Roman" pitchFamily="18" charset="0"/>
            </a:endParaRPr>
          </a:p>
        </p:txBody>
      </p:sp>
      <p:sp>
        <p:nvSpPr>
          <p:cNvPr id="12" name="Text Placeholder 11"/>
          <p:cNvSpPr>
            <a:spLocks noGrp="1"/>
          </p:cNvSpPr>
          <p:nvPr>
            <p:ph type="body" idx="1"/>
          </p:nvPr>
        </p:nvSpPr>
        <p:spPr>
          <a:xfrm>
            <a:off x="946150" y="1282700"/>
            <a:ext cx="14935200" cy="8468472"/>
          </a:xfrm>
        </p:spPr>
        <p:txBody>
          <a:bodyPr/>
          <a:lstStyle/>
          <a:p>
            <a:r>
              <a:rPr lang="en-IN" sz="3200" b="1" dirty="0" smtClean="0">
                <a:solidFill>
                  <a:schemeClr val="tx1"/>
                </a:solidFill>
                <a:latin typeface="Times New Roman" pitchFamily="18" charset="0"/>
                <a:cs typeface="Times New Roman" pitchFamily="18" charset="0"/>
              </a:rPr>
              <a:t>VISION</a:t>
            </a:r>
          </a:p>
          <a:p>
            <a:pPr marL="0" indent="0" algn="just">
              <a:lnSpc>
                <a:spcPct val="150000"/>
              </a:lnSpc>
              <a:buNone/>
            </a:pPr>
            <a:r>
              <a:rPr lang="en-US" sz="2800" dirty="0" smtClean="0">
                <a:solidFill>
                  <a:schemeClr val="tx1"/>
                </a:solidFill>
                <a:latin typeface="Times New Roman" pitchFamily="18" charset="0"/>
                <a:cs typeface="Times New Roman" pitchFamily="18" charset="0"/>
              </a:rPr>
              <a:t>To become renowned centre of outcome based learning and work towards academic, professional, cultural and social enrichments of the lives of individual and communities”</a:t>
            </a:r>
          </a:p>
          <a:p>
            <a:pPr marL="0" indent="0" algn="just">
              <a:lnSpc>
                <a:spcPct val="150000"/>
              </a:lnSpc>
              <a:buNone/>
            </a:pPr>
            <a:endParaRPr lang="en-IN" sz="1100" dirty="0" smtClean="0">
              <a:solidFill>
                <a:schemeClr val="tx1"/>
              </a:solidFill>
              <a:latin typeface="Times New Roman" pitchFamily="18" charset="0"/>
              <a:cs typeface="Times New Roman" pitchFamily="18" charset="0"/>
            </a:endParaRPr>
          </a:p>
          <a:p>
            <a:r>
              <a:rPr lang="en-US" sz="3200" b="1" dirty="0" smtClean="0">
                <a:solidFill>
                  <a:schemeClr val="tx1"/>
                </a:solidFill>
                <a:latin typeface="Times New Roman" pitchFamily="18" charset="0"/>
                <a:cs typeface="Times New Roman" pitchFamily="18" charset="0"/>
              </a:rPr>
              <a:t>MISSION</a:t>
            </a:r>
          </a:p>
          <a:p>
            <a:pPr marL="457200" indent="-457200" algn="just">
              <a:lnSpc>
                <a:spcPct val="150000"/>
              </a:lnSpc>
              <a:buNone/>
              <a:tabLst>
                <a:tab pos="457200" algn="l"/>
              </a:tabLst>
            </a:pPr>
            <a:r>
              <a:rPr lang="en-US" sz="2800" dirty="0" smtClean="0">
                <a:solidFill>
                  <a:schemeClr val="tx1"/>
                </a:solidFill>
                <a:latin typeface="Times New Roman" pitchFamily="18" charset="0"/>
                <a:cs typeface="Times New Roman" pitchFamily="18" charset="0"/>
              </a:rPr>
              <a:t>1. Focus on evaluation of learning outcomes and motivate students to inculcate research aptitude by project based learning.</a:t>
            </a:r>
          </a:p>
          <a:p>
            <a:pPr algn="just">
              <a:lnSpc>
                <a:spcPct val="150000"/>
              </a:lnSpc>
              <a:buNone/>
            </a:pPr>
            <a:r>
              <a:rPr lang="en-US" sz="2800" dirty="0" smtClean="0">
                <a:solidFill>
                  <a:schemeClr val="tx1"/>
                </a:solidFill>
                <a:latin typeface="Times New Roman" pitchFamily="18" charset="0"/>
                <a:cs typeface="Times New Roman" pitchFamily="18" charset="0"/>
              </a:rPr>
              <a:t>2. Identify areas of focus and provide platform to gain knowledge and solutions based on informed perception of Indian, regional and global needs.</a:t>
            </a:r>
          </a:p>
          <a:p>
            <a:pPr algn="just">
              <a:lnSpc>
                <a:spcPct val="150000"/>
              </a:lnSpc>
              <a:buNone/>
            </a:pPr>
            <a:r>
              <a:rPr lang="en-US" sz="2800" dirty="0" smtClean="0">
                <a:solidFill>
                  <a:schemeClr val="tx1"/>
                </a:solidFill>
                <a:latin typeface="Times New Roman" pitchFamily="18" charset="0"/>
                <a:cs typeface="Times New Roman" pitchFamily="18" charset="0"/>
              </a:rPr>
              <a:t>3. Offer opportunities for interaction between academia and industry.</a:t>
            </a:r>
          </a:p>
          <a:p>
            <a:pPr algn="just">
              <a:buNone/>
            </a:pPr>
            <a:r>
              <a:rPr lang="en-US" sz="2800" dirty="0" smtClean="0">
                <a:solidFill>
                  <a:schemeClr val="tx1"/>
                </a:solidFill>
                <a:latin typeface="Times New Roman" pitchFamily="18" charset="0"/>
                <a:cs typeface="Times New Roman" pitchFamily="18" charset="0"/>
              </a:rPr>
              <a:t>4. Develop human potential to its fullest extent so that intellectually capable and imaginatively gifted leaders can emerge in a range of professions.</a:t>
            </a:r>
          </a:p>
          <a:p>
            <a:pPr marL="0" indent="0" algn="just">
              <a:lnSpc>
                <a:spcPct val="150000"/>
              </a:lnSpc>
              <a:buNone/>
            </a:pPr>
            <a:endParaRPr lang="en-US" sz="3200" dirty="0" smtClean="0">
              <a:latin typeface="Times New Roman" pitchFamily="18" charset="0"/>
              <a:cs typeface="Times New Roman" pitchFamily="18" charset="0"/>
            </a:endParaRPr>
          </a:p>
          <a:p>
            <a:endParaRPr lang="en-US" dirty="0"/>
          </a:p>
        </p:txBody>
      </p:sp>
      <p:sp>
        <p:nvSpPr>
          <p:cNvPr id="11" name="Slide Number Placeholder 10"/>
          <p:cNvSpPr>
            <a:spLocks noGrp="1"/>
          </p:cNvSpPr>
          <p:nvPr>
            <p:ph type="sldNum" sz="quarter" idx="12"/>
          </p:nvPr>
        </p:nvSpPr>
        <p:spPr/>
        <p:txBody>
          <a:bodyPr/>
          <a:lstStyle/>
          <a:p>
            <a:pPr>
              <a:defRPr/>
            </a:pPr>
            <a:fld id="{1BB5D663-6BCF-42AE-B394-1863D8DE5BA1}" type="slidenum">
              <a:rPr lang="en-IN" smtClean="0"/>
              <a:pPr>
                <a:defRPr/>
              </a:pPr>
              <a:t>2</a:t>
            </a:fld>
            <a:endParaRPr lang="en-IN"/>
          </a:p>
        </p:txBody>
      </p:sp>
      <p:sp>
        <p:nvSpPr>
          <p:cNvPr id="14"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5123" name="object 5"/>
          <p:cNvGrpSpPr>
            <a:grpSpLocks/>
          </p:cNvGrpSpPr>
          <p:nvPr/>
        </p:nvGrpSpPr>
        <p:grpSpPr bwMode="auto">
          <a:xfrm>
            <a:off x="0" y="0"/>
            <a:ext cx="16217900" cy="91186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5125" name="TextBox 12"/>
          <p:cNvSpPr txBox="1">
            <a:spLocks noChangeArrowheads="1"/>
          </p:cNvSpPr>
          <p:nvPr/>
        </p:nvSpPr>
        <p:spPr bwMode="auto">
          <a:xfrm>
            <a:off x="1250950" y="292100"/>
            <a:ext cx="14249400" cy="707886"/>
          </a:xfrm>
          <a:prstGeom prst="rect">
            <a:avLst/>
          </a:prstGeom>
          <a:noFill/>
          <a:ln w="9525">
            <a:noFill/>
            <a:miter lim="800000"/>
            <a:headEnd/>
            <a:tailEnd/>
          </a:ln>
        </p:spPr>
        <p:txBody>
          <a:bodyPr>
            <a:spAutoFit/>
          </a:bodyPr>
          <a:lstStyle/>
          <a:p>
            <a:r>
              <a:rPr lang="en-US" sz="4000" b="1" dirty="0" smtClean="0">
                <a:latin typeface="Times New Roman" pitchFamily="18" charset="0"/>
                <a:cs typeface="Times New Roman" pitchFamily="18" charset="0"/>
              </a:rPr>
              <a:t>VISION </a:t>
            </a:r>
            <a:r>
              <a:rPr lang="en-US" sz="4000" b="1" dirty="0">
                <a:latin typeface="Times New Roman" pitchFamily="18" charset="0"/>
                <a:cs typeface="Times New Roman" pitchFamily="18" charset="0"/>
              </a:rPr>
              <a:t>AND MISSION OF DEPARTMENT</a:t>
            </a:r>
            <a:endParaRPr lang="en-IN" sz="4000" b="1" dirty="0">
              <a:latin typeface="Times New Roman" pitchFamily="18" charset="0"/>
              <a:cs typeface="Times New Roman" pitchFamily="18" charset="0"/>
            </a:endParaRPr>
          </a:p>
        </p:txBody>
      </p:sp>
      <p:sp>
        <p:nvSpPr>
          <p:cNvPr id="12" name="Text Placeholder 11"/>
          <p:cNvSpPr>
            <a:spLocks noGrp="1"/>
          </p:cNvSpPr>
          <p:nvPr>
            <p:ph type="body" idx="1"/>
          </p:nvPr>
        </p:nvSpPr>
        <p:spPr>
          <a:xfrm>
            <a:off x="946150" y="1587500"/>
            <a:ext cx="14706600" cy="7663636"/>
          </a:xfrm>
        </p:spPr>
        <p:txBody>
          <a:bodyPr/>
          <a:lstStyle/>
          <a:p>
            <a:r>
              <a:rPr lang="en-IN" sz="3200" b="1" dirty="0" smtClean="0">
                <a:solidFill>
                  <a:schemeClr val="tx1"/>
                </a:solidFill>
                <a:latin typeface="Times New Roman" pitchFamily="18" charset="0"/>
                <a:cs typeface="Times New Roman" pitchFamily="18" charset="0"/>
              </a:rPr>
              <a:t>VISION</a:t>
            </a:r>
          </a:p>
          <a:p>
            <a:pPr marL="0" indent="0" algn="just">
              <a:lnSpc>
                <a:spcPct val="150000"/>
              </a:lnSpc>
              <a:buNone/>
            </a:pPr>
            <a:r>
              <a:rPr lang="en-US" sz="2800" dirty="0" smtClean="0">
                <a:solidFill>
                  <a:schemeClr val="tx1"/>
                </a:solidFill>
                <a:latin typeface="Times New Roman" pitchFamily="18" charset="0"/>
                <a:cs typeface="Times New Roman" pitchFamily="18" charset="0"/>
              </a:rPr>
              <a:t>To become renowned Centre of excellence in computer science and engineering and make competent engineers &amp; professionals with high ethical values prepared for lifelong learning.</a:t>
            </a:r>
          </a:p>
          <a:p>
            <a:endParaRPr lang="en-IN" sz="3200" b="1" dirty="0" smtClean="0">
              <a:solidFill>
                <a:schemeClr val="tx1"/>
              </a:solidFill>
              <a:latin typeface="Times New Roman" pitchFamily="18" charset="0"/>
              <a:cs typeface="Times New Roman" pitchFamily="18" charset="0"/>
            </a:endParaRPr>
          </a:p>
          <a:p>
            <a:r>
              <a:rPr lang="en-US" sz="3200" b="1" dirty="0" smtClean="0">
                <a:solidFill>
                  <a:schemeClr val="tx1"/>
                </a:solidFill>
                <a:latin typeface="Times New Roman" pitchFamily="18" charset="0"/>
                <a:cs typeface="Times New Roman" pitchFamily="18" charset="0"/>
              </a:rPr>
              <a:t>MISSION</a:t>
            </a:r>
          </a:p>
          <a:p>
            <a:pPr algn="just">
              <a:lnSpc>
                <a:spcPct val="150000"/>
              </a:lnSpc>
              <a:buNone/>
            </a:pPr>
            <a:r>
              <a:rPr lang="en-US" sz="2800" b="1" dirty="0" smtClean="0">
                <a:solidFill>
                  <a:schemeClr val="tx1"/>
                </a:solidFill>
                <a:latin typeface="Times New Roman" pitchFamily="18" charset="0"/>
                <a:cs typeface="Times New Roman" pitchFamily="18" charset="0"/>
              </a:rPr>
              <a:t>M1: </a:t>
            </a:r>
            <a:r>
              <a:rPr lang="en-US" sz="2800" dirty="0" smtClean="0">
                <a:solidFill>
                  <a:schemeClr val="tx1"/>
                </a:solidFill>
                <a:latin typeface="Times New Roman" pitchFamily="18" charset="0"/>
                <a:cs typeface="Times New Roman" pitchFamily="18" charset="0"/>
              </a:rPr>
              <a:t>To impart outcome based education for emerging technologies in the field of computer science and engineering. </a:t>
            </a:r>
          </a:p>
          <a:p>
            <a:pPr algn="just">
              <a:lnSpc>
                <a:spcPct val="150000"/>
              </a:lnSpc>
              <a:buNone/>
            </a:pPr>
            <a:r>
              <a:rPr lang="en-US" sz="2800" b="1" dirty="0" smtClean="0">
                <a:solidFill>
                  <a:schemeClr val="tx1"/>
                </a:solidFill>
                <a:latin typeface="Times New Roman" pitchFamily="18" charset="0"/>
                <a:cs typeface="Times New Roman" pitchFamily="18" charset="0"/>
              </a:rPr>
              <a:t>M2: </a:t>
            </a:r>
            <a:r>
              <a:rPr lang="en-US" sz="2800" dirty="0" smtClean="0">
                <a:solidFill>
                  <a:schemeClr val="tx1"/>
                </a:solidFill>
                <a:latin typeface="Times New Roman" pitchFamily="18" charset="0"/>
                <a:cs typeface="Times New Roman" pitchFamily="18" charset="0"/>
              </a:rPr>
              <a:t>To provide opportunities for interaction between academia and industry.  </a:t>
            </a:r>
          </a:p>
          <a:p>
            <a:pPr algn="just">
              <a:lnSpc>
                <a:spcPct val="150000"/>
              </a:lnSpc>
              <a:buNone/>
            </a:pPr>
            <a:r>
              <a:rPr lang="en-US" sz="2800" b="1" dirty="0" smtClean="0">
                <a:solidFill>
                  <a:schemeClr val="tx1"/>
                </a:solidFill>
                <a:latin typeface="Times New Roman" pitchFamily="18" charset="0"/>
                <a:cs typeface="Times New Roman" pitchFamily="18" charset="0"/>
              </a:rPr>
              <a:t>M3: </a:t>
            </a:r>
            <a:r>
              <a:rPr lang="en-US" sz="2800" dirty="0" smtClean="0">
                <a:solidFill>
                  <a:schemeClr val="tx1"/>
                </a:solidFill>
                <a:latin typeface="Times New Roman" pitchFamily="18" charset="0"/>
                <a:cs typeface="Times New Roman" pitchFamily="18" charset="0"/>
              </a:rPr>
              <a:t>To provide platform for lifelong learning by accepting the change in technologies</a:t>
            </a:r>
          </a:p>
          <a:p>
            <a:pPr algn="just">
              <a:lnSpc>
                <a:spcPct val="150000"/>
              </a:lnSpc>
              <a:buNone/>
            </a:pPr>
            <a:r>
              <a:rPr lang="en-US" sz="2800" b="1" dirty="0" smtClean="0">
                <a:solidFill>
                  <a:schemeClr val="tx1"/>
                </a:solidFill>
                <a:latin typeface="Times New Roman" pitchFamily="18" charset="0"/>
                <a:cs typeface="Times New Roman" pitchFamily="18" charset="0"/>
              </a:rPr>
              <a:t>M4: </a:t>
            </a:r>
            <a:r>
              <a:rPr lang="en-US" sz="2800" dirty="0" smtClean="0">
                <a:solidFill>
                  <a:schemeClr val="tx1"/>
                </a:solidFill>
                <a:latin typeface="Times New Roman" pitchFamily="18" charset="0"/>
                <a:cs typeface="Times New Roman" pitchFamily="18" charset="0"/>
              </a:rPr>
              <a:t>To develop aptitude of fulfilling social responsibilities.</a:t>
            </a:r>
          </a:p>
          <a:p>
            <a:endParaRPr lang="en-IN" sz="3200" b="1" dirty="0" smtClean="0">
              <a:latin typeface="Times New Roman" pitchFamily="18" charset="0"/>
              <a:cs typeface="Times New Roman" pitchFamily="18" charset="0"/>
            </a:endParaRPr>
          </a:p>
          <a:p>
            <a:endParaRPr lang="en-US" dirty="0"/>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3</a:t>
            </a:fld>
            <a:endParaRPr lang="en-IN"/>
          </a:p>
        </p:txBody>
      </p:sp>
      <p:sp>
        <p:nvSpPr>
          <p:cNvPr id="13"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5123" name="object 5"/>
          <p:cNvGrpSpPr>
            <a:grpSpLocks/>
          </p:cNvGrpSpPr>
          <p:nvPr/>
        </p:nvGrpSpPr>
        <p:grpSpPr bwMode="auto">
          <a:xfrm>
            <a:off x="0" y="0"/>
            <a:ext cx="16217900" cy="91186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5125" name="TextBox 12"/>
          <p:cNvSpPr txBox="1">
            <a:spLocks noChangeArrowheads="1"/>
          </p:cNvSpPr>
          <p:nvPr/>
        </p:nvSpPr>
        <p:spPr bwMode="auto">
          <a:xfrm>
            <a:off x="745780" y="403916"/>
            <a:ext cx="14249400" cy="707886"/>
          </a:xfrm>
          <a:prstGeom prst="rect">
            <a:avLst/>
          </a:prstGeom>
          <a:noFill/>
          <a:ln w="9525">
            <a:noFill/>
            <a:miter lim="800000"/>
            <a:headEnd/>
            <a:tailEnd/>
          </a:ln>
        </p:spPr>
        <p:txBody>
          <a:bodyPr>
            <a:spAutoFit/>
          </a:bodyPr>
          <a:lstStyle/>
          <a:p>
            <a:r>
              <a:rPr lang="en-US" sz="4000" b="1" dirty="0" smtClean="0">
                <a:latin typeface="Times New Roman" pitchFamily="18" charset="0"/>
                <a:cs typeface="Times New Roman" pitchFamily="18" charset="0"/>
              </a:rPr>
              <a:t>Lecture Plan</a:t>
            </a:r>
            <a:endParaRPr lang="en-IN" sz="4000" b="1" dirty="0">
              <a:latin typeface="Times New Roman" pitchFamily="18" charset="0"/>
              <a:cs typeface="Times New Roman" pitchFamily="18" charset="0"/>
            </a:endParaRPr>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4</a:t>
            </a:fld>
            <a:endParaRPr lang="en-IN"/>
          </a:p>
        </p:txBody>
      </p:sp>
      <p:sp>
        <p:nvSpPr>
          <p:cNvPr id="13"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graphicFrame>
        <p:nvGraphicFramePr>
          <p:cNvPr id="6" name="Table 5"/>
          <p:cNvGraphicFramePr>
            <a:graphicFrameLocks noGrp="1"/>
          </p:cNvGraphicFramePr>
          <p:nvPr>
            <p:extLst>
              <p:ext uri="{D42A27DB-BD31-4B8C-83A1-F6EECF244321}">
                <p14:modId xmlns:p14="http://schemas.microsoft.com/office/powerpoint/2010/main" val="1924567473"/>
              </p:ext>
            </p:extLst>
          </p:nvPr>
        </p:nvGraphicFramePr>
        <p:xfrm>
          <a:off x="4451350" y="88041"/>
          <a:ext cx="9829800" cy="8388276"/>
        </p:xfrm>
        <a:graphic>
          <a:graphicData uri="http://schemas.openxmlformats.org/drawingml/2006/table">
            <a:tbl>
              <a:tblPr firstRow="1" bandRow="1">
                <a:tableStyleId>{5C22544A-7EE6-4342-B048-85BDC9FD1C3A}</a:tableStyleId>
              </a:tblPr>
              <a:tblGrid>
                <a:gridCol w="1981200"/>
                <a:gridCol w="4572000"/>
                <a:gridCol w="3276600"/>
              </a:tblGrid>
              <a:tr h="552537">
                <a:tc>
                  <a:txBody>
                    <a:bodyPr/>
                    <a:lstStyle/>
                    <a:p>
                      <a:pPr algn="ctr" fontAlgn="ctr"/>
                      <a:r>
                        <a:rPr lang="en-IN" sz="1600" b="1" i="0" u="none" strike="noStrike" dirty="0">
                          <a:solidFill>
                            <a:srgbClr val="000000"/>
                          </a:solidFill>
                          <a:effectLst/>
                          <a:latin typeface="Times New Roman" panose="02020603050405020304" pitchFamily="18" charset="0"/>
                        </a:rPr>
                        <a:t>Unit No./ Total Lecture Reqd.</a:t>
                      </a:r>
                    </a:p>
                  </a:txBody>
                  <a:tcPr marL="9525" marR="9525" marT="9525" marB="0" anchor="ctr"/>
                </a:tc>
                <a:tc>
                  <a:txBody>
                    <a:bodyPr/>
                    <a:lstStyle/>
                    <a:p>
                      <a:pPr algn="ctr" fontAlgn="ctr"/>
                      <a:r>
                        <a:rPr lang="en-IN" sz="1600" b="1" i="0" u="none" strike="noStrike">
                          <a:solidFill>
                            <a:srgbClr val="000000"/>
                          </a:solidFill>
                          <a:effectLst/>
                          <a:latin typeface="Times New Roman" panose="02020603050405020304" pitchFamily="18" charset="0"/>
                        </a:rPr>
                        <a:t>Topics</a:t>
                      </a:r>
                    </a:p>
                  </a:txBody>
                  <a:tcPr marL="9525" marR="9525" marT="9525" marB="0" anchor="ctr"/>
                </a:tc>
                <a:tc>
                  <a:txBody>
                    <a:bodyPr/>
                    <a:lstStyle/>
                    <a:p>
                      <a:pPr algn="ctr" fontAlgn="ctr"/>
                      <a:r>
                        <a:rPr lang="en-IN" sz="1600" b="1" i="0" u="none" strike="noStrike">
                          <a:solidFill>
                            <a:srgbClr val="000000"/>
                          </a:solidFill>
                          <a:effectLst/>
                          <a:latin typeface="Times New Roman" panose="02020603050405020304" pitchFamily="18" charset="0"/>
                        </a:rPr>
                        <a:t>Lect. Reqd.</a:t>
                      </a:r>
                    </a:p>
                  </a:txBody>
                  <a:tcPr marL="9525" marR="9525" marT="9525" marB="0" anchor="ctr"/>
                </a:tc>
              </a:tr>
              <a:tr h="252694">
                <a:tc rowSpan="5">
                  <a:txBody>
                    <a:bodyPr/>
                    <a:lstStyle/>
                    <a:p>
                      <a:pPr algn="ctr" fontAlgn="ctr"/>
                      <a:r>
                        <a:rPr lang="en-IN" sz="1600" b="1" i="0" u="none" strike="noStrike" dirty="0">
                          <a:solidFill>
                            <a:srgbClr val="000000"/>
                          </a:solidFill>
                          <a:effectLst/>
                          <a:latin typeface="Times New Roman" panose="02020603050405020304" pitchFamily="18" charset="0"/>
                        </a:rPr>
                        <a:t>Unit 1 (07)</a:t>
                      </a:r>
                    </a:p>
                  </a:txBody>
                  <a:tcPr marL="9525" marR="9525" marT="9525" marB="0" anchor="ctr"/>
                </a:tc>
                <a:tc>
                  <a:txBody>
                    <a:bodyPr/>
                    <a:lstStyle/>
                    <a:p>
                      <a:pPr algn="l" fontAlgn="t"/>
                      <a:r>
                        <a:rPr lang="en-IN" sz="1600" b="0" i="0" u="none" strike="noStrike" dirty="0">
                          <a:solidFill>
                            <a:srgbClr val="000000"/>
                          </a:solidFill>
                          <a:effectLst/>
                          <a:latin typeface="Times New Roman" panose="02020603050405020304" pitchFamily="18" charset="0"/>
                        </a:rPr>
                        <a:t>1. Introduction to Software Engineering</a:t>
                      </a:r>
                    </a:p>
                  </a:txBody>
                  <a:tcPr marL="9525" marR="9525" marT="9525" marB="0"/>
                </a:tc>
                <a:tc>
                  <a:txBody>
                    <a:bodyPr/>
                    <a:lstStyle/>
                    <a:p>
                      <a:pPr algn="ctr" fontAlgn="ctr"/>
                      <a:r>
                        <a:rPr lang="en-IN" sz="1600" b="0" i="0" u="none" strike="noStrike" dirty="0">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t"/>
                      <a:r>
                        <a:rPr lang="en-IN" sz="1600" b="0" i="0" u="none" strike="noStrike">
                          <a:solidFill>
                            <a:srgbClr val="000000"/>
                          </a:solidFill>
                          <a:effectLst/>
                          <a:latin typeface="Times New Roman" panose="02020603050405020304" pitchFamily="18" charset="0"/>
                        </a:rPr>
                        <a:t>2. Software life-cycle models</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3</a:t>
                      </a:r>
                    </a:p>
                  </a:txBody>
                  <a:tcPr marL="9525" marR="9525" marT="9525" marB="0" anchor="ctr"/>
                </a:tc>
              </a:tr>
              <a:tr h="252694">
                <a:tc vMerge="1">
                  <a:txBody>
                    <a:bodyPr/>
                    <a:lstStyle/>
                    <a:p>
                      <a:endParaRPr lang="en-IN"/>
                    </a:p>
                  </a:txBody>
                  <a:tcPr/>
                </a:tc>
                <a:tc>
                  <a:txBody>
                    <a:bodyPr/>
                    <a:lstStyle/>
                    <a:p>
                      <a:pPr algn="l" fontAlgn="t"/>
                      <a:r>
                        <a:rPr lang="en-IN" sz="1600" b="0" i="0" u="none" strike="noStrike" dirty="0">
                          <a:solidFill>
                            <a:srgbClr val="000000"/>
                          </a:solidFill>
                          <a:effectLst/>
                          <a:latin typeface="Times New Roman" panose="02020603050405020304" pitchFamily="18" charset="0"/>
                        </a:rPr>
                        <a:t>3. Software requirements specification</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t"/>
                      <a:r>
                        <a:rPr lang="en-IN" sz="1600" b="0" i="0" u="none" strike="noStrike" dirty="0">
                          <a:solidFill>
                            <a:srgbClr val="000000"/>
                          </a:solidFill>
                          <a:effectLst/>
                          <a:latin typeface="Times New Roman" panose="02020603050405020304" pitchFamily="18" charset="0"/>
                        </a:rPr>
                        <a:t>4. Formal requirements specification</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t"/>
                      <a:r>
                        <a:rPr lang="en-IN" sz="1600" b="0" i="0" u="none" strike="noStrike">
                          <a:solidFill>
                            <a:srgbClr val="000000"/>
                          </a:solidFill>
                          <a:effectLst/>
                          <a:latin typeface="Times New Roman" panose="02020603050405020304" pitchFamily="18" charset="0"/>
                        </a:rPr>
                        <a:t>5. Verification and validation</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rowSpan="7">
                  <a:txBody>
                    <a:bodyPr/>
                    <a:lstStyle/>
                    <a:p>
                      <a:pPr algn="ctr" fontAlgn="ctr"/>
                      <a:r>
                        <a:rPr lang="en-IN" sz="1600" b="1" i="0" u="none" strike="noStrike">
                          <a:solidFill>
                            <a:srgbClr val="000000"/>
                          </a:solidFill>
                          <a:effectLst/>
                          <a:latin typeface="Times New Roman" panose="02020603050405020304" pitchFamily="18" charset="0"/>
                        </a:rPr>
                        <a:t>Unit 2 (09)</a:t>
                      </a:r>
                    </a:p>
                  </a:txBody>
                  <a:tcPr marL="9525" marR="9525" marT="9525" marB="0" anchor="ctr"/>
                </a:tc>
                <a:tc>
                  <a:txBody>
                    <a:bodyPr/>
                    <a:lstStyle/>
                    <a:p>
                      <a:pPr algn="l" fontAlgn="t"/>
                      <a:r>
                        <a:rPr lang="en-IN" sz="1600" b="0" i="0" u="none" strike="noStrike">
                          <a:solidFill>
                            <a:srgbClr val="000000"/>
                          </a:solidFill>
                          <a:effectLst/>
                          <a:latin typeface="Times New Roman" panose="02020603050405020304" pitchFamily="18" charset="0"/>
                        </a:rPr>
                        <a:t>1. Software project management</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t"/>
                      <a:r>
                        <a:rPr lang="en-IN" sz="1600" b="0" i="0" u="none" strike="noStrike">
                          <a:solidFill>
                            <a:srgbClr val="000000"/>
                          </a:solidFill>
                          <a:effectLst/>
                          <a:latin typeface="Times New Roman" panose="02020603050405020304" pitchFamily="18" charset="0"/>
                        </a:rPr>
                        <a:t>2. Resources and their estimation</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3. LOC and FP estimation</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2</a:t>
                      </a:r>
                    </a:p>
                  </a:txBody>
                  <a:tcPr marL="9525" marR="9525" marT="9525" marB="0" anchor="ctr"/>
                </a:tc>
              </a:tr>
              <a:tr h="252694">
                <a:tc vMerge="1">
                  <a:txBody>
                    <a:bodyPr/>
                    <a:lstStyle/>
                    <a:p>
                      <a:endParaRPr lang="en-IN"/>
                    </a:p>
                  </a:txBody>
                  <a:tcPr/>
                </a:tc>
                <a:tc>
                  <a:txBody>
                    <a:bodyPr/>
                    <a:lstStyle/>
                    <a:p>
                      <a:pPr algn="l" fontAlgn="b"/>
                      <a:r>
                        <a:rPr lang="en-IN" sz="1600" b="0" i="0" u="none" strike="noStrike" dirty="0">
                          <a:solidFill>
                            <a:srgbClr val="000000"/>
                          </a:solidFill>
                          <a:effectLst/>
                          <a:latin typeface="Times New Roman" panose="02020603050405020304" pitchFamily="18" charset="0"/>
                        </a:rPr>
                        <a:t>4. Effort estimation</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5. COCOMO estimation model</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2</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6. Risk analysis</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7. Software project scheduling</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rowSpan="8">
                  <a:txBody>
                    <a:bodyPr/>
                    <a:lstStyle/>
                    <a:p>
                      <a:pPr algn="ctr" fontAlgn="ctr"/>
                      <a:r>
                        <a:rPr lang="en-IN" sz="1600" b="1" i="0" u="none" strike="noStrike" dirty="0">
                          <a:solidFill>
                            <a:srgbClr val="000000"/>
                          </a:solidFill>
                          <a:effectLst/>
                          <a:latin typeface="Times New Roman" panose="02020603050405020304" pitchFamily="18" charset="0"/>
                        </a:rPr>
                        <a:t> </a:t>
                      </a:r>
                      <a:r>
                        <a:rPr lang="en-IN" sz="1600" b="1" i="0" u="none" strike="noStrike" dirty="0" smtClean="0">
                          <a:solidFill>
                            <a:srgbClr val="000000"/>
                          </a:solidFill>
                          <a:effectLst/>
                          <a:latin typeface="Times New Roman" panose="02020603050405020304" pitchFamily="18" charset="0"/>
                        </a:rPr>
                        <a:t> Unit </a:t>
                      </a:r>
                      <a:r>
                        <a:rPr lang="en-IN" sz="1600" b="1" i="0" u="none" strike="noStrike" dirty="0">
                          <a:solidFill>
                            <a:srgbClr val="000000"/>
                          </a:solidFill>
                          <a:effectLst/>
                          <a:latin typeface="Times New Roman" panose="02020603050405020304" pitchFamily="18" charset="0"/>
                        </a:rPr>
                        <a:t>3 (09)</a:t>
                      </a:r>
                    </a:p>
                  </a:txBody>
                  <a:tcPr marL="9525" marR="9525" marT="9525" marB="0" anchor="ctr"/>
                </a:tc>
                <a:tc>
                  <a:txBody>
                    <a:bodyPr/>
                    <a:lstStyle/>
                    <a:p>
                      <a:pPr algn="l" fontAlgn="b"/>
                      <a:r>
                        <a:rPr lang="en-IN" sz="1600" b="0" i="0" u="none" strike="noStrike">
                          <a:solidFill>
                            <a:srgbClr val="000000"/>
                          </a:solidFill>
                          <a:effectLst/>
                          <a:latin typeface="Times New Roman" panose="02020603050405020304" pitchFamily="18" charset="0"/>
                        </a:rPr>
                        <a:t>1. Requirement analysis and tasks</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t"/>
                      <a:r>
                        <a:rPr lang="en-IN" sz="1600" b="0" i="0" u="none" strike="noStrike">
                          <a:solidFill>
                            <a:srgbClr val="000000"/>
                          </a:solidFill>
                          <a:effectLst/>
                          <a:latin typeface="Times New Roman" panose="02020603050405020304" pitchFamily="18" charset="0"/>
                        </a:rPr>
                        <a:t>2. Analysis principles</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t"/>
                      <a:r>
                        <a:rPr lang="en-IN" sz="1600" b="0" i="0" u="none" strike="noStrike">
                          <a:solidFill>
                            <a:srgbClr val="000000"/>
                          </a:solidFill>
                          <a:effectLst/>
                          <a:latin typeface="Times New Roman" panose="02020603050405020304" pitchFamily="18" charset="0"/>
                        </a:rPr>
                        <a:t>3. Software prototyping</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4. Specification data dictionary</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357334">
                <a:tc vMerge="1">
                  <a:txBody>
                    <a:bodyPr/>
                    <a:lstStyle/>
                    <a:p>
                      <a:endParaRPr lang="en-IN"/>
                    </a:p>
                  </a:txBody>
                  <a:tcPr/>
                </a:tc>
                <a:tc>
                  <a:txBody>
                    <a:bodyPr/>
                    <a:lstStyle/>
                    <a:p>
                      <a:pPr algn="l" fontAlgn="t"/>
                      <a:r>
                        <a:rPr lang="en-IN" sz="1600" b="0" i="0" u="none" strike="noStrike">
                          <a:solidFill>
                            <a:srgbClr val="000000"/>
                          </a:solidFill>
                          <a:effectLst/>
                          <a:latin typeface="Times New Roman" panose="02020603050405020304" pitchFamily="18" charset="0"/>
                        </a:rPr>
                        <a:t>5. Finite state machine models (FSM) models</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80216">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6. Structured Analysis: Data and control flow diagrams</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2</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7. control and process specification </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t"/>
                      <a:r>
                        <a:rPr lang="en-IN" sz="1600" b="0" i="0" u="none" strike="noStrike">
                          <a:solidFill>
                            <a:srgbClr val="000000"/>
                          </a:solidFill>
                          <a:effectLst/>
                          <a:latin typeface="Times New Roman" panose="02020603050405020304" pitchFamily="18" charset="0"/>
                        </a:rPr>
                        <a:t>8. Behavioral Modeling</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rowSpan="4">
                  <a:txBody>
                    <a:bodyPr/>
                    <a:lstStyle/>
                    <a:p>
                      <a:pPr algn="ctr" fontAlgn="ctr"/>
                      <a:r>
                        <a:rPr lang="en-IN" sz="1600" b="1" i="0" u="none" strike="noStrike">
                          <a:solidFill>
                            <a:srgbClr val="000000"/>
                          </a:solidFill>
                          <a:effectLst/>
                          <a:latin typeface="Times New Roman" panose="02020603050405020304" pitchFamily="18" charset="0"/>
                        </a:rPr>
                        <a:t>Unit 4 (07)</a:t>
                      </a:r>
                    </a:p>
                  </a:txBody>
                  <a:tcPr marL="9525" marR="9525" marT="9525" marB="0" anchor="ctr"/>
                </a:tc>
                <a:tc>
                  <a:txBody>
                    <a:bodyPr/>
                    <a:lstStyle/>
                    <a:p>
                      <a:pPr algn="l" fontAlgn="b"/>
                      <a:r>
                        <a:rPr lang="en-IN" sz="1600" b="0" i="0" u="none" strike="noStrike">
                          <a:solidFill>
                            <a:srgbClr val="000000"/>
                          </a:solidFill>
                          <a:effectLst/>
                          <a:latin typeface="Times New Roman" panose="02020603050405020304" pitchFamily="18" charset="0"/>
                        </a:rPr>
                        <a:t>1. Software Design: Design fundamentals</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2. Effective modular design</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2</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3. Data architectural and procedural design</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2</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4. Design documentation</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2</a:t>
                      </a:r>
                    </a:p>
                  </a:txBody>
                  <a:tcPr marL="9525" marR="9525" marT="9525" marB="0" anchor="ctr"/>
                </a:tc>
              </a:tr>
              <a:tr h="252694">
                <a:tc rowSpan="6">
                  <a:txBody>
                    <a:bodyPr/>
                    <a:lstStyle/>
                    <a:p>
                      <a:pPr algn="ctr" fontAlgn="ctr"/>
                      <a:r>
                        <a:rPr lang="en-IN" sz="1600" b="1" i="0" u="none" strike="noStrike">
                          <a:solidFill>
                            <a:srgbClr val="000000"/>
                          </a:solidFill>
                          <a:effectLst/>
                          <a:latin typeface="Times New Roman" panose="02020603050405020304" pitchFamily="18" charset="0"/>
                        </a:rPr>
                        <a:t>Unit 5 (08)</a:t>
                      </a:r>
                    </a:p>
                  </a:txBody>
                  <a:tcPr marL="9525" marR="9525" marT="9525" marB="0" anchor="ctr"/>
                </a:tc>
                <a:tc>
                  <a:txBody>
                    <a:bodyPr/>
                    <a:lstStyle/>
                    <a:p>
                      <a:pPr algn="l" fontAlgn="t"/>
                      <a:r>
                        <a:rPr lang="en-IN" sz="1600" b="0" i="0" u="none" strike="noStrike">
                          <a:solidFill>
                            <a:srgbClr val="000000"/>
                          </a:solidFill>
                          <a:effectLst/>
                          <a:latin typeface="Times New Roman" panose="02020603050405020304" pitchFamily="18" charset="0"/>
                        </a:rPr>
                        <a:t>1. Object oriented Analysis Modeling</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2. Data modeling</a:t>
                      </a:r>
                    </a:p>
                  </a:txBody>
                  <a:tcPr marL="9525" marR="9525" marT="9525" marB="0" anchor="b"/>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b"/>
                      <a:r>
                        <a:rPr lang="en-IN" sz="1600" b="0" i="0" u="none" strike="noStrike">
                          <a:solidFill>
                            <a:srgbClr val="000000"/>
                          </a:solidFill>
                          <a:effectLst/>
                          <a:latin typeface="Times New Roman" panose="02020603050405020304" pitchFamily="18" charset="0"/>
                        </a:rPr>
                        <a:t>3. OOD concepts</a:t>
                      </a:r>
                    </a:p>
                  </a:txBody>
                  <a:tcPr marL="9525" marR="9525" marT="9525" marB="0" anchor="b"/>
                </a:tc>
                <a:tc>
                  <a:txBody>
                    <a:bodyPr/>
                    <a:lstStyle/>
                    <a:p>
                      <a:pPr algn="ctr" fontAlgn="ctr"/>
                      <a:r>
                        <a:rPr lang="en-IN" sz="1600" b="0" i="0" u="none" strike="noStrike" dirty="0">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t"/>
                      <a:r>
                        <a:rPr lang="en-IN" sz="1600" b="0" i="0" u="none" strike="noStrike">
                          <a:solidFill>
                            <a:srgbClr val="000000"/>
                          </a:solidFill>
                          <a:effectLst/>
                          <a:latin typeface="Times New Roman" panose="02020603050405020304" pitchFamily="18" charset="0"/>
                        </a:rPr>
                        <a:t>4. Class and object relationships</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252694">
                <a:tc vMerge="1">
                  <a:txBody>
                    <a:bodyPr/>
                    <a:lstStyle/>
                    <a:p>
                      <a:endParaRPr lang="en-IN"/>
                    </a:p>
                  </a:txBody>
                  <a:tcPr/>
                </a:tc>
                <a:tc>
                  <a:txBody>
                    <a:bodyPr/>
                    <a:lstStyle/>
                    <a:p>
                      <a:pPr algn="l" fontAlgn="t"/>
                      <a:r>
                        <a:rPr lang="en-IN" sz="1600" b="0" i="0" u="none" strike="noStrike" dirty="0">
                          <a:solidFill>
                            <a:srgbClr val="000000"/>
                          </a:solidFill>
                          <a:effectLst/>
                          <a:latin typeface="Times New Roman" panose="02020603050405020304" pitchFamily="18" charset="0"/>
                        </a:rPr>
                        <a:t>5. </a:t>
                      </a:r>
                      <a:r>
                        <a:rPr lang="en-IN" sz="1600" b="0" i="0" u="none" strike="noStrike" dirty="0" smtClean="0">
                          <a:solidFill>
                            <a:srgbClr val="000000"/>
                          </a:solidFill>
                          <a:effectLst/>
                          <a:latin typeface="Times New Roman" panose="02020603050405020304" pitchFamily="18" charset="0"/>
                        </a:rPr>
                        <a:t>Object </a:t>
                      </a:r>
                      <a:r>
                        <a:rPr lang="en-IN" sz="1600" b="0" i="0" u="none" strike="noStrike" dirty="0">
                          <a:solidFill>
                            <a:srgbClr val="000000"/>
                          </a:solidFill>
                          <a:effectLst/>
                          <a:latin typeface="Times New Roman" panose="02020603050405020304" pitchFamily="18" charset="0"/>
                        </a:rPr>
                        <a:t>modularization</a:t>
                      </a:r>
                    </a:p>
                  </a:txBody>
                  <a:tcPr marL="9525" marR="9525" marT="9525" marB="0"/>
                </a:tc>
                <a:tc>
                  <a:txBody>
                    <a:bodyPr/>
                    <a:lstStyle/>
                    <a:p>
                      <a:pPr algn="ctr" fontAlgn="ctr"/>
                      <a:r>
                        <a:rPr lang="en-IN" sz="1600" b="0" i="0" u="none" strike="noStrike">
                          <a:solidFill>
                            <a:srgbClr val="000000"/>
                          </a:solidFill>
                          <a:effectLst/>
                          <a:latin typeface="Times New Roman" panose="02020603050405020304" pitchFamily="18" charset="0"/>
                        </a:rPr>
                        <a:t>1</a:t>
                      </a:r>
                    </a:p>
                  </a:txBody>
                  <a:tcPr marL="9525" marR="9525" marT="9525" marB="0" anchor="ctr"/>
                </a:tc>
              </a:tr>
              <a:tr h="357334">
                <a:tc vMerge="1">
                  <a:txBody>
                    <a:bodyPr/>
                    <a:lstStyle/>
                    <a:p>
                      <a:endParaRPr lang="en-IN"/>
                    </a:p>
                  </a:txBody>
                  <a:tcPr/>
                </a:tc>
                <a:tc>
                  <a:txBody>
                    <a:bodyPr/>
                    <a:lstStyle/>
                    <a:p>
                      <a:pPr algn="l" fontAlgn="t"/>
                      <a:r>
                        <a:rPr lang="en-IN" sz="1600" b="0" i="0" u="none" strike="noStrike">
                          <a:solidFill>
                            <a:srgbClr val="000000"/>
                          </a:solidFill>
                          <a:effectLst/>
                          <a:latin typeface="Times New Roman" panose="02020603050405020304" pitchFamily="18" charset="0"/>
                        </a:rPr>
                        <a:t>6. Introduction to Unified Modeling Language</a:t>
                      </a:r>
                    </a:p>
                  </a:txBody>
                  <a:tcPr marL="9525" marR="9525" marT="9525" marB="0"/>
                </a:tc>
                <a:tc>
                  <a:txBody>
                    <a:bodyPr/>
                    <a:lstStyle/>
                    <a:p>
                      <a:pPr algn="ctr" fontAlgn="ctr"/>
                      <a:r>
                        <a:rPr lang="en-IN" sz="1600" b="0" i="0" u="none" strike="noStrike" dirty="0">
                          <a:solidFill>
                            <a:srgbClr val="000000"/>
                          </a:solidFill>
                          <a:effectLst/>
                          <a:latin typeface="Times New Roman" panose="02020603050405020304" pitchFamily="18" charset="0"/>
                        </a:rPr>
                        <a:t>3</a:t>
                      </a:r>
                    </a:p>
                  </a:txBody>
                  <a:tcPr marL="9525" marR="9525" marT="9525" marB="0" anchor="ctr"/>
                </a:tc>
              </a:tr>
            </a:tbl>
          </a:graphicData>
        </a:graphic>
      </p:graphicFrame>
    </p:spTree>
    <p:extLst>
      <p:ext uri="{BB962C8B-B14F-4D97-AF65-F5344CB8AC3E}">
        <p14:creationId xmlns:p14="http://schemas.microsoft.com/office/powerpoint/2010/main" val="41135228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5123" name="object 5"/>
          <p:cNvGrpSpPr>
            <a:grpSpLocks/>
          </p:cNvGrpSpPr>
          <p:nvPr/>
        </p:nvGrpSpPr>
        <p:grpSpPr bwMode="auto">
          <a:xfrm>
            <a:off x="0" y="0"/>
            <a:ext cx="16217900" cy="91186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5125" name="TextBox 12"/>
          <p:cNvSpPr txBox="1">
            <a:spLocks noChangeArrowheads="1"/>
          </p:cNvSpPr>
          <p:nvPr/>
        </p:nvSpPr>
        <p:spPr bwMode="auto">
          <a:xfrm>
            <a:off x="984250" y="368300"/>
            <a:ext cx="14249400" cy="707886"/>
          </a:xfrm>
          <a:prstGeom prst="rect">
            <a:avLst/>
          </a:prstGeom>
          <a:noFill/>
          <a:ln w="9525">
            <a:noFill/>
            <a:miter lim="800000"/>
            <a:headEnd/>
            <a:tailEnd/>
          </a:ln>
        </p:spPr>
        <p:txBody>
          <a:bodyPr>
            <a:spAutoFit/>
          </a:bodyPr>
          <a:lstStyle/>
          <a:p>
            <a:r>
              <a:rPr lang="en-US" sz="4000" b="1" dirty="0" smtClean="0">
                <a:latin typeface="Times New Roman" pitchFamily="18" charset="0"/>
                <a:cs typeface="Times New Roman" pitchFamily="18" charset="0"/>
              </a:rPr>
              <a:t>Content Beyond Curriculum	</a:t>
            </a:r>
            <a:endParaRPr lang="en-IN" sz="4000" b="1" dirty="0">
              <a:latin typeface="Times New Roman" pitchFamily="18" charset="0"/>
              <a:cs typeface="Times New Roman" pitchFamily="18" charset="0"/>
            </a:endParaRPr>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5</a:t>
            </a:fld>
            <a:endParaRPr lang="en-IN"/>
          </a:p>
        </p:txBody>
      </p:sp>
      <p:sp>
        <p:nvSpPr>
          <p:cNvPr id="13"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2" name="Text Placeholder 1"/>
          <p:cNvSpPr>
            <a:spLocks noGrp="1"/>
          </p:cNvSpPr>
          <p:nvPr>
            <p:ph type="body" idx="1"/>
          </p:nvPr>
        </p:nvSpPr>
        <p:spPr>
          <a:xfrm>
            <a:off x="1249570" y="1892300"/>
            <a:ext cx="12498180" cy="2438400"/>
          </a:xfrm>
        </p:spPr>
        <p:txBody>
          <a:bodyPr/>
          <a:lstStyle/>
          <a:p>
            <a:pPr algn="just"/>
            <a:r>
              <a:rPr lang="en-US" sz="2800" dirty="0" smtClean="0">
                <a:latin typeface="Arial" panose="020B0604020202020204" pitchFamily="34" charset="0"/>
                <a:cs typeface="Arial" panose="020B0604020202020204" pitchFamily="34" charset="0"/>
              </a:rPr>
              <a:t>Agile Framework: The requirement and benefits of usage of Agile framework in the software industry in recent years</a:t>
            </a:r>
          </a:p>
          <a:p>
            <a:pPr algn="just"/>
            <a:r>
              <a:rPr lang="en-US" sz="2800" dirty="0" smtClean="0">
                <a:latin typeface="Arial" panose="020B0604020202020204" pitchFamily="34" charset="0"/>
                <a:cs typeface="Arial" panose="020B0604020202020204" pitchFamily="34" charset="0"/>
              </a:rPr>
              <a:t>Size, Effort Estimation in Agile</a:t>
            </a:r>
          </a:p>
          <a:p>
            <a:pPr algn="just"/>
            <a:r>
              <a:rPr lang="en-US" sz="2800" dirty="0" smtClean="0">
                <a:latin typeface="Arial" panose="020B0604020202020204" pitchFamily="34" charset="0"/>
                <a:cs typeface="Arial" panose="020B0604020202020204" pitchFamily="34" charset="0"/>
              </a:rPr>
              <a:t>Case Study for SRS</a:t>
            </a:r>
            <a:endParaRPr lang="en-I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2700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5123" name="object 5"/>
          <p:cNvGrpSpPr>
            <a:grpSpLocks/>
          </p:cNvGrpSpPr>
          <p:nvPr/>
        </p:nvGrpSpPr>
        <p:grpSpPr bwMode="auto">
          <a:xfrm>
            <a:off x="0" y="0"/>
            <a:ext cx="16217900" cy="91186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5125" name="TextBox 12"/>
          <p:cNvSpPr txBox="1">
            <a:spLocks noChangeArrowheads="1"/>
          </p:cNvSpPr>
          <p:nvPr/>
        </p:nvSpPr>
        <p:spPr bwMode="auto">
          <a:xfrm>
            <a:off x="1250950" y="292100"/>
            <a:ext cx="14249400" cy="707886"/>
          </a:xfrm>
          <a:prstGeom prst="rect">
            <a:avLst/>
          </a:prstGeom>
          <a:noFill/>
          <a:ln w="9525">
            <a:noFill/>
            <a:miter lim="800000"/>
            <a:headEnd/>
            <a:tailEnd/>
          </a:ln>
        </p:spPr>
        <p:txBody>
          <a:bodyPr>
            <a:spAutoFit/>
          </a:bodyPr>
          <a:lstStyle/>
          <a:p>
            <a:r>
              <a:rPr lang="en-US" sz="4000" b="1" dirty="0" smtClean="0">
                <a:latin typeface="Times New Roman" pitchFamily="18" charset="0"/>
                <a:cs typeface="Times New Roman" pitchFamily="18" charset="0"/>
              </a:rPr>
              <a:t>Course Outcomes</a:t>
            </a:r>
            <a:endParaRPr lang="en-IN" sz="4000" b="1" dirty="0">
              <a:latin typeface="Times New Roman" pitchFamily="18" charset="0"/>
              <a:cs typeface="Times New Roman" pitchFamily="18" charset="0"/>
            </a:endParaRPr>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6</a:t>
            </a:fld>
            <a:endParaRPr lang="en-IN"/>
          </a:p>
        </p:txBody>
      </p:sp>
      <p:sp>
        <p:nvSpPr>
          <p:cNvPr id="13"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2" name="Text Placeholder 1"/>
          <p:cNvSpPr>
            <a:spLocks noGrp="1"/>
          </p:cNvSpPr>
          <p:nvPr>
            <p:ph type="body" idx="1"/>
          </p:nvPr>
        </p:nvSpPr>
        <p:spPr>
          <a:xfrm>
            <a:off x="1249570" y="1892300"/>
            <a:ext cx="12498180" cy="3705630"/>
          </a:xfrm>
        </p:spPr>
        <p:txBody>
          <a:bodyPr/>
          <a:lstStyle/>
          <a:p>
            <a:pPr algn="just"/>
            <a:r>
              <a:rPr lang="en-US" sz="2800" dirty="0" smtClean="0">
                <a:latin typeface="Arial" panose="020B0604020202020204" pitchFamily="34" charset="0"/>
                <a:cs typeface="Arial" panose="020B0604020202020204" pitchFamily="34" charset="0"/>
              </a:rPr>
              <a:t>CO1: </a:t>
            </a:r>
            <a:r>
              <a:rPr lang="en-IN" sz="2800" dirty="0">
                <a:latin typeface="Arial" panose="020B0604020202020204" pitchFamily="34" charset="0"/>
                <a:cs typeface="Arial" panose="020B0604020202020204" pitchFamily="34" charset="0"/>
              </a:rPr>
              <a:t> Understand the purpose of designing a system and evaluate the </a:t>
            </a:r>
            <a:r>
              <a:rPr lang="en-IN" sz="2800" dirty="0" smtClean="0">
                <a:latin typeface="Arial" panose="020B0604020202020204" pitchFamily="34" charset="0"/>
                <a:cs typeface="Arial" panose="020B0604020202020204" pitchFamily="34" charset="0"/>
              </a:rPr>
              <a:t>various models </a:t>
            </a:r>
            <a:r>
              <a:rPr lang="en-IN" sz="2800" dirty="0">
                <a:latin typeface="Arial" panose="020B0604020202020204" pitchFamily="34" charset="0"/>
                <a:cs typeface="Arial" panose="020B0604020202020204" pitchFamily="34" charset="0"/>
              </a:rPr>
              <a:t>suitable as per its requirement </a:t>
            </a:r>
            <a:r>
              <a:rPr lang="en-IN" sz="2800" dirty="0" smtClean="0">
                <a:latin typeface="Arial" panose="020B0604020202020204" pitchFamily="34" charset="0"/>
                <a:cs typeface="Arial" panose="020B0604020202020204" pitchFamily="34" charset="0"/>
              </a:rPr>
              <a:t>analysis</a:t>
            </a:r>
          </a:p>
          <a:p>
            <a:pPr algn="just"/>
            <a:r>
              <a:rPr lang="en-US" sz="2800" dirty="0" smtClean="0">
                <a:latin typeface="Arial" panose="020B0604020202020204" pitchFamily="34" charset="0"/>
                <a:cs typeface="Arial" panose="020B0604020202020204" pitchFamily="34" charset="0"/>
              </a:rPr>
              <a:t>CO2: </a:t>
            </a:r>
            <a:r>
              <a:rPr lang="en-IN" sz="2800" dirty="0">
                <a:latin typeface="Arial" panose="020B0604020202020204" pitchFamily="34" charset="0"/>
                <a:cs typeface="Arial" panose="020B0604020202020204" pitchFamily="34" charset="0"/>
              </a:rPr>
              <a:t>Understand and apply software project management, effort estimation </a:t>
            </a:r>
            <a:r>
              <a:rPr lang="en-IN" sz="2800" dirty="0" smtClean="0">
                <a:latin typeface="Arial" panose="020B0604020202020204" pitchFamily="34" charset="0"/>
                <a:cs typeface="Arial" panose="020B0604020202020204" pitchFamily="34" charset="0"/>
              </a:rPr>
              <a:t>and project scheduling</a:t>
            </a:r>
          </a:p>
          <a:p>
            <a:pPr algn="just"/>
            <a:r>
              <a:rPr lang="en-US" sz="2800" dirty="0" smtClean="0">
                <a:latin typeface="Arial" panose="020B0604020202020204" pitchFamily="34" charset="0"/>
                <a:cs typeface="Arial" panose="020B0604020202020204" pitchFamily="34" charset="0"/>
              </a:rPr>
              <a:t>CO3: </a:t>
            </a:r>
            <a:r>
              <a:rPr lang="en-IN" sz="2800" dirty="0">
                <a:latin typeface="Arial" panose="020B0604020202020204" pitchFamily="34" charset="0"/>
                <a:cs typeface="Arial" panose="020B0604020202020204" pitchFamily="34" charset="0"/>
              </a:rPr>
              <a:t>Formulate requirement analysis, process </a:t>
            </a:r>
            <a:r>
              <a:rPr lang="en-IN" sz="2800" dirty="0" smtClean="0">
                <a:latin typeface="Arial" panose="020B0604020202020204" pitchFamily="34" charset="0"/>
                <a:cs typeface="Arial" panose="020B0604020202020204" pitchFamily="34" charset="0"/>
              </a:rPr>
              <a:t>behaviour </a:t>
            </a:r>
            <a:r>
              <a:rPr lang="en-IN" sz="2800" dirty="0">
                <a:latin typeface="Arial" panose="020B0604020202020204" pitchFamily="34" charset="0"/>
                <a:cs typeface="Arial" panose="020B0604020202020204" pitchFamily="34" charset="0"/>
              </a:rPr>
              <a:t>and software </a:t>
            </a:r>
            <a:r>
              <a:rPr lang="en-IN" sz="2800" dirty="0" smtClean="0">
                <a:latin typeface="Arial" panose="020B0604020202020204" pitchFamily="34" charset="0"/>
                <a:cs typeface="Arial" panose="020B0604020202020204" pitchFamily="34" charset="0"/>
              </a:rPr>
              <a:t>designing</a:t>
            </a:r>
          </a:p>
          <a:p>
            <a:pPr algn="just"/>
            <a:r>
              <a:rPr lang="en-US" sz="2800" dirty="0" smtClean="0">
                <a:latin typeface="Arial" panose="020B0604020202020204" pitchFamily="34" charset="0"/>
                <a:cs typeface="Arial" panose="020B0604020202020204" pitchFamily="34" charset="0"/>
              </a:rPr>
              <a:t>CO4: </a:t>
            </a:r>
            <a:r>
              <a:rPr lang="en-IN" sz="2800" dirty="0">
                <a:latin typeface="Arial" panose="020B0604020202020204" pitchFamily="34" charset="0"/>
                <a:cs typeface="Arial" panose="020B0604020202020204" pitchFamily="34" charset="0"/>
              </a:rPr>
              <a:t>Implement the concept of object oriented analysis </a:t>
            </a:r>
            <a:r>
              <a:rPr lang="en-IN" sz="2800" dirty="0" smtClean="0">
                <a:latin typeface="Arial" panose="020B0604020202020204" pitchFamily="34" charset="0"/>
                <a:cs typeface="Arial" panose="020B0604020202020204" pitchFamily="34" charset="0"/>
              </a:rPr>
              <a:t>modelling </a:t>
            </a:r>
            <a:r>
              <a:rPr lang="en-IN" sz="2800" dirty="0">
                <a:latin typeface="Arial" panose="020B0604020202020204" pitchFamily="34" charset="0"/>
                <a:cs typeface="Arial" panose="020B0604020202020204" pitchFamily="34" charset="0"/>
              </a:rPr>
              <a:t>with </a:t>
            </a:r>
            <a:r>
              <a:rPr lang="en-IN" sz="2800" dirty="0" smtClean="0">
                <a:latin typeface="Arial" panose="020B0604020202020204" pitchFamily="34" charset="0"/>
                <a:cs typeface="Arial" panose="020B0604020202020204" pitchFamily="34" charset="0"/>
              </a:rPr>
              <a:t>the reference </a:t>
            </a:r>
            <a:r>
              <a:rPr lang="en-IN" sz="2800" dirty="0">
                <a:latin typeface="Arial" panose="020B0604020202020204" pitchFamily="34" charset="0"/>
                <a:cs typeface="Arial" panose="020B0604020202020204" pitchFamily="34" charset="0"/>
              </a:rPr>
              <a:t>of UML and advance SE tools</a:t>
            </a:r>
            <a:endParaRPr lang="en-IN"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61851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5123" name="object 5"/>
          <p:cNvGrpSpPr>
            <a:grpSpLocks/>
          </p:cNvGrpSpPr>
          <p:nvPr/>
        </p:nvGrpSpPr>
        <p:grpSpPr bwMode="auto">
          <a:xfrm>
            <a:off x="0" y="0"/>
            <a:ext cx="16217900" cy="91186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5125" name="TextBox 12"/>
          <p:cNvSpPr txBox="1">
            <a:spLocks noChangeArrowheads="1"/>
          </p:cNvSpPr>
          <p:nvPr/>
        </p:nvSpPr>
        <p:spPr bwMode="auto">
          <a:xfrm>
            <a:off x="1157288" y="0"/>
            <a:ext cx="14249400" cy="707886"/>
          </a:xfrm>
          <a:prstGeom prst="rect">
            <a:avLst/>
          </a:prstGeom>
          <a:noFill/>
          <a:ln w="9525">
            <a:noFill/>
            <a:miter lim="800000"/>
            <a:headEnd/>
            <a:tailEnd/>
          </a:ln>
        </p:spPr>
        <p:txBody>
          <a:bodyPr>
            <a:spAutoFit/>
          </a:bodyPr>
          <a:lstStyle/>
          <a:p>
            <a:r>
              <a:rPr lang="en-US" sz="4000" b="1" dirty="0" smtClean="0">
                <a:latin typeface="Times New Roman" pitchFamily="18" charset="0"/>
                <a:cs typeface="Times New Roman" pitchFamily="18" charset="0"/>
              </a:rPr>
              <a:t>Program Outcomes</a:t>
            </a:r>
            <a:endParaRPr lang="en-IN" sz="4000" b="1" dirty="0">
              <a:latin typeface="Times New Roman" pitchFamily="18" charset="0"/>
              <a:cs typeface="Times New Roman" pitchFamily="18" charset="0"/>
            </a:endParaRPr>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7</a:t>
            </a:fld>
            <a:endParaRPr lang="en-IN"/>
          </a:p>
        </p:txBody>
      </p:sp>
      <p:sp>
        <p:nvSpPr>
          <p:cNvPr id="13"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sp>
        <p:nvSpPr>
          <p:cNvPr id="2" name="Text Placeholder 1"/>
          <p:cNvSpPr>
            <a:spLocks noGrp="1"/>
          </p:cNvSpPr>
          <p:nvPr>
            <p:ph type="body" idx="1"/>
          </p:nvPr>
        </p:nvSpPr>
        <p:spPr>
          <a:xfrm>
            <a:off x="1344129" y="606730"/>
            <a:ext cx="14469441" cy="7811369"/>
          </a:xfrm>
        </p:spPr>
        <p:txBody>
          <a:bodyPr/>
          <a:lstStyle/>
          <a:p>
            <a:pPr marL="0" indent="0" algn="just">
              <a:buNone/>
            </a:pPr>
            <a:r>
              <a:rPr lang="en-US" sz="1800" b="1" dirty="0" smtClean="0">
                <a:latin typeface="Arial" panose="020B0604020202020204" pitchFamily="34" charset="0"/>
                <a:cs typeface="Arial" panose="020B0604020202020204" pitchFamily="34" charset="0"/>
              </a:rPr>
              <a:t>1</a:t>
            </a:r>
            <a:r>
              <a:rPr lang="en-US" sz="1800" b="1" dirty="0">
                <a:latin typeface="Arial" panose="020B0604020202020204" pitchFamily="34" charset="0"/>
                <a:cs typeface="Arial" panose="020B0604020202020204" pitchFamily="34" charset="0"/>
              </a:rPr>
              <a:t>. Engineering knowledge</a:t>
            </a:r>
            <a:r>
              <a:rPr lang="en-US" sz="1800" dirty="0">
                <a:latin typeface="Arial" panose="020B0604020202020204" pitchFamily="34" charset="0"/>
                <a:cs typeface="Arial" panose="020B0604020202020204" pitchFamily="34" charset="0"/>
              </a:rPr>
              <a:t>: Apply the knowledge of mathematics, science, engineering fundamentals, and computer science engineering specialization to the solution of complex computer science engineering problems. </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2. </a:t>
            </a:r>
            <a:r>
              <a:rPr lang="en-US" sz="1800" b="1" dirty="0">
                <a:latin typeface="Arial" panose="020B0604020202020204" pitchFamily="34" charset="0"/>
                <a:cs typeface="Arial" panose="020B0604020202020204" pitchFamily="34" charset="0"/>
              </a:rPr>
              <a:t>Problem analysis</a:t>
            </a:r>
            <a:r>
              <a:rPr lang="en-US" sz="1800" dirty="0">
                <a:latin typeface="Arial" panose="020B0604020202020204" pitchFamily="34" charset="0"/>
                <a:cs typeface="Arial" panose="020B0604020202020204" pitchFamily="34" charset="0"/>
              </a:rPr>
              <a:t>: Identify, formulate, research literature, and analyze complex computer science engineering problems reaching substantiated conclusions using first principles of mathematics, natural sciences, and engineering sciences. </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3. </a:t>
            </a:r>
            <a:r>
              <a:rPr lang="en-US" sz="1800" b="1" dirty="0">
                <a:latin typeface="Arial" panose="020B0604020202020204" pitchFamily="34" charset="0"/>
                <a:cs typeface="Arial" panose="020B0604020202020204" pitchFamily="34" charset="0"/>
              </a:rPr>
              <a:t>Design/development of solutions</a:t>
            </a:r>
            <a:r>
              <a:rPr lang="en-US" sz="1800" dirty="0">
                <a:latin typeface="Arial" panose="020B0604020202020204" pitchFamily="34" charset="0"/>
                <a:cs typeface="Arial" panose="020B0604020202020204" pitchFamily="34" charset="0"/>
              </a:rPr>
              <a:t>: Design solutions for complex computer science engineering problems and design system components or processes that meet the specified needs with appropriate consideration for the public health and safety, and the cultural, societal, and environmental considerations. </a:t>
            </a:r>
            <a:endParaRPr lang="en-IN" sz="1800" dirty="0">
              <a:latin typeface="Arial" panose="020B0604020202020204" pitchFamily="34" charset="0"/>
              <a:cs typeface="Arial" panose="020B0604020202020204" pitchFamily="34" charset="0"/>
            </a:endParaRPr>
          </a:p>
          <a:p>
            <a:pPr marL="0" indent="0" algn="just">
              <a:buNone/>
            </a:pPr>
            <a:r>
              <a:rPr lang="en-US" sz="1800" dirty="0" smtClean="0">
                <a:latin typeface="Arial" panose="020B0604020202020204" pitchFamily="34" charset="0"/>
                <a:cs typeface="Arial" panose="020B0604020202020204" pitchFamily="34" charset="0"/>
              </a:rPr>
              <a:t>4</a:t>
            </a:r>
            <a:r>
              <a:rPr lang="en-US" sz="1800"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rPr>
              <a:t>Conduct investigations of complex problems</a:t>
            </a:r>
            <a:r>
              <a:rPr lang="en-US" sz="1800" dirty="0">
                <a:latin typeface="Arial" panose="020B0604020202020204" pitchFamily="34" charset="0"/>
                <a:cs typeface="Arial" panose="020B0604020202020204" pitchFamily="34" charset="0"/>
              </a:rPr>
              <a:t>: Use research-based knowledge and research methods including design of computer science engineering experiments, analysis and interpretation of data, and synthesis of the information to provide valid conclusions </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5. </a:t>
            </a:r>
            <a:r>
              <a:rPr lang="en-US" sz="1800" b="1" dirty="0">
                <a:latin typeface="Arial" panose="020B0604020202020204" pitchFamily="34" charset="0"/>
                <a:cs typeface="Arial" panose="020B0604020202020204" pitchFamily="34" charset="0"/>
              </a:rPr>
              <a:t>Modern tool usage</a:t>
            </a:r>
            <a:r>
              <a:rPr lang="en-US" sz="1800" dirty="0">
                <a:latin typeface="Arial" panose="020B0604020202020204" pitchFamily="34" charset="0"/>
                <a:cs typeface="Arial" panose="020B0604020202020204" pitchFamily="34" charset="0"/>
              </a:rPr>
              <a:t>: Create, select, and apply appropriate techniques, resources, and modern computer science engineering and IT tools including prediction and modeling to complex computer science engineering activities with an understanding of the limitations.</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6. </a:t>
            </a:r>
            <a:r>
              <a:rPr lang="en-US" sz="1800" b="1" dirty="0">
                <a:latin typeface="Arial" panose="020B0604020202020204" pitchFamily="34" charset="0"/>
                <a:cs typeface="Arial" panose="020B0604020202020204" pitchFamily="34" charset="0"/>
              </a:rPr>
              <a:t>The engineer and society</a:t>
            </a:r>
            <a:r>
              <a:rPr lang="en-US" sz="1800" dirty="0">
                <a:latin typeface="Arial" panose="020B0604020202020204" pitchFamily="34" charset="0"/>
                <a:cs typeface="Arial" panose="020B0604020202020204" pitchFamily="34" charset="0"/>
              </a:rPr>
              <a:t>: Apply reasoning informed by the contextual knowledge to assess societal, health, safety, legal and cultural issues and the consequent responsibilities relevant to the professional computer science engineering practice.</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7. </a:t>
            </a:r>
            <a:r>
              <a:rPr lang="en-US" sz="1800" b="1" dirty="0">
                <a:latin typeface="Arial" panose="020B0604020202020204" pitchFamily="34" charset="0"/>
                <a:cs typeface="Arial" panose="020B0604020202020204" pitchFamily="34" charset="0"/>
              </a:rPr>
              <a:t>Environment and sustainability</a:t>
            </a:r>
            <a:r>
              <a:rPr lang="en-US" sz="1800" dirty="0">
                <a:latin typeface="Arial" panose="020B0604020202020204" pitchFamily="34" charset="0"/>
                <a:cs typeface="Arial" panose="020B0604020202020204" pitchFamily="34" charset="0"/>
              </a:rPr>
              <a:t>: Understand the impact of the professional computer science engineering solutions in societal and environmental contexts, and demonstrate the knowledge of, and need for sustainable development. </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8. </a:t>
            </a:r>
            <a:r>
              <a:rPr lang="en-US" sz="1800" b="1" dirty="0">
                <a:latin typeface="Arial" panose="020B0604020202020204" pitchFamily="34" charset="0"/>
                <a:cs typeface="Arial" panose="020B0604020202020204" pitchFamily="34" charset="0"/>
              </a:rPr>
              <a:t>Ethics</a:t>
            </a:r>
            <a:r>
              <a:rPr lang="en-US" sz="1800" dirty="0">
                <a:latin typeface="Arial" panose="020B0604020202020204" pitchFamily="34" charset="0"/>
                <a:cs typeface="Arial" panose="020B0604020202020204" pitchFamily="34" charset="0"/>
              </a:rPr>
              <a:t>: Apply ethical principles and commit to professional ethics and responsibilities and norms of the computer science engineering practice.</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9. </a:t>
            </a:r>
            <a:r>
              <a:rPr lang="en-US" sz="1800" b="1" dirty="0">
                <a:latin typeface="Arial" panose="020B0604020202020204" pitchFamily="34" charset="0"/>
                <a:cs typeface="Arial" panose="020B0604020202020204" pitchFamily="34" charset="0"/>
              </a:rPr>
              <a:t>Individual and team work</a:t>
            </a:r>
            <a:r>
              <a:rPr lang="en-US" sz="1800" dirty="0">
                <a:latin typeface="Arial" panose="020B0604020202020204" pitchFamily="34" charset="0"/>
                <a:cs typeface="Arial" panose="020B0604020202020204" pitchFamily="34" charset="0"/>
              </a:rPr>
              <a:t>: Function effectively as an individual, and as a member or leader in diverse teams, and in multidisciplinary settings.</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10.</a:t>
            </a:r>
            <a:r>
              <a:rPr lang="en-US" sz="1800" b="1" dirty="0">
                <a:latin typeface="Arial" panose="020B0604020202020204" pitchFamily="34" charset="0"/>
                <a:cs typeface="Arial" panose="020B0604020202020204" pitchFamily="34" charset="0"/>
              </a:rPr>
              <a:t> Communication</a:t>
            </a:r>
            <a:r>
              <a:rPr lang="en-US" sz="1800" dirty="0">
                <a:latin typeface="Arial" panose="020B0604020202020204" pitchFamily="34" charset="0"/>
                <a:cs typeface="Arial" panose="020B0604020202020204" pitchFamily="34" charset="0"/>
              </a:rPr>
              <a:t>: Communicate effectively on complex computer science engineering activities with the engineering community and with society at large, such as, being able to comprehend and write effective reports and design documentation, make effective presentations, and give and receive clear instructions.  </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11. </a:t>
            </a:r>
            <a:r>
              <a:rPr lang="en-US" sz="1800" b="1" dirty="0">
                <a:latin typeface="Arial" panose="020B0604020202020204" pitchFamily="34" charset="0"/>
                <a:cs typeface="Arial" panose="020B0604020202020204" pitchFamily="34" charset="0"/>
              </a:rPr>
              <a:t>Project management and finance</a:t>
            </a:r>
            <a:r>
              <a:rPr lang="en-US" sz="1800" dirty="0">
                <a:latin typeface="Arial" panose="020B0604020202020204" pitchFamily="34" charset="0"/>
                <a:cs typeface="Arial" panose="020B0604020202020204" pitchFamily="34" charset="0"/>
              </a:rPr>
              <a:t>: Demonstrate knowledge and understanding of the computer science engineering and management principles and apply these to one’s own work, as a member and leader in a team, to manage projects and in multidisciplinary environments. </a:t>
            </a:r>
            <a:endParaRPr lang="en-IN" sz="1800" dirty="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12.</a:t>
            </a:r>
            <a:r>
              <a:rPr lang="en-US" sz="1800" b="1" dirty="0">
                <a:latin typeface="Arial" panose="020B0604020202020204" pitchFamily="34" charset="0"/>
                <a:cs typeface="Arial" panose="020B0604020202020204" pitchFamily="34" charset="0"/>
              </a:rPr>
              <a:t>Life-long learning</a:t>
            </a:r>
            <a:r>
              <a:rPr lang="en-US" sz="1800" dirty="0">
                <a:latin typeface="Arial" panose="020B0604020202020204" pitchFamily="34" charset="0"/>
                <a:cs typeface="Arial" panose="020B0604020202020204" pitchFamily="34" charset="0"/>
              </a:rPr>
              <a:t>: Recognize the need for, and have the preparation and ability to engage in independent and life-long learning in the broadest context of computer science engineering change.</a:t>
            </a:r>
            <a:endParaRPr lang="en-IN"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0343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14871700" y="8496300"/>
            <a:ext cx="138113" cy="258763"/>
          </a:xfrm>
          <a:prstGeom prst="rect">
            <a:avLst/>
          </a:prstGeom>
          <a:noFill/>
          <a:ln w="9525">
            <a:noFill/>
            <a:miter lim="800000"/>
            <a:headEnd/>
            <a:tailEnd/>
          </a:ln>
        </p:spPr>
        <p:txBody>
          <a:bodyPr lIns="0" tIns="12686" rIns="0" bIns="0">
            <a:spAutoFit/>
          </a:bodyPr>
          <a:lstStyle/>
          <a:p>
            <a:pPr marL="11113">
              <a:spcBef>
                <a:spcPts val="100"/>
              </a:spcBef>
            </a:pPr>
            <a:r>
              <a:rPr lang="en-US" sz="1600">
                <a:solidFill>
                  <a:srgbClr val="898989"/>
                </a:solidFill>
              </a:rPr>
              <a:t>1</a:t>
            </a:r>
            <a:endParaRPr lang="en-US" sz="1600"/>
          </a:p>
        </p:txBody>
      </p:sp>
      <p:grpSp>
        <p:nvGrpSpPr>
          <p:cNvPr id="5123" name="object 5"/>
          <p:cNvGrpSpPr>
            <a:grpSpLocks/>
          </p:cNvGrpSpPr>
          <p:nvPr/>
        </p:nvGrpSpPr>
        <p:grpSpPr bwMode="auto">
          <a:xfrm>
            <a:off x="0" y="0"/>
            <a:ext cx="16217900" cy="91186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a:srcRect/>
              <a:stretch>
                <a:fillRect/>
              </a:stretch>
            </a:blipFill>
            <a:ln w="9525">
              <a:noFill/>
              <a:miter lim="800000"/>
              <a:headEnd/>
              <a:tailEnd/>
            </a:ln>
          </p:spPr>
          <p:txBody>
            <a:bodyPr lIns="0" tIns="0" rIns="0" bIns="0"/>
            <a:lstStyle/>
            <a:p>
              <a:endParaRPr lang="en-US">
                <a:latin typeface="Calibri" pitchFamily="34" charset="0"/>
              </a:endParaRPr>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5125" name="TextBox 12"/>
          <p:cNvSpPr txBox="1">
            <a:spLocks noChangeArrowheads="1"/>
          </p:cNvSpPr>
          <p:nvPr/>
        </p:nvSpPr>
        <p:spPr bwMode="auto">
          <a:xfrm>
            <a:off x="1250950" y="292100"/>
            <a:ext cx="14249400" cy="707886"/>
          </a:xfrm>
          <a:prstGeom prst="rect">
            <a:avLst/>
          </a:prstGeom>
          <a:noFill/>
          <a:ln w="9525">
            <a:noFill/>
            <a:miter lim="800000"/>
            <a:headEnd/>
            <a:tailEnd/>
          </a:ln>
        </p:spPr>
        <p:txBody>
          <a:bodyPr>
            <a:spAutoFit/>
          </a:bodyPr>
          <a:lstStyle/>
          <a:p>
            <a:r>
              <a:rPr lang="en-US" sz="4000" b="1" dirty="0" smtClean="0">
                <a:latin typeface="Times New Roman" pitchFamily="18" charset="0"/>
                <a:cs typeface="Times New Roman" pitchFamily="18" charset="0"/>
              </a:rPr>
              <a:t>Course Outcomes-Program Outcome Mapping</a:t>
            </a:r>
            <a:endParaRPr lang="en-IN" sz="4000" b="1" dirty="0">
              <a:latin typeface="Times New Roman" pitchFamily="18" charset="0"/>
              <a:cs typeface="Times New Roman" pitchFamily="18" charset="0"/>
            </a:endParaRPr>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8</a:t>
            </a:fld>
            <a:endParaRPr lang="en-IN"/>
          </a:p>
        </p:txBody>
      </p:sp>
      <p:sp>
        <p:nvSpPr>
          <p:cNvPr id="13" name="Footer Placeholder 11"/>
          <p:cNvSpPr>
            <a:spLocks noGrp="1"/>
          </p:cNvSpPr>
          <p:nvPr>
            <p:ph type="ftr" sz="quarter" idx="10"/>
          </p:nvPr>
        </p:nvSpPr>
        <p:spPr>
          <a:xfrm>
            <a:off x="5513388" y="8480425"/>
            <a:ext cx="5191125" cy="307777"/>
          </a:xfrm>
        </p:spPr>
        <p:txBody>
          <a:bodyPr/>
          <a:lstStyle/>
          <a:p>
            <a:pPr>
              <a:defRPr/>
            </a:pPr>
            <a:r>
              <a:rPr lang="en-US" sz="2000" dirty="0" err="1" smtClean="0">
                <a:latin typeface="Times New Roman" pitchFamily="18" charset="0"/>
                <a:cs typeface="Times New Roman" pitchFamily="18" charset="0"/>
              </a:rPr>
              <a:t>Manju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Vyas</a:t>
            </a:r>
            <a:r>
              <a:rPr lang="en-US" sz="2000" dirty="0" smtClean="0">
                <a:latin typeface="Times New Roman" pitchFamily="18" charset="0"/>
                <a:cs typeface="Times New Roman" pitchFamily="18" charset="0"/>
              </a:rPr>
              <a:t> (Asst. Prof., CSE</a:t>
            </a:r>
            <a:r>
              <a:rPr lang="en-IN" dirty="0" smtClean="0"/>
              <a:t>), </a:t>
            </a:r>
            <a:r>
              <a:rPr lang="en-IN" dirty="0"/>
              <a:t>JECRC, JAIPUR</a:t>
            </a:r>
          </a:p>
        </p:txBody>
      </p:sp>
      <p:graphicFrame>
        <p:nvGraphicFramePr>
          <p:cNvPr id="4" name="Table 3"/>
          <p:cNvGraphicFramePr>
            <a:graphicFrameLocks noGrp="1"/>
          </p:cNvGraphicFramePr>
          <p:nvPr>
            <p:extLst>
              <p:ext uri="{D42A27DB-BD31-4B8C-83A1-F6EECF244321}">
                <p14:modId xmlns:p14="http://schemas.microsoft.com/office/powerpoint/2010/main" val="1589214"/>
              </p:ext>
            </p:extLst>
          </p:nvPr>
        </p:nvGraphicFramePr>
        <p:xfrm>
          <a:off x="2012950" y="1130300"/>
          <a:ext cx="11277600" cy="7040880"/>
        </p:xfrm>
        <a:graphic>
          <a:graphicData uri="http://schemas.openxmlformats.org/drawingml/2006/table">
            <a:tbl>
              <a:tblPr firstRow="1" bandRow="1">
                <a:tableStyleId>{5C22544A-7EE6-4342-B048-85BDC9FD1C3A}</a:tableStyleId>
              </a:tblPr>
              <a:tblGrid>
                <a:gridCol w="2943843"/>
                <a:gridCol w="619022"/>
                <a:gridCol w="619022"/>
                <a:gridCol w="619022"/>
                <a:gridCol w="619022"/>
                <a:gridCol w="599869"/>
                <a:gridCol w="660042"/>
                <a:gridCol w="787758"/>
                <a:gridCol w="703538"/>
                <a:gridCol w="687802"/>
                <a:gridCol w="825362"/>
                <a:gridCol w="831298"/>
                <a:gridCol w="762000"/>
              </a:tblGrid>
              <a:tr h="914400">
                <a:tc>
                  <a:txBody>
                    <a:bodyPr/>
                    <a:lstStyle/>
                    <a:p>
                      <a:pPr algn="ctr"/>
                      <a:r>
                        <a:rPr lang="en-US" b="1" dirty="0" smtClean="0"/>
                        <a:t>CO</a:t>
                      </a:r>
                      <a:endParaRPr lang="en-IN" b="1" dirty="0"/>
                    </a:p>
                  </a:txBody>
                  <a:tcPr/>
                </a:tc>
                <a:tc>
                  <a:txBody>
                    <a:bodyPr/>
                    <a:lstStyle/>
                    <a:p>
                      <a:pPr algn="ctr"/>
                      <a:r>
                        <a:rPr lang="en-US" b="1" dirty="0" smtClean="0"/>
                        <a:t>PO1</a:t>
                      </a:r>
                      <a:endParaRPr lang="en-IN" b="1" dirty="0"/>
                    </a:p>
                  </a:txBody>
                  <a:tcPr/>
                </a:tc>
                <a:tc>
                  <a:txBody>
                    <a:bodyPr/>
                    <a:lstStyle/>
                    <a:p>
                      <a:pPr algn="ctr"/>
                      <a:r>
                        <a:rPr lang="en-US" b="1" dirty="0" smtClean="0"/>
                        <a:t>PO2</a:t>
                      </a:r>
                      <a:endParaRPr lang="en-IN" b="1" dirty="0"/>
                    </a:p>
                  </a:txBody>
                  <a:tcPr/>
                </a:tc>
                <a:tc>
                  <a:txBody>
                    <a:bodyPr/>
                    <a:lstStyle/>
                    <a:p>
                      <a:pPr algn="ctr"/>
                      <a:r>
                        <a:rPr lang="en-US" b="1" dirty="0" smtClean="0"/>
                        <a:t>PO3</a:t>
                      </a:r>
                      <a:endParaRPr lang="en-IN" b="1" dirty="0"/>
                    </a:p>
                  </a:txBody>
                  <a:tcPr/>
                </a:tc>
                <a:tc>
                  <a:txBody>
                    <a:bodyPr/>
                    <a:lstStyle/>
                    <a:p>
                      <a:pPr algn="ctr"/>
                      <a:r>
                        <a:rPr lang="en-US" b="1" dirty="0" smtClean="0"/>
                        <a:t>PO4</a:t>
                      </a:r>
                      <a:endParaRPr lang="en-IN" b="1" dirty="0"/>
                    </a:p>
                  </a:txBody>
                  <a:tcPr/>
                </a:tc>
                <a:tc>
                  <a:txBody>
                    <a:bodyPr/>
                    <a:lstStyle/>
                    <a:p>
                      <a:pPr algn="ctr"/>
                      <a:r>
                        <a:rPr lang="en-US" b="1" dirty="0" smtClean="0"/>
                        <a:t>PO5</a:t>
                      </a:r>
                      <a:endParaRPr lang="en-IN" b="1" dirty="0"/>
                    </a:p>
                  </a:txBody>
                  <a:tcPr/>
                </a:tc>
                <a:tc>
                  <a:txBody>
                    <a:bodyPr/>
                    <a:lstStyle/>
                    <a:p>
                      <a:pPr algn="ctr"/>
                      <a:r>
                        <a:rPr lang="en-US" b="1" dirty="0" smtClean="0"/>
                        <a:t>PO6</a:t>
                      </a:r>
                      <a:endParaRPr lang="en-IN" b="1" dirty="0"/>
                    </a:p>
                  </a:txBody>
                  <a:tcPr/>
                </a:tc>
                <a:tc>
                  <a:txBody>
                    <a:bodyPr/>
                    <a:lstStyle/>
                    <a:p>
                      <a:pPr algn="ctr"/>
                      <a:r>
                        <a:rPr lang="en-US" b="1" dirty="0" smtClean="0"/>
                        <a:t>PO7</a:t>
                      </a:r>
                      <a:endParaRPr lang="en-IN" b="1" dirty="0"/>
                    </a:p>
                  </a:txBody>
                  <a:tcPr/>
                </a:tc>
                <a:tc>
                  <a:txBody>
                    <a:bodyPr/>
                    <a:lstStyle/>
                    <a:p>
                      <a:pPr algn="ctr"/>
                      <a:r>
                        <a:rPr lang="en-US" b="1" dirty="0" smtClean="0"/>
                        <a:t>PO8</a:t>
                      </a:r>
                      <a:endParaRPr lang="en-IN" b="1" dirty="0"/>
                    </a:p>
                  </a:txBody>
                  <a:tcPr/>
                </a:tc>
                <a:tc>
                  <a:txBody>
                    <a:bodyPr/>
                    <a:lstStyle/>
                    <a:p>
                      <a:pPr algn="ctr"/>
                      <a:r>
                        <a:rPr lang="en-US" b="1" dirty="0" smtClean="0"/>
                        <a:t>PO9</a:t>
                      </a:r>
                      <a:endParaRPr lang="en-IN" b="1" dirty="0"/>
                    </a:p>
                  </a:txBody>
                  <a:tcPr/>
                </a:tc>
                <a:tc>
                  <a:txBody>
                    <a:bodyPr/>
                    <a:lstStyle/>
                    <a:p>
                      <a:pPr algn="ctr"/>
                      <a:r>
                        <a:rPr lang="en-US" b="1" dirty="0" smtClean="0"/>
                        <a:t>PO10</a:t>
                      </a:r>
                      <a:endParaRPr lang="en-IN" b="1" dirty="0"/>
                    </a:p>
                  </a:txBody>
                  <a:tcPr/>
                </a:tc>
                <a:tc>
                  <a:txBody>
                    <a:bodyPr/>
                    <a:lstStyle/>
                    <a:p>
                      <a:pPr algn="ctr"/>
                      <a:r>
                        <a:rPr lang="en-US" b="1" dirty="0" smtClean="0"/>
                        <a:t>PO11</a:t>
                      </a:r>
                      <a:endParaRPr lang="en-IN" b="1" dirty="0"/>
                    </a:p>
                  </a:txBody>
                  <a:tcPr/>
                </a:tc>
                <a:tc>
                  <a:txBody>
                    <a:bodyPr/>
                    <a:lstStyle/>
                    <a:p>
                      <a:pPr algn="ctr"/>
                      <a:r>
                        <a:rPr lang="en-US" b="1" dirty="0" smtClean="0"/>
                        <a:t>PO12</a:t>
                      </a:r>
                      <a:endParaRPr lang="en-IN" b="1" dirty="0"/>
                    </a:p>
                  </a:txBody>
                  <a:tcPr/>
                </a:tc>
              </a:tr>
              <a:tr h="1443828">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en-IN" sz="1800" dirty="0" smtClean="0"/>
                        <a:t>Understand the purpose of designing a system and evaluate the various models suitable as per its requirement analysis</a:t>
                      </a:r>
                    </a:p>
                    <a:p>
                      <a:pPr algn="just"/>
                      <a:endParaRPr lang="en-IN" dirty="0"/>
                    </a:p>
                  </a:txBody>
                  <a:tcPr/>
                </a:tc>
                <a:tc>
                  <a:txBody>
                    <a:bodyPr/>
                    <a:lstStyle/>
                    <a:p>
                      <a:pPr algn="ctr" rtl="0" fontAlgn="b"/>
                      <a:r>
                        <a:rPr lang="en-IN" dirty="0">
                          <a:effectLst/>
                        </a:rPr>
                        <a:t>3</a:t>
                      </a:r>
                    </a:p>
                  </a:txBody>
                  <a:tcPr marL="28575" marR="28575" marT="19050" marB="19050" anchor="b"/>
                </a:tc>
                <a:tc>
                  <a:txBody>
                    <a:bodyPr/>
                    <a:lstStyle/>
                    <a:p>
                      <a:pPr algn="ctr" rtl="0" fontAlgn="b"/>
                      <a:r>
                        <a:rPr lang="en-IN">
                          <a:effectLst/>
                        </a:rPr>
                        <a:t>3</a:t>
                      </a:r>
                    </a:p>
                  </a:txBody>
                  <a:tcPr marL="28575" marR="28575" marT="19050" marB="19050" anchor="b"/>
                </a:tc>
                <a:tc>
                  <a:txBody>
                    <a:bodyPr/>
                    <a:lstStyle/>
                    <a:p>
                      <a:pPr algn="ctr" rtl="0" fontAlgn="b"/>
                      <a:r>
                        <a:rPr lang="en-IN">
                          <a:effectLst/>
                        </a:rPr>
                        <a:t>3</a:t>
                      </a: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3</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a:effectLst/>
                        </a:rPr>
                        <a:t>2</a:t>
                      </a: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a:effectLst/>
                        </a:rPr>
                        <a:t>3</a:t>
                      </a:r>
                    </a:p>
                  </a:txBody>
                  <a:tcPr marL="28575" marR="28575" marT="19050" marB="19050" anchor="b"/>
                </a:tc>
              </a:tr>
              <a:tr h="1443828">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en-IN" sz="1800" dirty="0" smtClean="0"/>
                        <a:t>Understand and apply software project management, effort estimation and project scheduling</a:t>
                      </a:r>
                    </a:p>
                    <a:p>
                      <a:pPr algn="just"/>
                      <a:endParaRPr lang="en-IN" dirty="0"/>
                    </a:p>
                  </a:txBody>
                  <a:tcPr/>
                </a:tc>
                <a:tc>
                  <a:txBody>
                    <a:bodyPr/>
                    <a:lstStyle/>
                    <a:p>
                      <a:pPr algn="ctr" rtl="0" fontAlgn="b"/>
                      <a:r>
                        <a:rPr lang="en-IN" dirty="0" smtClean="0">
                          <a:effectLst/>
                        </a:rPr>
                        <a:t>3</a:t>
                      </a:r>
                      <a:endParaRPr lang="en-IN" dirty="0">
                        <a:effectLst/>
                      </a:endParaRPr>
                    </a:p>
                  </a:txBody>
                  <a:tcPr marL="28575" marR="28575" marT="19050" marB="19050" anchor="b"/>
                </a:tc>
                <a:tc>
                  <a:txBody>
                    <a:bodyPr/>
                    <a:lstStyle/>
                    <a:p>
                      <a:pPr algn="ctr" rtl="0" fontAlgn="b"/>
                      <a:r>
                        <a:rPr lang="en-IN" dirty="0" smtClean="0">
                          <a:effectLst/>
                        </a:rPr>
                        <a:t>3</a:t>
                      </a:r>
                      <a:endParaRPr lang="en-IN" dirty="0">
                        <a:effectLst/>
                      </a:endParaRPr>
                    </a:p>
                  </a:txBody>
                  <a:tcPr marL="28575" marR="28575" marT="19050" marB="19050" anchor="b"/>
                </a:tc>
                <a:tc>
                  <a:txBody>
                    <a:bodyPr/>
                    <a:lstStyle/>
                    <a:p>
                      <a:pPr algn="ctr" rtl="0" fontAlgn="b"/>
                      <a:r>
                        <a:rPr lang="en-IN" dirty="0">
                          <a:effectLst/>
                        </a:rPr>
                        <a:t>3</a:t>
                      </a: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a:effectLst/>
                        </a:rPr>
                        <a:t>3</a:t>
                      </a:r>
                    </a:p>
                  </a:txBody>
                  <a:tcPr marL="28575" marR="28575" marT="19050" marB="19050" anchor="b"/>
                </a:tc>
              </a:tr>
              <a:tr h="1173110">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en-IN" sz="1800" dirty="0" smtClean="0"/>
                        <a:t>Formulate requirement analysis, process behaviour and software designing</a:t>
                      </a:r>
                    </a:p>
                    <a:p>
                      <a:pPr algn="just"/>
                      <a:endParaRPr lang="en-IN" dirty="0"/>
                    </a:p>
                  </a:txBody>
                  <a:tcPr/>
                </a:tc>
                <a:tc>
                  <a:txBody>
                    <a:bodyPr/>
                    <a:lstStyle/>
                    <a:p>
                      <a:pPr algn="ctr" rtl="0" fontAlgn="b"/>
                      <a:r>
                        <a:rPr lang="en-IN" dirty="0">
                          <a:effectLst/>
                        </a:rPr>
                        <a:t>3</a:t>
                      </a:r>
                    </a:p>
                  </a:txBody>
                  <a:tcPr marL="28575" marR="28575" marT="19050" marB="19050" anchor="b"/>
                </a:tc>
                <a:tc>
                  <a:txBody>
                    <a:bodyPr/>
                    <a:lstStyle/>
                    <a:p>
                      <a:pPr algn="ctr" rtl="0" fontAlgn="b"/>
                      <a:r>
                        <a:rPr lang="en-IN" dirty="0">
                          <a:effectLst/>
                        </a:rPr>
                        <a:t>3</a:t>
                      </a:r>
                    </a:p>
                  </a:txBody>
                  <a:tcPr marL="28575" marR="28575" marT="19050" marB="19050" anchor="b"/>
                </a:tc>
                <a:tc>
                  <a:txBody>
                    <a:bodyPr/>
                    <a:lstStyle/>
                    <a:p>
                      <a:pPr algn="ctr" rtl="0" fontAlgn="b"/>
                      <a:r>
                        <a:rPr lang="en-IN">
                          <a:effectLst/>
                        </a:rPr>
                        <a:t>3</a:t>
                      </a: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a:effectLst/>
                        </a:rPr>
                        <a:t>2</a:t>
                      </a:r>
                    </a:p>
                  </a:txBody>
                  <a:tcPr marL="28575" marR="28575" marT="19050" marB="19050" anchor="b"/>
                </a:tc>
                <a:tc>
                  <a:txBody>
                    <a:bodyPr/>
                    <a:lstStyle/>
                    <a:p>
                      <a:pPr algn="ctr" rtl="0" fontAlgn="b"/>
                      <a:r>
                        <a:rPr lang="en-IN" dirty="0">
                          <a:effectLst/>
                        </a:rPr>
                        <a:t>3</a:t>
                      </a:r>
                    </a:p>
                  </a:txBody>
                  <a:tcPr marL="28575" marR="28575" marT="19050" marB="19050" anchor="b"/>
                </a:tc>
              </a:tr>
              <a:tr h="1443828">
                <a:tc>
                  <a:txBody>
                    <a:bodyPr/>
                    <a:lstStyle/>
                    <a:p>
                      <a:pPr marL="0" marR="0" indent="0" algn="just" defTabSz="914400" eaLnBrk="1" fontAlgn="auto" latinLnBrk="0" hangingPunct="1">
                        <a:lnSpc>
                          <a:spcPct val="100000"/>
                        </a:lnSpc>
                        <a:spcBef>
                          <a:spcPts val="0"/>
                        </a:spcBef>
                        <a:spcAft>
                          <a:spcPts val="0"/>
                        </a:spcAft>
                        <a:buClrTx/>
                        <a:buSzTx/>
                        <a:buFontTx/>
                        <a:buNone/>
                        <a:tabLst/>
                        <a:defRPr/>
                      </a:pPr>
                      <a:r>
                        <a:rPr lang="en-IN" sz="1800" dirty="0" smtClean="0"/>
                        <a:t>Implement the concept of object oriented analysis modelling with the reference of UML and advance SE tools</a:t>
                      </a:r>
                    </a:p>
                    <a:p>
                      <a:pPr algn="just"/>
                      <a:endParaRPr lang="en-IN" dirty="0"/>
                    </a:p>
                  </a:txBody>
                  <a:tcPr/>
                </a:tc>
                <a:tc>
                  <a:txBody>
                    <a:bodyPr/>
                    <a:lstStyle/>
                    <a:p>
                      <a:pPr algn="ctr" rtl="0" fontAlgn="b"/>
                      <a:r>
                        <a:rPr lang="en-IN" dirty="0">
                          <a:effectLst/>
                        </a:rPr>
                        <a:t>3</a:t>
                      </a:r>
                    </a:p>
                  </a:txBody>
                  <a:tcPr marL="28575" marR="28575" marT="19050" marB="19050" anchor="b"/>
                </a:tc>
                <a:tc>
                  <a:txBody>
                    <a:bodyPr/>
                    <a:lstStyle/>
                    <a:p>
                      <a:pPr algn="ctr" rtl="0" fontAlgn="b"/>
                      <a:r>
                        <a:rPr lang="en-IN" dirty="0">
                          <a:effectLst/>
                        </a:rPr>
                        <a:t>3</a:t>
                      </a:r>
                    </a:p>
                  </a:txBody>
                  <a:tcPr marL="28575" marR="28575" marT="19050" marB="19050" anchor="b"/>
                </a:tc>
                <a:tc>
                  <a:txBody>
                    <a:bodyPr/>
                    <a:lstStyle/>
                    <a:p>
                      <a:pPr algn="ctr" rtl="0" fontAlgn="b"/>
                      <a:r>
                        <a:rPr lang="en-IN" dirty="0">
                          <a:effectLst/>
                        </a:rPr>
                        <a:t>3</a:t>
                      </a:r>
                    </a:p>
                  </a:txBody>
                  <a:tcPr marL="28575" marR="28575" marT="19050" marB="19050" anchor="b"/>
                </a:tc>
                <a:tc>
                  <a:txBody>
                    <a:bodyPr/>
                    <a:lstStyle/>
                    <a:p>
                      <a:pPr algn="ctr" rtl="0" fontAlgn="b"/>
                      <a:r>
                        <a:rPr lang="en-IN" dirty="0">
                          <a:effectLst/>
                        </a:rPr>
                        <a:t>3</a:t>
                      </a:r>
                    </a:p>
                  </a:txBody>
                  <a:tcPr marL="28575" marR="28575" marT="19050" marB="19050" anchor="b"/>
                </a:tc>
                <a:tc>
                  <a:txBody>
                    <a:bodyPr/>
                    <a:lstStyle/>
                    <a:p>
                      <a:pPr algn="ctr" rtl="0" fontAlgn="b"/>
                      <a:r>
                        <a:rPr lang="en-IN" dirty="0" smtClean="0">
                          <a:effectLst/>
                        </a:rPr>
                        <a:t>3</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smtClean="0">
                          <a:effectLst/>
                        </a:rPr>
                        <a:t>2</a:t>
                      </a:r>
                      <a:endParaRPr lang="en-IN" dirty="0">
                        <a:effectLst/>
                      </a:endParaRPr>
                    </a:p>
                  </a:txBody>
                  <a:tcPr marL="28575" marR="28575" marT="19050" marB="19050" anchor="b"/>
                </a:tc>
                <a:tc>
                  <a:txBody>
                    <a:bodyPr/>
                    <a:lstStyle/>
                    <a:p>
                      <a:pPr algn="ctr" rtl="0" fontAlgn="b"/>
                      <a:r>
                        <a:rPr lang="en-IN" dirty="0">
                          <a:effectLst/>
                        </a:rPr>
                        <a:t>3</a:t>
                      </a:r>
                    </a:p>
                  </a:txBody>
                  <a:tcPr marL="28575" marR="28575" marT="19050" marB="19050" anchor="b"/>
                </a:tc>
              </a:tr>
            </a:tbl>
          </a:graphicData>
        </a:graphic>
      </p:graphicFrame>
    </p:spTree>
    <p:extLst>
      <p:ext uri="{BB962C8B-B14F-4D97-AF65-F5344CB8AC3E}">
        <p14:creationId xmlns:p14="http://schemas.microsoft.com/office/powerpoint/2010/main" val="2807547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2000</TotalTime>
  <Words>1143</Words>
  <Application>Microsoft Office PowerPoint</Application>
  <PresentationFormat>Custom</PresentationFormat>
  <Paragraphs>204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Arial Black</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KAPILGYANPEETH</dc:title>
  <dc:creator>harsh bathija</dc:creator>
  <cp:lastModifiedBy>JECRC2</cp:lastModifiedBy>
  <cp:revision>174</cp:revision>
  <dcterms:created xsi:type="dcterms:W3CDTF">2020-05-30T11:11:36Z</dcterms:created>
  <dcterms:modified xsi:type="dcterms:W3CDTF">2020-12-28T09:33:46Z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stSaved">
    <vt:filetime>2020-05-30T00:00:00Z</vt:filetime>
  </property>
</Properties>
</file>