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</p:sldMasterIdLst>
  <p:notesMasterIdLst>
    <p:notesMasterId r:id="rId183"/>
  </p:notesMasterIdLst>
  <p:sldIdLst>
    <p:sldId id="430" r:id="rId5"/>
    <p:sldId id="431" r:id="rId6"/>
    <p:sldId id="432" r:id="rId7"/>
    <p:sldId id="43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6" r:id="rId168"/>
    <p:sldId id="417" r:id="rId169"/>
    <p:sldId id="418" r:id="rId170"/>
    <p:sldId id="419" r:id="rId171"/>
    <p:sldId id="420" r:id="rId172"/>
    <p:sldId id="421" r:id="rId173"/>
    <p:sldId id="422" r:id="rId174"/>
    <p:sldId id="423" r:id="rId175"/>
    <p:sldId id="424" r:id="rId176"/>
    <p:sldId id="425" r:id="rId177"/>
    <p:sldId id="426" r:id="rId178"/>
    <p:sldId id="427" r:id="rId179"/>
    <p:sldId id="428" r:id="rId180"/>
    <p:sldId id="429" r:id="rId181"/>
    <p:sldId id="415" r:id="rId18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theme" Target="theme/theme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B220-9447-4A0E-927B-E4577D65BFD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EBC3-CC39-4A31-A536-BE75393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42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15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74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12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9054" y="965405"/>
            <a:ext cx="106738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877828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721195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0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0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1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0" y="878840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871094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885642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987473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035964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088790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144506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200222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261510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317226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6372942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559865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682221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743399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804578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994231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7055410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7116588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7183885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7245064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7447506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7530802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7606525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7682247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7757971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7916988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992713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8144158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8219881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8303177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8378899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8465665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8568993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8682654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8785981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8889309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0" y="247651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877828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721195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0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0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1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0" y="878840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871094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885642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987473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035964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088790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144506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200222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261510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317226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6372942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559865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682221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743399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804578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994231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7055410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7116588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7183885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7245064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7447506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7530802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7606525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7682247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7757971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7916988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992713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8144158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8219881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8303177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8378899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8465665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8568993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8682654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8785981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8889309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0" y="247651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2218267" y="2181860"/>
            <a:ext cx="7007012" cy="2346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49845" y="1242417"/>
            <a:ext cx="32753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593" y="349757"/>
            <a:ext cx="1035481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101094"/>
            <a:ext cx="103581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2670049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477" y="0"/>
            <a:ext cx="160477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9076" y="6092953"/>
            <a:ext cx="993648" cy="765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7075" y="3036823"/>
            <a:ext cx="3117851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825" y="1314958"/>
            <a:ext cx="505142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1970534"/>
            <a:ext cx="10437876" cy="321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09600"/>
            <a:ext cx="10438131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85706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54" y="965405"/>
            <a:ext cx="106738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333" y="2319021"/>
            <a:ext cx="48852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854" y="1541779"/>
            <a:ext cx="108881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png"/><Relationship Id="rId4" Type="http://schemas.openxmlformats.org/officeDocument/2006/relationships/image" Target="../media/image14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image" Target="../media/image14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png"/><Relationship Id="rId4" Type="http://schemas.openxmlformats.org/officeDocument/2006/relationships/image" Target="../media/image14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14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455976" y="3314433"/>
            <a:ext cx="10425735" cy="215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45" tIns="34313" rIns="68645" bIns="34313" anchor="t" anchorCtr="0">
            <a:noAutofit/>
          </a:bodyPr>
          <a:lstStyle/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706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 </a:t>
            </a: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- A,B,C,D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– Data Structures &amp; Algorithms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– </a:t>
            </a:r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671" y="392934"/>
            <a:ext cx="2445323" cy="126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6507" y="507503"/>
            <a:ext cx="2004949" cy="15956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997702" y="2340600"/>
            <a:ext cx="10712157" cy="4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406" dirty="0">
                <a:solidFill>
                  <a:schemeClr val="dk1"/>
                </a:solidFill>
              </a:rPr>
              <a:t>JAIPUR ENGINEERING COLLEGE AND RESEARCH CENTRE</a:t>
            </a:r>
            <a:endParaRPr sz="2406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626186"/>
            <a:ext cx="10361295" cy="403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Disadvantages of </a:t>
            </a:r>
            <a:r>
              <a:rPr sz="2600" dirty="0">
                <a:solidFill>
                  <a:srgbClr val="006FC0"/>
                </a:solidFill>
                <a:latin typeface="Trebuchet MS"/>
                <a:cs typeface="Trebuchet MS"/>
              </a:rPr>
              <a:t>using </a:t>
            </a: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adjacency matrix are </a:t>
            </a:r>
            <a:r>
              <a:rPr sz="2600" dirty="0">
                <a:solidFill>
                  <a:srgbClr val="006FC0"/>
                </a:solidFill>
                <a:latin typeface="Trebuchet MS"/>
                <a:cs typeface="Trebuchet MS"/>
              </a:rPr>
              <a:t>as</a:t>
            </a:r>
            <a:r>
              <a:rPr sz="2600" spc="-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follows:</a:t>
            </a:r>
            <a:endParaRPr sz="26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1000"/>
              </a:spcBef>
              <a:buFont typeface="Wingdings"/>
              <a:buChar char=""/>
              <a:tabLst>
                <a:tab pos="340995" algn="l"/>
              </a:tabLst>
            </a:pPr>
            <a:r>
              <a:rPr dirty="0"/>
              <a:t>	</a:t>
            </a:r>
            <a:r>
              <a:rPr sz="2600" spc="-5" dirty="0">
                <a:latin typeface="Trebuchet MS"/>
                <a:cs typeface="Trebuchet MS"/>
              </a:rPr>
              <a:t>Consumes more </a:t>
            </a:r>
            <a:r>
              <a:rPr sz="2600" dirty="0">
                <a:latin typeface="Trebuchet MS"/>
                <a:cs typeface="Trebuchet MS"/>
              </a:rPr>
              <a:t>space </a:t>
            </a:r>
            <a:r>
              <a:rPr sz="2600" spc="-5" dirty="0">
                <a:latin typeface="Trebuchet MS"/>
                <a:cs typeface="Trebuchet MS"/>
              </a:rPr>
              <a:t>O(V^2). Even </a:t>
            </a:r>
            <a:r>
              <a:rPr sz="2600" dirty="0">
                <a:latin typeface="Trebuchet MS"/>
                <a:cs typeface="Trebuchet MS"/>
              </a:rPr>
              <a:t>if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graph </a:t>
            </a:r>
            <a:r>
              <a:rPr sz="2600" spc="-10" dirty="0">
                <a:latin typeface="Trebuchet MS"/>
                <a:cs typeface="Trebuchet MS"/>
              </a:rPr>
              <a:t>is </a:t>
            </a:r>
            <a:r>
              <a:rPr sz="2600" spc="-5" dirty="0">
                <a:latin typeface="Trebuchet MS"/>
                <a:cs typeface="Trebuchet MS"/>
              </a:rPr>
              <a:t>sparse(contains  less number of edges), </a:t>
            </a:r>
            <a:r>
              <a:rPr sz="2600" spc="-10" dirty="0">
                <a:latin typeface="Trebuchet MS"/>
                <a:cs typeface="Trebuchet MS"/>
              </a:rPr>
              <a:t>it </a:t>
            </a:r>
            <a:r>
              <a:rPr sz="2600" spc="-5" dirty="0">
                <a:latin typeface="Trebuchet MS"/>
                <a:cs typeface="Trebuchet MS"/>
              </a:rPr>
              <a:t>consumes the same </a:t>
            </a:r>
            <a:r>
              <a:rPr sz="2600" dirty="0">
                <a:latin typeface="Trebuchet MS"/>
                <a:cs typeface="Trebuchet MS"/>
              </a:rPr>
              <a:t>space. </a:t>
            </a:r>
            <a:r>
              <a:rPr sz="2600" spc="-5" dirty="0">
                <a:latin typeface="Trebuchet MS"/>
                <a:cs typeface="Trebuchet MS"/>
              </a:rPr>
              <a:t>Adding </a:t>
            </a:r>
            <a:r>
              <a:rPr sz="2600" dirty="0">
                <a:latin typeface="Trebuchet MS"/>
                <a:cs typeface="Trebuchet MS"/>
              </a:rPr>
              <a:t>a  </a:t>
            </a:r>
            <a:r>
              <a:rPr sz="2600" spc="-5" dirty="0">
                <a:latin typeface="Trebuchet MS"/>
                <a:cs typeface="Trebuchet MS"/>
              </a:rPr>
              <a:t>vertex </a:t>
            </a:r>
            <a:r>
              <a:rPr sz="2600" dirty="0">
                <a:latin typeface="Trebuchet MS"/>
                <a:cs typeface="Trebuchet MS"/>
              </a:rPr>
              <a:t>is O(V^2)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time.</a:t>
            </a:r>
            <a:endParaRPr sz="2600"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ct val="140000"/>
              </a:lnSpc>
              <a:spcBef>
                <a:spcPts val="1010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Trebuchet MS"/>
                <a:cs typeface="Trebuchet MS"/>
              </a:rPr>
              <a:t>If the number of nodes </a:t>
            </a:r>
            <a:r>
              <a:rPr sz="2600" spc="-10" dirty="0">
                <a:latin typeface="Trebuchet MS"/>
                <a:cs typeface="Trebuchet MS"/>
              </a:rPr>
              <a:t>in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graph </a:t>
            </a:r>
            <a:r>
              <a:rPr sz="2600" spc="-5" dirty="0">
                <a:latin typeface="Trebuchet MS"/>
                <a:cs typeface="Trebuchet MS"/>
              </a:rPr>
              <a:t>may change, matrix  representation </a:t>
            </a:r>
            <a:r>
              <a:rPr sz="2600" dirty="0">
                <a:latin typeface="Trebuchet MS"/>
                <a:cs typeface="Trebuchet MS"/>
              </a:rPr>
              <a:t>is </a:t>
            </a:r>
            <a:r>
              <a:rPr sz="2600" spc="-5" dirty="0">
                <a:latin typeface="Trebuchet MS"/>
                <a:cs typeface="Trebuchet MS"/>
              </a:rPr>
              <a:t>too inflexible (especially </a:t>
            </a:r>
            <a:r>
              <a:rPr sz="2600" dirty="0">
                <a:latin typeface="Trebuchet MS"/>
                <a:cs typeface="Trebuchet MS"/>
              </a:rPr>
              <a:t>if </a:t>
            </a:r>
            <a:r>
              <a:rPr sz="2600" spc="-5" dirty="0">
                <a:latin typeface="Trebuchet MS"/>
                <a:cs typeface="Trebuchet MS"/>
              </a:rPr>
              <a:t>we don</a:t>
            </a:r>
            <a:r>
              <a:rPr sz="2600" spc="-5" dirty="0">
                <a:latin typeface="Arial"/>
                <a:cs typeface="Arial"/>
              </a:rPr>
              <a:t>‟</a:t>
            </a:r>
            <a:r>
              <a:rPr sz="2600" spc="-5" dirty="0">
                <a:latin typeface="Trebuchet MS"/>
                <a:cs typeface="Trebuchet MS"/>
              </a:rPr>
              <a:t>t know the  maximal </a:t>
            </a:r>
            <a:r>
              <a:rPr sz="2600" dirty="0">
                <a:latin typeface="Trebuchet MS"/>
                <a:cs typeface="Trebuchet MS"/>
              </a:rPr>
              <a:t>size </a:t>
            </a:r>
            <a:r>
              <a:rPr sz="2600" spc="-5" dirty="0">
                <a:latin typeface="Trebuchet MS"/>
                <a:cs typeface="Trebuchet MS"/>
              </a:rPr>
              <a:t>of the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graph).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3" y="1245082"/>
            <a:ext cx="3557271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 Loop,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2000" spc="-1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Exit</a:t>
            </a:r>
            <a:r>
              <a:rPr sz="2000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2000" spc="-2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3" y="1371346"/>
            <a:ext cx="5829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Now we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Spanning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Tree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 which have the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minimum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total</a:t>
            </a:r>
            <a:r>
              <a:rPr sz="2000" b="1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5260" y="2731009"/>
            <a:ext cx="5696712" cy="3439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7213" y="1264875"/>
            <a:ext cx="6672999" cy="548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617" y="1221488"/>
            <a:ext cx="8917940" cy="5108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63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68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complexity of the algorithm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computed as</a:t>
            </a:r>
            <a:r>
              <a:rPr sz="17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follows: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 1 costs q(n)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loop 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2 requires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Ø(n) 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taken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by steps 3 - 6 is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 O(n).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 marR="81280" indent="-342900">
              <a:lnSpc>
                <a:spcPct val="80000"/>
              </a:lnSpc>
              <a:spcBef>
                <a:spcPts val="994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taken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by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10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search for a vertex y closest to X is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per iteration.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This 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because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algorithm inspects each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entry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vector representing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set </a:t>
            </a:r>
            <a:r>
              <a:rPr sz="1700" spc="-114" dirty="0">
                <a:solidFill>
                  <a:schemeClr val="tx1"/>
                </a:solidFill>
                <a:latin typeface="Arial"/>
                <a:cs typeface="Arial"/>
              </a:rPr>
              <a:t>Y.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Since  it is executed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n-1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times,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overall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required by Step 10 is</a:t>
            </a:r>
            <a:r>
              <a:rPr sz="17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</a:t>
            </a:r>
            <a:r>
              <a:rPr sz="1650" spc="-7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Steps </a:t>
            </a:r>
            <a:r>
              <a:rPr sz="1700" spc="-25" dirty="0">
                <a:solidFill>
                  <a:schemeClr val="tx1"/>
                </a:solidFill>
                <a:latin typeface="Arial"/>
                <a:cs typeface="Arial"/>
              </a:rPr>
              <a:t>11,12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and 13 cost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Ø(1)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 per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iteration 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total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of q(n)</a:t>
            </a:r>
            <a:r>
              <a:rPr sz="1700" spc="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 marR="183515" indent="-342900" algn="just">
              <a:lnSpc>
                <a:spcPct val="80000"/>
              </a:lnSpc>
              <a:spcBef>
                <a:spcPts val="1010"/>
              </a:spcBef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loop 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14 is executed 2m times,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where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m=|E|.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This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because each edge  </a:t>
            </a:r>
            <a:r>
              <a:rPr sz="1700" spc="-50" dirty="0">
                <a:solidFill>
                  <a:schemeClr val="tx1"/>
                </a:solidFill>
                <a:latin typeface="Arial"/>
                <a:cs typeface="Arial"/>
              </a:rPr>
              <a:t>(y, 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w)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inspected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twice: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once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y is moved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X and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other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w is moved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X.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Hence,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overall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required by step 14 is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Ø(m).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ts val="1835"/>
              </a:lnSpc>
              <a:spcBef>
                <a:spcPts val="585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test in Step 15 is executed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exactly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m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times,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and Steps 16 and 17 are executed</a:t>
            </a:r>
            <a:r>
              <a:rPr sz="17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>
              <a:lnSpc>
                <a:spcPts val="1835"/>
              </a:lnSpc>
            </a:pP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most m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times.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Thus,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Steps 14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19 cost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q(m)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It follows that the 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complexity of the algorithm</a:t>
            </a:r>
            <a:r>
              <a:rPr sz="17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85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Ø(m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+ n</a:t>
            </a:r>
            <a:r>
              <a:rPr sz="1650" b="1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) = Ø</a:t>
            </a:r>
            <a:r>
              <a:rPr sz="17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(n</a:t>
            </a:r>
            <a:r>
              <a:rPr sz="1650" b="1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4242815"/>
            <a:ext cx="8968740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1996" y="4244340"/>
            <a:ext cx="3076955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2590802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>
                <a:moveTo>
                  <a:pt x="8968740" y="0"/>
                </a:moveTo>
                <a:lnTo>
                  <a:pt x="0" y="0"/>
                </a:lnTo>
                <a:lnTo>
                  <a:pt x="0" y="1659636"/>
                </a:lnTo>
                <a:lnTo>
                  <a:pt x="8968740" y="1659636"/>
                </a:lnTo>
                <a:lnTo>
                  <a:pt x="896874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1995" y="2590802"/>
            <a:ext cx="3077211" cy="1659889"/>
          </a:xfrm>
          <a:custGeom>
            <a:avLst/>
            <a:gdLst/>
            <a:ahLst/>
            <a:cxnLst/>
            <a:rect l="l" t="t" r="r" b="b"/>
            <a:pathLst>
              <a:path w="3077209" h="1659889">
                <a:moveTo>
                  <a:pt x="3076955" y="0"/>
                </a:moveTo>
                <a:lnTo>
                  <a:pt x="0" y="0"/>
                </a:lnTo>
                <a:lnTo>
                  <a:pt x="0" y="1659636"/>
                </a:lnTo>
                <a:lnTo>
                  <a:pt x="3076955" y="1659636"/>
                </a:lnTo>
                <a:lnTo>
                  <a:pt x="3076955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2669" y="3205938"/>
            <a:ext cx="72034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Dijkstra’s </a:t>
            </a:r>
            <a:r>
              <a:rPr sz="5400" dirty="0"/>
              <a:t>Shortest</a:t>
            </a:r>
            <a:r>
              <a:rPr sz="5400" spc="-15" dirty="0"/>
              <a:t> </a:t>
            </a:r>
            <a:r>
              <a:rPr sz="5400" spc="-65" dirty="0"/>
              <a:t>Path</a:t>
            </a:r>
            <a:endParaRPr sz="54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Graph: Let we have the following</a:t>
            </a:r>
            <a:r>
              <a:rPr sz="3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graph: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3305" y="335407"/>
            <a:ext cx="348869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Adjacency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List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86260"/>
            <a:ext cx="10356851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9235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In </a:t>
            </a:r>
            <a:r>
              <a:rPr sz="2400" spc="-5" dirty="0">
                <a:latin typeface="Trebuchet MS"/>
                <a:cs typeface="Trebuchet MS"/>
              </a:rPr>
              <a:t>this representation, every </a:t>
            </a:r>
            <a:r>
              <a:rPr sz="2400" dirty="0">
                <a:latin typeface="Trebuchet MS"/>
                <a:cs typeface="Trebuchet MS"/>
              </a:rPr>
              <a:t>vertex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contains </a:t>
            </a:r>
            <a:r>
              <a:rPr sz="2400" dirty="0">
                <a:latin typeface="Trebuchet MS"/>
                <a:cs typeface="Trebuchet MS"/>
              </a:rPr>
              <a:t>list </a:t>
            </a:r>
            <a:r>
              <a:rPr sz="2400" spc="-5" dirty="0">
                <a:latin typeface="Trebuchet MS"/>
                <a:cs typeface="Trebuchet MS"/>
              </a:rPr>
              <a:t>of its adjacent  vertices.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z="2400" b="1" spc="-5" dirty="0">
                <a:latin typeface="Trebuchet MS"/>
                <a:cs typeface="Trebuchet MS"/>
              </a:rPr>
              <a:t>Advantages of </a:t>
            </a:r>
            <a:r>
              <a:rPr sz="2400" b="1" dirty="0">
                <a:latin typeface="Trebuchet MS"/>
                <a:cs typeface="Trebuchet MS"/>
              </a:rPr>
              <a:t>using </a:t>
            </a:r>
            <a:r>
              <a:rPr sz="2400" b="1" spc="-5" dirty="0">
                <a:latin typeface="Trebuchet MS"/>
                <a:cs typeface="Trebuchet MS"/>
              </a:rPr>
              <a:t>adjacency </a:t>
            </a:r>
            <a:r>
              <a:rPr sz="2400" b="1" dirty="0">
                <a:latin typeface="Trebuchet MS"/>
                <a:cs typeface="Trebuchet MS"/>
              </a:rPr>
              <a:t>list are as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follows</a:t>
            </a:r>
            <a:r>
              <a:rPr sz="2400" spc="-5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Addition of </a:t>
            </a:r>
            <a:r>
              <a:rPr sz="2400" dirty="0">
                <a:latin typeface="Trebuchet MS"/>
                <a:cs typeface="Trebuchet MS"/>
              </a:rPr>
              <a:t>a vertex and </a:t>
            </a:r>
            <a:r>
              <a:rPr sz="2400" spc="-5" dirty="0">
                <a:latin typeface="Trebuchet MS"/>
                <a:cs typeface="Trebuchet MS"/>
              </a:rPr>
              <a:t>connecting </a:t>
            </a:r>
            <a:r>
              <a:rPr sz="2400" dirty="0">
                <a:latin typeface="Trebuchet MS"/>
                <a:cs typeface="Trebuchet MS"/>
              </a:rPr>
              <a:t>new vertices with </a:t>
            </a:r>
            <a:r>
              <a:rPr sz="2400" spc="-5" dirty="0">
                <a:latin typeface="Trebuchet MS"/>
                <a:cs typeface="Trebuchet MS"/>
              </a:rPr>
              <a:t>the existing </a:t>
            </a:r>
            <a:r>
              <a:rPr sz="2400" dirty="0">
                <a:latin typeface="Trebuchet MS"/>
                <a:cs typeface="Trebuchet MS"/>
              </a:rPr>
              <a:t>ones 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easier.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Has </a:t>
            </a:r>
            <a:r>
              <a:rPr sz="2400" dirty="0">
                <a:latin typeface="Trebuchet MS"/>
                <a:cs typeface="Trebuchet MS"/>
              </a:rPr>
              <a:t>a space </a:t>
            </a:r>
            <a:r>
              <a:rPr sz="2400" spc="-5" dirty="0">
                <a:latin typeface="Trebuchet MS"/>
                <a:cs typeface="Trebuchet MS"/>
              </a:rPr>
              <a:t>complexity of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O(|V|+|E|).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2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allows</a:t>
            </a:r>
            <a:r>
              <a:rPr sz="2400" spc="2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to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store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graph</a:t>
            </a:r>
            <a:r>
              <a:rPr sz="2400" spc="2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more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compact</a:t>
            </a:r>
            <a:r>
              <a:rPr sz="2400" spc="2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form</a:t>
            </a:r>
            <a:r>
              <a:rPr sz="2400" spc="2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and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to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get</a:t>
            </a:r>
            <a:r>
              <a:rPr sz="2400" spc="2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list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Trebuchet MS"/>
                <a:cs typeface="Trebuchet MS"/>
              </a:rPr>
              <a:t>adjacent </a:t>
            </a:r>
            <a:r>
              <a:rPr sz="2400" dirty="0">
                <a:latin typeface="Trebuchet MS"/>
                <a:cs typeface="Trebuchet MS"/>
              </a:rPr>
              <a:t>vertices </a:t>
            </a:r>
            <a:r>
              <a:rPr sz="2400" spc="-5" dirty="0">
                <a:latin typeface="Trebuchet MS"/>
                <a:cs typeface="Trebuchet MS"/>
              </a:rPr>
              <a:t>in O(1) time which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big benefit </a:t>
            </a:r>
            <a:r>
              <a:rPr sz="2400" dirty="0">
                <a:latin typeface="Trebuchet MS"/>
                <a:cs typeface="Trebuchet MS"/>
              </a:rPr>
              <a:t>for some</a:t>
            </a:r>
            <a:r>
              <a:rPr sz="2400" spc="1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algorithms.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0" name="object 20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05811" y="2484120"/>
            <a:ext cx="1159511" cy="0"/>
          </a:xfrm>
          <a:custGeom>
            <a:avLst/>
            <a:gdLst/>
            <a:ahLst/>
            <a:cxnLst/>
            <a:rect l="l" t="t" r="r" b="b"/>
            <a:pathLst>
              <a:path w="1159510">
                <a:moveTo>
                  <a:pt x="0" y="0"/>
                </a:moveTo>
                <a:lnTo>
                  <a:pt x="1159510" y="0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05811" y="2484120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60">
                <a:moveTo>
                  <a:pt x="0" y="0"/>
                </a:moveTo>
                <a:lnTo>
                  <a:pt x="1159510" y="0"/>
                </a:lnTo>
              </a:path>
              <a:path w="3108960">
                <a:moveTo>
                  <a:pt x="2048255" y="0"/>
                </a:moveTo>
                <a:lnTo>
                  <a:pt x="3108452" y="0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848611" y="2484120"/>
            <a:ext cx="3566160" cy="1525270"/>
          </a:xfrm>
          <a:custGeom>
            <a:avLst/>
            <a:gdLst/>
            <a:ahLst/>
            <a:cxnLst/>
            <a:rect l="l" t="t" r="r" b="b"/>
            <a:pathLst>
              <a:path w="3566160" h="1525270">
                <a:moveTo>
                  <a:pt x="457200" y="0"/>
                </a:moveTo>
                <a:lnTo>
                  <a:pt x="1616710" y="0"/>
                </a:lnTo>
              </a:path>
              <a:path w="3566160" h="1525270">
                <a:moveTo>
                  <a:pt x="2505455" y="0"/>
                </a:moveTo>
                <a:lnTo>
                  <a:pt x="3565652" y="0"/>
                </a:lnTo>
              </a:path>
              <a:path w="3566160" h="1525270">
                <a:moveTo>
                  <a:pt x="13207" y="365759"/>
                </a:moveTo>
                <a:lnTo>
                  <a:pt x="0" y="1525269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39" y="2479548"/>
            <a:ext cx="3570604" cy="3563620"/>
            <a:chOff x="1844039" y="2479548"/>
            <a:chExt cx="3570604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4373880"/>
              <a:ext cx="1369060" cy="1041400"/>
            </a:xfrm>
            <a:custGeom>
              <a:avLst/>
              <a:gdLst/>
              <a:ahLst/>
              <a:cxnLst/>
              <a:rect l="l" t="t" r="r" b="b"/>
              <a:pathLst>
                <a:path w="1369060" h="1041400">
                  <a:moveTo>
                    <a:pt x="0" y="0"/>
                  </a:moveTo>
                  <a:lnTo>
                    <a:pt x="1369059" y="1041019"/>
                  </a:lnTo>
                </a:path>
              </a:pathLst>
            </a:custGeom>
            <a:ln w="9143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39" y="2479548"/>
            <a:ext cx="3587751" cy="3563620"/>
            <a:chOff x="1844039" y="2479548"/>
            <a:chExt cx="358775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4373880"/>
              <a:ext cx="3135630" cy="1041400"/>
            </a:xfrm>
            <a:custGeom>
              <a:avLst/>
              <a:gdLst/>
              <a:ahLst/>
              <a:cxnLst/>
              <a:rect l="l" t="t" r="r" b="b"/>
              <a:pathLst>
                <a:path w="3135629" h="1041400">
                  <a:moveTo>
                    <a:pt x="0" y="0"/>
                  </a:moveTo>
                  <a:lnTo>
                    <a:pt x="1369059" y="1041019"/>
                  </a:lnTo>
                </a:path>
                <a:path w="3135629" h="1041400">
                  <a:moveTo>
                    <a:pt x="1997964" y="1041019"/>
                  </a:moveTo>
                  <a:lnTo>
                    <a:pt x="3135122" y="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2849880"/>
              <a:ext cx="3578225" cy="2565400"/>
            </a:xfrm>
            <a:custGeom>
              <a:avLst/>
              <a:gdLst/>
              <a:ahLst/>
              <a:cxnLst/>
              <a:rect l="l" t="t" r="r" b="b"/>
              <a:pathLst>
                <a:path w="3578225" h="2565400">
                  <a:moveTo>
                    <a:pt x="0" y="1524000"/>
                  </a:moveTo>
                  <a:lnTo>
                    <a:pt x="1369059" y="2565019"/>
                  </a:lnTo>
                </a:path>
                <a:path w="3578225" h="2565400">
                  <a:moveTo>
                    <a:pt x="1997964" y="2565019"/>
                  </a:moveTo>
                  <a:lnTo>
                    <a:pt x="3135122" y="1524000"/>
                  </a:lnTo>
                </a:path>
                <a:path w="3578225" h="2565400">
                  <a:moveTo>
                    <a:pt x="3577844" y="1159510"/>
                  </a:moveTo>
                  <a:lnTo>
                    <a:pt x="3564636" y="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2798" y="323471"/>
            <a:ext cx="18484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0" dirty="0">
                <a:latin typeface="Calibri Light"/>
                <a:cs typeface="Calibri Light"/>
              </a:rPr>
              <a:t>Cont’d…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257681"/>
            <a:ext cx="10357485" cy="2854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Disadvantages </a:t>
            </a:r>
            <a:r>
              <a:rPr sz="2400" spc="-5" dirty="0">
                <a:latin typeface="Trebuchet MS"/>
                <a:cs typeface="Trebuchet MS"/>
              </a:rPr>
              <a:t>of using </a:t>
            </a:r>
            <a:r>
              <a:rPr sz="2400" spc="-10" dirty="0">
                <a:latin typeface="Trebuchet MS"/>
                <a:cs typeface="Trebuchet MS"/>
              </a:rPr>
              <a:t>adjacency </a:t>
            </a:r>
            <a:r>
              <a:rPr sz="2400" dirty="0">
                <a:latin typeface="Trebuchet MS"/>
                <a:cs typeface="Trebuchet MS"/>
              </a:rPr>
              <a:t>list </a:t>
            </a:r>
            <a:r>
              <a:rPr sz="2400" spc="-5" dirty="0">
                <a:latin typeface="Trebuchet MS"/>
                <a:cs typeface="Trebuchet MS"/>
              </a:rPr>
              <a:t>are as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follows: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Queries </a:t>
            </a:r>
            <a:r>
              <a:rPr sz="2400" dirty="0">
                <a:latin typeface="Trebuchet MS"/>
                <a:cs typeface="Trebuchet MS"/>
              </a:rPr>
              <a:t>like </a:t>
            </a:r>
            <a:r>
              <a:rPr sz="2400" spc="-5" dirty="0">
                <a:latin typeface="Trebuchet MS"/>
                <a:cs typeface="Trebuchet MS"/>
              </a:rPr>
              <a:t>whether there is an </a:t>
            </a:r>
            <a:r>
              <a:rPr sz="2400" spc="-10" dirty="0">
                <a:latin typeface="Trebuchet MS"/>
                <a:cs typeface="Trebuchet MS"/>
              </a:rPr>
              <a:t>edge </a:t>
            </a:r>
            <a:r>
              <a:rPr sz="2400" dirty="0">
                <a:latin typeface="Trebuchet MS"/>
                <a:cs typeface="Trebuchet MS"/>
              </a:rPr>
              <a:t>from vertex u to vertex v </a:t>
            </a:r>
            <a:r>
              <a:rPr sz="2400" spc="-5" dirty="0">
                <a:latin typeface="Trebuchet MS"/>
                <a:cs typeface="Trebuchet MS"/>
              </a:rPr>
              <a:t>are </a:t>
            </a:r>
            <a:r>
              <a:rPr sz="2400" dirty="0">
                <a:latin typeface="Trebuchet MS"/>
                <a:cs typeface="Trebuchet MS"/>
              </a:rPr>
              <a:t>not  </a:t>
            </a:r>
            <a:r>
              <a:rPr sz="2400" spc="-5" dirty="0">
                <a:latin typeface="Trebuchet MS"/>
                <a:cs typeface="Trebuchet MS"/>
              </a:rPr>
              <a:t>efficient and require time </a:t>
            </a:r>
            <a:r>
              <a:rPr sz="2400" spc="-30" dirty="0">
                <a:latin typeface="Trebuchet MS"/>
                <a:cs typeface="Trebuchet MS"/>
              </a:rPr>
              <a:t>complexity,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O(V).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  <a:tab pos="597535" algn="l"/>
                <a:tab pos="1370330" algn="l"/>
                <a:tab pos="1974214" algn="l"/>
                <a:tab pos="2856865" algn="l"/>
                <a:tab pos="3298825" algn="l"/>
                <a:tab pos="3733165" algn="l"/>
                <a:tab pos="4618355" algn="l"/>
                <a:tab pos="5095875" algn="l"/>
                <a:tab pos="6418580" algn="l"/>
                <a:tab pos="8852535" algn="l"/>
                <a:tab pos="9204960" algn="l"/>
              </a:tabLst>
            </a:pPr>
            <a:r>
              <a:rPr sz="2400" dirty="0">
                <a:latin typeface="Trebuchet MS"/>
                <a:cs typeface="Trebuchet MS"/>
              </a:rPr>
              <a:t>It	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5" dirty="0">
                <a:latin typeface="Trebuchet MS"/>
                <a:cs typeface="Trebuchet MS"/>
              </a:rPr>
              <a:t>no</a:t>
            </a:r>
            <a:r>
              <a:rPr sz="2400" dirty="0">
                <a:latin typeface="Trebuchet MS"/>
                <a:cs typeface="Trebuchet MS"/>
              </a:rPr>
              <a:t>t	</a:t>
            </a:r>
            <a:r>
              <a:rPr sz="2400" spc="-5" dirty="0">
                <a:latin typeface="Trebuchet MS"/>
                <a:cs typeface="Trebuchet MS"/>
              </a:rPr>
              <a:t>al</a:t>
            </a:r>
            <a:r>
              <a:rPr sz="2400" spc="5" dirty="0">
                <a:latin typeface="Trebuchet MS"/>
                <a:cs typeface="Trebuchet MS"/>
              </a:rPr>
              <a:t>l</a:t>
            </a:r>
            <a:r>
              <a:rPr sz="2400" dirty="0">
                <a:latin typeface="Trebuchet MS"/>
                <a:cs typeface="Trebuchet MS"/>
              </a:rPr>
              <a:t>ow	</a:t>
            </a:r>
            <a:r>
              <a:rPr sz="2400" spc="-5" dirty="0">
                <a:latin typeface="Trebuchet MS"/>
                <a:cs typeface="Trebuchet MS"/>
              </a:rPr>
              <a:t>u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o	</a:t>
            </a:r>
            <a:r>
              <a:rPr sz="2400" spc="-5" dirty="0">
                <a:latin typeface="Trebuchet MS"/>
                <a:cs typeface="Trebuchet MS"/>
              </a:rPr>
              <a:t>mak</a:t>
            </a:r>
            <a:r>
              <a:rPr sz="2400" dirty="0">
                <a:latin typeface="Trebuchet MS"/>
                <a:cs typeface="Trebuchet MS"/>
              </a:rPr>
              <a:t>e	an	</a:t>
            </a:r>
            <a:r>
              <a:rPr sz="2400" spc="-5" dirty="0">
                <a:latin typeface="Trebuchet MS"/>
                <a:cs typeface="Trebuchet MS"/>
              </a:rPr>
              <a:t>effi</a:t>
            </a:r>
            <a:r>
              <a:rPr sz="2400" spc="5" dirty="0">
                <a:latin typeface="Trebuchet MS"/>
                <a:cs typeface="Trebuchet MS"/>
              </a:rPr>
              <a:t>c</a:t>
            </a:r>
            <a:r>
              <a:rPr sz="2400" spc="-5" dirty="0">
                <a:latin typeface="Trebuchet MS"/>
                <a:cs typeface="Trebuchet MS"/>
              </a:rPr>
              <a:t>ie</a:t>
            </a:r>
            <a:r>
              <a:rPr sz="2400" spc="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t	</a:t>
            </a:r>
            <a:r>
              <a:rPr sz="2400" spc="-5" dirty="0">
                <a:latin typeface="Trebuchet MS"/>
                <a:cs typeface="Trebuchet MS"/>
              </a:rPr>
              <a:t>implem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nta</a:t>
            </a: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1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,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f	</a:t>
            </a:r>
            <a:r>
              <a:rPr sz="2400" spc="-5" dirty="0">
                <a:latin typeface="Trebuchet MS"/>
                <a:cs typeface="Trebuchet MS"/>
              </a:rPr>
              <a:t>dyn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" dirty="0">
                <a:latin typeface="Trebuchet MS"/>
                <a:cs typeface="Trebuchet MS"/>
              </a:rPr>
              <a:t>m</a:t>
            </a:r>
            <a:r>
              <a:rPr sz="2400" spc="10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c  </a:t>
            </a:r>
            <a:r>
              <a:rPr sz="2400" spc="-5" dirty="0">
                <a:latin typeface="Trebuchet MS"/>
                <a:cs typeface="Trebuchet MS"/>
              </a:rPr>
              <a:t>change of </a:t>
            </a:r>
            <a:r>
              <a:rPr sz="2400" dirty="0">
                <a:latin typeface="Trebuchet MS"/>
                <a:cs typeface="Trebuchet MS"/>
              </a:rPr>
              <a:t>vertices </a:t>
            </a:r>
            <a:r>
              <a:rPr sz="2400" spc="-10" dirty="0">
                <a:latin typeface="Trebuchet MS"/>
                <a:cs typeface="Trebuchet MS"/>
              </a:rPr>
              <a:t>number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required.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2051" y="4552482"/>
            <a:ext cx="6586400" cy="161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3" name="object 3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7" name="object 7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1" name="object 11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5" name="object 15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19" name="object 19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3" name="object 23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353" y="394208"/>
            <a:ext cx="4241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25" dirty="0"/>
              <a:t>Graphs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0095" y="1179957"/>
            <a:ext cx="967549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Undirected 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all edges are undirected or </a:t>
            </a:r>
            <a:r>
              <a:rPr sz="2400" dirty="0">
                <a:latin typeface="Trebuchet MS"/>
                <a:cs typeface="Trebuchet MS"/>
              </a:rPr>
              <a:t>If </a:t>
            </a:r>
            <a:r>
              <a:rPr sz="2400" spc="-5" dirty="0">
                <a:latin typeface="Trebuchet MS"/>
                <a:cs typeface="Trebuchet MS"/>
              </a:rPr>
              <a:t>the connection </a:t>
            </a:r>
            <a:r>
              <a:rPr sz="2400" spc="10" dirty="0">
                <a:latin typeface="Trebuchet MS"/>
                <a:cs typeface="Trebuchet MS"/>
              </a:rPr>
              <a:t>is  </a:t>
            </a:r>
            <a:r>
              <a:rPr sz="2400" dirty="0">
                <a:latin typeface="Trebuchet MS"/>
                <a:cs typeface="Trebuchet MS"/>
              </a:rPr>
              <a:t>symmetric </a:t>
            </a:r>
            <a:r>
              <a:rPr sz="2400" spc="-5" dirty="0">
                <a:latin typeface="Trebuchet MS"/>
                <a:cs typeface="Trebuchet MS"/>
              </a:rPr>
              <a:t>(in other </a:t>
            </a:r>
            <a:r>
              <a:rPr sz="2400" dirty="0">
                <a:latin typeface="Trebuchet MS"/>
                <a:cs typeface="Trebuchet MS"/>
              </a:rPr>
              <a:t>words A </a:t>
            </a:r>
            <a:r>
              <a:rPr sz="2400" spc="-5" dirty="0">
                <a:latin typeface="Trebuchet MS"/>
                <a:cs typeface="Trebuchet MS"/>
              </a:rPr>
              <a:t>is connected </a:t>
            </a:r>
            <a:r>
              <a:rPr sz="2400" dirty="0">
                <a:latin typeface="Trebuchet MS"/>
                <a:cs typeface="Trebuchet MS"/>
              </a:rPr>
              <a:t>to B </a:t>
            </a:r>
            <a:r>
              <a:rPr sz="2400" dirty="0">
                <a:latin typeface="Arial"/>
                <a:cs typeface="Arial"/>
              </a:rPr>
              <a:t>↔ </a:t>
            </a:r>
            <a:r>
              <a:rPr sz="2400" dirty="0">
                <a:latin typeface="Trebuchet MS"/>
                <a:cs typeface="Trebuchet MS"/>
              </a:rPr>
              <a:t>B </a:t>
            </a:r>
            <a:r>
              <a:rPr sz="2400" spc="-5" dirty="0">
                <a:latin typeface="Trebuchet MS"/>
                <a:cs typeface="Trebuchet MS"/>
              </a:rPr>
              <a:t>is connected </a:t>
            </a:r>
            <a:r>
              <a:rPr sz="2400" spc="5" dirty="0">
                <a:latin typeface="Trebuchet MS"/>
                <a:cs typeface="Trebuchet MS"/>
              </a:rPr>
              <a:t>to  </a:t>
            </a:r>
            <a:r>
              <a:rPr sz="2400" dirty="0">
                <a:latin typeface="Trebuchet MS"/>
                <a:cs typeface="Trebuchet MS"/>
              </a:rPr>
              <a:t>A), </a:t>
            </a:r>
            <a:r>
              <a:rPr sz="2400" spc="-5" dirty="0">
                <a:latin typeface="Trebuchet MS"/>
                <a:cs typeface="Trebuchet MS"/>
              </a:rPr>
              <a:t>then </a:t>
            </a:r>
            <a:r>
              <a:rPr sz="2400" dirty="0">
                <a:latin typeface="Trebuchet MS"/>
                <a:cs typeface="Trebuchet MS"/>
              </a:rPr>
              <a:t>we </a:t>
            </a:r>
            <a:r>
              <a:rPr sz="2400" spc="-5" dirty="0">
                <a:latin typeface="Trebuchet MS"/>
                <a:cs typeface="Trebuchet MS"/>
              </a:rPr>
              <a:t>say the graph is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undirected.</a:t>
            </a:r>
            <a:endParaRPr sz="2400">
              <a:latin typeface="Trebuchet MS"/>
              <a:cs typeface="Trebuchet MS"/>
            </a:endParaRPr>
          </a:p>
          <a:p>
            <a:pPr marL="469900" marR="7620" indent="-457200" algn="just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Directed 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all edges are directed or </a:t>
            </a:r>
            <a:r>
              <a:rPr sz="2400" dirty="0">
                <a:latin typeface="Trebuchet MS"/>
                <a:cs typeface="Trebuchet MS"/>
              </a:rPr>
              <a:t>If </a:t>
            </a:r>
            <a:r>
              <a:rPr sz="2400" spc="-5" dirty="0">
                <a:latin typeface="Trebuchet MS"/>
                <a:cs typeface="Trebuchet MS"/>
              </a:rPr>
              <a:t>an </a:t>
            </a:r>
            <a:r>
              <a:rPr sz="2400" spc="-10" dirty="0">
                <a:latin typeface="Trebuchet MS"/>
                <a:cs typeface="Trebuchet MS"/>
              </a:rPr>
              <a:t>edge </a:t>
            </a:r>
            <a:r>
              <a:rPr sz="2400" spc="-5" dirty="0">
                <a:latin typeface="Trebuchet MS"/>
                <a:cs typeface="Trebuchet MS"/>
              </a:rPr>
              <a:t>only implies  one direction of </a:t>
            </a:r>
            <a:r>
              <a:rPr sz="2400" spc="-10" dirty="0">
                <a:latin typeface="Trebuchet MS"/>
                <a:cs typeface="Trebuchet MS"/>
              </a:rPr>
              <a:t>connection, </a:t>
            </a:r>
            <a:r>
              <a:rPr sz="2400" dirty="0">
                <a:latin typeface="Trebuchet MS"/>
                <a:cs typeface="Trebuchet MS"/>
              </a:rPr>
              <a:t>we say </a:t>
            </a:r>
            <a:r>
              <a:rPr sz="2400" spc="-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spc="1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directed.</a:t>
            </a:r>
            <a:endParaRPr sz="2400">
              <a:latin typeface="Trebuchet MS"/>
              <a:cs typeface="Trebuchet MS"/>
            </a:endParaRPr>
          </a:p>
          <a:p>
            <a:pPr marL="469900" marR="7620" indent="-457200" algn="just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Weighted </a:t>
            </a:r>
            <a:r>
              <a:rPr sz="2400" b="1" spc="-15" dirty="0">
                <a:solidFill>
                  <a:srgbClr val="FF0000"/>
                </a:solidFill>
                <a:latin typeface="Trebuchet MS"/>
                <a:cs typeface="Trebuchet MS"/>
              </a:rPr>
              <a:t>Graph</a:t>
            </a:r>
            <a:r>
              <a:rPr sz="2400" spc="-15" dirty="0">
                <a:latin typeface="Trebuchet MS"/>
                <a:cs typeface="Trebuchet MS"/>
              </a:rPr>
              <a:t>: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weighted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is </a:t>
            </a:r>
            <a:r>
              <a:rPr sz="2400" dirty="0">
                <a:latin typeface="Trebuchet MS"/>
                <a:cs typeface="Trebuchet MS"/>
              </a:rPr>
              <a:t>a graph where </a:t>
            </a:r>
            <a:r>
              <a:rPr sz="2400" spc="-5" dirty="0">
                <a:latin typeface="Trebuchet MS"/>
                <a:cs typeface="Trebuchet MS"/>
              </a:rPr>
              <a:t>each </a:t>
            </a:r>
            <a:r>
              <a:rPr sz="2400" dirty="0">
                <a:latin typeface="Trebuchet MS"/>
                <a:cs typeface="Trebuchet MS"/>
              </a:rPr>
              <a:t>edge  </a:t>
            </a:r>
            <a:r>
              <a:rPr sz="2400" spc="-5" dirty="0">
                <a:latin typeface="Trebuchet MS"/>
                <a:cs typeface="Trebuchet MS"/>
              </a:rPr>
              <a:t>has an associated numerical </a:t>
            </a:r>
            <a:r>
              <a:rPr sz="2400" dirty="0">
                <a:latin typeface="Trebuchet MS"/>
                <a:cs typeface="Trebuchet MS"/>
              </a:rPr>
              <a:t>value, </a:t>
            </a:r>
            <a:r>
              <a:rPr sz="2400" spc="-5" dirty="0">
                <a:latin typeface="Trebuchet MS"/>
                <a:cs typeface="Trebuchet MS"/>
              </a:rPr>
              <a:t>called</a:t>
            </a:r>
            <a:r>
              <a:rPr sz="2400" spc="105" dirty="0"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rebuchet MS"/>
                <a:cs typeface="Trebuchet MS"/>
              </a:rPr>
              <a:t>weight</a:t>
            </a:r>
            <a:r>
              <a:rPr sz="240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3" name="object 3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7" name="object 7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1" name="object 11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5" name="object 15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19" name="object 19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3" name="object 23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229" y="406349"/>
            <a:ext cx="46977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Undirected</a:t>
            </a:r>
            <a:r>
              <a:rPr b="0" spc="-85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Graphs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101093"/>
            <a:ext cx="10358120" cy="4796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30100"/>
              </a:lnSpc>
              <a:spcBef>
                <a:spcPts val="100"/>
              </a:spcBef>
              <a:buFont typeface="Wingdings"/>
              <a:buChar char=""/>
              <a:tabLst>
                <a:tab pos="400050" algn="l"/>
              </a:tabLst>
            </a:pPr>
            <a:r>
              <a:rPr sz="2600" dirty="0"/>
              <a:t>The </a:t>
            </a:r>
            <a:r>
              <a:rPr sz="2600" spc="-5" dirty="0"/>
              <a:t>pair of vertices representing </a:t>
            </a:r>
            <a:r>
              <a:rPr sz="2600" dirty="0"/>
              <a:t>any </a:t>
            </a:r>
            <a:r>
              <a:rPr sz="2600" spc="-5" dirty="0"/>
              <a:t>edge </a:t>
            </a:r>
            <a:r>
              <a:rPr sz="2600" dirty="0"/>
              <a:t>is </a:t>
            </a:r>
            <a:r>
              <a:rPr sz="2600" spc="-5" dirty="0"/>
              <a:t>unordered. </a:t>
            </a:r>
            <a:r>
              <a:rPr sz="2600" dirty="0"/>
              <a:t>Thus, </a:t>
            </a:r>
            <a:r>
              <a:rPr sz="2600" spc="-5" dirty="0"/>
              <a:t>the  pairs </a:t>
            </a:r>
            <a:r>
              <a:rPr sz="2600" dirty="0"/>
              <a:t>(u,v) </a:t>
            </a:r>
            <a:r>
              <a:rPr sz="2600" spc="-5" dirty="0"/>
              <a:t>and </a:t>
            </a:r>
            <a:r>
              <a:rPr sz="2600" spc="-70" dirty="0"/>
              <a:t>(v,u) </a:t>
            </a:r>
            <a:r>
              <a:rPr sz="2600" spc="-5" dirty="0"/>
              <a:t>represent the </a:t>
            </a:r>
            <a:r>
              <a:rPr sz="2600" dirty="0"/>
              <a:t>same</a:t>
            </a:r>
            <a:r>
              <a:rPr sz="2600" spc="-15" dirty="0"/>
              <a:t> </a:t>
            </a:r>
            <a:r>
              <a:rPr sz="2600" spc="-5" dirty="0"/>
              <a:t>edge.</a:t>
            </a:r>
            <a:endParaRPr sz="2600"/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600" dirty="0"/>
              <a:t>Example: a graph</a:t>
            </a:r>
            <a:r>
              <a:rPr sz="2600" spc="-50" dirty="0"/>
              <a:t> </a:t>
            </a:r>
            <a:r>
              <a:rPr sz="2600" spc="-5" dirty="0"/>
              <a:t>G2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/>
              <a:t>V(G2)={0,1,2,3,4,5,6}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E( </a:t>
            </a:r>
            <a:r>
              <a:rPr sz="2600" spc="-5" dirty="0"/>
              <a:t>G2)={(0,1),(0,2),</a:t>
            </a:r>
            <a:r>
              <a:rPr sz="2600" spc="-30" dirty="0"/>
              <a:t> </a:t>
            </a:r>
            <a:r>
              <a:rPr sz="2600" spc="-10" dirty="0"/>
              <a:t>(1,3),(1,4),(2,5),(2,6)}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G2 </a:t>
            </a:r>
            <a:r>
              <a:rPr sz="2600" spc="-5" dirty="0"/>
              <a:t>is also </a:t>
            </a:r>
            <a:r>
              <a:rPr sz="2600" dirty="0"/>
              <a:t>a </a:t>
            </a:r>
            <a:r>
              <a:rPr sz="2600" spc="-5" dirty="0"/>
              <a:t>tree that is </a:t>
            </a:r>
            <a:r>
              <a:rPr sz="2600" dirty="0"/>
              <a:t>a special </a:t>
            </a:r>
            <a:r>
              <a:rPr sz="2600" spc="-5" dirty="0"/>
              <a:t>case </a:t>
            </a:r>
            <a:r>
              <a:rPr sz="2600" dirty="0"/>
              <a:t>of</a:t>
            </a:r>
            <a:r>
              <a:rPr sz="2600" spc="-105" dirty="0"/>
              <a:t> </a:t>
            </a:r>
            <a:r>
              <a:rPr sz="2600" dirty="0"/>
              <a:t>graph</a:t>
            </a:r>
            <a:endParaRPr sz="2600"/>
          </a:p>
          <a:p>
            <a:pPr marL="241300" marR="794385" indent="-229235">
              <a:lnSpc>
                <a:spcPct val="13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An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undirected </a:t>
            </a:r>
            <a:r>
              <a:rPr sz="2600" b="1" spc="-15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600" spc="-5" dirty="0"/>
              <a:t>is </a:t>
            </a:r>
            <a:r>
              <a:rPr sz="2600" dirty="0"/>
              <a:t>said </a:t>
            </a:r>
            <a:r>
              <a:rPr sz="2600" spc="-5" dirty="0"/>
              <a:t>to be </a:t>
            </a:r>
            <a:r>
              <a:rPr sz="2600" b="1" dirty="0">
                <a:solidFill>
                  <a:srgbClr val="1D6EA9"/>
                </a:solidFill>
                <a:latin typeface="Trebuchet MS"/>
                <a:cs typeface="Trebuchet MS"/>
              </a:rPr>
              <a:t>connected </a:t>
            </a:r>
            <a:r>
              <a:rPr sz="2600" spc="-5" dirty="0"/>
              <a:t>if there is </a:t>
            </a:r>
            <a:r>
              <a:rPr sz="2600" dirty="0"/>
              <a:t>a </a:t>
            </a:r>
            <a:r>
              <a:rPr sz="2600" spc="-5" dirty="0"/>
              <a:t>path  between every pair </a:t>
            </a:r>
            <a:r>
              <a:rPr sz="2600" dirty="0"/>
              <a:t>of </a:t>
            </a:r>
            <a:r>
              <a:rPr sz="2600" spc="-5" dirty="0"/>
              <a:t>vertices in the</a:t>
            </a:r>
            <a:r>
              <a:rPr sz="2600" spc="-35" dirty="0"/>
              <a:t> </a:t>
            </a:r>
            <a:r>
              <a:rPr sz="2600" spc="5" dirty="0"/>
              <a:t>graph.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44257" y="1825842"/>
            <a:ext cx="2987100" cy="242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06574" y="2484882"/>
            <a:ext cx="1159511" cy="0"/>
          </a:xfrm>
          <a:custGeom>
            <a:avLst/>
            <a:gdLst/>
            <a:ahLst/>
            <a:cxnLst/>
            <a:rect l="l" t="t" r="r" b="b"/>
            <a:pathLst>
              <a:path w="1159510">
                <a:moveTo>
                  <a:pt x="0" y="0"/>
                </a:moveTo>
                <a:lnTo>
                  <a:pt x="1159510" y="0"/>
                </a:lnTo>
              </a:path>
            </a:pathLst>
          </a:custGeom>
          <a:ln w="38100">
            <a:solidFill>
              <a:srgbClr val="9CC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5215" y="2185543"/>
            <a:ext cx="366712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406349"/>
            <a:ext cx="65506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Directed Graphs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(Digraph)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288238"/>
            <a:ext cx="10356215" cy="484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36880" algn="l"/>
              </a:tabLst>
            </a:pPr>
            <a:r>
              <a:rPr sz="2800" spc="-10" dirty="0">
                <a:latin typeface="Trebuchet MS"/>
                <a:cs typeface="Trebuchet MS"/>
              </a:rPr>
              <a:t>each </a:t>
            </a:r>
            <a:r>
              <a:rPr sz="2800" spc="-5" dirty="0">
                <a:latin typeface="Trebuchet MS"/>
                <a:cs typeface="Trebuchet MS"/>
              </a:rPr>
              <a:t>edge </a:t>
            </a:r>
            <a:r>
              <a:rPr sz="2800" spc="-1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represented by a ordered pairs</a:t>
            </a:r>
            <a:r>
              <a:rPr sz="2800" spc="4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&lt;u,v&gt;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sz="2800" spc="-5" dirty="0">
                <a:latin typeface="Trebuchet MS"/>
                <a:cs typeface="Trebuchet MS"/>
              </a:rPr>
              <a:t>Example: a graph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G3</a:t>
            </a:r>
            <a:endParaRPr sz="28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V(G3)={0,1,2}</a:t>
            </a:r>
            <a:endParaRPr sz="2800">
              <a:latin typeface="Trebuchet MS"/>
              <a:cs typeface="Trebuchet MS"/>
            </a:endParaRPr>
          </a:p>
          <a:p>
            <a:pPr marL="241300" indent="-229235" algn="just">
              <a:lnSpc>
                <a:spcPct val="100000"/>
              </a:lnSpc>
              <a:spcBef>
                <a:spcPts val="2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rebuchet MS"/>
                <a:cs typeface="Trebuchet MS"/>
              </a:rPr>
              <a:t>E(G3)={&lt;0,1&gt;,&lt;1,0&gt;,&lt;1,2&gt;}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A directed path </a:t>
            </a:r>
            <a:r>
              <a:rPr sz="2800" spc="-10" dirty="0">
                <a:latin typeface="Trebuchet MS"/>
                <a:cs typeface="Trebuchet MS"/>
              </a:rPr>
              <a:t>in </a:t>
            </a:r>
            <a:r>
              <a:rPr sz="2800" spc="-5" dirty="0">
                <a:latin typeface="Trebuchet MS"/>
                <a:cs typeface="Trebuchet MS"/>
              </a:rPr>
              <a:t>a directed graph G </a:t>
            </a:r>
            <a:r>
              <a:rPr sz="2800" spc="-1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a sequence </a:t>
            </a:r>
            <a:r>
              <a:rPr sz="2800" dirty="0">
                <a:latin typeface="Trebuchet MS"/>
                <a:cs typeface="Trebuchet MS"/>
              </a:rPr>
              <a:t>of distinct  </a:t>
            </a:r>
            <a:r>
              <a:rPr sz="2800" spc="-5" dirty="0">
                <a:latin typeface="Trebuchet MS"/>
                <a:cs typeface="Trebuchet MS"/>
              </a:rPr>
              <a:t>vertices, such that </a:t>
            </a:r>
            <a:r>
              <a:rPr sz="2800" spc="-10" dirty="0">
                <a:latin typeface="Trebuchet MS"/>
                <a:cs typeface="Trebuchet MS"/>
              </a:rPr>
              <a:t>there is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edge </a:t>
            </a:r>
            <a:r>
              <a:rPr sz="2800" spc="-5" dirty="0">
                <a:latin typeface="Trebuchet MS"/>
                <a:cs typeface="Trebuchet MS"/>
              </a:rPr>
              <a:t>from </a:t>
            </a:r>
            <a:r>
              <a:rPr sz="2800" spc="-10" dirty="0">
                <a:latin typeface="Trebuchet MS"/>
                <a:cs typeface="Trebuchet MS"/>
              </a:rPr>
              <a:t>each </a:t>
            </a:r>
            <a:r>
              <a:rPr sz="2800" spc="-5" dirty="0">
                <a:latin typeface="Trebuchet MS"/>
                <a:cs typeface="Trebuchet MS"/>
              </a:rPr>
              <a:t>vertex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sequence to 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next.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31944" y="1926512"/>
            <a:ext cx="1014913" cy="2101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1" y="2484120"/>
            <a:ext cx="4021455" cy="2931160"/>
          </a:xfrm>
          <a:custGeom>
            <a:avLst/>
            <a:gdLst/>
            <a:ahLst/>
            <a:cxnLst/>
            <a:rect l="l" t="t" r="r" b="b"/>
            <a:pathLst>
              <a:path w="4021454" h="2931160">
                <a:moveTo>
                  <a:pt x="13207" y="365759"/>
                </a:moveTo>
                <a:lnTo>
                  <a:pt x="0" y="1525269"/>
                </a:lnTo>
              </a:path>
              <a:path w="4021454" h="2931160">
                <a:moveTo>
                  <a:pt x="443483" y="1889759"/>
                </a:moveTo>
                <a:lnTo>
                  <a:pt x="1812543" y="2930779"/>
                </a:lnTo>
              </a:path>
              <a:path w="4021454" h="2931160">
                <a:moveTo>
                  <a:pt x="2441448" y="2930779"/>
                </a:moveTo>
                <a:lnTo>
                  <a:pt x="3578605" y="1889759"/>
                </a:lnTo>
              </a:path>
              <a:path w="4021454" h="2931160">
                <a:moveTo>
                  <a:pt x="2505455" y="0"/>
                </a:moveTo>
                <a:lnTo>
                  <a:pt x="3565652" y="0"/>
                </a:lnTo>
              </a:path>
              <a:path w="4021454" h="2931160">
                <a:moveTo>
                  <a:pt x="4021328" y="1525269"/>
                </a:moveTo>
                <a:lnTo>
                  <a:pt x="4008120" y="365759"/>
                </a:lnTo>
              </a:path>
              <a:path w="4021454" h="2931160">
                <a:moveTo>
                  <a:pt x="3694938" y="259079"/>
                </a:moveTo>
                <a:lnTo>
                  <a:pt x="313944" y="1632077"/>
                </a:lnTo>
              </a:path>
              <a:path w="4021454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59302" y="5516676"/>
            <a:ext cx="488951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35215" y="2185543"/>
            <a:ext cx="366712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689" y="368249"/>
            <a:ext cx="41998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Weighted</a:t>
            </a:r>
            <a:r>
              <a:rPr spc="-105" dirty="0"/>
              <a:t> </a:t>
            </a:r>
            <a:r>
              <a:rPr spc="-25" dirty="0"/>
              <a:t>Graph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101093"/>
            <a:ext cx="10358120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 algn="just">
              <a:lnSpc>
                <a:spcPct val="14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A weighted </a:t>
            </a:r>
            <a:r>
              <a:rPr dirty="0"/>
              <a:t>graph </a:t>
            </a:r>
            <a:r>
              <a:rPr spc="-10" dirty="0"/>
              <a:t>is </a:t>
            </a:r>
            <a:r>
              <a:rPr spc="-5" dirty="0"/>
              <a:t>a graph where each edge has </a:t>
            </a:r>
            <a:r>
              <a:rPr spc="-15" dirty="0"/>
              <a:t>an  </a:t>
            </a:r>
            <a:r>
              <a:rPr spc="-5" dirty="0"/>
              <a:t>associated </a:t>
            </a:r>
            <a:r>
              <a:rPr spc="-10" dirty="0"/>
              <a:t>numerical </a:t>
            </a:r>
            <a:r>
              <a:rPr spc="-5" dirty="0"/>
              <a:t>value, </a:t>
            </a:r>
            <a:r>
              <a:rPr spc="-10" dirty="0"/>
              <a:t>called weight. </a:t>
            </a:r>
            <a:r>
              <a:rPr spc="-25" dirty="0"/>
              <a:t>Weighted </a:t>
            </a:r>
            <a:r>
              <a:rPr spc="-5" dirty="0"/>
              <a:t>graphs  </a:t>
            </a:r>
            <a:r>
              <a:rPr spc="-10" dirty="0"/>
              <a:t>may </a:t>
            </a:r>
            <a:r>
              <a:rPr spc="-5" dirty="0"/>
              <a:t>be either directed or undirected. The weight of </a:t>
            </a:r>
            <a:r>
              <a:rPr spc="-10" dirty="0"/>
              <a:t>the edge  is </a:t>
            </a:r>
            <a:r>
              <a:rPr spc="-5" dirty="0"/>
              <a:t>often referred to </a:t>
            </a:r>
            <a:r>
              <a:rPr dirty="0"/>
              <a:t>as </a:t>
            </a:r>
            <a:r>
              <a:rPr spc="-10" dirty="0"/>
              <a:t>the “cost” </a:t>
            </a:r>
            <a:r>
              <a:rPr spc="-5" dirty="0"/>
              <a:t>of </a:t>
            </a:r>
            <a:r>
              <a:rPr spc="-10" dirty="0"/>
              <a:t>the </a:t>
            </a:r>
            <a:r>
              <a:rPr spc="-5" dirty="0"/>
              <a:t>edge. Example </a:t>
            </a:r>
            <a:r>
              <a:rPr spc="-10" dirty="0"/>
              <a:t>of  </a:t>
            </a:r>
            <a:r>
              <a:rPr spc="-5" dirty="0"/>
              <a:t>weighted graph</a:t>
            </a:r>
            <a:r>
              <a:rPr spc="20" dirty="0"/>
              <a:t> </a:t>
            </a:r>
            <a:r>
              <a:rPr spc="-10" dirty="0"/>
              <a:t>is:</a:t>
            </a:r>
          </a:p>
        </p:txBody>
      </p:sp>
      <p:sp>
        <p:nvSpPr>
          <p:cNvPr id="4" name="object 4"/>
          <p:cNvSpPr/>
          <p:nvPr/>
        </p:nvSpPr>
        <p:spPr>
          <a:xfrm>
            <a:off x="4858513" y="4595621"/>
            <a:ext cx="2305049" cy="15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2" y="2484120"/>
            <a:ext cx="3709035" cy="2931160"/>
          </a:xfrm>
          <a:custGeom>
            <a:avLst/>
            <a:gdLst/>
            <a:ahLst/>
            <a:cxnLst/>
            <a:rect l="l" t="t" r="r" b="b"/>
            <a:pathLst>
              <a:path w="3709035" h="2931160">
                <a:moveTo>
                  <a:pt x="13207" y="365759"/>
                </a:moveTo>
                <a:lnTo>
                  <a:pt x="0" y="1525269"/>
                </a:lnTo>
              </a:path>
              <a:path w="3709035" h="2931160">
                <a:moveTo>
                  <a:pt x="443483" y="1889759"/>
                </a:moveTo>
                <a:lnTo>
                  <a:pt x="1812543" y="2930779"/>
                </a:lnTo>
              </a:path>
              <a:path w="3709035" h="2931160">
                <a:moveTo>
                  <a:pt x="2441448" y="2930779"/>
                </a:moveTo>
                <a:lnTo>
                  <a:pt x="3578605" y="1889759"/>
                </a:lnTo>
              </a:path>
              <a:path w="3709035" h="2931160">
                <a:moveTo>
                  <a:pt x="2505455" y="0"/>
                </a:moveTo>
                <a:lnTo>
                  <a:pt x="3565652" y="0"/>
                </a:lnTo>
              </a:path>
              <a:path w="3709035" h="2931160">
                <a:moveTo>
                  <a:pt x="3694938" y="259079"/>
                </a:moveTo>
                <a:lnTo>
                  <a:pt x="313944" y="1632077"/>
                </a:lnTo>
              </a:path>
              <a:path w="3709035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59303" y="595863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35215" y="2185543"/>
            <a:ext cx="3667125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marR="549275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ending point was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 so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shortest path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150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1,5,6</a:t>
            </a:r>
            <a:endParaRPr sz="180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cost is: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2+2=4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2" y="2484120"/>
            <a:ext cx="3709035" cy="2931160"/>
          </a:xfrm>
          <a:custGeom>
            <a:avLst/>
            <a:gdLst/>
            <a:ahLst/>
            <a:cxnLst/>
            <a:rect l="l" t="t" r="r" b="b"/>
            <a:pathLst>
              <a:path w="3709035" h="2931160">
                <a:moveTo>
                  <a:pt x="13207" y="365759"/>
                </a:moveTo>
                <a:lnTo>
                  <a:pt x="0" y="1525269"/>
                </a:lnTo>
              </a:path>
              <a:path w="3709035" h="2931160">
                <a:moveTo>
                  <a:pt x="443483" y="1889759"/>
                </a:moveTo>
                <a:lnTo>
                  <a:pt x="1812543" y="2930779"/>
                </a:lnTo>
              </a:path>
              <a:path w="3709035" h="2931160">
                <a:moveTo>
                  <a:pt x="2441448" y="2930779"/>
                </a:moveTo>
                <a:lnTo>
                  <a:pt x="3578605" y="1889759"/>
                </a:lnTo>
              </a:path>
              <a:path w="3709035" h="2931160">
                <a:moveTo>
                  <a:pt x="2505455" y="0"/>
                </a:moveTo>
                <a:lnTo>
                  <a:pt x="3565652" y="0"/>
                </a:lnTo>
              </a:path>
              <a:path w="3709035" h="2931160">
                <a:moveTo>
                  <a:pt x="3694938" y="259079"/>
                </a:moveTo>
                <a:lnTo>
                  <a:pt x="313944" y="1632077"/>
                </a:lnTo>
              </a:path>
              <a:path w="3709035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36813" y="6279641"/>
            <a:ext cx="3500755" cy="0"/>
          </a:xfrm>
          <a:custGeom>
            <a:avLst/>
            <a:gdLst/>
            <a:ahLst/>
            <a:cxnLst/>
            <a:rect l="l" t="t" r="r" b="b"/>
            <a:pathLst>
              <a:path w="3500754">
                <a:moveTo>
                  <a:pt x="0" y="0"/>
                </a:moveTo>
                <a:lnTo>
                  <a:pt x="3500501" y="0"/>
                </a:lnTo>
              </a:path>
            </a:pathLst>
          </a:custGeom>
          <a:ln w="38100">
            <a:solidFill>
              <a:srgbClr val="9CC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9303" y="595863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5215" y="2185543"/>
            <a:ext cx="3667125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marR="549275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ending point was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 so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shortest path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150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1,5,6</a:t>
            </a:r>
            <a:endParaRPr sz="180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cost is: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2+2=4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3839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This </a:t>
            </a:r>
            <a:r>
              <a:rPr spc="-10" dirty="0"/>
              <a:t>was </a:t>
            </a:r>
            <a:r>
              <a:rPr spc="-5" dirty="0"/>
              <a:t>how </a:t>
            </a:r>
            <a:r>
              <a:rPr spc="-30" dirty="0"/>
              <a:t>Dijkstra’s </a:t>
            </a:r>
            <a:r>
              <a:rPr dirty="0"/>
              <a:t>Algorithm</a:t>
            </a:r>
            <a:r>
              <a:rPr spc="-185" dirty="0"/>
              <a:t> </a:t>
            </a:r>
            <a:r>
              <a:rPr spc="-5" dirty="0"/>
              <a:t>works!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46190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14123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17920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49205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17138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85068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53002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52217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88083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63046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83502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10129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36046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56672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19630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382588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45545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22475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42901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54749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15794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189124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12832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4010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091336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70591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02435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60947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57598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910623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62256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916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802784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66839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95596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6234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00502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94297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576323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9821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480939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14479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423884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58996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34090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38748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43408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226388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30298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70493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106907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143000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93727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76993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901768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58358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990971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931165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05922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15240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19900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91837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4169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91826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179247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7814" y="988063"/>
            <a:ext cx="10486812" cy="1291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1185333" y="2319023"/>
            <a:ext cx="48852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975" spc="30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20" dirty="0"/>
              <a:t>Hashing</a:t>
            </a:r>
            <a:r>
              <a:rPr sz="2800" spc="-80" dirty="0"/>
              <a:t> </a:t>
            </a:r>
            <a:r>
              <a:rPr sz="2800" spc="-5" dirty="0"/>
              <a:t>Introduction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185335" y="2744470"/>
            <a:ext cx="7261860" cy="34124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3975" spc="52" baseline="6289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5" dirty="0">
                <a:solidFill>
                  <a:srgbClr val="FFFFFF"/>
                </a:solidFill>
                <a:latin typeface="Constantia"/>
                <a:cs typeface="Constantia"/>
              </a:rPr>
              <a:t>Hash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Functions</a:t>
            </a:r>
            <a:endParaRPr sz="28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52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5" dirty="0">
                <a:solidFill>
                  <a:srgbClr val="FFFFFF"/>
                </a:solidFill>
                <a:latin typeface="Constantia"/>
                <a:cs typeface="Constantia"/>
              </a:rPr>
              <a:t>Hash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Table</a:t>
            </a:r>
            <a:endParaRPr sz="28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44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0" dirty="0">
                <a:solidFill>
                  <a:srgbClr val="FFFFFF"/>
                </a:solidFill>
                <a:latin typeface="Constantia"/>
                <a:cs typeface="Constantia"/>
              </a:rPr>
              <a:t>Closed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hashing(open</a:t>
            </a:r>
            <a:r>
              <a:rPr sz="28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addressing)</a:t>
            </a:r>
            <a:endParaRPr sz="28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590"/>
              </a:spcBef>
            </a:pPr>
            <a:r>
              <a:rPr sz="3075" spc="22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5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Probing</a:t>
            </a:r>
            <a:endParaRPr sz="24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075" spc="15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Quadratic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Probing</a:t>
            </a:r>
            <a:endParaRPr sz="24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075" spc="22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5" dirty="0">
                <a:solidFill>
                  <a:srgbClr val="FFFFFF"/>
                </a:solidFill>
                <a:latin typeface="Constantia"/>
                <a:cs typeface="Constantia"/>
              </a:rPr>
              <a:t>Double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hashing</a:t>
            </a:r>
            <a:endParaRPr sz="24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60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40" dirty="0">
                <a:solidFill>
                  <a:srgbClr val="FFFFFF"/>
                </a:solidFill>
                <a:latin typeface="Constantia"/>
                <a:cs typeface="Constantia"/>
              </a:rPr>
              <a:t>Open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hashing(separate</a:t>
            </a:r>
            <a:r>
              <a:rPr sz="28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chaining)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20531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0720" y="1176022"/>
            <a:ext cx="1083056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249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675" spc="2497" baseline="6802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search </a:t>
            </a:r>
            <a:r>
              <a:rPr sz="2600" dirty="0">
                <a:latin typeface="Constantia"/>
                <a:cs typeface="Constantia"/>
              </a:rPr>
              <a:t>time of </a:t>
            </a:r>
            <a:r>
              <a:rPr sz="2600" spc="-5" dirty="0">
                <a:latin typeface="Constantia"/>
                <a:cs typeface="Constantia"/>
              </a:rPr>
              <a:t>each algorithm discussed so </a:t>
            </a:r>
            <a:r>
              <a:rPr sz="2600" spc="-515" dirty="0">
                <a:latin typeface="Constantia"/>
                <a:cs typeface="Constantia"/>
              </a:rPr>
              <a:t>far  </a:t>
            </a:r>
            <a:r>
              <a:rPr sz="2600" spc="-5" dirty="0">
                <a:latin typeface="Constantia"/>
                <a:cs typeface="Constantia"/>
              </a:rPr>
              <a:t>depends on </a:t>
            </a:r>
            <a:r>
              <a:rPr sz="2600" dirty="0">
                <a:latin typeface="Constantia"/>
                <a:cs typeface="Constantia"/>
              </a:rPr>
              <a:t>number n </a:t>
            </a:r>
            <a:r>
              <a:rPr sz="2600" spc="-5" dirty="0">
                <a:latin typeface="Constantia"/>
                <a:cs typeface="Constantia"/>
              </a:rPr>
              <a:t>depends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5" dirty="0">
                <a:latin typeface="Constantia"/>
                <a:cs typeface="Constantia"/>
              </a:rPr>
              <a:t>the number </a:t>
            </a:r>
            <a:r>
              <a:rPr sz="2600" b="1" dirty="0">
                <a:latin typeface="Constantia"/>
                <a:cs typeface="Constantia"/>
              </a:rPr>
              <a:t>n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items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collection </a:t>
            </a:r>
            <a:r>
              <a:rPr sz="2600" dirty="0">
                <a:latin typeface="Constantia"/>
                <a:cs typeface="Constantia"/>
              </a:rPr>
              <a:t>S of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0722" y="2407920"/>
            <a:ext cx="817033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spc="1664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900" spc="2497" baseline="-6410" dirty="0">
                <a:latin typeface="Constantia"/>
                <a:cs typeface="Constantia"/>
              </a:rPr>
              <a:t>A</a:t>
            </a:r>
            <a:endParaRPr sz="3900" baseline="-641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748774" y="2446020"/>
            <a:ext cx="9717193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4965" algn="l"/>
                <a:tab pos="3468370" algn="l"/>
                <a:tab pos="4547870" algn="l"/>
                <a:tab pos="5985510" algn="l"/>
                <a:tab pos="6528434" algn="l"/>
              </a:tabLst>
            </a:pP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ear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	T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q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e,	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ll</a:t>
            </a:r>
            <a:r>
              <a:rPr sz="2600" dirty="0">
                <a:latin typeface="Constantia"/>
                <a:cs typeface="Constantia"/>
              </a:rPr>
              <a:t>ed	Ha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	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r	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3787" y="2759712"/>
            <a:ext cx="10820400" cy="306365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750"/>
              </a:spcBef>
            </a:pPr>
            <a:r>
              <a:rPr sz="2600" spc="-5" dirty="0">
                <a:latin typeface="Constantia"/>
                <a:cs typeface="Constantia"/>
              </a:rPr>
              <a:t>addressing, which is independent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number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n.</a:t>
            </a:r>
            <a:endParaRPr sz="2600">
              <a:latin typeface="Constantia"/>
              <a:cs typeface="Constantia"/>
            </a:endParaRPr>
          </a:p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3675" spc="825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We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assume </a:t>
            </a:r>
            <a:r>
              <a:rPr sz="2600" spc="-5" dirty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  <a:p>
            <a:pPr marL="931544" marR="19685" indent="-51435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spc="-5" dirty="0">
                <a:latin typeface="Constantia"/>
                <a:cs typeface="Constantia"/>
              </a:rPr>
              <a:t>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file </a:t>
            </a:r>
            <a:r>
              <a:rPr sz="2400" dirty="0">
                <a:latin typeface="Constantia"/>
                <a:cs typeface="Constantia"/>
              </a:rPr>
              <a:t>F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n </a:t>
            </a:r>
            <a:r>
              <a:rPr sz="2400" spc="-5" dirty="0">
                <a:latin typeface="Constantia"/>
                <a:cs typeface="Constantia"/>
              </a:rPr>
              <a:t>records with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set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of keys which  unlikely determine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record in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F.</a:t>
            </a:r>
            <a:endParaRPr sz="2400">
              <a:latin typeface="Constantia"/>
              <a:cs typeface="Constantia"/>
            </a:endParaRPr>
          </a:p>
          <a:p>
            <a:pPr marL="931544" marR="18415" indent="-514350" algn="just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dirty="0">
                <a:latin typeface="Constantia"/>
                <a:cs typeface="Constantia"/>
              </a:rPr>
              <a:t>F is </a:t>
            </a:r>
            <a:r>
              <a:rPr sz="2400" spc="-5" dirty="0">
                <a:latin typeface="Constantia"/>
                <a:cs typeface="Constantia"/>
              </a:rPr>
              <a:t>maintained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memory by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of m </a:t>
            </a:r>
            <a:r>
              <a:rPr sz="2400" spc="-5" dirty="0">
                <a:latin typeface="Constantia"/>
                <a:cs typeface="Constantia"/>
              </a:rPr>
              <a:t>memory  locations and </a:t>
            </a:r>
            <a:r>
              <a:rPr sz="2400" dirty="0">
                <a:latin typeface="Constantia"/>
                <a:cs typeface="Constantia"/>
              </a:rPr>
              <a:t>L </a:t>
            </a:r>
            <a:r>
              <a:rPr sz="2400" spc="-5" dirty="0">
                <a:latin typeface="Constantia"/>
                <a:cs typeface="Constantia"/>
              </a:rPr>
              <a:t>is the </a:t>
            </a:r>
            <a:r>
              <a:rPr sz="2400" dirty="0">
                <a:latin typeface="Constantia"/>
                <a:cs typeface="Constantia"/>
              </a:rPr>
              <a:t>set of </a:t>
            </a:r>
            <a:r>
              <a:rPr sz="2400" spc="-5" dirty="0">
                <a:latin typeface="Constantia"/>
                <a:cs typeface="Constantia"/>
              </a:rPr>
              <a:t>memory addresses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locations in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T.</a:t>
            </a:r>
            <a:endParaRPr sz="2400">
              <a:latin typeface="Constantia"/>
              <a:cs typeface="Constantia"/>
            </a:endParaRPr>
          </a:p>
          <a:p>
            <a:pPr marL="931544" marR="17780" indent="-51435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spc="-5" dirty="0">
                <a:latin typeface="Constantia"/>
                <a:cs typeface="Constantia"/>
              </a:rPr>
              <a:t>For notational convenience, the keys in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and  Address </a:t>
            </a:r>
            <a:r>
              <a:rPr sz="2400" dirty="0">
                <a:latin typeface="Constantia"/>
                <a:cs typeface="Constantia"/>
              </a:rPr>
              <a:t>L are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Integers.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0" y="410209"/>
            <a:ext cx="2189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3607A"/>
                </a:solidFill>
                <a:latin typeface="Calibri"/>
                <a:cs typeface="Calibri"/>
              </a:rPr>
              <a:t>Ex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amp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3" y="1176021"/>
            <a:ext cx="1088644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58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30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204" dirty="0">
                <a:latin typeface="Constantia"/>
                <a:cs typeface="Constantia"/>
              </a:rPr>
              <a:t>Suppose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company with 250 employees assign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795" dirty="0">
                <a:latin typeface="Constantia"/>
                <a:cs typeface="Constantia"/>
              </a:rPr>
              <a:t>5- </a:t>
            </a:r>
            <a:r>
              <a:rPr sz="2600" spc="14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digit employee number to each employee </a:t>
            </a:r>
            <a:r>
              <a:rPr sz="2600" dirty="0">
                <a:latin typeface="Constantia"/>
                <a:cs typeface="Constantia"/>
              </a:rPr>
              <a:t>which is  used as </a:t>
            </a:r>
            <a:r>
              <a:rPr sz="2600" spc="-5" dirty="0">
                <a:latin typeface="Constantia"/>
                <a:cs typeface="Constantia"/>
              </a:rPr>
              <a:t>primary key in company’s employee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file.</a:t>
            </a:r>
            <a:endParaRPr sz="2600">
              <a:latin typeface="Constantia"/>
              <a:cs typeface="Constantia"/>
            </a:endParaRPr>
          </a:p>
          <a:p>
            <a:pPr marL="702945" marR="56515" indent="-246379" algn="just">
              <a:lnSpc>
                <a:spcPct val="100000"/>
              </a:lnSpc>
              <a:spcBef>
                <a:spcPts val="590"/>
              </a:spcBef>
            </a:pPr>
            <a:r>
              <a:rPr sz="3075" spc="667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Constantia"/>
                <a:cs typeface="Constantia"/>
              </a:rPr>
              <a:t>We </a:t>
            </a:r>
            <a:r>
              <a:rPr sz="2400" spc="-5" dirty="0">
                <a:latin typeface="Constantia"/>
                <a:cs typeface="Constantia"/>
              </a:rPr>
              <a:t>can use employee number as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address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record </a:t>
            </a:r>
            <a:r>
              <a:rPr sz="2400" spc="-660" dirty="0">
                <a:latin typeface="Constantia"/>
                <a:cs typeface="Constantia"/>
              </a:rPr>
              <a:t>in 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memory.</a:t>
            </a:r>
            <a:endParaRPr sz="2400">
              <a:latin typeface="Constantia"/>
              <a:cs typeface="Constantia"/>
            </a:endParaRPr>
          </a:p>
          <a:p>
            <a:pPr marL="457200" algn="just">
              <a:lnSpc>
                <a:spcPct val="100000"/>
              </a:lnSpc>
              <a:spcBef>
                <a:spcPts val="600"/>
              </a:spcBef>
            </a:pPr>
            <a:r>
              <a:rPr sz="3075" spc="502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33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search will </a:t>
            </a:r>
            <a:r>
              <a:rPr sz="2400" dirty="0">
                <a:latin typeface="Constantia"/>
                <a:cs typeface="Constantia"/>
              </a:rPr>
              <a:t>require </a:t>
            </a:r>
            <a:r>
              <a:rPr sz="2400" spc="-5" dirty="0">
                <a:latin typeface="Constantia"/>
                <a:cs typeface="Constantia"/>
              </a:rPr>
              <a:t>no comparisons at</a:t>
            </a:r>
            <a:r>
              <a:rPr sz="2400" spc="-3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all.</a:t>
            </a:r>
            <a:endParaRPr sz="2400">
              <a:latin typeface="Constantia"/>
              <a:cs typeface="Constantia"/>
            </a:endParaRPr>
          </a:p>
          <a:p>
            <a:pPr marL="702945" marR="55880" indent="-246379" algn="just">
              <a:lnSpc>
                <a:spcPct val="100000"/>
              </a:lnSpc>
              <a:spcBef>
                <a:spcPts val="600"/>
              </a:spcBef>
            </a:pPr>
            <a:r>
              <a:rPr sz="3075" spc="127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85" dirty="0">
                <a:latin typeface="Constantia"/>
                <a:cs typeface="Constantia"/>
              </a:rPr>
              <a:t>Unfortunately, </a:t>
            </a:r>
            <a:r>
              <a:rPr sz="2400" spc="-5" dirty="0">
                <a:latin typeface="Constantia"/>
                <a:cs typeface="Constantia"/>
              </a:rPr>
              <a:t>this technique will require space </a:t>
            </a:r>
            <a:r>
              <a:rPr sz="2400" spc="-430" dirty="0">
                <a:latin typeface="Constantia"/>
                <a:cs typeface="Constantia"/>
              </a:rPr>
              <a:t>for  </a:t>
            </a:r>
            <a:r>
              <a:rPr sz="2400" spc="-5" dirty="0">
                <a:latin typeface="Constantia"/>
                <a:cs typeface="Constantia"/>
              </a:rPr>
              <a:t>1,00,000 memory locations, where as fewer locations  would actually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used.</a:t>
            </a:r>
            <a:endParaRPr sz="2400">
              <a:latin typeface="Constantia"/>
              <a:cs typeface="Constantia"/>
            </a:endParaRPr>
          </a:p>
          <a:p>
            <a:pPr marL="457200" algn="just">
              <a:lnSpc>
                <a:spcPct val="100000"/>
              </a:lnSpc>
              <a:spcBef>
                <a:spcPts val="590"/>
              </a:spcBef>
            </a:pPr>
            <a:r>
              <a:rPr sz="3075" spc="502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335" dirty="0">
                <a:latin typeface="Constantia"/>
                <a:cs typeface="Constantia"/>
              </a:rPr>
              <a:t>So, </a:t>
            </a:r>
            <a:r>
              <a:rPr sz="2400" spc="-5" dirty="0">
                <a:latin typeface="Constantia"/>
                <a:cs typeface="Constantia"/>
              </a:rPr>
              <a:t>this trade off for time is not worth the</a:t>
            </a:r>
            <a:r>
              <a:rPr sz="2400" spc="-3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expense.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20531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5" y="1176021"/>
            <a:ext cx="10887287" cy="3557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6515" indent="-273050" algn="just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230"/>
              <a:buFont typeface="Symbol"/>
              <a:buChar char=""/>
              <a:tabLst>
                <a:tab pos="50419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general idea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using the key to determine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address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record </a:t>
            </a:r>
            <a:r>
              <a:rPr sz="2600" dirty="0">
                <a:latin typeface="Constantia"/>
                <a:cs typeface="Constantia"/>
              </a:rPr>
              <a:t>is an </a:t>
            </a:r>
            <a:r>
              <a:rPr sz="2600" spc="-5" dirty="0">
                <a:latin typeface="Constantia"/>
                <a:cs typeface="Constantia"/>
              </a:rPr>
              <a:t>excellent idea, </a:t>
            </a:r>
            <a:r>
              <a:rPr sz="2600" dirty="0">
                <a:latin typeface="Constantia"/>
                <a:cs typeface="Constantia"/>
              </a:rPr>
              <a:t>but </a:t>
            </a:r>
            <a:r>
              <a:rPr sz="2600" spc="-5" dirty="0">
                <a:latin typeface="Constantia"/>
                <a:cs typeface="Constantia"/>
              </a:rPr>
              <a:t>it must </a:t>
            </a:r>
            <a:r>
              <a:rPr sz="2600" spc="5" dirty="0">
                <a:latin typeface="Constantia"/>
                <a:cs typeface="Constantia"/>
              </a:rPr>
              <a:t>be  </a:t>
            </a:r>
            <a:r>
              <a:rPr sz="2600" spc="-5" dirty="0">
                <a:latin typeface="Constantia"/>
                <a:cs typeface="Constantia"/>
              </a:rPr>
              <a:t>modified so </a:t>
            </a:r>
            <a:r>
              <a:rPr sz="2600" dirty="0">
                <a:latin typeface="Constantia"/>
                <a:cs typeface="Constantia"/>
              </a:rPr>
              <a:t>that </a:t>
            </a:r>
            <a:r>
              <a:rPr sz="2600" spc="-5" dirty="0">
                <a:latin typeface="Constantia"/>
                <a:cs typeface="Constantia"/>
              </a:rPr>
              <a:t>great </a:t>
            </a:r>
            <a:r>
              <a:rPr sz="2600" dirty="0">
                <a:latin typeface="Constantia"/>
                <a:cs typeface="Constantia"/>
              </a:rPr>
              <a:t>deal of </a:t>
            </a:r>
            <a:r>
              <a:rPr sz="2600" spc="-5" dirty="0">
                <a:latin typeface="Constantia"/>
                <a:cs typeface="Constantia"/>
              </a:rPr>
              <a:t>space is not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wasted.</a:t>
            </a:r>
            <a:endParaRPr sz="2600">
              <a:latin typeface="Constantia"/>
              <a:cs typeface="Constantia"/>
            </a:endParaRPr>
          </a:p>
          <a:p>
            <a:pPr marL="3365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494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This </a:t>
            </a:r>
            <a:r>
              <a:rPr sz="2600" spc="-5" dirty="0">
                <a:latin typeface="Constantia"/>
                <a:cs typeface="Constantia"/>
              </a:rPr>
              <a:t>modification takes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form of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function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spc="-400" dirty="0">
                <a:latin typeface="Constantia"/>
                <a:cs typeface="Constantia"/>
              </a:rPr>
              <a:t>from  </a:t>
            </a:r>
            <a:r>
              <a:rPr sz="2600" spc="-5" dirty="0">
                <a:latin typeface="Constantia"/>
                <a:cs typeface="Constantia"/>
              </a:rPr>
              <a:t>the set </a:t>
            </a:r>
            <a:r>
              <a:rPr sz="2600" dirty="0">
                <a:latin typeface="Constantia"/>
                <a:cs typeface="Constantia"/>
              </a:rPr>
              <a:t>K of </a:t>
            </a:r>
            <a:r>
              <a:rPr sz="2600" spc="-5" dirty="0">
                <a:latin typeface="Constantia"/>
                <a:cs typeface="Constantia"/>
              </a:rPr>
              <a:t>keys in to set </a:t>
            </a:r>
            <a:r>
              <a:rPr sz="2600" dirty="0">
                <a:latin typeface="Constantia"/>
                <a:cs typeface="Constantia"/>
              </a:rPr>
              <a:t>L of </a:t>
            </a:r>
            <a:r>
              <a:rPr sz="2600" spc="-5" dirty="0">
                <a:latin typeface="Constantia"/>
                <a:cs typeface="Constantia"/>
              </a:rPr>
              <a:t>memory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address.</a:t>
            </a:r>
            <a:endParaRPr sz="2600">
              <a:latin typeface="Constantia"/>
              <a:cs typeface="Constantia"/>
            </a:endParaRPr>
          </a:p>
          <a:p>
            <a:pPr marL="977900" lvl="1" indent="-247015" algn="just">
              <a:lnSpc>
                <a:spcPct val="100000"/>
              </a:lnSpc>
              <a:spcBef>
                <a:spcPts val="520"/>
              </a:spcBef>
              <a:buClr>
                <a:srgbClr val="009CD8"/>
              </a:buClr>
              <a:buSzPct val="68750"/>
              <a:buFont typeface="Symbol"/>
              <a:buChar char=""/>
              <a:tabLst>
                <a:tab pos="977900" algn="l"/>
              </a:tabLst>
            </a:pPr>
            <a:r>
              <a:rPr sz="2400" dirty="0">
                <a:latin typeface="Constantia"/>
                <a:cs typeface="Constantia"/>
              </a:rPr>
              <a:t>H: K L , </a:t>
            </a:r>
            <a:r>
              <a:rPr sz="2100" spc="-5" dirty="0">
                <a:latin typeface="Constantia"/>
                <a:cs typeface="Constantia"/>
              </a:rPr>
              <a:t>Is called </a:t>
            </a:r>
            <a:r>
              <a:rPr sz="2100" dirty="0">
                <a:latin typeface="Constantia"/>
                <a:cs typeface="Constantia"/>
              </a:rPr>
              <a:t>a </a:t>
            </a:r>
            <a:r>
              <a:rPr sz="2100" spc="-5" dirty="0">
                <a:latin typeface="Constantia"/>
                <a:cs typeface="Constantia"/>
              </a:rPr>
              <a:t>Hash Function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or</a:t>
            </a:r>
            <a:endParaRPr sz="2100">
              <a:latin typeface="Constantia"/>
              <a:cs typeface="Constantia"/>
            </a:endParaRPr>
          </a:p>
          <a:p>
            <a:pPr marL="977900" marR="58419" lvl="1" indent="-246379" algn="just">
              <a:lnSpc>
                <a:spcPct val="100000"/>
              </a:lnSpc>
              <a:spcBef>
                <a:spcPts val="530"/>
              </a:spcBef>
              <a:buClr>
                <a:srgbClr val="009CD8"/>
              </a:buClr>
              <a:buSzPct val="69047"/>
              <a:buFont typeface="Symbol"/>
              <a:buChar char=""/>
              <a:tabLst>
                <a:tab pos="977900" algn="l"/>
              </a:tabLst>
            </a:pPr>
            <a:r>
              <a:rPr sz="2100" spc="-5" dirty="0">
                <a:latin typeface="Constantia"/>
                <a:cs typeface="Constantia"/>
              </a:rPr>
              <a:t>Unfortunately, Such </a:t>
            </a:r>
            <a:r>
              <a:rPr sz="2100" dirty="0">
                <a:latin typeface="Constantia"/>
                <a:cs typeface="Constantia"/>
              </a:rPr>
              <a:t>a </a:t>
            </a:r>
            <a:r>
              <a:rPr sz="2100" spc="-5" dirty="0">
                <a:latin typeface="Constantia"/>
                <a:cs typeface="Constantia"/>
              </a:rPr>
              <a:t>function </a:t>
            </a:r>
            <a:r>
              <a:rPr sz="2100" dirty="0">
                <a:latin typeface="Constantia"/>
                <a:cs typeface="Constantia"/>
              </a:rPr>
              <a:t>H </a:t>
            </a:r>
            <a:r>
              <a:rPr sz="2100" spc="-5" dirty="0">
                <a:latin typeface="Constantia"/>
                <a:cs typeface="Constantia"/>
              </a:rPr>
              <a:t>may </a:t>
            </a:r>
            <a:r>
              <a:rPr sz="2100" dirty="0">
                <a:latin typeface="Constantia"/>
                <a:cs typeface="Constantia"/>
              </a:rPr>
              <a:t>not </a:t>
            </a:r>
            <a:r>
              <a:rPr sz="2100" spc="-5" dirty="0">
                <a:latin typeface="Constantia"/>
                <a:cs typeface="Constantia"/>
              </a:rPr>
              <a:t>yield </a:t>
            </a:r>
            <a:r>
              <a:rPr sz="2100" spc="-120" dirty="0">
                <a:latin typeface="Constantia"/>
                <a:cs typeface="Constantia"/>
              </a:rPr>
              <a:t>distinct  </a:t>
            </a:r>
            <a:r>
              <a:rPr sz="2100" spc="-5" dirty="0">
                <a:latin typeface="Constantia"/>
                <a:cs typeface="Constantia"/>
              </a:rPr>
              <a:t>values: </a:t>
            </a:r>
            <a:r>
              <a:rPr sz="2100" spc="5" dirty="0">
                <a:latin typeface="Constantia"/>
                <a:cs typeface="Constantia"/>
              </a:rPr>
              <a:t>it </a:t>
            </a:r>
            <a:r>
              <a:rPr sz="2100" dirty="0">
                <a:latin typeface="Constantia"/>
                <a:cs typeface="Constantia"/>
              </a:rPr>
              <a:t>is </a:t>
            </a:r>
            <a:r>
              <a:rPr sz="2100" spc="-5" dirty="0">
                <a:latin typeface="Constantia"/>
                <a:cs typeface="Constantia"/>
              </a:rPr>
              <a:t>possible that two different keys </a:t>
            </a:r>
            <a:r>
              <a:rPr sz="2100" dirty="0">
                <a:latin typeface="Constantia"/>
                <a:cs typeface="Constantia"/>
              </a:rPr>
              <a:t>k1 </a:t>
            </a:r>
            <a:r>
              <a:rPr sz="2100" spc="-5" dirty="0">
                <a:latin typeface="Constantia"/>
                <a:cs typeface="Constantia"/>
              </a:rPr>
              <a:t>and </a:t>
            </a:r>
            <a:r>
              <a:rPr sz="2100" dirty="0">
                <a:latin typeface="Constantia"/>
                <a:cs typeface="Constantia"/>
              </a:rPr>
              <a:t>k2 </a:t>
            </a:r>
            <a:r>
              <a:rPr sz="2100" spc="-5" dirty="0">
                <a:latin typeface="Constantia"/>
                <a:cs typeface="Constantia"/>
              </a:rPr>
              <a:t>will  yield the same hash address. This situation is called Collision,  and some method </a:t>
            </a:r>
            <a:r>
              <a:rPr sz="2100" dirty="0">
                <a:latin typeface="Constantia"/>
                <a:cs typeface="Constantia"/>
              </a:rPr>
              <a:t>must be </a:t>
            </a:r>
            <a:r>
              <a:rPr sz="2100" spc="-5" dirty="0">
                <a:latin typeface="Constantia"/>
                <a:cs typeface="Constantia"/>
              </a:rPr>
              <a:t>used </a:t>
            </a:r>
            <a:r>
              <a:rPr sz="2100" dirty="0">
                <a:latin typeface="Constantia"/>
                <a:cs typeface="Constantia"/>
              </a:rPr>
              <a:t>to </a:t>
            </a:r>
            <a:r>
              <a:rPr sz="2100" spc="-5" dirty="0">
                <a:latin typeface="Constantia"/>
                <a:cs typeface="Constantia"/>
              </a:rPr>
              <a:t>resolve</a:t>
            </a:r>
            <a:r>
              <a:rPr sz="2100" spc="-2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it.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737272" y="3449320"/>
            <a:ext cx="412325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387180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Hash</a:t>
            </a:r>
            <a:r>
              <a:rPr sz="3600" b="1" spc="-9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2987" y="1176021"/>
            <a:ext cx="10955020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812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249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675" spc="2497" baseline="6802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two </a:t>
            </a:r>
            <a:r>
              <a:rPr sz="2600" spc="-5" dirty="0">
                <a:latin typeface="Constantia"/>
                <a:cs typeface="Constantia"/>
              </a:rPr>
              <a:t>principal criteria </a:t>
            </a:r>
            <a:r>
              <a:rPr sz="2600" dirty="0">
                <a:latin typeface="Constantia"/>
                <a:cs typeface="Constantia"/>
              </a:rPr>
              <a:t>used </a:t>
            </a:r>
            <a:r>
              <a:rPr sz="2600" spc="-5" dirty="0">
                <a:latin typeface="Constantia"/>
                <a:cs typeface="Constantia"/>
              </a:rPr>
              <a:t>in selecting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400" dirty="0">
                <a:latin typeface="Constantia"/>
                <a:cs typeface="Constantia"/>
              </a:rPr>
              <a:t>hash  </a:t>
            </a:r>
            <a:r>
              <a:rPr sz="2600" spc="-5" dirty="0">
                <a:latin typeface="Constantia"/>
                <a:cs typeface="Constantia"/>
              </a:rPr>
              <a:t>function </a:t>
            </a:r>
            <a:r>
              <a:rPr sz="2800" spc="-5" dirty="0">
                <a:latin typeface="Constantia"/>
                <a:cs typeface="Constantia"/>
              </a:rPr>
              <a:t>H: </a:t>
            </a:r>
            <a:r>
              <a:rPr sz="2800" dirty="0">
                <a:latin typeface="Constantia"/>
                <a:cs typeface="Constantia"/>
              </a:rPr>
              <a:t>K L </a:t>
            </a:r>
            <a:r>
              <a:rPr sz="2800" spc="-5" dirty="0">
                <a:latin typeface="Constantia"/>
                <a:cs typeface="Constantia"/>
              </a:rPr>
              <a:t>are as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follows:</a:t>
            </a:r>
            <a:endParaRPr sz="2800">
              <a:latin typeface="Constantia"/>
              <a:cs typeface="Constantia"/>
            </a:endParaRPr>
          </a:p>
          <a:p>
            <a:pPr marL="361950" marR="82550" indent="-273050" algn="just">
              <a:lnSpc>
                <a:spcPct val="100000"/>
              </a:lnSpc>
              <a:spcBef>
                <a:spcPts val="690"/>
              </a:spcBef>
              <a:buClr>
                <a:srgbClr val="0ACFD8"/>
              </a:buClr>
              <a:buSzPct val="94642"/>
              <a:buAutoNum type="arabicPeriod"/>
              <a:tabLst>
                <a:tab pos="361950" algn="l"/>
              </a:tabLst>
            </a:pPr>
            <a:r>
              <a:rPr sz="2800" spc="-5" dirty="0">
                <a:latin typeface="Constantia"/>
                <a:cs typeface="Constantia"/>
              </a:rPr>
              <a:t>The function </a:t>
            </a:r>
            <a:r>
              <a:rPr sz="2800" dirty="0">
                <a:latin typeface="Constantia"/>
                <a:cs typeface="Constantia"/>
              </a:rPr>
              <a:t>H </a:t>
            </a:r>
            <a:r>
              <a:rPr sz="2800" spc="-5" dirty="0">
                <a:latin typeface="Constantia"/>
                <a:cs typeface="Constantia"/>
              </a:rPr>
              <a:t>should be </a:t>
            </a:r>
            <a:r>
              <a:rPr sz="2800" dirty="0">
                <a:latin typeface="Constantia"/>
                <a:cs typeface="Constantia"/>
              </a:rPr>
              <a:t>very </a:t>
            </a:r>
            <a:r>
              <a:rPr sz="2800" spc="-5" dirty="0">
                <a:latin typeface="Constantia"/>
                <a:cs typeface="Constantia"/>
              </a:rPr>
              <a:t>easy </a:t>
            </a:r>
            <a:r>
              <a:rPr sz="2800" spc="-1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quick to  compute.</a:t>
            </a:r>
            <a:endParaRPr sz="2800">
              <a:latin typeface="Constantia"/>
              <a:cs typeface="Constantia"/>
            </a:endParaRPr>
          </a:p>
          <a:p>
            <a:pPr marL="361950" marR="76200" indent="-273050" algn="just">
              <a:lnSpc>
                <a:spcPct val="100000"/>
              </a:lnSpc>
              <a:spcBef>
                <a:spcPts val="700"/>
              </a:spcBef>
              <a:buClr>
                <a:srgbClr val="0ACFD8"/>
              </a:buClr>
              <a:buSzPct val="94642"/>
              <a:buAutoNum type="arabicPeriod"/>
              <a:tabLst>
                <a:tab pos="361950" algn="l"/>
              </a:tabLst>
            </a:pPr>
            <a:r>
              <a:rPr sz="2800" spc="-5" dirty="0">
                <a:latin typeface="Constantia"/>
                <a:cs typeface="Constantia"/>
              </a:rPr>
              <a:t>The function </a:t>
            </a:r>
            <a:r>
              <a:rPr sz="2800" dirty="0">
                <a:latin typeface="Constantia"/>
                <a:cs typeface="Constantia"/>
              </a:rPr>
              <a:t>H </a:t>
            </a:r>
            <a:r>
              <a:rPr sz="2800" spc="-5" dirty="0">
                <a:latin typeface="Constantia"/>
                <a:cs typeface="Constantia"/>
              </a:rPr>
              <a:t>should as far as possible,  uniformly </a:t>
            </a:r>
            <a:r>
              <a:rPr sz="2800" spc="-10" dirty="0">
                <a:latin typeface="Constantia"/>
                <a:cs typeface="Constantia"/>
              </a:rPr>
              <a:t>distribute </a:t>
            </a:r>
            <a:r>
              <a:rPr sz="2800" spc="-5" dirty="0">
                <a:latin typeface="Constantia"/>
                <a:cs typeface="Constantia"/>
              </a:rPr>
              <a:t>the hash </a:t>
            </a:r>
            <a:r>
              <a:rPr sz="2800" spc="-10" dirty="0">
                <a:latin typeface="Constantia"/>
                <a:cs typeface="Constantia"/>
              </a:rPr>
              <a:t>address </a:t>
            </a:r>
            <a:r>
              <a:rPr sz="2800" spc="-5" dirty="0">
                <a:latin typeface="Constantia"/>
                <a:cs typeface="Constantia"/>
              </a:rPr>
              <a:t>through out  the set </a:t>
            </a:r>
            <a:r>
              <a:rPr sz="2800" dirty="0">
                <a:latin typeface="Constantia"/>
                <a:cs typeface="Constantia"/>
              </a:rPr>
              <a:t>L </a:t>
            </a:r>
            <a:r>
              <a:rPr sz="2800" spc="-5" dirty="0">
                <a:latin typeface="Constantia"/>
                <a:cs typeface="Constantia"/>
              </a:rPr>
              <a:t>so that there are minimum number of  collision.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53272" y="1772920"/>
            <a:ext cx="412325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-16933" y="181609"/>
            <a:ext cx="4518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3600" u="sng" dirty="0">
                <a:solidFill>
                  <a:srgbClr val="03607A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Hash</a:t>
            </a:r>
            <a:r>
              <a:rPr sz="3600" b="1" spc="-9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4587" y="947420"/>
            <a:ext cx="10756900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13970" indent="-2222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2250" algn="l"/>
              </a:tabLst>
            </a:pPr>
            <a:r>
              <a:rPr sz="2000" spc="-5" dirty="0">
                <a:latin typeface="Constantia"/>
                <a:cs typeface="Constantia"/>
              </a:rPr>
              <a:t>Division method: choose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m </a:t>
            </a:r>
            <a:r>
              <a:rPr sz="2000" spc="-5" dirty="0">
                <a:latin typeface="Constantia"/>
                <a:cs typeface="Constantia"/>
              </a:rPr>
              <a:t>larger </a:t>
            </a:r>
            <a:r>
              <a:rPr sz="2000" dirty="0">
                <a:latin typeface="Constantia"/>
                <a:cs typeface="Constantia"/>
              </a:rPr>
              <a:t>than the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n </a:t>
            </a:r>
            <a:r>
              <a:rPr sz="2000" spc="-5" dirty="0">
                <a:latin typeface="Constantia"/>
                <a:cs typeface="Constantia"/>
              </a:rPr>
              <a:t>of keys  in K. </a:t>
            </a:r>
            <a:r>
              <a:rPr sz="2000" spc="5" dirty="0">
                <a:latin typeface="Constantia"/>
                <a:cs typeface="Constantia"/>
              </a:rPr>
              <a:t>(m </a:t>
            </a:r>
            <a:r>
              <a:rPr sz="2000" dirty="0">
                <a:latin typeface="Constantia"/>
                <a:cs typeface="Constantia"/>
              </a:rPr>
              <a:t>is </a:t>
            </a:r>
            <a:r>
              <a:rPr sz="2000" spc="-5" dirty="0">
                <a:latin typeface="Constantia"/>
                <a:cs typeface="Constantia"/>
              </a:rPr>
              <a:t>usually either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prime number or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number without  small divisor) the hash function </a:t>
            </a:r>
            <a:r>
              <a:rPr sz="2000" dirty="0">
                <a:latin typeface="Constantia"/>
                <a:cs typeface="Constantia"/>
              </a:rPr>
              <a:t>H is </a:t>
            </a:r>
            <a:r>
              <a:rPr sz="2000" spc="-5" dirty="0">
                <a:latin typeface="Constantia"/>
                <a:cs typeface="Constantia"/>
              </a:rPr>
              <a:t>defined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by</a:t>
            </a:r>
            <a:endParaRPr sz="2000">
              <a:latin typeface="Constantia"/>
              <a:cs typeface="Constantia"/>
            </a:endParaRPr>
          </a:p>
          <a:p>
            <a:pPr marL="927100" algn="just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k </a:t>
            </a:r>
            <a:r>
              <a:rPr sz="2000" b="1" spc="-5" dirty="0">
                <a:latin typeface="Constantia"/>
                <a:cs typeface="Constantia"/>
              </a:rPr>
              <a:t>(mod m) </a:t>
            </a:r>
            <a:r>
              <a:rPr sz="2000" spc="-5" dirty="0">
                <a:latin typeface="Constantia"/>
                <a:cs typeface="Constantia"/>
              </a:rPr>
              <a:t>or </a:t>
            </a: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k </a:t>
            </a:r>
            <a:r>
              <a:rPr sz="2000" b="1" spc="-5" dirty="0">
                <a:latin typeface="Constantia"/>
                <a:cs typeface="Constantia"/>
              </a:rPr>
              <a:t>(mod m) </a:t>
            </a:r>
            <a:r>
              <a:rPr sz="2000" b="1" dirty="0">
                <a:latin typeface="Constantia"/>
                <a:cs typeface="Constantia"/>
              </a:rPr>
              <a:t>+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spc="15" dirty="0">
                <a:latin typeface="Constantia"/>
                <a:cs typeface="Constantia"/>
              </a:rPr>
              <a:t>1</a:t>
            </a:r>
            <a:r>
              <a:rPr sz="2000" spc="15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527050" marR="13970" algn="just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here </a:t>
            </a:r>
            <a:r>
              <a:rPr sz="2000" dirty="0">
                <a:latin typeface="Constantia"/>
                <a:cs typeface="Constantia"/>
              </a:rPr>
              <a:t>k (mod m) </a:t>
            </a:r>
            <a:r>
              <a:rPr sz="2000" spc="-5" dirty="0">
                <a:latin typeface="Constantia"/>
                <a:cs typeface="Constantia"/>
              </a:rPr>
              <a:t>denotes the </a:t>
            </a:r>
            <a:r>
              <a:rPr sz="2000" dirty="0">
                <a:latin typeface="Constantia"/>
                <a:cs typeface="Constantia"/>
              </a:rPr>
              <a:t>reminder when k </a:t>
            </a:r>
            <a:r>
              <a:rPr sz="2000" spc="-5" dirty="0">
                <a:latin typeface="Constantia"/>
                <a:cs typeface="Constantia"/>
              </a:rPr>
              <a:t>is divided </a:t>
            </a:r>
            <a:r>
              <a:rPr sz="2000" dirty="0">
                <a:latin typeface="Constantia"/>
                <a:cs typeface="Constantia"/>
              </a:rPr>
              <a:t>by m. </a:t>
            </a:r>
            <a:r>
              <a:rPr sz="2000" spc="-5" dirty="0">
                <a:latin typeface="Constantia"/>
                <a:cs typeface="Constantia"/>
              </a:rPr>
              <a:t>the  second formula </a:t>
            </a:r>
            <a:r>
              <a:rPr sz="2000" dirty="0">
                <a:latin typeface="Constantia"/>
                <a:cs typeface="Constantia"/>
              </a:rPr>
              <a:t>is used </a:t>
            </a:r>
            <a:r>
              <a:rPr sz="2000" spc="-5" dirty="0">
                <a:latin typeface="Constantia"/>
                <a:cs typeface="Constantia"/>
              </a:rPr>
              <a:t>when </a:t>
            </a:r>
            <a:r>
              <a:rPr sz="2000" dirty="0">
                <a:latin typeface="Constantia"/>
                <a:cs typeface="Constantia"/>
              </a:rPr>
              <a:t>we </a:t>
            </a:r>
            <a:r>
              <a:rPr sz="2000" spc="-5" dirty="0">
                <a:latin typeface="Constantia"/>
                <a:cs typeface="Constantia"/>
              </a:rPr>
              <a:t>want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hash </a:t>
            </a:r>
            <a:r>
              <a:rPr sz="2000" dirty="0">
                <a:latin typeface="Constantia"/>
                <a:cs typeface="Constantia"/>
              </a:rPr>
              <a:t>address to </a:t>
            </a:r>
            <a:r>
              <a:rPr sz="2000" spc="-5" dirty="0">
                <a:latin typeface="Constantia"/>
                <a:cs typeface="Constantia"/>
              </a:rPr>
              <a:t>range from  </a:t>
            </a:r>
            <a:r>
              <a:rPr sz="2000" dirty="0">
                <a:latin typeface="Constantia"/>
                <a:cs typeface="Constantia"/>
              </a:rPr>
              <a:t>1 </a:t>
            </a:r>
            <a:r>
              <a:rPr sz="2000" spc="-5" dirty="0">
                <a:latin typeface="Constantia"/>
                <a:cs typeface="Constantia"/>
              </a:rPr>
              <a:t>to </a:t>
            </a:r>
            <a:r>
              <a:rPr sz="2000" dirty="0">
                <a:latin typeface="Constantia"/>
                <a:cs typeface="Constantia"/>
              </a:rPr>
              <a:t>m </a:t>
            </a:r>
            <a:r>
              <a:rPr sz="2000" spc="-5" dirty="0">
                <a:latin typeface="Constantia"/>
                <a:cs typeface="Constantia"/>
              </a:rPr>
              <a:t>rather than </a:t>
            </a:r>
            <a:r>
              <a:rPr sz="2000" dirty="0">
                <a:latin typeface="Constantia"/>
                <a:cs typeface="Constantia"/>
              </a:rPr>
              <a:t>0 to </a:t>
            </a:r>
            <a:r>
              <a:rPr sz="2000" spc="-5" dirty="0">
                <a:latin typeface="Constantia"/>
                <a:cs typeface="Constantia"/>
              </a:rPr>
              <a:t>m-1.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277495" marR="5080" indent="-277495" algn="just">
              <a:lnSpc>
                <a:spcPct val="100000"/>
              </a:lnSpc>
              <a:buAutoNum type="arabicPeriod" startAt="2"/>
              <a:tabLst>
                <a:tab pos="277495" algn="l"/>
              </a:tabLst>
            </a:pPr>
            <a:r>
              <a:rPr sz="2000" spc="-5" dirty="0">
                <a:latin typeface="Constantia"/>
                <a:cs typeface="Constantia"/>
              </a:rPr>
              <a:t>Midsquare method: the key </a:t>
            </a:r>
            <a:r>
              <a:rPr sz="2000" dirty="0">
                <a:latin typeface="Constantia"/>
                <a:cs typeface="Constantia"/>
              </a:rPr>
              <a:t>k </a:t>
            </a:r>
            <a:r>
              <a:rPr sz="2000" spc="-5" dirty="0">
                <a:latin typeface="Constantia"/>
                <a:cs typeface="Constantia"/>
              </a:rPr>
              <a:t>is squared. Then the hash function </a:t>
            </a:r>
            <a:r>
              <a:rPr sz="2000" dirty="0">
                <a:latin typeface="Constantia"/>
                <a:cs typeface="Constantia"/>
              </a:rPr>
              <a:t>H is  </a:t>
            </a:r>
            <a:r>
              <a:rPr sz="2000" spc="-5" dirty="0">
                <a:latin typeface="Constantia"/>
                <a:cs typeface="Constantia"/>
              </a:rPr>
              <a:t>defined </a:t>
            </a:r>
            <a:r>
              <a:rPr sz="2000" dirty="0">
                <a:latin typeface="Constantia"/>
                <a:cs typeface="Constantia"/>
              </a:rPr>
              <a:t>by </a:t>
            </a: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</a:t>
            </a:r>
            <a:r>
              <a:rPr sz="2000" b="1" i="1" spc="80" dirty="0">
                <a:latin typeface="Brush Script MT"/>
                <a:cs typeface="Brush Script MT"/>
              </a:rPr>
              <a:t>l. </a:t>
            </a:r>
            <a:r>
              <a:rPr sz="2000" dirty="0">
                <a:latin typeface="Constantia"/>
                <a:cs typeface="Constantia"/>
              </a:rPr>
              <a:t>where </a:t>
            </a:r>
            <a:r>
              <a:rPr sz="2000" b="1" i="1" spc="-5" dirty="0">
                <a:latin typeface="Brush Script MT"/>
                <a:cs typeface="Brush Script MT"/>
              </a:rPr>
              <a:t>l </a:t>
            </a:r>
            <a:r>
              <a:rPr sz="2000" dirty="0">
                <a:latin typeface="Constantia"/>
                <a:cs typeface="Constantia"/>
              </a:rPr>
              <a:t>is </a:t>
            </a:r>
            <a:r>
              <a:rPr sz="2000" spc="-5" dirty="0">
                <a:latin typeface="Constantia"/>
                <a:cs typeface="Constantia"/>
              </a:rPr>
              <a:t>obtained </a:t>
            </a:r>
            <a:r>
              <a:rPr sz="2000" dirty="0">
                <a:latin typeface="Constantia"/>
                <a:cs typeface="Constantia"/>
              </a:rPr>
              <a:t>by </a:t>
            </a:r>
            <a:r>
              <a:rPr sz="2000" spc="-5" dirty="0">
                <a:latin typeface="Constantia"/>
                <a:cs typeface="Constantia"/>
              </a:rPr>
              <a:t>deleting digits from  both end 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k^2.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nstantia"/>
              <a:buAutoNum type="arabicPeriod" startAt="2"/>
            </a:pPr>
            <a:endParaRPr sz="2950">
              <a:latin typeface="Times New Roman"/>
              <a:cs typeface="Times New Roman"/>
            </a:endParaRPr>
          </a:p>
          <a:p>
            <a:pPr marL="269875" indent="-257810">
              <a:lnSpc>
                <a:spcPct val="100000"/>
              </a:lnSpc>
              <a:buAutoNum type="arabicPeriod" startAt="2"/>
              <a:tabLst>
                <a:tab pos="270510" algn="l"/>
              </a:tabLst>
            </a:pPr>
            <a:r>
              <a:rPr sz="2000" spc="-5" dirty="0">
                <a:latin typeface="Constantia"/>
                <a:cs typeface="Constantia"/>
              </a:rPr>
              <a:t>Folding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Method:</a:t>
            </a:r>
            <a:r>
              <a:rPr sz="2000" spc="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key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portioned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into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number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parts,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k1,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k2,</a:t>
            </a:r>
            <a:endParaRPr sz="2000">
              <a:latin typeface="Constantia"/>
              <a:cs typeface="Constantia"/>
            </a:endParaRPr>
          </a:p>
          <a:p>
            <a:pPr marL="52705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……,kr, </a:t>
            </a:r>
            <a:r>
              <a:rPr sz="2000" dirty="0">
                <a:latin typeface="Constantia"/>
                <a:cs typeface="Constantia"/>
              </a:rPr>
              <a:t>where </a:t>
            </a:r>
            <a:r>
              <a:rPr sz="2000" spc="-5" dirty="0">
                <a:latin typeface="Constantia"/>
                <a:cs typeface="Constantia"/>
              </a:rPr>
              <a:t>each part is added togather, ignoring the last</a:t>
            </a:r>
            <a:r>
              <a:rPr sz="2000" spc="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carry.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</a:t>
            </a:r>
            <a:r>
              <a:rPr sz="2000" b="1" spc="-5" dirty="0">
                <a:latin typeface="Constantia"/>
                <a:cs typeface="Constantia"/>
              </a:rPr>
              <a:t>k1+k2+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……………+Kr.</a:t>
            </a:r>
            <a:endParaRPr sz="2000">
              <a:latin typeface="Constantia"/>
              <a:cs typeface="Constantia"/>
            </a:endParaRPr>
          </a:p>
          <a:p>
            <a:pPr marL="527050" marR="14604" indent="-51435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Sometimes, for extra “milling”, </a:t>
            </a:r>
            <a:r>
              <a:rPr sz="2000" dirty="0">
                <a:latin typeface="Constantia"/>
                <a:cs typeface="Constantia"/>
              </a:rPr>
              <a:t>the even </a:t>
            </a:r>
            <a:r>
              <a:rPr sz="2000" spc="-5" dirty="0">
                <a:latin typeface="Constantia"/>
                <a:cs typeface="Constantia"/>
              </a:rPr>
              <a:t>numbered parts, </a:t>
            </a:r>
            <a:r>
              <a:rPr sz="2000" dirty="0">
                <a:latin typeface="Constantia"/>
                <a:cs typeface="Constantia"/>
              </a:rPr>
              <a:t>k2, k4, </a:t>
            </a:r>
            <a:r>
              <a:rPr sz="2000" spc="-5" dirty="0">
                <a:latin typeface="Constantia"/>
                <a:cs typeface="Constantia"/>
              </a:rPr>
              <a:t>…. Are  each reversed </a:t>
            </a:r>
            <a:r>
              <a:rPr sz="2000" dirty="0">
                <a:latin typeface="Constantia"/>
                <a:cs typeface="Constantia"/>
              </a:rPr>
              <a:t>befor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addition.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602" y="320168"/>
            <a:ext cx="63887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Graph </a:t>
            </a:r>
            <a:r>
              <a:rPr sz="4000" spc="-65" dirty="0"/>
              <a:t>Traversal</a:t>
            </a:r>
            <a:r>
              <a:rPr sz="4000" spc="-275" dirty="0"/>
              <a:t> </a:t>
            </a:r>
            <a:r>
              <a:rPr sz="4000" spc="-10" dirty="0"/>
              <a:t>Algorithms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87103"/>
            <a:ext cx="10358120" cy="4860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715" indent="-229235">
              <a:lnSpc>
                <a:spcPct val="130000"/>
              </a:lnSpc>
              <a:spcBef>
                <a:spcPts val="95"/>
              </a:spcBef>
              <a:buSzPct val="96774"/>
              <a:buFont typeface="Wingdings"/>
              <a:buChar char=""/>
              <a:tabLst>
                <a:tab pos="363855" algn="l"/>
                <a:tab pos="1671955" algn="l"/>
                <a:tab pos="3478529" algn="l"/>
                <a:tab pos="4852035" algn="l"/>
                <a:tab pos="6358890" algn="l"/>
                <a:tab pos="7048500" algn="l"/>
                <a:tab pos="7883525" algn="l"/>
                <a:tab pos="9152890" algn="l"/>
                <a:tab pos="9758045" algn="l"/>
              </a:tabLst>
            </a:pPr>
            <a:r>
              <a:rPr sz="3100" spc="-10" dirty="0">
                <a:latin typeface="Trebuchet MS"/>
                <a:cs typeface="Trebuchet MS"/>
              </a:rPr>
              <a:t>Grap</a:t>
            </a:r>
            <a:r>
              <a:rPr sz="3100" spc="-5" dirty="0">
                <a:latin typeface="Trebuchet MS"/>
                <a:cs typeface="Trebuchet MS"/>
              </a:rPr>
              <a:t>h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traversal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me</a:t>
            </a:r>
            <a:r>
              <a:rPr sz="3100" dirty="0">
                <a:latin typeface="Trebuchet MS"/>
                <a:cs typeface="Trebuchet MS"/>
              </a:rPr>
              <a:t>a</a:t>
            </a:r>
            <a:r>
              <a:rPr sz="3100" spc="-10" dirty="0">
                <a:latin typeface="Trebuchet MS"/>
                <a:cs typeface="Trebuchet MS"/>
              </a:rPr>
              <a:t>n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visiting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al</a:t>
            </a:r>
            <a:r>
              <a:rPr sz="3100" spc="-5" dirty="0">
                <a:latin typeface="Trebuchet MS"/>
                <a:cs typeface="Trebuchet MS"/>
              </a:rPr>
              <a:t>l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th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node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5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f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spc="-10" dirty="0">
                <a:latin typeface="Trebuchet MS"/>
                <a:cs typeface="Trebuchet MS"/>
              </a:rPr>
              <a:t>he  </a:t>
            </a:r>
            <a:r>
              <a:rPr sz="3100" spc="-5" dirty="0">
                <a:latin typeface="Trebuchet MS"/>
                <a:cs typeface="Trebuchet MS"/>
              </a:rPr>
              <a:t>graph.</a:t>
            </a:r>
            <a:endParaRPr sz="31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30000"/>
              </a:lnSpc>
              <a:spcBef>
                <a:spcPts val="1010"/>
              </a:spcBef>
              <a:buSzPct val="96774"/>
              <a:buFont typeface="Wingdings"/>
              <a:buChar char=""/>
              <a:tabLst>
                <a:tab pos="363855" algn="l"/>
                <a:tab pos="1079500" algn="l"/>
                <a:tab pos="2134235" algn="l"/>
                <a:tab pos="2684780" algn="l"/>
                <a:tab pos="3600450" algn="l"/>
                <a:tab pos="4751070" algn="l"/>
                <a:tab pos="6061710" algn="l"/>
                <a:tab pos="6886575" algn="l"/>
                <a:tab pos="8037195" algn="l"/>
                <a:tab pos="9065895" algn="l"/>
              </a:tabLst>
            </a:pPr>
            <a:r>
              <a:rPr sz="3100" spc="-150" dirty="0">
                <a:latin typeface="Trebuchet MS"/>
                <a:cs typeface="Trebuchet MS"/>
              </a:rPr>
              <a:t>W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wan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o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visit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ever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vertex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an</a:t>
            </a:r>
            <a:r>
              <a:rPr sz="3100" spc="-5" dirty="0">
                <a:latin typeface="Trebuchet MS"/>
                <a:cs typeface="Trebuchet MS"/>
              </a:rPr>
              <a:t>d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ev</a:t>
            </a:r>
            <a:r>
              <a:rPr sz="3100" dirty="0">
                <a:latin typeface="Trebuchet MS"/>
                <a:cs typeface="Trebuchet MS"/>
              </a:rPr>
              <a:t>e</a:t>
            </a:r>
            <a:r>
              <a:rPr sz="3100" spc="-20" dirty="0">
                <a:latin typeface="Trebuchet MS"/>
                <a:cs typeface="Trebuchet MS"/>
              </a:rPr>
              <a:t>r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edg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exa</a:t>
            </a:r>
            <a:r>
              <a:rPr sz="3100" dirty="0">
                <a:latin typeface="Trebuchet MS"/>
                <a:cs typeface="Trebuchet MS"/>
              </a:rPr>
              <a:t>c</a:t>
            </a:r>
            <a:r>
              <a:rPr sz="3100" spc="-10" dirty="0">
                <a:latin typeface="Trebuchet MS"/>
                <a:cs typeface="Trebuchet MS"/>
              </a:rPr>
              <a:t>tly  </a:t>
            </a:r>
            <a:r>
              <a:rPr sz="3100" spc="-5" dirty="0">
                <a:latin typeface="Trebuchet MS"/>
                <a:cs typeface="Trebuchet MS"/>
              </a:rPr>
              <a:t>once in </a:t>
            </a:r>
            <a:r>
              <a:rPr sz="3100" spc="-10" dirty="0">
                <a:latin typeface="Trebuchet MS"/>
                <a:cs typeface="Trebuchet MS"/>
              </a:rPr>
              <a:t>some </a:t>
            </a:r>
            <a:r>
              <a:rPr sz="3100" spc="-5" dirty="0">
                <a:latin typeface="Trebuchet MS"/>
                <a:cs typeface="Trebuchet MS"/>
              </a:rPr>
              <a:t>well-defined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order.</a:t>
            </a:r>
            <a:endParaRPr sz="3100">
              <a:latin typeface="Trebuchet MS"/>
              <a:cs typeface="Trebuchet MS"/>
            </a:endParaRPr>
          </a:p>
          <a:p>
            <a:pPr marL="363220" indent="-351155">
              <a:lnSpc>
                <a:spcPct val="100000"/>
              </a:lnSpc>
              <a:spcBef>
                <a:spcPts val="2115"/>
              </a:spcBef>
              <a:buSzPct val="96774"/>
              <a:buFont typeface="Wingdings"/>
              <a:buChar char=""/>
              <a:tabLst>
                <a:tab pos="363855" algn="l"/>
              </a:tabLst>
            </a:pPr>
            <a:r>
              <a:rPr sz="3100" spc="-5" dirty="0">
                <a:latin typeface="Trebuchet MS"/>
                <a:cs typeface="Trebuchet MS"/>
              </a:rPr>
              <a:t>There </a:t>
            </a:r>
            <a:r>
              <a:rPr sz="3100" spc="-10" dirty="0">
                <a:latin typeface="Trebuchet MS"/>
                <a:cs typeface="Trebuchet MS"/>
              </a:rPr>
              <a:t>are </a:t>
            </a:r>
            <a:r>
              <a:rPr sz="3100" spc="-10" dirty="0">
                <a:solidFill>
                  <a:srgbClr val="FF0000"/>
                </a:solidFill>
                <a:latin typeface="Trebuchet MS"/>
                <a:cs typeface="Trebuchet MS"/>
              </a:rPr>
              <a:t>two </a:t>
            </a:r>
            <a:r>
              <a:rPr sz="3100" spc="-5" dirty="0">
                <a:latin typeface="Trebuchet MS"/>
                <a:cs typeface="Trebuchet MS"/>
              </a:rPr>
              <a:t>primary </a:t>
            </a:r>
            <a:r>
              <a:rPr sz="3100" spc="-10" dirty="0">
                <a:latin typeface="Trebuchet MS"/>
                <a:cs typeface="Trebuchet MS"/>
              </a:rPr>
              <a:t>traversal</a:t>
            </a:r>
            <a:r>
              <a:rPr sz="3100" spc="3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algorithms:</a:t>
            </a:r>
            <a:endParaRPr sz="3100">
              <a:latin typeface="Trebuchet MS"/>
              <a:cs typeface="Trebuchet MS"/>
            </a:endParaRPr>
          </a:p>
          <a:p>
            <a:pPr marL="991235" lvl="1" indent="-229235">
              <a:lnSpc>
                <a:spcPct val="100000"/>
              </a:lnSpc>
              <a:spcBef>
                <a:spcPts val="2115"/>
              </a:spcBef>
              <a:buFont typeface="Arial"/>
              <a:buChar char="•"/>
              <a:tabLst>
                <a:tab pos="991869" algn="l"/>
              </a:tabLst>
            </a:pPr>
            <a:r>
              <a:rPr sz="3100" i="1" spc="-5" dirty="0">
                <a:solidFill>
                  <a:srgbClr val="FF0000"/>
                </a:solidFill>
                <a:latin typeface="Trebuchet MS"/>
                <a:cs typeface="Trebuchet MS"/>
              </a:rPr>
              <a:t>Breadth-First Search </a:t>
            </a:r>
            <a:r>
              <a:rPr sz="3100" spc="-10" dirty="0">
                <a:latin typeface="Trebuchet MS"/>
                <a:cs typeface="Trebuchet MS"/>
              </a:rPr>
              <a:t>(BFS)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and</a:t>
            </a:r>
            <a:endParaRPr sz="3100">
              <a:latin typeface="Trebuchet MS"/>
              <a:cs typeface="Trebuchet MS"/>
            </a:endParaRPr>
          </a:p>
          <a:p>
            <a:pPr marL="991235" lvl="1" indent="-229235">
              <a:lnSpc>
                <a:spcPct val="100000"/>
              </a:lnSpc>
              <a:spcBef>
                <a:spcPts val="2125"/>
              </a:spcBef>
              <a:buFont typeface="Arial"/>
              <a:buChar char="•"/>
              <a:tabLst>
                <a:tab pos="991869" algn="l"/>
              </a:tabLst>
            </a:pPr>
            <a:r>
              <a:rPr sz="3100" i="1" spc="-5" dirty="0">
                <a:solidFill>
                  <a:srgbClr val="FF0000"/>
                </a:solidFill>
                <a:latin typeface="Trebuchet MS"/>
                <a:cs typeface="Trebuchet MS"/>
              </a:rPr>
              <a:t>Depth-First Search </a:t>
            </a:r>
            <a:r>
              <a:rPr sz="3100" spc="-10" dirty="0">
                <a:latin typeface="Trebuchet MS"/>
                <a:cs typeface="Trebuchet MS"/>
              </a:rPr>
              <a:t>(DFS).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528322" y="257809"/>
            <a:ext cx="682159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Example of Hash</a:t>
            </a:r>
            <a:r>
              <a:rPr sz="3600" b="1" spc="-8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5255" y="1023621"/>
            <a:ext cx="10883053" cy="2424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5244" indent="-273050" algn="just">
              <a:lnSpc>
                <a:spcPct val="100000"/>
              </a:lnSpc>
              <a:spcBef>
                <a:spcPts val="100"/>
              </a:spcBef>
            </a:pPr>
            <a:r>
              <a:rPr sz="2850" spc="1897" baseline="7309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850" spc="1897" baseline="7309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consider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company with 68 employees assigns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4-digit </a:t>
            </a:r>
            <a:r>
              <a:rPr sz="2000" spc="-155" dirty="0">
                <a:latin typeface="Constantia"/>
                <a:cs typeface="Constantia"/>
              </a:rPr>
              <a:t>employee 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each employee. Suppose </a:t>
            </a:r>
            <a:r>
              <a:rPr sz="2000" dirty="0">
                <a:latin typeface="Constantia"/>
                <a:cs typeface="Constantia"/>
              </a:rPr>
              <a:t>L </a:t>
            </a:r>
            <a:r>
              <a:rPr sz="2000" spc="-5" dirty="0">
                <a:latin typeface="Constantia"/>
                <a:cs typeface="Constantia"/>
              </a:rPr>
              <a:t>consists of 100 two-digit   </a:t>
            </a:r>
            <a:r>
              <a:rPr sz="2000" dirty="0">
                <a:latin typeface="Constantia"/>
                <a:cs typeface="Constantia"/>
              </a:rPr>
              <a:t>address: 00, 01, 02 , </a:t>
            </a:r>
            <a:r>
              <a:rPr sz="2000" spc="-5" dirty="0">
                <a:latin typeface="Constantia"/>
                <a:cs typeface="Constantia"/>
              </a:rPr>
              <a:t>……….99. we apply above hash functions to each of  following employee </a:t>
            </a:r>
            <a:r>
              <a:rPr sz="2000" dirty="0">
                <a:latin typeface="Constantia"/>
                <a:cs typeface="Constantia"/>
              </a:rPr>
              <a:t>numbers: </a:t>
            </a:r>
            <a:r>
              <a:rPr sz="2000" spc="-5" dirty="0">
                <a:latin typeface="Constantia"/>
                <a:cs typeface="Constantia"/>
              </a:rPr>
              <a:t>3205, 7148,2345.</a:t>
            </a:r>
            <a:endParaRPr sz="2000">
              <a:latin typeface="Constantia"/>
              <a:cs typeface="Constantia"/>
            </a:endParaRPr>
          </a:p>
          <a:p>
            <a:pPr marL="271145" indent="-208279" algn="just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71780" algn="l"/>
              </a:tabLst>
            </a:pPr>
            <a:r>
              <a:rPr sz="2000" spc="-5" dirty="0">
                <a:latin typeface="Constantia"/>
                <a:cs typeface="Constantia"/>
              </a:rPr>
              <a:t>Division Method:</a:t>
            </a:r>
            <a:endParaRPr sz="2000">
              <a:latin typeface="Constantia"/>
              <a:cs typeface="Constantia"/>
            </a:endParaRPr>
          </a:p>
          <a:p>
            <a:pPr marL="63500" marR="2209165" indent="63500" algn="just">
              <a:lnSpc>
                <a:spcPct val="120800"/>
              </a:lnSpc>
            </a:pPr>
            <a:r>
              <a:rPr sz="2000" spc="-5" dirty="0">
                <a:latin typeface="Constantia"/>
                <a:cs typeface="Constantia"/>
              </a:rPr>
              <a:t>choose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prime number </a:t>
            </a:r>
            <a:r>
              <a:rPr sz="2000" dirty="0">
                <a:latin typeface="Constantia"/>
                <a:cs typeface="Constantia"/>
              </a:rPr>
              <a:t>m close to </a:t>
            </a:r>
            <a:r>
              <a:rPr sz="2000" spc="-5" dirty="0">
                <a:latin typeface="Constantia"/>
                <a:cs typeface="Constantia"/>
              </a:rPr>
              <a:t>99, m=97.  H(k)=k(mod </a:t>
            </a:r>
            <a:r>
              <a:rPr sz="2000" dirty="0">
                <a:latin typeface="Constantia"/>
                <a:cs typeface="Constantia"/>
              </a:rPr>
              <a:t>m): H(3205)=4, H(7148)=67, </a:t>
            </a:r>
            <a:r>
              <a:rPr sz="2000" spc="-5" dirty="0">
                <a:latin typeface="Constantia"/>
                <a:cs typeface="Constantia"/>
              </a:rPr>
              <a:t>H(2345)=17.</a:t>
            </a:r>
            <a:endParaRPr sz="2000">
              <a:latin typeface="Constantia"/>
              <a:cs typeface="Constantia"/>
            </a:endParaRPr>
          </a:p>
          <a:p>
            <a:pPr marL="315595" indent="-252729" algn="just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316230" algn="l"/>
              </a:tabLst>
            </a:pPr>
            <a:r>
              <a:rPr sz="2000" spc="-5" dirty="0">
                <a:latin typeface="Constantia"/>
                <a:cs typeface="Constantia"/>
              </a:rPr>
              <a:t>Midsquare</a:t>
            </a:r>
            <a:r>
              <a:rPr sz="20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Method: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928188" y="3779520"/>
            <a:ext cx="694267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23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dirty="0">
                <a:latin typeface="Constantia"/>
                <a:cs typeface="Constantia"/>
              </a:rPr>
              <a:t>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77055" y="3716020"/>
            <a:ext cx="2770293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567815" algn="l"/>
              </a:tabLst>
            </a:pPr>
            <a:r>
              <a:rPr sz="2000" spc="-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=	</a:t>
            </a:r>
            <a:r>
              <a:rPr sz="2000" spc="-5" dirty="0">
                <a:latin typeface="Constantia"/>
                <a:cs typeface="Constantia"/>
              </a:rPr>
              <a:t>32</a:t>
            </a:r>
            <a:r>
              <a:rPr sz="2000" dirty="0">
                <a:latin typeface="Constantia"/>
                <a:cs typeface="Constantia"/>
              </a:rPr>
              <a:t>05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k^2=</a:t>
            </a:r>
            <a:r>
              <a:rPr sz="2000" spc="2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10272025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08987" y="4147820"/>
            <a:ext cx="1252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onstantia"/>
                <a:cs typeface="Constantia"/>
              </a:rPr>
              <a:t>5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spc="-5" dirty="0">
                <a:latin typeface="Constantia"/>
                <a:cs typeface="Constantia"/>
              </a:rPr>
              <a:t>9</a:t>
            </a:r>
            <a:r>
              <a:rPr sz="2000" spc="5" dirty="0">
                <a:latin typeface="Constantia"/>
                <a:cs typeface="Constantia"/>
              </a:rPr>
              <a:t>9</a:t>
            </a:r>
            <a:r>
              <a:rPr sz="2000" dirty="0">
                <a:latin typeface="Constantia"/>
                <a:cs typeface="Constantia"/>
              </a:rPr>
              <a:t>0</a:t>
            </a:r>
            <a:r>
              <a:rPr sz="2000" spc="-5" dirty="0">
                <a:latin typeface="Constantia"/>
                <a:cs typeface="Constantia"/>
              </a:rPr>
              <a:t>25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7053" y="4516120"/>
            <a:ext cx="2436707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7815" algn="l"/>
              </a:tabLst>
            </a:pPr>
            <a:r>
              <a:rPr sz="2000" spc="-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(</a:t>
            </a:r>
            <a:r>
              <a:rPr sz="2000" spc="-5" dirty="0">
                <a:latin typeface="Constantia"/>
                <a:cs typeface="Constantia"/>
              </a:rPr>
              <a:t>k</a:t>
            </a:r>
            <a:r>
              <a:rPr sz="2000" spc="10" dirty="0">
                <a:latin typeface="Constantia"/>
                <a:cs typeface="Constantia"/>
              </a:rPr>
              <a:t>)</a:t>
            </a:r>
            <a:r>
              <a:rPr sz="2000" dirty="0">
                <a:latin typeface="Constantia"/>
                <a:cs typeface="Constantia"/>
              </a:rPr>
              <a:t>=	72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70585" y="3716020"/>
            <a:ext cx="188468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onstantia"/>
                <a:cs typeface="Constantia"/>
              </a:rPr>
              <a:t>7</a:t>
            </a:r>
            <a:r>
              <a:rPr sz="2000" spc="-10" dirty="0">
                <a:latin typeface="Constantia"/>
                <a:cs typeface="Constantia"/>
              </a:rPr>
              <a:t>1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51093904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93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928187" y="4516120"/>
            <a:ext cx="403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9</a:t>
            </a:r>
            <a:r>
              <a:rPr sz="2000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12988" y="4884422"/>
            <a:ext cx="1074504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3. Folding Method: chopping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key </a:t>
            </a:r>
            <a:r>
              <a:rPr sz="2000" dirty="0">
                <a:latin typeface="Constantia"/>
                <a:cs typeface="Constantia"/>
              </a:rPr>
              <a:t>k </a:t>
            </a:r>
            <a:r>
              <a:rPr sz="2000" spc="-5" dirty="0">
                <a:latin typeface="Constantia"/>
                <a:cs typeface="Constantia"/>
              </a:rPr>
              <a:t>into two parts and adding yield  the following hash</a:t>
            </a:r>
            <a:r>
              <a:rPr sz="2000" dirty="0">
                <a:latin typeface="Constantia"/>
                <a:cs typeface="Constantia"/>
              </a:rPr>
              <a:t> address: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H(3205)=32+05=37, H(7148)=71+48=19,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H(2345)=23+45=68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Or,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H(3205)=32+50=82, H(7148)=71+84=55,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H(2345)=23+54=77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-16932" y="105409"/>
            <a:ext cx="567520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3600" u="sng" dirty="0">
                <a:solidFill>
                  <a:srgbClr val="03607A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Collision</a:t>
            </a:r>
            <a:r>
              <a:rPr sz="3600" b="1" spc="-6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Resolution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2187" y="718822"/>
            <a:ext cx="10855960" cy="5083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50165" indent="-273050" algn="just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we </a:t>
            </a:r>
            <a:r>
              <a:rPr sz="2000" spc="-5" dirty="0">
                <a:latin typeface="Constantia"/>
                <a:cs typeface="Constantia"/>
              </a:rPr>
              <a:t>want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add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new record </a:t>
            </a:r>
            <a:r>
              <a:rPr sz="2000" dirty="0">
                <a:latin typeface="Constantia"/>
                <a:cs typeface="Constantia"/>
              </a:rPr>
              <a:t>R </a:t>
            </a:r>
            <a:r>
              <a:rPr sz="2000" spc="-5" dirty="0">
                <a:latin typeface="Constantia"/>
                <a:cs typeface="Constantia"/>
              </a:rPr>
              <a:t>with key </a:t>
            </a:r>
            <a:r>
              <a:rPr sz="2000" dirty="0">
                <a:latin typeface="Constantia"/>
                <a:cs typeface="Constantia"/>
              </a:rPr>
              <a:t>K to </a:t>
            </a:r>
            <a:r>
              <a:rPr sz="2000" spc="-5" dirty="0">
                <a:latin typeface="Constantia"/>
                <a:cs typeface="Constantia"/>
              </a:rPr>
              <a:t>our file F, </a:t>
            </a:r>
            <a:r>
              <a:rPr sz="2000" spc="-390" dirty="0">
                <a:latin typeface="Constantia"/>
                <a:cs typeface="Constantia"/>
              </a:rPr>
              <a:t>but  </a:t>
            </a: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the memory </a:t>
            </a:r>
            <a:r>
              <a:rPr sz="2000" spc="-5" dirty="0">
                <a:latin typeface="Constantia"/>
                <a:cs typeface="Constantia"/>
              </a:rPr>
              <a:t>location </a:t>
            </a:r>
            <a:r>
              <a:rPr sz="2000" dirty="0">
                <a:latin typeface="Constantia"/>
                <a:cs typeface="Constantia"/>
              </a:rPr>
              <a:t>address H(k) is </a:t>
            </a:r>
            <a:r>
              <a:rPr sz="2000" spc="-5" dirty="0">
                <a:latin typeface="Constantia"/>
                <a:cs typeface="Constantia"/>
              </a:rPr>
              <a:t>already occupied. This  situation is called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Collision.</a:t>
            </a:r>
            <a:endParaRPr sz="2000">
              <a:latin typeface="Constantia"/>
              <a:cs typeface="Constantia"/>
            </a:endParaRPr>
          </a:p>
          <a:p>
            <a:pPr marL="32385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There are two general ways </a:t>
            </a:r>
            <a:r>
              <a:rPr sz="2000" dirty="0">
                <a:latin typeface="Constantia"/>
                <a:cs typeface="Constantia"/>
              </a:rPr>
              <a:t>to resolve </a:t>
            </a:r>
            <a:r>
              <a:rPr sz="2000" spc="-5" dirty="0">
                <a:latin typeface="Constantia"/>
                <a:cs typeface="Constantia"/>
              </a:rPr>
              <a:t>collisions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  <a:p>
            <a:pPr marL="965200" lvl="1" indent="-247015" algn="just">
              <a:lnSpc>
                <a:spcPct val="100000"/>
              </a:lnSpc>
              <a:spcBef>
                <a:spcPts val="450"/>
              </a:spcBef>
              <a:buClr>
                <a:srgbClr val="009CD8"/>
              </a:buClr>
              <a:buSzPct val="69444"/>
              <a:buFont typeface="Symbol"/>
              <a:buChar char=""/>
              <a:tabLst>
                <a:tab pos="965200" algn="l"/>
              </a:tabLst>
            </a:pPr>
            <a:r>
              <a:rPr sz="1800" spc="-5" dirty="0">
                <a:latin typeface="Constantia"/>
                <a:cs typeface="Constantia"/>
              </a:rPr>
              <a:t>Open addressing,(array method)</a:t>
            </a:r>
            <a:endParaRPr sz="1800">
              <a:latin typeface="Constantia"/>
              <a:cs typeface="Constantia"/>
            </a:endParaRPr>
          </a:p>
          <a:p>
            <a:pPr marL="965200" lvl="1" indent="-247015" algn="just">
              <a:lnSpc>
                <a:spcPct val="100000"/>
              </a:lnSpc>
              <a:spcBef>
                <a:spcPts val="450"/>
              </a:spcBef>
              <a:buClr>
                <a:srgbClr val="009CD8"/>
              </a:buClr>
              <a:buSzPct val="69444"/>
              <a:buFont typeface="Symbol"/>
              <a:buChar char=""/>
              <a:tabLst>
                <a:tab pos="965200" algn="l"/>
              </a:tabLst>
            </a:pPr>
            <a:r>
              <a:rPr sz="1800" spc="-5" dirty="0">
                <a:latin typeface="Constantia"/>
                <a:cs typeface="Constantia"/>
              </a:rPr>
              <a:t>Separate Chaining (linked list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method)</a:t>
            </a:r>
            <a:endParaRPr sz="1800">
              <a:latin typeface="Constantia"/>
              <a:cs typeface="Constantia"/>
            </a:endParaRPr>
          </a:p>
          <a:p>
            <a:pPr marL="323850" marR="4318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 particular procedure that one choose depends on </a:t>
            </a:r>
            <a:r>
              <a:rPr sz="2000" dirty="0">
                <a:latin typeface="Constantia"/>
                <a:cs typeface="Constantia"/>
              </a:rPr>
              <a:t>many </a:t>
            </a:r>
            <a:r>
              <a:rPr sz="2000" spc="-145" dirty="0">
                <a:latin typeface="Constantia"/>
                <a:cs typeface="Constantia"/>
              </a:rPr>
              <a:t>factors.  </a:t>
            </a:r>
            <a:r>
              <a:rPr sz="2000" spc="-5" dirty="0">
                <a:latin typeface="Constantia"/>
                <a:cs typeface="Constantia"/>
              </a:rPr>
              <a:t>One important factor is load factor </a:t>
            </a:r>
            <a:r>
              <a:rPr sz="2000" spc="5" dirty="0">
                <a:latin typeface="Constantia"/>
                <a:cs typeface="Constantia"/>
              </a:rPr>
              <a:t>(λ=n/m)i.e. </a:t>
            </a:r>
            <a:r>
              <a:rPr sz="2000" spc="-5" dirty="0">
                <a:latin typeface="Constantia"/>
                <a:cs typeface="Constantia"/>
              </a:rPr>
              <a:t>ratio of number </a:t>
            </a:r>
            <a:r>
              <a:rPr sz="2000" dirty="0">
                <a:latin typeface="Constantia"/>
                <a:cs typeface="Constantia"/>
              </a:rPr>
              <a:t>n </a:t>
            </a:r>
            <a:r>
              <a:rPr sz="2000" spc="-5" dirty="0">
                <a:latin typeface="Constantia"/>
                <a:cs typeface="Constantia"/>
              </a:rPr>
              <a:t>of  keys in </a:t>
            </a:r>
            <a:r>
              <a:rPr sz="2000" dirty="0">
                <a:latin typeface="Constantia"/>
                <a:cs typeface="Constantia"/>
              </a:rPr>
              <a:t>K (number </a:t>
            </a:r>
            <a:r>
              <a:rPr sz="2000" spc="-5" dirty="0">
                <a:latin typeface="Constantia"/>
                <a:cs typeface="Constantia"/>
              </a:rPr>
              <a:t>of records in F) </a:t>
            </a:r>
            <a:r>
              <a:rPr sz="2000" dirty="0">
                <a:latin typeface="Constantia"/>
                <a:cs typeface="Constantia"/>
              </a:rPr>
              <a:t>to m </a:t>
            </a:r>
            <a:r>
              <a:rPr sz="2000" spc="-5" dirty="0">
                <a:latin typeface="Constantia"/>
                <a:cs typeface="Constantia"/>
              </a:rPr>
              <a:t>of </a:t>
            </a:r>
            <a:r>
              <a:rPr sz="2000" dirty="0">
                <a:latin typeface="Constantia"/>
                <a:cs typeface="Constantia"/>
              </a:rPr>
              <a:t>hash </a:t>
            </a:r>
            <a:r>
              <a:rPr sz="2000" spc="-5" dirty="0">
                <a:latin typeface="Constantia"/>
                <a:cs typeface="Constantia"/>
              </a:rPr>
              <a:t>address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L.</a:t>
            </a:r>
            <a:endParaRPr sz="2000">
              <a:latin typeface="Constantia"/>
              <a:cs typeface="Constantia"/>
            </a:endParaRPr>
          </a:p>
          <a:p>
            <a:pPr marL="323850" marR="51435" indent="-273050" algn="just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Constantia"/>
                <a:cs typeface="Constantia"/>
              </a:rPr>
              <a:t>e.g. </a:t>
            </a: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student class </a:t>
            </a:r>
            <a:r>
              <a:rPr sz="2000" dirty="0">
                <a:latin typeface="Constantia"/>
                <a:cs typeface="Constantia"/>
              </a:rPr>
              <a:t>has </a:t>
            </a:r>
            <a:r>
              <a:rPr sz="2000" spc="-5" dirty="0">
                <a:latin typeface="Constantia"/>
                <a:cs typeface="Constantia"/>
              </a:rPr>
              <a:t>24 </a:t>
            </a:r>
            <a:r>
              <a:rPr sz="2000" dirty="0">
                <a:latin typeface="Constantia"/>
                <a:cs typeface="Constantia"/>
              </a:rPr>
              <a:t>students </a:t>
            </a:r>
            <a:r>
              <a:rPr sz="2000" spc="-5" dirty="0">
                <a:latin typeface="Constantia"/>
                <a:cs typeface="Constantia"/>
              </a:rPr>
              <a:t>and table has space for 365  records.</a:t>
            </a:r>
            <a:endParaRPr sz="2000">
              <a:latin typeface="Constantia"/>
              <a:cs typeface="Constantia"/>
            </a:endParaRPr>
          </a:p>
          <a:p>
            <a:pPr marL="323850" marR="48895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 efficiency of hash function with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collision resolution procedure </a:t>
            </a:r>
            <a:r>
              <a:rPr sz="2000" spc="-570" dirty="0">
                <a:latin typeface="Constantia"/>
                <a:cs typeface="Constantia"/>
              </a:rPr>
              <a:t>is </a:t>
            </a:r>
            <a:r>
              <a:rPr sz="2000" spc="-3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measured </a:t>
            </a:r>
            <a:r>
              <a:rPr sz="2000" spc="-5" dirty="0">
                <a:latin typeface="Constantia"/>
                <a:cs typeface="Constantia"/>
              </a:rPr>
              <a:t>by the average number of probes </a:t>
            </a:r>
            <a:r>
              <a:rPr sz="2000" dirty="0">
                <a:latin typeface="Constantia"/>
                <a:cs typeface="Constantia"/>
              </a:rPr>
              <a:t>(key </a:t>
            </a:r>
            <a:r>
              <a:rPr sz="2000" spc="-5" dirty="0">
                <a:latin typeface="Constantia"/>
                <a:cs typeface="Constantia"/>
              </a:rPr>
              <a:t>comparison) needed 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find the location of record with </a:t>
            </a:r>
            <a:r>
              <a:rPr sz="2000" dirty="0">
                <a:latin typeface="Constantia"/>
                <a:cs typeface="Constantia"/>
              </a:rPr>
              <a:t>a given </a:t>
            </a:r>
            <a:r>
              <a:rPr sz="2000" spc="-5" dirty="0">
                <a:latin typeface="Constantia"/>
                <a:cs typeface="Constantia"/>
              </a:rPr>
              <a:t>k. The efficiency mainly  depend on load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factor.</a:t>
            </a:r>
            <a:endParaRPr sz="2000">
              <a:latin typeface="Constantia"/>
              <a:cs typeface="Constantia"/>
            </a:endParaRPr>
          </a:p>
          <a:p>
            <a:pPr marL="32385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Specially we are interested in following two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quantities:</a:t>
            </a:r>
            <a:endParaRPr sz="2000">
              <a:latin typeface="Constantia"/>
              <a:cs typeface="Constantia"/>
            </a:endParaRPr>
          </a:p>
          <a:p>
            <a:pPr marL="690880" lvl="1" indent="-246379" algn="just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Symbol"/>
              <a:buChar char=""/>
              <a:tabLst>
                <a:tab pos="690880" algn="l"/>
              </a:tabLst>
            </a:pPr>
            <a:r>
              <a:rPr sz="1800" spc="-5" dirty="0">
                <a:latin typeface="Constantia"/>
                <a:cs typeface="Constantia"/>
              </a:rPr>
              <a:t>S(λ) </a:t>
            </a:r>
            <a:r>
              <a:rPr sz="1800" dirty="0">
                <a:latin typeface="Constantia"/>
                <a:cs typeface="Constantia"/>
              </a:rPr>
              <a:t>= </a:t>
            </a:r>
            <a:r>
              <a:rPr sz="1800" spc="-5" dirty="0">
                <a:latin typeface="Constantia"/>
                <a:cs typeface="Constantia"/>
              </a:rPr>
              <a:t>average number of </a:t>
            </a:r>
            <a:r>
              <a:rPr sz="1800" dirty="0">
                <a:latin typeface="Constantia"/>
                <a:cs typeface="Constantia"/>
              </a:rPr>
              <a:t>probes </a:t>
            </a:r>
            <a:r>
              <a:rPr sz="1800" spc="-5" dirty="0">
                <a:latin typeface="Constantia"/>
                <a:cs typeface="Constantia"/>
              </a:rPr>
              <a:t>for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successful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search</a:t>
            </a:r>
            <a:endParaRPr sz="1800">
              <a:latin typeface="Constantia"/>
              <a:cs typeface="Constantia"/>
            </a:endParaRPr>
          </a:p>
          <a:p>
            <a:pPr marL="690880" lvl="1" indent="-246379" algn="just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Symbol"/>
              <a:buChar char=""/>
              <a:tabLst>
                <a:tab pos="690880" algn="l"/>
              </a:tabLst>
            </a:pPr>
            <a:r>
              <a:rPr sz="1800" spc="-5" dirty="0">
                <a:latin typeface="Constantia"/>
                <a:cs typeface="Constantia"/>
              </a:rPr>
              <a:t>U(λ) </a:t>
            </a:r>
            <a:r>
              <a:rPr sz="1800" dirty="0">
                <a:latin typeface="Constantia"/>
                <a:cs typeface="Constantia"/>
              </a:rPr>
              <a:t>= </a:t>
            </a:r>
            <a:r>
              <a:rPr sz="1800" spc="-5" dirty="0">
                <a:latin typeface="Constantia"/>
                <a:cs typeface="Constantia"/>
              </a:rPr>
              <a:t>average number of </a:t>
            </a:r>
            <a:r>
              <a:rPr sz="1800" dirty="0">
                <a:latin typeface="Constantia"/>
                <a:cs typeface="Constantia"/>
              </a:rPr>
              <a:t>probes </a:t>
            </a:r>
            <a:r>
              <a:rPr sz="1800" spc="-5" dirty="0">
                <a:latin typeface="Constantia"/>
                <a:cs typeface="Constantia"/>
              </a:rPr>
              <a:t>for </a:t>
            </a:r>
            <a:r>
              <a:rPr sz="1800" dirty="0">
                <a:latin typeface="Constantia"/>
                <a:cs typeface="Constantia"/>
              </a:rPr>
              <a:t>an </a:t>
            </a:r>
            <a:r>
              <a:rPr sz="1800" spc="-5" dirty="0">
                <a:latin typeface="Constantia"/>
                <a:cs typeface="Constantia"/>
              </a:rPr>
              <a:t>unsuccessful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search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699347" y="532129"/>
            <a:ext cx="9892453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Open </a:t>
            </a:r>
            <a:r>
              <a:rPr b="1" spc="-10" dirty="0">
                <a:solidFill>
                  <a:srgbClr val="03607A"/>
                </a:solidFill>
                <a:latin typeface="Calibri"/>
                <a:cs typeface="Calibri"/>
              </a:rPr>
              <a:t>Addressing: </a:t>
            </a: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Liner Probing and</a:t>
            </a:r>
            <a:r>
              <a:rPr b="1" spc="-4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Modifications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714588" y="1155699"/>
            <a:ext cx="419947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45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44507" y="1176020"/>
            <a:ext cx="1012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7940" algn="l"/>
                <a:tab pos="2019935" algn="l"/>
                <a:tab pos="2747645" algn="l"/>
                <a:tab pos="3787775" algn="l"/>
                <a:tab pos="4162425" algn="l"/>
                <a:tab pos="4939030" algn="l"/>
                <a:tab pos="5576570" algn="l"/>
                <a:tab pos="5922010" algn="l"/>
                <a:tab pos="6313805" algn="l"/>
                <a:tab pos="7305675" algn="l"/>
              </a:tabLst>
            </a:pP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5" dirty="0">
                <a:latin typeface="Constantia"/>
                <a:cs typeface="Constantia"/>
              </a:rPr>
              <a:t>p</a:t>
            </a:r>
            <a:r>
              <a:rPr sz="2400" spc="-5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e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t	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w	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co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	R	</a:t>
            </a:r>
            <a:r>
              <a:rPr sz="2400" spc="-10" dirty="0">
                <a:latin typeface="Constantia"/>
                <a:cs typeface="Constantia"/>
              </a:rPr>
              <a:t>w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h	</a:t>
            </a:r>
            <a:r>
              <a:rPr sz="2400" spc="-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ey	k	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s	a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dirty="0">
                <a:latin typeface="Constantia"/>
                <a:cs typeface="Constantia"/>
              </a:rPr>
              <a:t>d	</a:t>
            </a:r>
            <a:r>
              <a:rPr sz="2400" spc="-5" dirty="0">
                <a:latin typeface="Constantia"/>
                <a:cs typeface="Constantia"/>
              </a:rPr>
              <a:t>to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body" idx="1"/>
          </p:nvPr>
        </p:nvSpPr>
        <p:spPr>
          <a:xfrm>
            <a:off x="646855" y="1541780"/>
            <a:ext cx="10888133" cy="366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7785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memory table T, but that the memory location with hash  address H(k)=h is already</a:t>
            </a:r>
            <a:r>
              <a:rPr spc="-10" dirty="0"/>
              <a:t> </a:t>
            </a:r>
            <a:r>
              <a:rPr spc="-5" dirty="0"/>
              <a:t>filled.</a:t>
            </a:r>
          </a:p>
          <a:p>
            <a:pPr marL="336550" marR="55880" indent="-273050" algn="just">
              <a:lnSpc>
                <a:spcPct val="100000"/>
              </a:lnSpc>
              <a:spcBef>
                <a:spcPts val="600"/>
              </a:spcBef>
            </a:pPr>
            <a:r>
              <a:rPr sz="3375" spc="569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380" dirty="0"/>
              <a:t>One </a:t>
            </a:r>
            <a:r>
              <a:rPr sz="2400" spc="-5" dirty="0"/>
              <a:t>natural way </a:t>
            </a:r>
            <a:r>
              <a:rPr sz="2400" dirty="0"/>
              <a:t>to </a:t>
            </a:r>
            <a:r>
              <a:rPr sz="2400" spc="-5" dirty="0"/>
              <a:t>resolve the collision is to assign </a:t>
            </a:r>
            <a:r>
              <a:rPr sz="2400" dirty="0"/>
              <a:t>R </a:t>
            </a:r>
            <a:r>
              <a:rPr sz="2400" spc="-715" dirty="0"/>
              <a:t>to </a:t>
            </a:r>
            <a:r>
              <a:rPr sz="2400" spc="-465" dirty="0"/>
              <a:t> </a:t>
            </a:r>
            <a:r>
              <a:rPr sz="2400" spc="-5" dirty="0"/>
              <a:t>the first variable locating following T[h] (we assume that  the table </a:t>
            </a:r>
            <a:r>
              <a:rPr sz="2400" dirty="0"/>
              <a:t>T </a:t>
            </a:r>
            <a:r>
              <a:rPr sz="2400" spc="-5" dirty="0"/>
              <a:t>with </a:t>
            </a:r>
            <a:r>
              <a:rPr sz="2400" dirty="0"/>
              <a:t>m </a:t>
            </a:r>
            <a:r>
              <a:rPr sz="2400" spc="-5" dirty="0"/>
              <a:t>location is circular i.e. T[1] comes after  T[m]).</a:t>
            </a:r>
            <a:endParaRPr sz="2400">
              <a:latin typeface="Symbol"/>
              <a:cs typeface="Symbol"/>
            </a:endParaRPr>
          </a:p>
          <a:p>
            <a:pPr marL="702945" marR="59055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  <a:tab pos="1408430" algn="l"/>
                <a:tab pos="1721485" algn="l"/>
                <a:tab pos="2142490" algn="l"/>
                <a:tab pos="3126740" algn="l"/>
                <a:tab pos="3993515" algn="l"/>
                <a:tab pos="4510405" algn="l"/>
                <a:tab pos="5665470" algn="l"/>
                <a:tab pos="6367780" algn="l"/>
                <a:tab pos="7289165" algn="l"/>
              </a:tabLst>
            </a:pPr>
            <a:r>
              <a:rPr sz="2000" spc="-5" dirty="0"/>
              <a:t>With such </a:t>
            </a:r>
            <a:r>
              <a:rPr sz="2000" dirty="0"/>
              <a:t>a </a:t>
            </a:r>
            <a:r>
              <a:rPr sz="2000" spc="-5" dirty="0"/>
              <a:t>collision procedure, </a:t>
            </a:r>
            <a:r>
              <a:rPr sz="2000" dirty="0"/>
              <a:t>we </a:t>
            </a:r>
            <a:r>
              <a:rPr sz="2000" spc="-5" dirty="0"/>
              <a:t>will search for record </a:t>
            </a:r>
            <a:r>
              <a:rPr sz="2000" dirty="0"/>
              <a:t>R </a:t>
            </a:r>
            <a:r>
              <a:rPr sz="2000" spc="-520" dirty="0"/>
              <a:t>in </a:t>
            </a:r>
            <a:r>
              <a:rPr sz="2000" spc="-495" dirty="0"/>
              <a:t> </a:t>
            </a:r>
            <a:r>
              <a:rPr sz="2000" dirty="0"/>
              <a:t>t</a:t>
            </a:r>
            <a:r>
              <a:rPr sz="2000" spc="-10" dirty="0"/>
              <a:t>a</a:t>
            </a:r>
            <a:r>
              <a:rPr sz="2000" dirty="0"/>
              <a:t>b</a:t>
            </a:r>
            <a:r>
              <a:rPr sz="2000" spc="-5" dirty="0"/>
              <a:t>l</a:t>
            </a:r>
            <a:r>
              <a:rPr sz="2000" dirty="0"/>
              <a:t>e	T	</a:t>
            </a:r>
            <a:r>
              <a:rPr sz="2000" spc="-5" dirty="0"/>
              <a:t>b</a:t>
            </a:r>
            <a:r>
              <a:rPr sz="2000" dirty="0"/>
              <a:t>y	</a:t>
            </a:r>
            <a:r>
              <a:rPr sz="2000" spc="5" dirty="0"/>
              <a:t>l</a:t>
            </a:r>
            <a:r>
              <a:rPr sz="2000" spc="-10" dirty="0"/>
              <a:t>i</a:t>
            </a:r>
            <a:r>
              <a:rPr sz="2000" dirty="0"/>
              <a:t>nea</a:t>
            </a:r>
            <a:r>
              <a:rPr sz="2000" spc="-10" dirty="0"/>
              <a:t>r</a:t>
            </a:r>
            <a:r>
              <a:rPr sz="2000" spc="5" dirty="0"/>
              <a:t>l</a:t>
            </a:r>
            <a:r>
              <a:rPr sz="2000" dirty="0"/>
              <a:t>y	</a:t>
            </a:r>
            <a:r>
              <a:rPr sz="2000" spc="-5" dirty="0"/>
              <a:t>sea</a:t>
            </a:r>
            <a:r>
              <a:rPr sz="2000" dirty="0"/>
              <a:t>r</a:t>
            </a:r>
            <a:r>
              <a:rPr sz="2000" spc="5" dirty="0"/>
              <a:t>c</a:t>
            </a:r>
            <a:r>
              <a:rPr sz="2000" dirty="0"/>
              <a:t>h	t</a:t>
            </a:r>
            <a:r>
              <a:rPr sz="2000" spc="-5" dirty="0"/>
              <a:t>h</a:t>
            </a:r>
            <a:r>
              <a:rPr sz="2000" dirty="0"/>
              <a:t>e	</a:t>
            </a:r>
            <a:r>
              <a:rPr sz="2000" spc="-5" dirty="0"/>
              <a:t>lo</a:t>
            </a:r>
            <a:r>
              <a:rPr sz="2000" dirty="0"/>
              <a:t>c</a:t>
            </a:r>
            <a:r>
              <a:rPr sz="2000" spc="-5" dirty="0"/>
              <a:t>a</a:t>
            </a:r>
            <a:r>
              <a:rPr sz="2000" dirty="0"/>
              <a:t>t</a:t>
            </a:r>
            <a:r>
              <a:rPr sz="2000" spc="-10" dirty="0"/>
              <a:t>i</a:t>
            </a:r>
            <a:r>
              <a:rPr sz="2000" spc="-5" dirty="0"/>
              <a:t>o</a:t>
            </a:r>
            <a:r>
              <a:rPr sz="2000" spc="-10" dirty="0"/>
              <a:t>n</a:t>
            </a:r>
            <a:r>
              <a:rPr sz="2000" dirty="0"/>
              <a:t>s	</a:t>
            </a:r>
            <a:r>
              <a:rPr sz="2000" spc="-10" dirty="0"/>
              <a:t>T</a:t>
            </a:r>
            <a:r>
              <a:rPr sz="2000" spc="5" dirty="0"/>
              <a:t>[</a:t>
            </a:r>
            <a:r>
              <a:rPr sz="2000" spc="-5" dirty="0"/>
              <a:t>h</a:t>
            </a:r>
            <a:r>
              <a:rPr sz="2000" spc="5" dirty="0"/>
              <a:t>]</a:t>
            </a:r>
            <a:r>
              <a:rPr sz="2000" dirty="0"/>
              <a:t>,	</a:t>
            </a:r>
            <a:r>
              <a:rPr sz="2000" spc="-10" dirty="0"/>
              <a:t>T</a:t>
            </a:r>
            <a:r>
              <a:rPr sz="2000" spc="5" dirty="0"/>
              <a:t>[</a:t>
            </a:r>
            <a:r>
              <a:rPr sz="2000" spc="-5" dirty="0"/>
              <a:t>h</a:t>
            </a:r>
            <a:r>
              <a:rPr sz="2000" dirty="0"/>
              <a:t>+</a:t>
            </a:r>
            <a:r>
              <a:rPr sz="2000" spc="-10" dirty="0"/>
              <a:t>1</a:t>
            </a:r>
            <a:r>
              <a:rPr sz="2000" spc="5" dirty="0"/>
              <a:t>]</a:t>
            </a:r>
            <a:r>
              <a:rPr sz="2000" dirty="0"/>
              <a:t>,	T</a:t>
            </a:r>
            <a:r>
              <a:rPr sz="2000" spc="-5" dirty="0"/>
              <a:t>[h</a:t>
            </a:r>
            <a:r>
              <a:rPr sz="2000" spc="5" dirty="0"/>
              <a:t>+</a:t>
            </a:r>
            <a:r>
              <a:rPr sz="2000" spc="-5" dirty="0"/>
              <a:t>2</a:t>
            </a:r>
            <a:r>
              <a:rPr sz="2000" spc="5" dirty="0"/>
              <a:t>]</a:t>
            </a:r>
            <a:r>
              <a:rPr sz="2000" dirty="0"/>
              <a:t>,</a:t>
            </a:r>
            <a:endParaRPr sz="2000"/>
          </a:p>
          <a:p>
            <a:pPr marL="702945" marR="59055">
              <a:lnSpc>
                <a:spcPct val="100000"/>
              </a:lnSpc>
            </a:pPr>
            <a:r>
              <a:rPr sz="2000" spc="-5" dirty="0"/>
              <a:t>…………. Until finding </a:t>
            </a:r>
            <a:r>
              <a:rPr sz="2000" dirty="0"/>
              <a:t>R </a:t>
            </a:r>
            <a:r>
              <a:rPr sz="2000" spc="-5" dirty="0"/>
              <a:t>or </a:t>
            </a:r>
            <a:r>
              <a:rPr sz="2000" dirty="0"/>
              <a:t>meeting </a:t>
            </a:r>
            <a:r>
              <a:rPr sz="2000" spc="-5" dirty="0"/>
              <a:t>empty location, which indicates  an unsuccessful</a:t>
            </a:r>
            <a:r>
              <a:rPr sz="2000" spc="-10" dirty="0"/>
              <a:t> </a:t>
            </a:r>
            <a:r>
              <a:rPr sz="2000" spc="-5" dirty="0"/>
              <a:t>search.</a:t>
            </a:r>
            <a:endParaRPr sz="2000"/>
          </a:p>
          <a:p>
            <a:pPr marL="703580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</a:tabLst>
            </a:pPr>
            <a:r>
              <a:rPr sz="2000" spc="-5" dirty="0"/>
              <a:t>The above collision resolution </a:t>
            </a:r>
            <a:r>
              <a:rPr sz="2000" dirty="0"/>
              <a:t>is </a:t>
            </a:r>
            <a:r>
              <a:rPr sz="2000" spc="-5" dirty="0"/>
              <a:t>called Linear</a:t>
            </a:r>
            <a:r>
              <a:rPr sz="2000" spc="20" dirty="0"/>
              <a:t> </a:t>
            </a:r>
            <a:r>
              <a:rPr sz="2000" spc="-5" dirty="0"/>
              <a:t>probing.</a:t>
            </a:r>
            <a:endParaRPr sz="2000"/>
          </a:p>
          <a:p>
            <a:pPr marL="703580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</a:tabLst>
            </a:pPr>
            <a:r>
              <a:rPr sz="2000" spc="-5" dirty="0"/>
              <a:t>The average number of probes </a:t>
            </a:r>
            <a:r>
              <a:rPr sz="2000" dirty="0"/>
              <a:t>for </a:t>
            </a:r>
            <a:r>
              <a:rPr sz="2000" spc="-5" dirty="0"/>
              <a:t>load factor </a:t>
            </a:r>
            <a:r>
              <a:rPr sz="2000" spc="35" dirty="0"/>
              <a:t>(λ </a:t>
            </a:r>
            <a:r>
              <a:rPr sz="2000" dirty="0"/>
              <a:t>=n/m)</a:t>
            </a:r>
            <a:r>
              <a:rPr sz="2000" spc="-10" dirty="0"/>
              <a:t> </a:t>
            </a:r>
            <a:r>
              <a:rPr sz="2000" spc="-5" dirty="0"/>
              <a:t>are:</a:t>
            </a:r>
            <a:endParaRPr sz="2000"/>
          </a:p>
        </p:txBody>
      </p:sp>
      <p:sp>
        <p:nvSpPr>
          <p:cNvPr id="85" name="object 85"/>
          <p:cNvSpPr/>
          <p:nvPr/>
        </p:nvSpPr>
        <p:spPr>
          <a:xfrm>
            <a:off x="2844800" y="6019800"/>
            <a:ext cx="4837853" cy="438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" y="410209"/>
            <a:ext cx="4627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3607A"/>
                </a:solidFill>
                <a:latin typeface="Calibri"/>
                <a:cs typeface="Calibri"/>
              </a:rPr>
              <a:t>EX: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Linear</a:t>
            </a:r>
            <a:r>
              <a:rPr sz="3600" b="1" spc="-5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Probing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0400" y="1447800"/>
            <a:ext cx="885613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629920" y="257809"/>
            <a:ext cx="434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Open</a:t>
            </a:r>
            <a:r>
              <a:rPr sz="3600" b="1" spc="-6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Addressing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0720" y="1176020"/>
            <a:ext cx="1082040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1115" indent="-273050" algn="just">
              <a:lnSpc>
                <a:spcPct val="100000"/>
              </a:lnSpc>
              <a:spcBef>
                <a:spcPts val="100"/>
              </a:spcBef>
            </a:pPr>
            <a:r>
              <a:rPr sz="3375" spc="569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380" dirty="0">
                <a:latin typeface="Constantia"/>
                <a:cs typeface="Constantia"/>
              </a:rPr>
              <a:t>One </a:t>
            </a:r>
            <a:r>
              <a:rPr sz="2400" spc="-5" dirty="0">
                <a:latin typeface="Constantia"/>
                <a:cs typeface="Constantia"/>
              </a:rPr>
              <a:t>main disadvantage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linear probing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that </a:t>
            </a:r>
            <a:r>
              <a:rPr sz="2400" spc="-210" dirty="0">
                <a:latin typeface="Constantia"/>
                <a:cs typeface="Constantia"/>
              </a:rPr>
              <a:t>records  </a:t>
            </a:r>
            <a:r>
              <a:rPr sz="2400" spc="-5" dirty="0">
                <a:latin typeface="Constantia"/>
                <a:cs typeface="Constantia"/>
              </a:rPr>
              <a:t>tend to cluster, that </a:t>
            </a:r>
            <a:r>
              <a:rPr sz="2400" dirty="0">
                <a:latin typeface="Constantia"/>
                <a:cs typeface="Constantia"/>
              </a:rPr>
              <a:t>is, </a:t>
            </a:r>
            <a:r>
              <a:rPr sz="2400" spc="-5" dirty="0">
                <a:latin typeface="Constantia"/>
                <a:cs typeface="Constantia"/>
              </a:rPr>
              <a:t>appear next </a:t>
            </a:r>
            <a:r>
              <a:rPr sz="240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one another, when  the load factor </a:t>
            </a:r>
            <a:r>
              <a:rPr sz="2400" dirty="0">
                <a:latin typeface="Constantia"/>
                <a:cs typeface="Constantia"/>
              </a:rPr>
              <a:t>is greater </a:t>
            </a:r>
            <a:r>
              <a:rPr sz="2400" spc="-5" dirty="0">
                <a:latin typeface="Constantia"/>
                <a:cs typeface="Constantia"/>
              </a:rPr>
              <a:t>then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50%.</a:t>
            </a:r>
            <a:endParaRPr sz="2400">
              <a:latin typeface="Constantia"/>
              <a:cs typeface="Constantia"/>
            </a:endParaRPr>
          </a:p>
          <a:p>
            <a:pPr marL="3810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two technique that minimize the clustering are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as:</a:t>
            </a:r>
            <a:endParaRPr sz="2400">
              <a:latin typeface="Constantia"/>
              <a:cs typeface="Constantia"/>
            </a:endParaRPr>
          </a:p>
          <a:p>
            <a:pPr marL="311150" marR="32384" indent="-273050" algn="just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25120" algn="l"/>
              </a:tabLst>
            </a:pPr>
            <a:r>
              <a:rPr sz="2400" spc="-5" dirty="0">
                <a:latin typeface="Constantia"/>
                <a:cs typeface="Constantia"/>
              </a:rPr>
              <a:t>Quadratic probing: Suppose the record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with </a:t>
            </a:r>
            <a:r>
              <a:rPr sz="2400" dirty="0">
                <a:latin typeface="Constantia"/>
                <a:cs typeface="Constantia"/>
              </a:rPr>
              <a:t>key K </a:t>
            </a:r>
            <a:r>
              <a:rPr sz="2400" spc="-5" dirty="0">
                <a:latin typeface="Constantia"/>
                <a:cs typeface="Constantia"/>
              </a:rPr>
              <a:t>has  the hash address H(k)=h. Then instead of searching the  locations with address </a:t>
            </a:r>
            <a:r>
              <a:rPr sz="2400" dirty="0">
                <a:latin typeface="Constantia"/>
                <a:cs typeface="Constantia"/>
              </a:rPr>
              <a:t>h, </a:t>
            </a:r>
            <a:r>
              <a:rPr sz="2400" spc="-5" dirty="0">
                <a:latin typeface="Constantia"/>
                <a:cs typeface="Constantia"/>
              </a:rPr>
              <a:t>h+1, h+2, </a:t>
            </a:r>
            <a:r>
              <a:rPr sz="2400" spc="-10" dirty="0">
                <a:latin typeface="Constantia"/>
                <a:cs typeface="Constantia"/>
              </a:rPr>
              <a:t>…….. </a:t>
            </a:r>
            <a:r>
              <a:rPr sz="2400" spc="-5" dirty="0">
                <a:latin typeface="Constantia"/>
                <a:cs typeface="Constantia"/>
              </a:rPr>
              <a:t>., we search the </a:t>
            </a:r>
            <a:r>
              <a:rPr sz="2400" spc="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location with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address</a:t>
            </a:r>
            <a:endParaRPr sz="2400">
              <a:latin typeface="Constantia"/>
              <a:cs typeface="Constantia"/>
            </a:endParaRPr>
          </a:p>
          <a:p>
            <a:pPr marL="31115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nstantia"/>
                <a:cs typeface="Constantia"/>
              </a:rPr>
              <a:t>h,h+1,h+4,h+9,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…………..,h+i^2,……</a:t>
            </a:r>
            <a:endParaRPr sz="2400">
              <a:latin typeface="Constantia"/>
              <a:cs typeface="Constantia"/>
            </a:endParaRPr>
          </a:p>
          <a:p>
            <a:pPr marL="311150" marR="30480" indent="-273050" algn="just">
              <a:lnSpc>
                <a:spcPct val="100000"/>
              </a:lnSpc>
              <a:spcBef>
                <a:spcPts val="600"/>
              </a:spcBef>
              <a:buFont typeface="Constantia"/>
              <a:buAutoNum type="arabicPeriod" startAt="2"/>
              <a:tabLst>
                <a:tab pos="355600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Double hashing: here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second hash function H’ is used  for resolving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collision, as follows. Suppose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record </a:t>
            </a:r>
            <a:r>
              <a:rPr sz="2400" dirty="0">
                <a:latin typeface="Constantia"/>
                <a:cs typeface="Constantia"/>
              </a:rPr>
              <a:t>R  </a:t>
            </a:r>
            <a:r>
              <a:rPr sz="2400" spc="-5" dirty="0">
                <a:latin typeface="Constantia"/>
                <a:cs typeface="Constantia"/>
              </a:rPr>
              <a:t>with key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has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hash address H(k)=h and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H’(k)=h’≠m.</a:t>
            </a:r>
            <a:endParaRPr sz="2400">
              <a:latin typeface="Constantia"/>
              <a:cs typeface="Constantia"/>
            </a:endParaRPr>
          </a:p>
          <a:p>
            <a:pPr marL="311150" algn="just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Then we linearly </a:t>
            </a:r>
            <a:r>
              <a:rPr sz="2400" dirty="0">
                <a:latin typeface="Constantia"/>
                <a:cs typeface="Constantia"/>
              </a:rPr>
              <a:t>search the </a:t>
            </a:r>
            <a:r>
              <a:rPr sz="2400" spc="-5" dirty="0">
                <a:latin typeface="Constantia"/>
                <a:cs typeface="Constantia"/>
              </a:rPr>
              <a:t>locations with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address</a:t>
            </a:r>
            <a:endParaRPr sz="2400">
              <a:latin typeface="Constantia"/>
              <a:cs typeface="Constantia"/>
            </a:endParaRPr>
          </a:p>
          <a:p>
            <a:pPr marL="186690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nstantia"/>
                <a:cs typeface="Constantia"/>
              </a:rPr>
              <a:t>h, h+h’, h+2h’, h+3h’,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…………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491067" y="257809"/>
            <a:ext cx="2227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Chaining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5" y="1099822"/>
            <a:ext cx="10893212" cy="431143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700"/>
              </a:spcBef>
            </a:pPr>
            <a:r>
              <a:rPr sz="3375" spc="247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165" dirty="0">
                <a:latin typeface="Constantia"/>
                <a:cs typeface="Constantia"/>
              </a:rPr>
              <a:t>Chaining </a:t>
            </a:r>
            <a:r>
              <a:rPr sz="2400" spc="-5" dirty="0">
                <a:latin typeface="Constantia"/>
                <a:cs typeface="Constantia"/>
              </a:rPr>
              <a:t>involves maintaining two tables in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memory.</a:t>
            </a:r>
            <a:endParaRPr sz="2400">
              <a:latin typeface="Constantia"/>
              <a:cs typeface="Constantia"/>
            </a:endParaRPr>
          </a:p>
          <a:p>
            <a:pPr marL="336550" marR="59690" indent="-273050" algn="just">
              <a:lnSpc>
                <a:spcPct val="100000"/>
              </a:lnSpc>
              <a:spcBef>
                <a:spcPts val="600"/>
              </a:spcBef>
            </a:pPr>
            <a:r>
              <a:rPr sz="3375" spc="382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254" dirty="0">
                <a:latin typeface="Constantia"/>
                <a:cs typeface="Constantia"/>
              </a:rPr>
              <a:t>First </a:t>
            </a:r>
            <a:r>
              <a:rPr sz="2400" spc="-5" dirty="0">
                <a:latin typeface="Constantia"/>
                <a:cs typeface="Constantia"/>
              </a:rPr>
              <a:t>of all, as before, 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in </a:t>
            </a:r>
            <a:r>
              <a:rPr sz="2400" spc="-5" dirty="0">
                <a:latin typeface="Constantia"/>
                <a:cs typeface="Constantia"/>
              </a:rPr>
              <a:t>memory </a:t>
            </a:r>
            <a:r>
              <a:rPr sz="2400" spc="-290" dirty="0">
                <a:latin typeface="Constantia"/>
                <a:cs typeface="Constantia"/>
              </a:rPr>
              <a:t>which  </a:t>
            </a:r>
            <a:r>
              <a:rPr sz="2400" spc="-5" dirty="0">
                <a:latin typeface="Constantia"/>
                <a:cs typeface="Constantia"/>
              </a:rPr>
              <a:t>contains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records </a:t>
            </a:r>
            <a:r>
              <a:rPr sz="2400" dirty="0">
                <a:latin typeface="Constantia"/>
                <a:cs typeface="Constantia"/>
              </a:rPr>
              <a:t>in F, </a:t>
            </a:r>
            <a:r>
              <a:rPr sz="2400" spc="-5" dirty="0">
                <a:latin typeface="Constantia"/>
                <a:cs typeface="Constantia"/>
              </a:rPr>
              <a:t>except that </a:t>
            </a:r>
            <a:r>
              <a:rPr sz="2400" dirty="0">
                <a:latin typeface="Constantia"/>
                <a:cs typeface="Constantia"/>
              </a:rPr>
              <a:t>T </a:t>
            </a:r>
            <a:r>
              <a:rPr sz="2400" spc="-5" dirty="0">
                <a:latin typeface="Constantia"/>
                <a:cs typeface="Constantia"/>
              </a:rPr>
              <a:t>now has an  additional field LINK which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used </a:t>
            </a:r>
            <a:r>
              <a:rPr sz="2400" dirty="0">
                <a:latin typeface="Constantia"/>
                <a:cs typeface="Constantia"/>
              </a:rPr>
              <a:t>so </a:t>
            </a:r>
            <a:r>
              <a:rPr sz="2400" spc="-5" dirty="0">
                <a:latin typeface="Constantia"/>
                <a:cs typeface="Constantia"/>
              </a:rPr>
              <a:t>that all record </a:t>
            </a:r>
            <a:r>
              <a:rPr sz="2400" dirty="0">
                <a:latin typeface="Constantia"/>
                <a:cs typeface="Constantia"/>
              </a:rPr>
              <a:t>in T  </a:t>
            </a:r>
            <a:r>
              <a:rPr sz="2400" spc="-5" dirty="0">
                <a:latin typeface="Constantia"/>
                <a:cs typeface="Constantia"/>
              </a:rPr>
              <a:t>with same hash address </a:t>
            </a:r>
            <a:r>
              <a:rPr sz="2400" dirty="0">
                <a:latin typeface="Constantia"/>
                <a:cs typeface="Constantia"/>
              </a:rPr>
              <a:t>h </a:t>
            </a:r>
            <a:r>
              <a:rPr sz="2400" spc="-5" dirty="0">
                <a:latin typeface="Constantia"/>
                <a:cs typeface="Constantia"/>
              </a:rPr>
              <a:t>may be linked together to </a:t>
            </a:r>
            <a:r>
              <a:rPr sz="2400" dirty="0">
                <a:latin typeface="Constantia"/>
                <a:cs typeface="Constantia"/>
              </a:rPr>
              <a:t>form  a </a:t>
            </a:r>
            <a:r>
              <a:rPr sz="2400" spc="-5" dirty="0">
                <a:latin typeface="Constantia"/>
                <a:cs typeface="Constantia"/>
              </a:rPr>
              <a:t>linked list. Second, 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hash address table LIST  which contain pointers to linked lists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T.</a:t>
            </a:r>
            <a:endParaRPr sz="2400">
              <a:latin typeface="Constantia"/>
              <a:cs typeface="Constantia"/>
            </a:endParaRPr>
          </a:p>
          <a:p>
            <a:pPr marL="336550" marR="62865" indent="-273050" algn="just">
              <a:lnSpc>
                <a:spcPct val="100000"/>
              </a:lnSpc>
              <a:spcBef>
                <a:spcPts val="590"/>
              </a:spcBef>
            </a:pPr>
            <a:r>
              <a:rPr sz="3375" spc="284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Constantia"/>
                <a:cs typeface="Constantia"/>
              </a:rPr>
              <a:t>Suppose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new record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with key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is added to the file  </a:t>
            </a:r>
            <a:r>
              <a:rPr sz="2400" spc="-670" dirty="0">
                <a:latin typeface="Constantia"/>
                <a:cs typeface="Constantia"/>
              </a:rPr>
              <a:t>F.</a:t>
            </a:r>
            <a:r>
              <a:rPr sz="2400" spc="-5" dirty="0">
                <a:latin typeface="Constantia"/>
                <a:cs typeface="Constantia"/>
              </a:rPr>
              <a:t> we place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first available location in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 </a:t>
            </a:r>
            <a:r>
              <a:rPr sz="2400" spc="-5" dirty="0">
                <a:latin typeface="Constantia"/>
                <a:cs typeface="Constantia"/>
              </a:rPr>
              <a:t>and then add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linked list with pointer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LIST[H(k)].</a:t>
            </a:r>
            <a:endParaRPr sz="2400">
              <a:latin typeface="Constantia"/>
              <a:cs typeface="Constantia"/>
            </a:endParaRPr>
          </a:p>
          <a:p>
            <a:pPr marL="336550" marR="55880" indent="-273050" algn="just">
              <a:lnSpc>
                <a:spcPct val="100000"/>
              </a:lnSpc>
              <a:spcBef>
                <a:spcPts val="500"/>
              </a:spcBef>
            </a:pPr>
            <a:r>
              <a:rPr sz="2850" spc="562" baseline="7309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37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average number of probes </a:t>
            </a:r>
            <a:r>
              <a:rPr sz="2000" dirty="0">
                <a:latin typeface="Constantia"/>
                <a:cs typeface="Constantia"/>
              </a:rPr>
              <a:t>for </a:t>
            </a:r>
            <a:r>
              <a:rPr sz="2000" spc="-5" dirty="0">
                <a:latin typeface="Constantia"/>
                <a:cs typeface="Constantia"/>
              </a:rPr>
              <a:t>load factor </a:t>
            </a:r>
            <a:r>
              <a:rPr sz="2000" spc="40" dirty="0">
                <a:latin typeface="Constantia"/>
                <a:cs typeface="Constantia"/>
              </a:rPr>
              <a:t>(λ </a:t>
            </a:r>
            <a:r>
              <a:rPr sz="2000" spc="-5" dirty="0">
                <a:latin typeface="Constantia"/>
                <a:cs typeface="Constantia"/>
              </a:rPr>
              <a:t>=n/m </a:t>
            </a:r>
            <a:r>
              <a:rPr sz="2000" dirty="0">
                <a:latin typeface="Constantia"/>
                <a:cs typeface="Constantia"/>
              </a:rPr>
              <a:t>may be </a:t>
            </a:r>
            <a:r>
              <a:rPr sz="2000" spc="-175" dirty="0">
                <a:latin typeface="Constantia"/>
                <a:cs typeface="Constantia"/>
              </a:rPr>
              <a:t>greater  </a:t>
            </a:r>
            <a:r>
              <a:rPr sz="2000" spc="-5" dirty="0">
                <a:latin typeface="Constantia"/>
                <a:cs typeface="Constantia"/>
              </a:rPr>
              <a:t>than 1)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are:</a:t>
            </a:r>
            <a:endParaRPr sz="2000">
              <a:latin typeface="Constantia"/>
              <a:cs typeface="Constantia"/>
            </a:endParaRPr>
          </a:p>
          <a:p>
            <a:pPr marL="977900" algn="just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S(λ)≈1+ </a:t>
            </a:r>
            <a:r>
              <a:rPr sz="2000" dirty="0">
                <a:latin typeface="Constantia"/>
                <a:cs typeface="Constantia"/>
              </a:rPr>
              <a:t>λ/2 </a:t>
            </a:r>
            <a:r>
              <a:rPr sz="2000" spc="-5" dirty="0">
                <a:latin typeface="Constantia"/>
                <a:cs typeface="Constantia"/>
              </a:rPr>
              <a:t>and </a:t>
            </a:r>
            <a:r>
              <a:rPr sz="2000" dirty="0">
                <a:latin typeface="Constantia"/>
                <a:cs typeface="Constantia"/>
              </a:rPr>
              <a:t>U(λ)≈e^(- λ)+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λ.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491066" y="257809"/>
            <a:ext cx="31072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Ex:</a:t>
            </a:r>
            <a:r>
              <a:rPr sz="3600" b="1" spc="-8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Chaining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14587" y="2058670"/>
            <a:ext cx="9334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Using chaining, the record will appear in memory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117600" y="1065530"/>
            <a:ext cx="8940800" cy="91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56000" y="2514600"/>
            <a:ext cx="5054600" cy="38950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3839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This </a:t>
            </a:r>
            <a:r>
              <a:rPr spc="-10" dirty="0"/>
              <a:t>was </a:t>
            </a:r>
            <a:r>
              <a:rPr spc="-5" dirty="0"/>
              <a:t>how </a:t>
            </a:r>
            <a:r>
              <a:rPr spc="-30" dirty="0"/>
              <a:t>Dijkstra’s </a:t>
            </a:r>
            <a:r>
              <a:rPr dirty="0"/>
              <a:t>Algorithm</a:t>
            </a:r>
            <a:r>
              <a:rPr spc="-185" dirty="0"/>
              <a:t> </a:t>
            </a:r>
            <a:r>
              <a:rPr spc="-5" dirty="0"/>
              <a:t>works!</a:t>
            </a:r>
          </a:p>
        </p:txBody>
      </p:sp>
      <p:sp>
        <p:nvSpPr>
          <p:cNvPr id="3" name="object 3"/>
          <p:cNvSpPr/>
          <p:nvPr/>
        </p:nvSpPr>
        <p:spPr>
          <a:xfrm>
            <a:off x="876301" y="2322576"/>
            <a:ext cx="8322564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546" y="413132"/>
            <a:ext cx="65170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DFS/BFS </a:t>
            </a:r>
            <a:r>
              <a:rPr b="0" dirty="0">
                <a:latin typeface="Trebuchet MS"/>
                <a:cs typeface="Trebuchet MS"/>
              </a:rPr>
              <a:t>Search</a:t>
            </a:r>
            <a:r>
              <a:rPr b="0" spc="-34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214860"/>
            <a:ext cx="6264275" cy="414664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SEARCH(Node</a:t>
            </a:r>
            <a:r>
              <a:rPr sz="240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):</a:t>
            </a:r>
            <a:endParaRPr sz="240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78460" algn="l"/>
              </a:tabLst>
            </a:pP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Visit</a:t>
            </a:r>
            <a:r>
              <a:rPr sz="24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n.</a:t>
            </a:r>
            <a:endParaRPr sz="240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Put 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n'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 children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on a list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(Stack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Queue).</a:t>
            </a:r>
            <a:endParaRPr sz="2400">
              <a:latin typeface="Trebuchet MS"/>
              <a:cs typeface="Trebuchet MS"/>
            </a:endParaRPr>
          </a:p>
          <a:p>
            <a:pPr marL="378460" marR="2738120" indent="-378460">
              <a:lnSpc>
                <a:spcPts val="4320"/>
              </a:lnSpc>
              <a:spcBef>
                <a:spcPts val="380"/>
              </a:spcBef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each child </a:t>
            </a:r>
            <a:r>
              <a:rPr sz="2400" i="1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list: 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SEARCH(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5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If we use </a:t>
            </a:r>
            <a:r>
              <a:rPr sz="2400" dirty="0">
                <a:latin typeface="Trebuchet MS"/>
                <a:cs typeface="Trebuchet MS"/>
              </a:rPr>
              <a:t>a Stack </a:t>
            </a:r>
            <a:r>
              <a:rPr sz="2400" spc="-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recursive, </a:t>
            </a:r>
            <a:r>
              <a:rPr sz="2400" spc="-5" dirty="0">
                <a:latin typeface="Trebuchet MS"/>
                <a:cs typeface="Trebuchet MS"/>
              </a:rPr>
              <a:t>we </a:t>
            </a:r>
            <a:r>
              <a:rPr sz="2400" dirty="0">
                <a:latin typeface="Trebuchet MS"/>
                <a:cs typeface="Trebuchet MS"/>
              </a:rPr>
              <a:t>get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DFS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If we use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Queue and iterative, we get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BFS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041" y="336933"/>
            <a:ext cx="62026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AFEF"/>
                </a:solidFill>
                <a:latin typeface="Trebuchet MS"/>
                <a:cs typeface="Trebuchet MS"/>
              </a:rPr>
              <a:t>BFS-Breadth First</a:t>
            </a:r>
            <a:r>
              <a:rPr b="0" spc="-10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00AFEF"/>
                </a:solidFill>
                <a:latin typeface="Trebuchet MS"/>
                <a:cs typeface="Trebuchet MS"/>
              </a:rPr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263143"/>
            <a:ext cx="10361295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36880" algn="l"/>
              </a:tabLst>
            </a:pPr>
            <a:r>
              <a:rPr sz="2800" b="1" spc="-5" dirty="0">
                <a:latin typeface="Trebuchet MS"/>
                <a:cs typeface="Trebuchet MS"/>
              </a:rPr>
              <a:t>Idea: </a:t>
            </a:r>
            <a:r>
              <a:rPr sz="2800" b="1" spc="-15" dirty="0">
                <a:solidFill>
                  <a:srgbClr val="6F2F9F"/>
                </a:solidFill>
                <a:latin typeface="Trebuchet MS"/>
                <a:cs typeface="Trebuchet MS"/>
              </a:rPr>
              <a:t>Visit </a:t>
            </a:r>
            <a:r>
              <a:rPr sz="2800" b="1" spc="-5" dirty="0">
                <a:solidFill>
                  <a:srgbClr val="6F2F9F"/>
                </a:solidFill>
                <a:latin typeface="Trebuchet MS"/>
                <a:cs typeface="Trebuchet MS"/>
              </a:rPr>
              <a:t>all children before first</a:t>
            </a:r>
            <a:r>
              <a:rPr sz="2800" b="1" spc="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Trebuchet MS"/>
                <a:cs typeface="Trebuchet MS"/>
              </a:rPr>
              <a:t>grandchild</a:t>
            </a:r>
            <a:r>
              <a:rPr sz="2800" b="1" spc="-1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1300" marR="7620" indent="-229235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  <a:tab pos="1621790" algn="l"/>
                <a:tab pos="2835275" algn="l"/>
                <a:tab pos="3693160" algn="l"/>
                <a:tab pos="4045585" algn="l"/>
                <a:tab pos="5363845" algn="l"/>
                <a:tab pos="6250940" algn="l"/>
                <a:tab pos="7080250" algn="l"/>
                <a:tab pos="7642859" algn="l"/>
                <a:tab pos="8130540" algn="l"/>
                <a:tab pos="8682355" algn="l"/>
              </a:tabLst>
            </a:pPr>
            <a:r>
              <a:rPr sz="2800" b="1" spc="-55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orde</a:t>
            </a:r>
            <a:r>
              <a:rPr sz="2800" b="1" spc="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800" spc="-55" dirty="0">
                <a:latin typeface="Trebuchet MS"/>
                <a:cs typeface="Trebuchet MS"/>
              </a:rPr>
              <a:t>V</a:t>
            </a:r>
            <a:r>
              <a:rPr sz="2800" spc="-10" dirty="0">
                <a:latin typeface="Trebuchet MS"/>
                <a:cs typeface="Trebuchet MS"/>
              </a:rPr>
              <a:t>is</a:t>
            </a:r>
            <a:r>
              <a:rPr sz="2800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ve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ex</a:t>
            </a:r>
            <a:r>
              <a:rPr sz="2800" spc="-5" dirty="0">
                <a:latin typeface="Trebuchet MS"/>
                <a:cs typeface="Trebuchet MS"/>
              </a:rPr>
              <a:t>,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vi</a:t>
            </a:r>
            <a:r>
              <a:rPr sz="2800" spc="5" dirty="0">
                <a:latin typeface="Trebuchet MS"/>
                <a:cs typeface="Trebuchet MS"/>
              </a:rPr>
              <a:t>s</a:t>
            </a:r>
            <a:r>
              <a:rPr sz="2800" spc="-10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al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f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it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n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ighbo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s,  </a:t>
            </a:r>
            <a:r>
              <a:rPr sz="2800" spc="-10" dirty="0">
                <a:latin typeface="Trebuchet MS"/>
                <a:cs typeface="Trebuchet MS"/>
              </a:rPr>
              <a:t>then visit </a:t>
            </a:r>
            <a:r>
              <a:rPr sz="2800" spc="-5" dirty="0">
                <a:latin typeface="Trebuchet MS"/>
                <a:cs typeface="Trebuchet MS"/>
              </a:rPr>
              <a:t>all of </a:t>
            </a:r>
            <a:r>
              <a:rPr sz="2800" spc="-10" dirty="0">
                <a:latin typeface="Trebuchet MS"/>
                <a:cs typeface="Trebuchet MS"/>
              </a:rPr>
              <a:t>the neighbors </a:t>
            </a:r>
            <a:r>
              <a:rPr sz="2800" spc="-5" dirty="0">
                <a:latin typeface="Trebuchet MS"/>
                <a:cs typeface="Trebuchet MS"/>
              </a:rPr>
              <a:t>of its </a:t>
            </a:r>
            <a:r>
              <a:rPr sz="2800" spc="-10" dirty="0">
                <a:latin typeface="Trebuchet MS"/>
                <a:cs typeface="Trebuchet MS"/>
              </a:rPr>
              <a:t>neighbors, </a:t>
            </a:r>
            <a:r>
              <a:rPr sz="2800" spc="-5" dirty="0">
                <a:latin typeface="Trebuchet MS"/>
                <a:cs typeface="Trebuchet MS"/>
              </a:rPr>
              <a:t>. .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BFS </a:t>
            </a:r>
            <a:r>
              <a:rPr sz="2800" spc="-10" dirty="0">
                <a:latin typeface="Calibri"/>
                <a:cs typeface="Calibri"/>
              </a:rPr>
              <a:t>is that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BFS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best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finding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shortest paths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given  </a:t>
            </a:r>
            <a:r>
              <a:rPr sz="2800" spc="-15" dirty="0">
                <a:latin typeface="Calibri"/>
                <a:cs typeface="Calibri"/>
              </a:rPr>
              <a:t>Graph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  <a:tab pos="1550035" algn="l"/>
                <a:tab pos="2646680" algn="l"/>
                <a:tab pos="3329304" algn="l"/>
                <a:tab pos="5132070" algn="l"/>
                <a:tab pos="5815330" algn="l"/>
                <a:tab pos="7874634" algn="l"/>
                <a:tab pos="9384665" algn="l"/>
              </a:tabLst>
            </a:pPr>
            <a:r>
              <a:rPr sz="2800" spc="-5" dirty="0">
                <a:latin typeface="Trebuchet MS"/>
                <a:cs typeface="Trebuchet MS"/>
              </a:rPr>
              <a:t>Needs	flags	or	someway	</a:t>
            </a:r>
            <a:r>
              <a:rPr sz="2800" spc="-10" dirty="0">
                <a:latin typeface="Trebuchet MS"/>
                <a:cs typeface="Trebuchet MS"/>
              </a:rPr>
              <a:t>to	preventing	</a:t>
            </a:r>
            <a:r>
              <a:rPr sz="2800" spc="-5" dirty="0">
                <a:latin typeface="Trebuchet MS"/>
                <a:cs typeface="Trebuchet MS"/>
              </a:rPr>
              <a:t>infinite	loops:</a:t>
            </a:r>
            <a:endParaRPr sz="28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680"/>
              </a:spcBef>
            </a:pP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Weakness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64" name="Google Shape;64;p8"/>
          <p:cNvGrpSpPr/>
          <p:nvPr/>
        </p:nvGrpSpPr>
        <p:grpSpPr>
          <a:xfrm>
            <a:off x="23868" y="-9965"/>
            <a:ext cx="12192000" cy="6855016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940418" y="793924"/>
            <a:ext cx="10712157" cy="62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INSTITUTE</a:t>
            </a:r>
            <a:endParaRPr sz="3533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900915" y="1825041"/>
            <a:ext cx="10291474" cy="42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sz="1353" dirty="0"/>
          </a:p>
          <a:p>
            <a:endParaRPr sz="21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Focus on research and spirit of innovation that will drive academic orientation and pursuit at JECRC University. 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Identify, based on informed perception of Indian, regional and global needs, areas of focus and specialization on which the University can concentrate.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Undertake collaborative projects that offer opportunities for long-term interaction between academia and industry.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Develop human potential to its fullest extent so that intellectually capable and imaginatively gifted leaders can emerge in a range of professions.</a:t>
            </a:r>
            <a:endParaRPr sz="1353" dirty="0"/>
          </a:p>
        </p:txBody>
      </p:sp>
    </p:spTree>
    <p:extLst>
      <p:ext uri="{BB962C8B-B14F-4D97-AF65-F5344CB8AC3E}">
        <p14:creationId xmlns:p14="http://schemas.microsoft.com/office/powerpoint/2010/main" val="252209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737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Calibri Light"/>
                <a:cs typeface="Calibri Light"/>
              </a:rPr>
              <a:t>BFS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9"/>
            <a:ext cx="8026400" cy="26050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0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queue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endParaRPr sz="2800">
              <a:latin typeface="Calibri"/>
              <a:cs typeface="Calibri"/>
            </a:endParaRPr>
          </a:p>
          <a:p>
            <a:pPr marL="12700" marR="3203575">
              <a:lnSpc>
                <a:spcPct val="1197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mark v as </a:t>
            </a:r>
            <a:r>
              <a:rPr sz="2800" spc="-10" dirty="0">
                <a:latin typeface="Calibri"/>
                <a:cs typeface="Calibri"/>
              </a:rPr>
              <a:t>visited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put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Q  while Q 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non-empty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Calibri"/>
                <a:cs typeface="Calibri"/>
              </a:rPr>
              <a:t>remove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head </a:t>
            </a:r>
            <a:r>
              <a:rPr sz="2800" spc="-5" dirty="0">
                <a:latin typeface="Calibri"/>
                <a:cs typeface="Calibri"/>
              </a:rPr>
              <a:t>u of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mark and enqueue all </a:t>
            </a:r>
            <a:r>
              <a:rPr sz="2800" spc="-15" dirty="0">
                <a:latin typeface="Calibri"/>
                <a:cs typeface="Calibri"/>
              </a:rPr>
              <a:t>(unvisited) neighbours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203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 Light"/>
                <a:cs typeface="Calibri Light"/>
              </a:rPr>
              <a:t>Example </a:t>
            </a:r>
            <a:r>
              <a:rPr b="0" dirty="0">
                <a:latin typeface="Calibri Light"/>
                <a:cs typeface="Calibri Light"/>
              </a:rPr>
              <a:t>: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25" dirty="0">
                <a:latin typeface="Calibri Light"/>
                <a:cs typeface="Calibri Light"/>
              </a:rPr>
              <a:t>BFS</a:t>
            </a:r>
          </a:p>
        </p:txBody>
      </p:sp>
      <p:sp>
        <p:nvSpPr>
          <p:cNvPr id="3" name="object 3"/>
          <p:cNvSpPr/>
          <p:nvPr/>
        </p:nvSpPr>
        <p:spPr>
          <a:xfrm>
            <a:off x="3104390" y="1825751"/>
            <a:ext cx="598322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50592" y="1825751"/>
            <a:ext cx="72908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513078" y="1825751"/>
            <a:ext cx="7165847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90216" y="1825751"/>
            <a:ext cx="721156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86585" y="1825751"/>
            <a:ext cx="7418831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12492" y="1825751"/>
            <a:ext cx="73670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24100" y="1825751"/>
            <a:ext cx="7543800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19529" y="1825751"/>
            <a:ext cx="755294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46022" y="1825751"/>
            <a:ext cx="729995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940418" y="793924"/>
            <a:ext cx="10712157" cy="6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DEPARTMENT</a:t>
            </a:r>
            <a:endParaRPr sz="1353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4294967295"/>
          </p:nvPr>
        </p:nvSpPr>
        <p:spPr>
          <a:xfrm>
            <a:off x="8778812" y="6376753"/>
            <a:ext cx="2803350" cy="2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3190"/>
            <a:ext cx="9738324" cy="41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Department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renowned Centre of excellence in computer science and engineering and make competent engineers &amp; professionals with high ethical values prepared for lifelong learning.</a:t>
            </a:r>
            <a:endParaRPr sz="1353"/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Department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M1- To impart outcome based education for emerging technologies in the field of computer science and engineering.  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M2 - To provide opportunities for interaction between academia and industry.  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M3 - To provide platform for lifelong learning by accepting the change in technologies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M4 - To develop aptitude of fulfilling social responsibilities</a:t>
            </a:r>
            <a:r>
              <a:rPr lang="en-US" sz="1428" dirty="0">
                <a:solidFill>
                  <a:schemeClr val="dk1"/>
                </a:solidFill>
              </a:rPr>
              <a:t>.</a:t>
            </a:r>
            <a:endParaRPr sz="1353"/>
          </a:p>
          <a:p>
            <a:endParaRPr sz="1428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6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024" y="361899"/>
            <a:ext cx="57423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rebuchet MS"/>
                <a:cs typeface="Trebuchet MS"/>
              </a:rPr>
              <a:t>DFS-Depth First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85195" y="2080642"/>
            <a:ext cx="6908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tree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1314069"/>
            <a:ext cx="9424035" cy="186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i="1" spc="-5" dirty="0">
                <a:latin typeface="Trebuchet MS"/>
                <a:cs typeface="Trebuchet MS"/>
              </a:rPr>
              <a:t>Idea</a:t>
            </a:r>
            <a:r>
              <a:rPr sz="2800" b="1" spc="-5" dirty="0">
                <a:latin typeface="Trebuchet MS"/>
                <a:cs typeface="Trebuchet MS"/>
              </a:rPr>
              <a:t>: </a:t>
            </a:r>
            <a:r>
              <a:rPr sz="2800" b="1" spc="-25" dirty="0">
                <a:latin typeface="Trebuchet MS"/>
                <a:cs typeface="Trebuchet MS"/>
              </a:rPr>
              <a:t>Follow </a:t>
            </a:r>
            <a:r>
              <a:rPr sz="2800" b="1" spc="-5" dirty="0">
                <a:latin typeface="Trebuchet MS"/>
                <a:cs typeface="Trebuchet MS"/>
              </a:rPr>
              <a:t>a single path to its end, </a:t>
            </a:r>
            <a:r>
              <a:rPr sz="2800" b="1" spc="-10" dirty="0">
                <a:latin typeface="Trebuchet MS"/>
                <a:cs typeface="Trebuchet MS"/>
              </a:rPr>
              <a:t>then</a:t>
            </a:r>
            <a:r>
              <a:rPr sz="2800" b="1" spc="55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backtrack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  <a:tab pos="751840" algn="l"/>
                <a:tab pos="1400810" algn="l"/>
                <a:tab pos="3199765" algn="l"/>
                <a:tab pos="3928110" algn="l"/>
                <a:tab pos="5786120" algn="l"/>
                <a:tab pos="6383655" algn="l"/>
                <a:tab pos="8159115" algn="l"/>
                <a:tab pos="8613775" algn="l"/>
              </a:tabLst>
            </a:pPr>
            <a:r>
              <a:rPr sz="2800" spc="-5" dirty="0">
                <a:latin typeface="Trebuchet MS"/>
                <a:cs typeface="Trebuchet MS"/>
              </a:rPr>
              <a:t>Is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l</a:t>
            </a:r>
            <a:r>
              <a:rPr sz="2800" spc="-5" dirty="0">
                <a:latin typeface="Trebuchet MS"/>
                <a:cs typeface="Trebuchet MS"/>
              </a:rPr>
              <a:t>gorithm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for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tr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v</a:t>
            </a:r>
            <a:r>
              <a:rPr sz="2800" spc="-10" dirty="0">
                <a:latin typeface="Trebuchet MS"/>
                <a:cs typeface="Trebuchet MS"/>
              </a:rPr>
              <a:t>ersin</a:t>
            </a:r>
            <a:r>
              <a:rPr sz="2800" spc="-5" dirty="0">
                <a:latin typeface="Trebuchet MS"/>
                <a:cs typeface="Trebuchet MS"/>
              </a:rPr>
              <a:t>g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searc</a:t>
            </a:r>
            <a:r>
              <a:rPr sz="2800" spc="5" dirty="0">
                <a:latin typeface="Trebuchet MS"/>
                <a:cs typeface="Trebuchet MS"/>
              </a:rPr>
              <a:t>h</a:t>
            </a:r>
            <a:r>
              <a:rPr sz="2800" spc="-10" dirty="0">
                <a:latin typeface="Trebuchet MS"/>
                <a:cs typeface="Trebuchet MS"/>
              </a:rPr>
              <a:t>in</a:t>
            </a:r>
            <a:r>
              <a:rPr sz="2800" spc="-5" dirty="0">
                <a:latin typeface="Trebuchet MS"/>
                <a:cs typeface="Trebuchet MS"/>
              </a:rPr>
              <a:t>g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10" dirty="0">
                <a:latin typeface="Trebuchet MS"/>
                <a:cs typeface="Trebuchet MS"/>
              </a:rPr>
              <a:t>ee,  structure </a:t>
            </a:r>
            <a:r>
              <a:rPr sz="2800" spc="-5" dirty="0">
                <a:latin typeface="Trebuchet MS"/>
                <a:cs typeface="Trebuchet MS"/>
              </a:rPr>
              <a:t>or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274976"/>
            <a:ext cx="10359391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One starts </a:t>
            </a:r>
            <a:r>
              <a:rPr sz="2800" dirty="0">
                <a:latin typeface="Trebuchet MS"/>
                <a:cs typeface="Trebuchet MS"/>
              </a:rPr>
              <a:t>at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dirty="0">
                <a:latin typeface="Trebuchet MS"/>
                <a:cs typeface="Trebuchet MS"/>
              </a:rPr>
              <a:t>root </a:t>
            </a:r>
            <a:r>
              <a:rPr sz="2800" spc="-5" dirty="0">
                <a:latin typeface="Trebuchet MS"/>
                <a:cs typeface="Trebuchet MS"/>
              </a:rPr>
              <a:t>(selecting </a:t>
            </a:r>
            <a:r>
              <a:rPr sz="2800" dirty="0">
                <a:latin typeface="Trebuchet MS"/>
                <a:cs typeface="Trebuchet MS"/>
              </a:rPr>
              <a:t>some </a:t>
            </a:r>
            <a:r>
              <a:rPr sz="2800" spc="-10" dirty="0">
                <a:latin typeface="Trebuchet MS"/>
                <a:cs typeface="Trebuchet MS"/>
              </a:rPr>
              <a:t>node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dirty="0">
                <a:latin typeface="Trebuchet MS"/>
                <a:cs typeface="Trebuchet MS"/>
              </a:rPr>
              <a:t>root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graph case)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explores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5" dirty="0">
                <a:latin typeface="Trebuchet MS"/>
                <a:cs typeface="Trebuchet MS"/>
              </a:rPr>
              <a:t>far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5" dirty="0">
                <a:latin typeface="Trebuchet MS"/>
                <a:cs typeface="Trebuchet MS"/>
              </a:rPr>
              <a:t>possible along </a:t>
            </a:r>
            <a:r>
              <a:rPr sz="2800" spc="-10" dirty="0">
                <a:latin typeface="Trebuchet MS"/>
                <a:cs typeface="Trebuchet MS"/>
              </a:rPr>
              <a:t>each branch  before</a:t>
            </a:r>
            <a:r>
              <a:rPr sz="2800" spc="-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backtracking.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042" y="375032"/>
            <a:ext cx="77241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DFS </a:t>
            </a:r>
            <a:r>
              <a:rPr spc="-5" dirty="0"/>
              <a:t>ALGORITHM </a:t>
            </a:r>
            <a:r>
              <a:rPr dirty="0"/>
              <a:t>USING</a:t>
            </a:r>
            <a:r>
              <a:rPr spc="-305" dirty="0"/>
              <a:t> </a:t>
            </a:r>
            <a:r>
              <a:rPr spc="-90" dirty="0"/>
              <a:t>STACK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609676"/>
            <a:ext cx="29102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libri Light"/>
                <a:cs typeface="Calibri Light"/>
              </a:rPr>
              <a:t>Example:DFS</a:t>
            </a:r>
          </a:p>
        </p:txBody>
      </p:sp>
      <p:sp>
        <p:nvSpPr>
          <p:cNvPr id="3" name="object 3"/>
          <p:cNvSpPr/>
          <p:nvPr/>
        </p:nvSpPr>
        <p:spPr>
          <a:xfrm>
            <a:off x="2945892" y="1825751"/>
            <a:ext cx="66812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383791" y="1286255"/>
            <a:ext cx="8298180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295146" y="1239011"/>
            <a:ext cx="7601711" cy="482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1283207"/>
            <a:ext cx="8001000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740409" y="1825751"/>
            <a:ext cx="825398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409700"/>
            <a:ext cx="8674608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778507" y="1333500"/>
            <a:ext cx="8863584" cy="484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511808" y="1245107"/>
            <a:ext cx="8686800" cy="493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870005" y="707768"/>
            <a:ext cx="10712157" cy="6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COURSE OUTCOME</a:t>
            </a:r>
            <a:endParaRPr sz="1353"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4294967295"/>
          </p:nvPr>
        </p:nvSpPr>
        <p:spPr>
          <a:xfrm>
            <a:off x="8778812" y="6376753"/>
            <a:ext cx="2803350" cy="2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3190"/>
            <a:ext cx="9738324" cy="41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CO1: Apply the concepts of data structure, data type and array data structure and analyze the algorithms and determine their time complexity.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CO2: Apply various data structure such as stacks, Linked List, queues, trees and graphs to solve various computing problems using C-programming language.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CO3: Implement standard algorithms for searching &amp; sorting and identify when to choose which technique.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CO4: Apply the data structure that efficiently models the information in a problem.</a:t>
            </a:r>
            <a:endParaRPr lang="en-US" sz="24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7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459991"/>
            <a:ext cx="8927592" cy="4716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882" y="413132"/>
            <a:ext cx="99072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6F2F9F"/>
                </a:solidFill>
              </a:rPr>
              <a:t>Graph </a:t>
            </a:r>
            <a:r>
              <a:rPr spc="-65" dirty="0">
                <a:solidFill>
                  <a:srgbClr val="6F2F9F"/>
                </a:solidFill>
              </a:rPr>
              <a:t>Traversal </a:t>
            </a:r>
            <a:r>
              <a:rPr spc="-5" dirty="0">
                <a:solidFill>
                  <a:srgbClr val="6F2F9F"/>
                </a:solidFill>
              </a:rPr>
              <a:t>Algorithm</a:t>
            </a:r>
            <a:r>
              <a:rPr spc="-28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Complexity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5543"/>
            <a:ext cx="10356851" cy="470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7615" algn="just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Trebuchet MS"/>
                <a:cs typeface="Trebuchet MS"/>
              </a:rPr>
              <a:t>Time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Complexity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Trebuchet MS"/>
                <a:cs typeface="Trebuchet MS"/>
              </a:rPr>
              <a:t>BFS </a:t>
            </a:r>
            <a:r>
              <a:rPr sz="2800" b="1" spc="-5" dirty="0">
                <a:latin typeface="Trebuchet MS"/>
                <a:cs typeface="Trebuchet MS"/>
              </a:rPr>
              <a:t>Vs DFS </a:t>
            </a:r>
            <a:r>
              <a:rPr sz="2800" b="1" spc="-25" dirty="0">
                <a:latin typeface="Trebuchet MS"/>
                <a:cs typeface="Trebuchet MS"/>
              </a:rPr>
              <a:t>Time </a:t>
            </a:r>
            <a:r>
              <a:rPr sz="2800" b="1" spc="-5" dirty="0">
                <a:latin typeface="Trebuchet MS"/>
                <a:cs typeface="Trebuchet MS"/>
              </a:rPr>
              <a:t>complexity : </a:t>
            </a:r>
            <a:r>
              <a:rPr sz="2800" spc="-5" dirty="0">
                <a:latin typeface="Trebuchet MS"/>
                <a:cs typeface="Trebuchet MS"/>
              </a:rPr>
              <a:t>O(V+E), </a:t>
            </a:r>
            <a:r>
              <a:rPr sz="2800" spc="-10" dirty="0">
                <a:latin typeface="Trebuchet MS"/>
                <a:cs typeface="Trebuchet MS"/>
              </a:rPr>
              <a:t>when </a:t>
            </a:r>
            <a:r>
              <a:rPr sz="2800" spc="-5" dirty="0">
                <a:latin typeface="Trebuchet MS"/>
                <a:cs typeface="Trebuchet MS"/>
              </a:rPr>
              <a:t>implemented  </a:t>
            </a:r>
            <a:r>
              <a:rPr sz="2800" spc="-10" dirty="0">
                <a:latin typeface="Trebuchet MS"/>
                <a:cs typeface="Trebuchet MS"/>
              </a:rPr>
              <a:t>using the </a:t>
            </a:r>
            <a:r>
              <a:rPr sz="2800" spc="-5" dirty="0">
                <a:latin typeface="Trebuchet MS"/>
                <a:cs typeface="Trebuchet MS"/>
              </a:rPr>
              <a:t>adjacency list. </a:t>
            </a:r>
            <a:r>
              <a:rPr sz="2800" spc="-10" dirty="0">
                <a:latin typeface="Trebuchet MS"/>
                <a:cs typeface="Trebuchet MS"/>
              </a:rPr>
              <a:t>Where </a:t>
            </a:r>
            <a:r>
              <a:rPr sz="2800" spc="-5" dirty="0">
                <a:latin typeface="Trebuchet MS"/>
                <a:cs typeface="Trebuchet MS"/>
              </a:rPr>
              <a:t>V </a:t>
            </a:r>
            <a:r>
              <a:rPr sz="2800" spc="-10" dirty="0">
                <a:latin typeface="Trebuchet MS"/>
                <a:cs typeface="Trebuchet MS"/>
              </a:rPr>
              <a:t>is number </a:t>
            </a:r>
            <a:r>
              <a:rPr sz="2800" spc="-5" dirty="0">
                <a:latin typeface="Trebuchet MS"/>
                <a:cs typeface="Trebuchet MS"/>
              </a:rPr>
              <a:t>of vertices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graph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E </a:t>
            </a:r>
            <a:r>
              <a:rPr sz="2800" spc="-10" dirty="0">
                <a:latin typeface="Trebuchet MS"/>
                <a:cs typeface="Trebuchet MS"/>
              </a:rPr>
              <a:t>is number </a:t>
            </a:r>
            <a:r>
              <a:rPr sz="2800" spc="-5" dirty="0">
                <a:latin typeface="Trebuchet MS"/>
                <a:cs typeface="Trebuchet MS"/>
              </a:rPr>
              <a:t>of edges </a:t>
            </a:r>
            <a:r>
              <a:rPr sz="2800" spc="-10" dirty="0">
                <a:latin typeface="Trebuchet MS"/>
                <a:cs typeface="Trebuchet MS"/>
              </a:rPr>
              <a:t>in the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i="1" spc="-10" dirty="0">
                <a:latin typeface="Trebuchet MS"/>
                <a:cs typeface="Trebuchet MS"/>
              </a:rPr>
              <a:t>Space </a:t>
            </a:r>
            <a:r>
              <a:rPr sz="2800" b="1" i="1" spc="-5" dirty="0">
                <a:latin typeface="Trebuchet MS"/>
                <a:cs typeface="Trebuchet MS"/>
              </a:rPr>
              <a:t>complexity</a:t>
            </a:r>
            <a:r>
              <a:rPr sz="2800" b="1" i="1" spc="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(memory)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50100"/>
              </a:lnSpc>
              <a:spcBef>
                <a:spcPts val="990"/>
              </a:spcBef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BFS </a:t>
            </a:r>
            <a:r>
              <a:rPr sz="2800" spc="-5" dirty="0">
                <a:latin typeface="Trebuchet MS"/>
                <a:cs typeface="Trebuchet MS"/>
              </a:rPr>
              <a:t>:</a:t>
            </a:r>
            <a:r>
              <a:rPr sz="2800" i="1" spc="-5" dirty="0">
                <a:latin typeface="Trebuchet MS"/>
                <a:cs typeface="Trebuchet MS"/>
              </a:rPr>
              <a:t>Space complexity </a:t>
            </a:r>
            <a:r>
              <a:rPr sz="2800" i="1" spc="-10" dirty="0">
                <a:latin typeface="Trebuchet MS"/>
                <a:cs typeface="Trebuchet MS"/>
              </a:rPr>
              <a:t>is </a:t>
            </a:r>
            <a:r>
              <a:rPr sz="2800" i="1" spc="-5" dirty="0">
                <a:latin typeface="Trebuchet MS"/>
                <a:cs typeface="Trebuchet MS"/>
              </a:rPr>
              <a:t>O(|V|) </a:t>
            </a:r>
            <a:r>
              <a:rPr sz="2800" i="1" spc="-10" dirty="0">
                <a:latin typeface="Trebuchet MS"/>
                <a:cs typeface="Trebuchet MS"/>
              </a:rPr>
              <a:t>as well </a:t>
            </a:r>
            <a:r>
              <a:rPr sz="2800" i="1" spc="-5" dirty="0">
                <a:latin typeface="Trebuchet MS"/>
                <a:cs typeface="Trebuchet MS"/>
              </a:rPr>
              <a:t>- since </a:t>
            </a:r>
            <a:r>
              <a:rPr sz="2800" i="1" spc="-10" dirty="0">
                <a:latin typeface="Trebuchet MS"/>
                <a:cs typeface="Trebuchet MS"/>
              </a:rPr>
              <a:t>at </a:t>
            </a:r>
            <a:r>
              <a:rPr sz="2800" i="1" spc="-5" dirty="0">
                <a:latin typeface="Trebuchet MS"/>
                <a:cs typeface="Trebuchet MS"/>
              </a:rPr>
              <a:t>worst </a:t>
            </a:r>
            <a:r>
              <a:rPr sz="2800" i="1" dirty="0">
                <a:latin typeface="Trebuchet MS"/>
                <a:cs typeface="Trebuchet MS"/>
              </a:rPr>
              <a:t>case  </a:t>
            </a:r>
            <a:r>
              <a:rPr sz="2800" i="1" spc="-10" dirty="0">
                <a:latin typeface="Trebuchet MS"/>
                <a:cs typeface="Trebuchet MS"/>
              </a:rPr>
              <a:t>you need </a:t>
            </a:r>
            <a:r>
              <a:rPr sz="2800" i="1" spc="-5" dirty="0">
                <a:latin typeface="Trebuchet MS"/>
                <a:cs typeface="Trebuchet MS"/>
              </a:rPr>
              <a:t>to </a:t>
            </a:r>
            <a:r>
              <a:rPr sz="2800" i="1" spc="-10" dirty="0">
                <a:latin typeface="Trebuchet MS"/>
                <a:cs typeface="Trebuchet MS"/>
              </a:rPr>
              <a:t>hold </a:t>
            </a:r>
            <a:r>
              <a:rPr sz="2800" i="1" spc="-5" dirty="0">
                <a:latin typeface="Trebuchet MS"/>
                <a:cs typeface="Trebuchet MS"/>
              </a:rPr>
              <a:t>all vertices </a:t>
            </a:r>
            <a:r>
              <a:rPr sz="2800" i="1" spc="-10" dirty="0">
                <a:latin typeface="Trebuchet MS"/>
                <a:cs typeface="Trebuchet MS"/>
              </a:rPr>
              <a:t>in </a:t>
            </a:r>
            <a:r>
              <a:rPr sz="2800" i="1" spc="-5" dirty="0">
                <a:latin typeface="Trebuchet MS"/>
                <a:cs typeface="Trebuchet MS"/>
              </a:rPr>
              <a:t>the</a:t>
            </a:r>
            <a:r>
              <a:rPr sz="2800" i="1" spc="50" dirty="0">
                <a:latin typeface="Trebuchet MS"/>
                <a:cs typeface="Trebuchet MS"/>
              </a:rPr>
              <a:t> </a:t>
            </a:r>
            <a:r>
              <a:rPr sz="2800" i="1" spc="-5" dirty="0">
                <a:latin typeface="Trebuchet MS"/>
                <a:cs typeface="Trebuchet MS"/>
              </a:rPr>
              <a:t>queue.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73892"/>
            <a:ext cx="10360660" cy="4666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DFS</a:t>
            </a:r>
            <a:r>
              <a:rPr sz="2800" spc="-5" dirty="0">
                <a:latin typeface="Trebuchet MS"/>
                <a:cs typeface="Trebuchet MS"/>
              </a:rPr>
              <a:t>: Space Complexity </a:t>
            </a:r>
            <a:r>
              <a:rPr sz="2800" spc="-10" dirty="0">
                <a:latin typeface="Trebuchet MS"/>
                <a:cs typeface="Trebuchet MS"/>
              </a:rPr>
              <a:t>depends </a:t>
            </a:r>
            <a:r>
              <a:rPr sz="2800" spc="-5" dirty="0">
                <a:latin typeface="Trebuchet MS"/>
                <a:cs typeface="Trebuchet MS"/>
              </a:rPr>
              <a:t>on </a:t>
            </a:r>
            <a:r>
              <a:rPr sz="2800" spc="-10" dirty="0">
                <a:latin typeface="Trebuchet MS"/>
                <a:cs typeface="Trebuchet MS"/>
              </a:rPr>
              <a:t>the implementation, </a:t>
            </a:r>
            <a:r>
              <a:rPr sz="2800" spc="-5" dirty="0">
                <a:latin typeface="Trebuchet MS"/>
                <a:cs typeface="Trebuchet MS"/>
              </a:rPr>
              <a:t>a  recursive implementation can </a:t>
            </a:r>
            <a:r>
              <a:rPr sz="2800" spc="-10" dirty="0">
                <a:latin typeface="Trebuchet MS"/>
                <a:cs typeface="Trebuchet MS"/>
              </a:rPr>
              <a:t>have </a:t>
            </a:r>
            <a:r>
              <a:rPr sz="2800" spc="-5" dirty="0">
                <a:latin typeface="Trebuchet MS"/>
                <a:cs typeface="Trebuchet MS"/>
              </a:rPr>
              <a:t>a O(h) space </a:t>
            </a:r>
            <a:r>
              <a:rPr sz="2800" spc="-10" dirty="0">
                <a:latin typeface="Trebuchet MS"/>
                <a:cs typeface="Trebuchet MS"/>
              </a:rPr>
              <a:t>complexity  [worst </a:t>
            </a:r>
            <a:r>
              <a:rPr sz="2800" spc="-5" dirty="0">
                <a:latin typeface="Trebuchet MS"/>
                <a:cs typeface="Trebuchet MS"/>
              </a:rPr>
              <a:t>case], </a:t>
            </a:r>
            <a:r>
              <a:rPr sz="2800" spc="-10" dirty="0">
                <a:latin typeface="Trebuchet MS"/>
                <a:cs typeface="Trebuchet MS"/>
              </a:rPr>
              <a:t>where </a:t>
            </a:r>
            <a:r>
              <a:rPr sz="2800" spc="-5" dirty="0">
                <a:latin typeface="Trebuchet MS"/>
                <a:cs typeface="Trebuchet MS"/>
              </a:rPr>
              <a:t>h </a:t>
            </a:r>
            <a:r>
              <a:rPr sz="2800" spc="-10" dirty="0">
                <a:latin typeface="Trebuchet MS"/>
                <a:cs typeface="Trebuchet MS"/>
              </a:rPr>
              <a:t>is the </a:t>
            </a:r>
            <a:r>
              <a:rPr sz="2800" spc="-5" dirty="0">
                <a:latin typeface="Trebuchet MS"/>
                <a:cs typeface="Trebuchet MS"/>
              </a:rPr>
              <a:t>maximal </a:t>
            </a:r>
            <a:r>
              <a:rPr sz="2800" spc="-10" dirty="0">
                <a:latin typeface="Trebuchet MS"/>
                <a:cs typeface="Trebuchet MS"/>
              </a:rPr>
              <a:t>depth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your </a:t>
            </a:r>
            <a:r>
              <a:rPr sz="2800" spc="-5" dirty="0">
                <a:latin typeface="Trebuchet MS"/>
                <a:cs typeface="Trebuchet MS"/>
              </a:rPr>
              <a:t>tree. But  Depth-first </a:t>
            </a:r>
            <a:r>
              <a:rPr sz="2800" spc="-10" dirty="0">
                <a:latin typeface="Trebuchet MS"/>
                <a:cs typeface="Trebuchet MS"/>
              </a:rPr>
              <a:t>can </a:t>
            </a:r>
            <a:r>
              <a:rPr sz="2800" spc="-5" dirty="0">
                <a:latin typeface="Trebuchet MS"/>
                <a:cs typeface="Trebuchet MS"/>
              </a:rPr>
              <a:t>waste time going down a “rabbit hole”, </a:t>
            </a:r>
            <a:r>
              <a:rPr sz="2800" spc="-10" dirty="0">
                <a:latin typeface="Trebuchet MS"/>
                <a:cs typeface="Trebuchet MS"/>
              </a:rPr>
              <a:t>when  </a:t>
            </a:r>
            <a:r>
              <a:rPr sz="2800" spc="-5" dirty="0">
                <a:latin typeface="Trebuchet MS"/>
                <a:cs typeface="Trebuchet MS"/>
              </a:rPr>
              <a:t>solution </a:t>
            </a:r>
            <a:r>
              <a:rPr sz="2800" spc="-10" dirty="0">
                <a:latin typeface="Trebuchet MS"/>
                <a:cs typeface="Trebuchet MS"/>
              </a:rPr>
              <a:t>is high in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tree.</a:t>
            </a:r>
            <a:endParaRPr sz="2800">
              <a:latin typeface="Trebuchet MS"/>
              <a:cs typeface="Trebuchet MS"/>
            </a:endParaRPr>
          </a:p>
          <a:p>
            <a:pPr marL="241300" marR="10160" indent="-22923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i="1" spc="-10" dirty="0">
                <a:latin typeface="Trebuchet MS"/>
                <a:cs typeface="Trebuchet MS"/>
              </a:rPr>
              <a:t>Worst Case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DFS will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best </a:t>
            </a:r>
            <a:r>
              <a:rPr sz="2800" spc="-10" dirty="0">
                <a:latin typeface="Trebuchet MS"/>
                <a:cs typeface="Trebuchet MS"/>
              </a:rPr>
              <a:t>case </a:t>
            </a:r>
            <a:r>
              <a:rPr sz="2800" spc="-5" dirty="0">
                <a:latin typeface="Trebuchet MS"/>
                <a:cs typeface="Trebuchet MS"/>
              </a:rPr>
              <a:t>for BFS, </a:t>
            </a:r>
            <a:r>
              <a:rPr sz="2800" spc="-10" dirty="0">
                <a:latin typeface="Trebuchet MS"/>
                <a:cs typeface="Trebuchet MS"/>
              </a:rPr>
              <a:t>and the </a:t>
            </a:r>
            <a:r>
              <a:rPr sz="2800" i="1" spc="-5" dirty="0">
                <a:latin typeface="Trebuchet MS"/>
                <a:cs typeface="Trebuchet MS"/>
              </a:rPr>
              <a:t>Best  </a:t>
            </a:r>
            <a:r>
              <a:rPr sz="2800" i="1" spc="-10" dirty="0">
                <a:latin typeface="Trebuchet MS"/>
                <a:cs typeface="Trebuchet MS"/>
              </a:rPr>
              <a:t>Case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DFS will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the worst case </a:t>
            </a:r>
            <a:r>
              <a:rPr sz="2800" spc="-5" dirty="0">
                <a:latin typeface="Trebuchet MS"/>
                <a:cs typeface="Trebuchet MS"/>
              </a:rPr>
              <a:t>for</a:t>
            </a:r>
            <a:r>
              <a:rPr sz="2800" spc="1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BFS.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7854" y="337184"/>
            <a:ext cx="2334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Conclusion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40" y="817244"/>
            <a:ext cx="10357485" cy="5545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Graph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non-linear data </a:t>
            </a:r>
            <a:r>
              <a:rPr sz="2400" dirty="0">
                <a:latin typeface="Trebuchet MS"/>
                <a:cs typeface="Trebuchet MS"/>
              </a:rPr>
              <a:t>structure, </a:t>
            </a:r>
            <a:r>
              <a:rPr sz="2400" spc="-5" dirty="0">
                <a:latin typeface="Trebuchet MS"/>
                <a:cs typeface="Trebuchet MS"/>
              </a:rPr>
              <a:t>which </a:t>
            </a:r>
            <a:r>
              <a:rPr sz="2400" dirty="0">
                <a:latin typeface="Trebuchet MS"/>
                <a:cs typeface="Trebuchet MS"/>
              </a:rPr>
              <a:t>consists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vertices(or  </a:t>
            </a:r>
            <a:r>
              <a:rPr sz="2400" spc="-5" dirty="0">
                <a:latin typeface="Trebuchet MS"/>
                <a:cs typeface="Trebuchet MS"/>
              </a:rPr>
              <a:t>nodes) </a:t>
            </a:r>
            <a:r>
              <a:rPr sz="2400" dirty="0">
                <a:latin typeface="Trebuchet MS"/>
                <a:cs typeface="Trebuchet MS"/>
              </a:rPr>
              <a:t>connected </a:t>
            </a:r>
            <a:r>
              <a:rPr sz="2400" spc="-5" dirty="0">
                <a:latin typeface="Trebuchet MS"/>
                <a:cs typeface="Trebuchet MS"/>
              </a:rPr>
              <a:t>by edges(or arcs) </a:t>
            </a:r>
            <a:r>
              <a:rPr sz="2400" dirty="0">
                <a:latin typeface="Trebuchet MS"/>
                <a:cs typeface="Trebuchet MS"/>
              </a:rPr>
              <a:t>where </a:t>
            </a:r>
            <a:r>
              <a:rPr sz="2400" spc="-5" dirty="0">
                <a:latin typeface="Trebuchet MS"/>
                <a:cs typeface="Trebuchet MS"/>
              </a:rPr>
              <a:t>edges </a:t>
            </a:r>
            <a:r>
              <a:rPr sz="2400" dirty="0">
                <a:latin typeface="Trebuchet MS"/>
                <a:cs typeface="Trebuchet MS"/>
              </a:rPr>
              <a:t>may be </a:t>
            </a:r>
            <a:r>
              <a:rPr sz="2400" spc="-5" dirty="0">
                <a:latin typeface="Trebuchet MS"/>
                <a:cs typeface="Trebuchet MS"/>
              </a:rPr>
              <a:t>directed or  </a:t>
            </a:r>
            <a:r>
              <a:rPr sz="2400" spc="-10" dirty="0">
                <a:latin typeface="Trebuchet MS"/>
                <a:cs typeface="Trebuchet MS"/>
              </a:rPr>
              <a:t>undirected.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is </a:t>
            </a:r>
            <a:r>
              <a:rPr sz="2400" dirty="0">
                <a:latin typeface="Trebuchet MS"/>
                <a:cs typeface="Trebuchet MS"/>
              </a:rPr>
              <a:t>represented </a:t>
            </a:r>
            <a:r>
              <a:rPr sz="2400" spc="-5" dirty="0">
                <a:latin typeface="Trebuchet MS"/>
                <a:cs typeface="Trebuchet MS"/>
              </a:rPr>
              <a:t>by two important ways: Adjacency List </a:t>
            </a:r>
            <a:r>
              <a:rPr sz="2400" dirty="0">
                <a:latin typeface="Trebuchet MS"/>
                <a:cs typeface="Trebuchet MS"/>
              </a:rPr>
              <a:t>and  </a:t>
            </a:r>
            <a:r>
              <a:rPr sz="2400" spc="-5" dirty="0">
                <a:latin typeface="Trebuchet MS"/>
                <a:cs typeface="Trebuchet MS"/>
              </a:rPr>
              <a:t>Adjacency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Matrix.</a:t>
            </a:r>
            <a:endParaRPr sz="2400">
              <a:latin typeface="Trebuchet MS"/>
              <a:cs typeface="Trebuchet MS"/>
            </a:endParaRPr>
          </a:p>
          <a:p>
            <a:pPr marL="241300" marR="707390" indent="-229235" algn="just">
              <a:lnSpc>
                <a:spcPct val="80000"/>
              </a:lnSpc>
              <a:spcBef>
                <a:spcPts val="14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traversal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process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checking </a:t>
            </a:r>
            <a:r>
              <a:rPr sz="2400" dirty="0">
                <a:latin typeface="Trebuchet MS"/>
                <a:cs typeface="Trebuchet MS"/>
              </a:rPr>
              <a:t>or </a:t>
            </a:r>
            <a:r>
              <a:rPr sz="2400" spc="-10" dirty="0">
                <a:latin typeface="Trebuchet MS"/>
                <a:cs typeface="Trebuchet MS"/>
              </a:rPr>
              <a:t>updating </a:t>
            </a:r>
            <a:r>
              <a:rPr sz="2400" spc="-5" dirty="0">
                <a:latin typeface="Trebuchet MS"/>
                <a:cs typeface="Trebuchet MS"/>
              </a:rPr>
              <a:t>each vertex in </a:t>
            </a:r>
            <a:r>
              <a:rPr sz="2400" dirty="0">
                <a:latin typeface="Trebuchet MS"/>
                <a:cs typeface="Trebuchet MS"/>
              </a:rPr>
              <a:t>a  </a:t>
            </a:r>
            <a:r>
              <a:rPr sz="2400" spc="-5" dirty="0">
                <a:latin typeface="Trebuchet MS"/>
                <a:cs typeface="Trebuchet MS"/>
              </a:rPr>
              <a:t>graph.</a:t>
            </a:r>
            <a:endParaRPr sz="2400">
              <a:latin typeface="Trebuchet MS"/>
              <a:cs typeface="Trebuchet MS"/>
            </a:endParaRPr>
          </a:p>
          <a:p>
            <a:pPr marL="241300" indent="-229235" algn="just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traversal means </a:t>
            </a:r>
            <a:r>
              <a:rPr sz="2400" dirty="0">
                <a:latin typeface="Trebuchet MS"/>
                <a:cs typeface="Trebuchet MS"/>
              </a:rPr>
              <a:t>visiting </a:t>
            </a:r>
            <a:r>
              <a:rPr sz="2400" spc="-5" dirty="0">
                <a:latin typeface="Trebuchet MS"/>
                <a:cs typeface="Trebuchet MS"/>
              </a:rPr>
              <a:t>each and exactly one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node.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5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There are two graph traversals: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Breadth first Search: V</a:t>
            </a:r>
            <a:r>
              <a:rPr sz="2400" spc="-5" dirty="0">
                <a:latin typeface="Trebuchet MS"/>
                <a:cs typeface="Trebuchet MS"/>
              </a:rPr>
              <a:t>isits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5" dirty="0">
                <a:latin typeface="Trebuchet MS"/>
                <a:cs typeface="Trebuchet MS"/>
              </a:rPr>
              <a:t>neighbor  vertices before </a:t>
            </a:r>
            <a:r>
              <a:rPr sz="2400" dirty="0">
                <a:latin typeface="Trebuchet MS"/>
                <a:cs typeface="Trebuchet MS"/>
              </a:rPr>
              <a:t>visiting </a:t>
            </a:r>
            <a:r>
              <a:rPr sz="2400" spc="-5" dirty="0">
                <a:latin typeface="Trebuchet MS"/>
                <a:cs typeface="Trebuchet MS"/>
              </a:rPr>
              <a:t>the child vertices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Depth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First Search:</a:t>
            </a:r>
            <a:r>
              <a:rPr sz="2400" spc="-5" dirty="0">
                <a:latin typeface="Trebuchet MS"/>
                <a:cs typeface="Trebuchet MS"/>
              </a:rPr>
              <a:t>is </a:t>
            </a:r>
            <a:r>
              <a:rPr sz="2400" dirty="0">
                <a:latin typeface="Trebuchet MS"/>
                <a:cs typeface="Trebuchet MS"/>
              </a:rPr>
              <a:t>used  for </a:t>
            </a:r>
            <a:r>
              <a:rPr sz="2400" spc="-5" dirty="0">
                <a:latin typeface="Trebuchet MS"/>
                <a:cs typeface="Trebuchet MS"/>
              </a:rPr>
              <a:t>traversing </a:t>
            </a:r>
            <a:r>
              <a:rPr sz="2400" dirty="0">
                <a:latin typeface="Trebuchet MS"/>
                <a:cs typeface="Trebuchet MS"/>
              </a:rPr>
              <a:t>a finite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graph.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7"/>
            <a:ext cx="10354817" cy="2250744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635"/>
              </a:spcBef>
            </a:pPr>
            <a:r>
              <a:rPr spc="-105" dirty="0"/>
              <a:t>GRAPH</a:t>
            </a:r>
            <a:r>
              <a:rPr spc="-10" dirty="0"/>
              <a:t> </a:t>
            </a:r>
            <a:r>
              <a:rPr spc="-270" dirty="0"/>
              <a:t>TRAVERSALS</a:t>
            </a:r>
          </a:p>
          <a:p>
            <a:pPr marL="391160" marR="5080" indent="-62865">
              <a:lnSpc>
                <a:spcPct val="114999"/>
              </a:lnSpc>
              <a:spcBef>
                <a:spcPts val="715"/>
              </a:spcBef>
            </a:pPr>
            <a:r>
              <a:rPr sz="2400" b="0" spc="-5" dirty="0">
                <a:latin typeface="Times New Roman"/>
                <a:cs typeface="Times New Roman"/>
              </a:rPr>
              <a:t>Graph </a:t>
            </a:r>
            <a:r>
              <a:rPr sz="2400" b="0" dirty="0">
                <a:latin typeface="Times New Roman"/>
                <a:cs typeface="Times New Roman"/>
              </a:rPr>
              <a:t>traversal </a:t>
            </a:r>
            <a:r>
              <a:rPr sz="2400" b="0" spc="-5" dirty="0">
                <a:latin typeface="Times New Roman"/>
                <a:cs typeface="Times New Roman"/>
              </a:rPr>
              <a:t>is </a:t>
            </a:r>
            <a:r>
              <a:rPr sz="2400" b="0" dirty="0">
                <a:latin typeface="Times New Roman"/>
                <a:cs typeface="Times New Roman"/>
              </a:rPr>
              <a:t>technique used for searching a vertex in a graph. The graph</a:t>
            </a:r>
            <a:r>
              <a:rPr sz="2400" b="0" spc="-22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traversal  </a:t>
            </a:r>
            <a:r>
              <a:rPr sz="2400" b="0" spc="-5" dirty="0">
                <a:latin typeface="Times New Roman"/>
                <a:cs typeface="Times New Roman"/>
              </a:rPr>
              <a:t>is </a:t>
            </a:r>
            <a:r>
              <a:rPr sz="2400" b="0" dirty="0">
                <a:latin typeface="Times New Roman"/>
                <a:cs typeface="Times New Roman"/>
              </a:rPr>
              <a:t>also used to decide the order of vertices to be visit in the search</a:t>
            </a:r>
            <a:r>
              <a:rPr sz="2400" b="0" spc="-17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201" y="2398014"/>
            <a:ext cx="10161905" cy="3215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graph traversal finds the edges to be used in the search </a:t>
            </a:r>
            <a:r>
              <a:rPr sz="2400" spc="-5" dirty="0">
                <a:latin typeface="Times New Roman"/>
                <a:cs typeface="Times New Roman"/>
              </a:rPr>
              <a:t>process without </a:t>
            </a:r>
            <a:r>
              <a:rPr sz="2400" dirty="0">
                <a:latin typeface="Times New Roman"/>
                <a:cs typeface="Times New Roman"/>
              </a:rPr>
              <a:t>creating  loops that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using graph traversal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visit all vertices of graph without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getting  into looping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graph traversal techniques and they are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follows...</a:t>
            </a:r>
            <a:endParaRPr sz="2400">
              <a:latin typeface="Times New Roman"/>
              <a:cs typeface="Times New Roman"/>
            </a:endParaRPr>
          </a:p>
          <a:p>
            <a:pPr marL="1728470" indent="-688340">
              <a:lnSpc>
                <a:spcPct val="100000"/>
              </a:lnSpc>
              <a:spcBef>
                <a:spcPts val="1190"/>
              </a:spcBef>
              <a:buClr>
                <a:srgbClr val="FFFFFF"/>
              </a:buClr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2400" b="1" dirty="0">
                <a:latin typeface="Times New Roman"/>
                <a:cs typeface="Times New Roman"/>
              </a:rPr>
              <a:t>BFS </a:t>
            </a:r>
            <a:r>
              <a:rPr sz="2400" b="1" spc="-10" dirty="0">
                <a:latin typeface="Times New Roman"/>
                <a:cs typeface="Times New Roman"/>
              </a:rPr>
              <a:t>(breadth </a:t>
            </a:r>
            <a:r>
              <a:rPr sz="2400" b="1" dirty="0">
                <a:latin typeface="Times New Roman"/>
                <a:cs typeface="Times New Roman"/>
              </a:rPr>
              <a:t>first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  <a:p>
            <a:pPr marL="1728470" indent="-688340">
              <a:lnSpc>
                <a:spcPct val="100000"/>
              </a:lnSpc>
              <a:spcBef>
                <a:spcPts val="2245"/>
              </a:spcBef>
              <a:buClr>
                <a:srgbClr val="FFFFFF"/>
              </a:buClr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DFS </a:t>
            </a:r>
            <a:r>
              <a:rPr sz="2400" b="1" dirty="0">
                <a:latin typeface="Times New Roman"/>
                <a:cs typeface="Times New Roman"/>
              </a:rPr>
              <a:t>(depth first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410717"/>
            <a:ext cx="10683875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BFS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(Breadth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First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Search)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72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BFS </a:t>
            </a:r>
            <a:r>
              <a:rPr sz="2400" dirty="0">
                <a:latin typeface="Times New Roman"/>
                <a:cs typeface="Times New Roman"/>
              </a:rPr>
              <a:t>traversal of a graph, produces a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23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graph without any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80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b="1" spc="-5" dirty="0">
                <a:latin typeface="Times New Roman"/>
                <a:cs typeface="Times New Roman"/>
              </a:rPr>
              <a:t>queue </a:t>
            </a:r>
            <a:r>
              <a:rPr sz="2400" b="1" dirty="0">
                <a:latin typeface="Times New Roman"/>
                <a:cs typeface="Times New Roman"/>
              </a:rPr>
              <a:t>data </a:t>
            </a:r>
            <a:r>
              <a:rPr sz="2400" b="1" spc="-5" dirty="0">
                <a:latin typeface="Times New Roman"/>
                <a:cs typeface="Times New Roman"/>
              </a:rPr>
              <a:t>structure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size of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  graph to </a:t>
            </a:r>
            <a:r>
              <a:rPr sz="2400" spc="-5" dirty="0">
                <a:latin typeface="Times New Roman"/>
                <a:cs typeface="Times New Roman"/>
              </a:rPr>
              <a:t>implement </a:t>
            </a:r>
            <a:r>
              <a:rPr sz="2400" dirty="0">
                <a:latin typeface="Times New Roman"/>
                <a:cs typeface="Times New Roman"/>
              </a:rPr>
              <a:t>BFS traversal of 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361" y="5140578"/>
            <a:ext cx="9474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601" y="3942334"/>
            <a:ext cx="9441180" cy="2070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the following steps to </a:t>
            </a:r>
            <a:r>
              <a:rPr sz="2400" spc="-5" dirty="0">
                <a:latin typeface="Times New Roman"/>
                <a:cs typeface="Times New Roman"/>
              </a:rPr>
              <a:t>implement BFS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traversal.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400" b="1" dirty="0">
                <a:latin typeface="Times New Roman"/>
                <a:cs typeface="Times New Roman"/>
              </a:rPr>
              <a:t>Step 1: </a:t>
            </a:r>
            <a:r>
              <a:rPr sz="2400" spc="-5" dirty="0">
                <a:latin typeface="Times New Roman"/>
                <a:cs typeface="Times New Roman"/>
              </a:rPr>
              <a:t>Define </a:t>
            </a:r>
            <a:r>
              <a:rPr sz="2400" dirty="0">
                <a:latin typeface="Times New Roman"/>
                <a:cs typeface="Times New Roman"/>
              </a:rPr>
              <a:t>a queue of size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100455" marR="5080" indent="-1088390">
              <a:lnSpc>
                <a:spcPct val="130000"/>
              </a:lnSpc>
              <a:spcBef>
                <a:spcPts val="10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2: </a:t>
            </a:r>
            <a:r>
              <a:rPr sz="2400" dirty="0">
                <a:latin typeface="Times New Roman"/>
                <a:cs typeface="Times New Roman"/>
              </a:rPr>
              <a:t>Select any vertex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b="1" spc="-5" dirty="0">
                <a:latin typeface="Times New Roman"/>
                <a:cs typeface="Times New Roman"/>
              </a:rPr>
              <a:t>starting point </a:t>
            </a:r>
            <a:r>
              <a:rPr sz="2400" dirty="0">
                <a:latin typeface="Times New Roman"/>
                <a:cs typeface="Times New Roman"/>
              </a:rPr>
              <a:t>for traversal.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that vertex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into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0" y="363474"/>
            <a:ext cx="10977245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5844" marR="5080" indent="-1033780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3: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all the </a:t>
            </a:r>
            <a:r>
              <a:rPr sz="2400" b="1" dirty="0">
                <a:latin typeface="Times New Roman"/>
                <a:cs typeface="Times New Roman"/>
              </a:rPr>
              <a:t>adjacent </a:t>
            </a:r>
            <a:r>
              <a:rPr sz="2400" spc="-5" dirty="0">
                <a:latin typeface="Times New Roman"/>
                <a:cs typeface="Times New Roman"/>
              </a:rPr>
              <a:t>vertices </a:t>
            </a:r>
            <a:r>
              <a:rPr sz="2400" dirty="0">
                <a:latin typeface="Times New Roman"/>
                <a:cs typeface="Times New Roman"/>
              </a:rPr>
              <a:t>of the vertex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front </a:t>
            </a:r>
            <a:r>
              <a:rPr sz="2400" dirty="0">
                <a:latin typeface="Times New Roman"/>
                <a:cs typeface="Times New Roman"/>
              </a:rPr>
              <a:t>of the queue which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not visited and insert them into the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  <a:p>
            <a:pPr marL="1045844" marR="115570" indent="-1033780">
              <a:lnSpc>
                <a:spcPct val="150000"/>
              </a:lnSpc>
              <a:spcBef>
                <a:spcPts val="994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4: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vertex to be visit from the vertex at front of the queue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then  delete that vertex from the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Step 5: </a:t>
            </a:r>
            <a:r>
              <a:rPr sz="2400" dirty="0">
                <a:latin typeface="Times New Roman"/>
                <a:cs typeface="Times New Roman"/>
              </a:rPr>
              <a:t>Repeat step 3 and 4 until queue </a:t>
            </a:r>
            <a:r>
              <a:rPr sz="2400" spc="-5" dirty="0">
                <a:latin typeface="Times New Roman"/>
                <a:cs typeface="Times New Roman"/>
              </a:rPr>
              <a:t>becomes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empty.</a:t>
            </a:r>
            <a:endParaRPr sz="2400">
              <a:latin typeface="Times New Roman"/>
              <a:cs typeface="Times New Roman"/>
            </a:endParaRPr>
          </a:p>
          <a:p>
            <a:pPr marL="1045844" marR="793750" indent="-1033780">
              <a:lnSpc>
                <a:spcPct val="150000"/>
              </a:lnSpc>
              <a:spcBef>
                <a:spcPts val="10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6: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queue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400" spc="-30" dirty="0">
                <a:latin typeface="Times New Roman"/>
                <a:cs typeface="Times New Roman"/>
              </a:rPr>
              <a:t>empty, </a:t>
            </a:r>
            <a:r>
              <a:rPr sz="2400" dirty="0">
                <a:latin typeface="Times New Roman"/>
                <a:cs typeface="Times New Roman"/>
              </a:rPr>
              <a:t>then produce final spanning tree by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removing  </a:t>
            </a:r>
            <a:r>
              <a:rPr sz="2400" dirty="0">
                <a:latin typeface="Times New Roman"/>
                <a:cs typeface="Times New Roman"/>
              </a:rPr>
              <a:t>unused edges from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406908"/>
            <a:ext cx="6149340" cy="625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0740" y="406908"/>
            <a:ext cx="6019800" cy="625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246806"/>
            <a:ext cx="6065520" cy="648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3516" y="228600"/>
            <a:ext cx="5911595" cy="644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422911"/>
            <a:ext cx="11019155" cy="5666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DFS (DEPTH FIRST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475"/>
              </a:spcBef>
            </a:pPr>
            <a:r>
              <a:rPr sz="2400" spc="-5" dirty="0">
                <a:latin typeface="Times New Roman"/>
                <a:cs typeface="Times New Roman"/>
              </a:rPr>
              <a:t>DFS traversal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graph, </a:t>
            </a:r>
            <a:r>
              <a:rPr sz="2400" dirty="0">
                <a:latin typeface="Times New Roman"/>
                <a:cs typeface="Times New Roman"/>
              </a:rPr>
              <a:t>produces a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as final result.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1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 graph without any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loops.</a:t>
            </a:r>
            <a:endParaRPr sz="2400">
              <a:latin typeface="Times New Roman"/>
              <a:cs typeface="Times New Roman"/>
            </a:endParaRPr>
          </a:p>
          <a:p>
            <a:pPr marL="12700" marR="128905">
              <a:lnSpc>
                <a:spcPct val="150000"/>
              </a:lnSpc>
              <a:spcBef>
                <a:spcPts val="795"/>
              </a:spcBef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b="1" spc="-5" dirty="0">
                <a:latin typeface="Times New Roman"/>
                <a:cs typeface="Times New Roman"/>
              </a:rPr>
              <a:t>stack </a:t>
            </a:r>
            <a:r>
              <a:rPr sz="2400" b="1" dirty="0">
                <a:latin typeface="Times New Roman"/>
                <a:cs typeface="Times New Roman"/>
              </a:rPr>
              <a:t>data </a:t>
            </a:r>
            <a:r>
              <a:rPr sz="2400" b="1" spc="-5" dirty="0">
                <a:latin typeface="Times New Roman"/>
                <a:cs typeface="Times New Roman"/>
              </a:rPr>
              <a:t>structure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size </a:t>
            </a:r>
            <a:r>
              <a:rPr sz="2400" spc="-5" dirty="0">
                <a:latin typeface="Times New Roman"/>
                <a:cs typeface="Times New Roman"/>
              </a:rPr>
              <a:t>of total number of </a:t>
            </a:r>
            <a:r>
              <a:rPr sz="2400" dirty="0">
                <a:latin typeface="Times New Roman"/>
                <a:cs typeface="Times New Roman"/>
              </a:rPr>
              <a:t>vertices </a:t>
            </a:r>
            <a:r>
              <a:rPr sz="2400" spc="-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graph 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implement DFS </a:t>
            </a:r>
            <a:r>
              <a:rPr sz="2400" dirty="0">
                <a:latin typeface="Times New Roman"/>
                <a:cs typeface="Times New Roman"/>
              </a:rPr>
              <a:t>traversal of 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the following steps to </a:t>
            </a:r>
            <a:r>
              <a:rPr sz="2400" spc="-5" dirty="0">
                <a:latin typeface="Times New Roman"/>
                <a:cs typeface="Times New Roman"/>
              </a:rPr>
              <a:t>implement DFS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traversal...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Times New Roman"/>
                <a:cs typeface="Times New Roman"/>
              </a:rPr>
              <a:t>Step 1: </a:t>
            </a:r>
            <a:r>
              <a:rPr sz="2400" spc="-5" dirty="0">
                <a:latin typeface="Times New Roman"/>
                <a:cs typeface="Times New Roman"/>
              </a:rPr>
              <a:t>define </a:t>
            </a:r>
            <a:r>
              <a:rPr sz="2400" dirty="0">
                <a:latin typeface="Times New Roman"/>
                <a:cs typeface="Times New Roman"/>
              </a:rPr>
              <a:t>a stack of size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2700" marR="43815">
              <a:lnSpc>
                <a:spcPct val="140000"/>
              </a:lnSpc>
              <a:spcBef>
                <a:spcPts val="805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2: </a:t>
            </a:r>
            <a:r>
              <a:rPr sz="2400" dirty="0">
                <a:latin typeface="Times New Roman"/>
                <a:cs typeface="Times New Roman"/>
              </a:rPr>
              <a:t>select any vertex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b="1" spc="-5" dirty="0">
                <a:latin typeface="Times New Roman"/>
                <a:cs typeface="Times New Roman"/>
              </a:rPr>
              <a:t>starting point </a:t>
            </a:r>
            <a:r>
              <a:rPr sz="2400" dirty="0">
                <a:latin typeface="Times New Roman"/>
                <a:cs typeface="Times New Roman"/>
              </a:rPr>
              <a:t>for traversal.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that vertex and push it on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41371" y="3363595"/>
            <a:ext cx="55060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Stencil"/>
                <a:cs typeface="Stencil"/>
              </a:rPr>
              <a:t>GRAPH DATA</a:t>
            </a:r>
            <a:r>
              <a:rPr sz="3600" b="1" spc="-140" dirty="0">
                <a:latin typeface="Stencil"/>
                <a:cs typeface="Stencil"/>
              </a:rPr>
              <a:t> </a:t>
            </a:r>
            <a:r>
              <a:rPr sz="3600" b="1" dirty="0">
                <a:latin typeface="Stencil"/>
                <a:cs typeface="Stencil"/>
              </a:rPr>
              <a:t>STRUCTURE</a:t>
            </a:r>
            <a:endParaRPr sz="3600" dirty="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372618"/>
            <a:ext cx="11020425" cy="5746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 marR="695960" indent="-974090">
              <a:lnSpc>
                <a:spcPct val="14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3: </a:t>
            </a:r>
            <a:r>
              <a:rPr sz="2400" dirty="0">
                <a:latin typeface="Times New Roman"/>
                <a:cs typeface="Times New Roman"/>
              </a:rPr>
              <a:t>visit any one of the </a:t>
            </a:r>
            <a:r>
              <a:rPr sz="2400" b="1" dirty="0">
                <a:latin typeface="Times New Roman"/>
                <a:cs typeface="Times New Roman"/>
              </a:rPr>
              <a:t>adjacent </a:t>
            </a:r>
            <a:r>
              <a:rPr sz="2400" dirty="0">
                <a:latin typeface="Times New Roman"/>
                <a:cs typeface="Times New Roman"/>
              </a:rPr>
              <a:t>vertex of the vertex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 top of the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 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visited and push it on to 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042669" marR="5080" indent="-1030605">
              <a:lnSpc>
                <a:spcPct val="140000"/>
              </a:lnSpc>
              <a:spcBef>
                <a:spcPts val="994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4: </a:t>
            </a:r>
            <a:r>
              <a:rPr sz="2400" spc="-5" dirty="0">
                <a:latin typeface="Times New Roman"/>
                <a:cs typeface="Times New Roman"/>
              </a:rPr>
              <a:t>repeat </a:t>
            </a:r>
            <a:r>
              <a:rPr sz="2400" dirty="0">
                <a:latin typeface="Times New Roman"/>
                <a:cs typeface="Times New Roman"/>
              </a:rPr>
              <a:t>step 3 </a:t>
            </a:r>
            <a:r>
              <a:rPr sz="2400" spc="-10" dirty="0">
                <a:latin typeface="Times New Roman"/>
                <a:cs typeface="Times New Roman"/>
              </a:rPr>
              <a:t>until </a:t>
            </a: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1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new vertex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be visit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vertex </a:t>
            </a:r>
            <a:r>
              <a:rPr sz="2400" dirty="0">
                <a:latin typeface="Times New Roman"/>
                <a:cs typeface="Times New Roman"/>
              </a:rPr>
              <a:t>on top of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b="1" dirty="0">
                <a:latin typeface="Times New Roman"/>
                <a:cs typeface="Times New Roman"/>
              </a:rPr>
              <a:t>Step</a:t>
            </a:r>
            <a:r>
              <a:rPr sz="2400" b="1" spc="3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5:</a:t>
            </a:r>
            <a:r>
              <a:rPr sz="2400" b="1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vertex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visit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back</a:t>
            </a:r>
            <a:r>
              <a:rPr sz="2400" b="1" spc="3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tracking</a:t>
            </a:r>
            <a:r>
              <a:rPr sz="2400" b="1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pop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  <a:p>
            <a:pPr marL="986155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Times New Roman"/>
                <a:cs typeface="Times New Roman"/>
              </a:rPr>
              <a:t>vertex from 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6: </a:t>
            </a:r>
            <a:r>
              <a:rPr sz="2400" dirty="0">
                <a:latin typeface="Times New Roman"/>
                <a:cs typeface="Times New Roman"/>
              </a:rPr>
              <a:t>repeat steps 3, 4 and 5 until stack </a:t>
            </a:r>
            <a:r>
              <a:rPr sz="2400" spc="-5" dirty="0">
                <a:latin typeface="Times New Roman"/>
                <a:cs typeface="Times New Roman"/>
              </a:rPr>
              <a:t>becomes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empty.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400" b="1" dirty="0">
                <a:latin typeface="Times New Roman"/>
                <a:cs typeface="Times New Roman"/>
              </a:rPr>
              <a:t>Step </a:t>
            </a:r>
            <a:r>
              <a:rPr sz="2400" b="1" spc="-5" dirty="0">
                <a:latin typeface="Times New Roman"/>
                <a:cs typeface="Times New Roman"/>
              </a:rPr>
              <a:t>7: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stack </a:t>
            </a:r>
            <a:r>
              <a:rPr sz="2400" spc="-10" dirty="0">
                <a:latin typeface="Times New Roman"/>
                <a:cs typeface="Times New Roman"/>
              </a:rPr>
              <a:t>becomes </a:t>
            </a:r>
            <a:r>
              <a:rPr sz="2400" spc="-30" dirty="0">
                <a:latin typeface="Times New Roman"/>
                <a:cs typeface="Times New Roman"/>
              </a:rPr>
              <a:t>empty, </a:t>
            </a:r>
            <a:r>
              <a:rPr sz="2400" dirty="0">
                <a:latin typeface="Times New Roman"/>
                <a:cs typeface="Times New Roman"/>
              </a:rPr>
              <a:t>then </a:t>
            </a:r>
            <a:r>
              <a:rPr sz="2400" spc="-5" dirty="0">
                <a:latin typeface="Times New Roman"/>
                <a:cs typeface="Times New Roman"/>
              </a:rPr>
              <a:t>produce final spanning tree by removing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unused</a:t>
            </a:r>
            <a:endParaRPr sz="2400">
              <a:latin typeface="Times New Roman"/>
              <a:cs typeface="Times New Roman"/>
            </a:endParaRPr>
          </a:p>
          <a:p>
            <a:pPr marL="1042669">
              <a:lnSpc>
                <a:spcPct val="100000"/>
              </a:lnSpc>
              <a:spcBef>
                <a:spcPts val="1155"/>
              </a:spcBef>
            </a:pPr>
            <a:r>
              <a:rPr sz="2400" spc="-5" dirty="0">
                <a:latin typeface="Times New Roman"/>
                <a:cs typeface="Times New Roman"/>
              </a:rPr>
              <a:t>edges from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400" b="1" spc="-5" dirty="0">
                <a:latin typeface="Times New Roman"/>
                <a:cs typeface="Times New Roman"/>
              </a:rPr>
              <a:t>Back </a:t>
            </a:r>
            <a:r>
              <a:rPr sz="2400" b="1" dirty="0">
                <a:latin typeface="Times New Roman"/>
                <a:cs typeface="Times New Roman"/>
              </a:rPr>
              <a:t>tracking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coming </a:t>
            </a:r>
            <a:r>
              <a:rPr sz="2400" dirty="0">
                <a:latin typeface="Times New Roman"/>
                <a:cs typeface="Times New Roman"/>
              </a:rPr>
              <a:t>back to the vertex from which </a:t>
            </a:r>
            <a:r>
              <a:rPr sz="2400" spc="-5" dirty="0">
                <a:latin typeface="Times New Roman"/>
                <a:cs typeface="Times New Roman"/>
              </a:rPr>
              <a:t>we came </a:t>
            </a:r>
            <a:r>
              <a:rPr sz="2400" dirty="0">
                <a:latin typeface="Times New Roman"/>
                <a:cs typeface="Times New Roman"/>
              </a:rPr>
              <a:t>to current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vertex.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5" y="309369"/>
            <a:ext cx="11573256" cy="642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70331"/>
            <a:ext cx="5806440" cy="288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8047" y="370331"/>
            <a:ext cx="6096000" cy="619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5" y="150878"/>
            <a:ext cx="11836908" cy="6539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34402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find a spanning tree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we must make sure that every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node (vertex)</a:t>
            </a:r>
            <a:r>
              <a:rPr sz="2000" spc="-2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(edges)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the fewest number of edges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possible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63783" y="52456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9268" y="59695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1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0868" y="4114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4676" y="445922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2643" y="311353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4804" y="308762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9111" y="471068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6003" y="342442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4258" y="3342894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6" y="0"/>
                </a:moveTo>
                <a:lnTo>
                  <a:pt x="0" y="33642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3057" y="3342894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7746" y="3548634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3" y="56718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7366" y="4714494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89"/>
                </a:moveTo>
                <a:lnTo>
                  <a:pt x="1338199" y="0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2932" y="4370070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8"/>
                </a:moveTo>
                <a:lnTo>
                  <a:pt x="102768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9946" y="4969002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6" y="100172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9779" y="4894326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8382" y="3522726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34402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find a spanning tree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we must make sure that every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node (vertex)</a:t>
            </a:r>
            <a:r>
              <a:rPr sz="2000" spc="-2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the fewest number of edges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possible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296" y="3342132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17130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find a spanning tree, we must make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every node (vertex)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fewest number of edges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296" y="3342132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87908" y="5185864"/>
            <a:ext cx="4926965" cy="8835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 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loop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 be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found,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then one of the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edges is not</a:t>
            </a:r>
            <a:r>
              <a:rPr sz="2000" b="1" spc="-1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necessary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22965" y="2844253"/>
            <a:ext cx="3424555" cy="2526030"/>
          </a:xfrm>
          <a:custGeom>
            <a:avLst/>
            <a:gdLst/>
            <a:ahLst/>
            <a:cxnLst/>
            <a:rect l="l" t="t" r="r" b="b"/>
            <a:pathLst>
              <a:path w="3424554" h="2526029">
                <a:moveTo>
                  <a:pt x="432290" y="1435138"/>
                </a:moveTo>
                <a:lnTo>
                  <a:pt x="418283" y="1399612"/>
                </a:lnTo>
                <a:lnTo>
                  <a:pt x="402296" y="1362908"/>
                </a:lnTo>
                <a:lnTo>
                  <a:pt x="384552" y="1325134"/>
                </a:lnTo>
                <a:lnTo>
                  <a:pt x="365272" y="1286393"/>
                </a:lnTo>
                <a:lnTo>
                  <a:pt x="344680" y="1246793"/>
                </a:lnTo>
                <a:lnTo>
                  <a:pt x="322999" y="1206438"/>
                </a:lnTo>
                <a:lnTo>
                  <a:pt x="300450" y="1165436"/>
                </a:lnTo>
                <a:lnTo>
                  <a:pt x="277256" y="1123891"/>
                </a:lnTo>
                <a:lnTo>
                  <a:pt x="253640" y="1081910"/>
                </a:lnTo>
                <a:lnTo>
                  <a:pt x="229825" y="1039599"/>
                </a:lnTo>
                <a:lnTo>
                  <a:pt x="206032" y="997063"/>
                </a:lnTo>
                <a:lnTo>
                  <a:pt x="182486" y="954408"/>
                </a:lnTo>
                <a:lnTo>
                  <a:pt x="159407" y="911741"/>
                </a:lnTo>
                <a:lnTo>
                  <a:pt x="137019" y="869166"/>
                </a:lnTo>
                <a:lnTo>
                  <a:pt x="115545" y="826791"/>
                </a:lnTo>
                <a:lnTo>
                  <a:pt x="95206" y="784720"/>
                </a:lnTo>
                <a:lnTo>
                  <a:pt x="76226" y="743059"/>
                </a:lnTo>
                <a:lnTo>
                  <a:pt x="58827" y="701916"/>
                </a:lnTo>
                <a:lnTo>
                  <a:pt x="43231" y="661394"/>
                </a:lnTo>
                <a:lnTo>
                  <a:pt x="29662" y="621601"/>
                </a:lnTo>
                <a:lnTo>
                  <a:pt x="18342" y="582642"/>
                </a:lnTo>
                <a:lnTo>
                  <a:pt x="9493" y="544623"/>
                </a:lnTo>
                <a:lnTo>
                  <a:pt x="99" y="471828"/>
                </a:lnTo>
                <a:lnTo>
                  <a:pt x="0" y="437265"/>
                </a:lnTo>
                <a:lnTo>
                  <a:pt x="3262" y="404064"/>
                </a:lnTo>
                <a:lnTo>
                  <a:pt x="20761" y="342177"/>
                </a:lnTo>
                <a:lnTo>
                  <a:pt x="54378" y="287015"/>
                </a:lnTo>
                <a:lnTo>
                  <a:pt x="105894" y="239423"/>
                </a:lnTo>
                <a:lnTo>
                  <a:pt x="138920" y="218732"/>
                </a:lnTo>
                <a:lnTo>
                  <a:pt x="187728" y="195214"/>
                </a:lnTo>
                <a:lnTo>
                  <a:pt x="246717" y="172659"/>
                </a:lnTo>
                <a:lnTo>
                  <a:pt x="315116" y="151143"/>
                </a:lnTo>
                <a:lnTo>
                  <a:pt x="352603" y="140797"/>
                </a:lnTo>
                <a:lnTo>
                  <a:pt x="392155" y="130739"/>
                </a:lnTo>
                <a:lnTo>
                  <a:pt x="433675" y="120979"/>
                </a:lnTo>
                <a:lnTo>
                  <a:pt x="477067" y="111524"/>
                </a:lnTo>
                <a:lnTo>
                  <a:pt x="522234" y="102386"/>
                </a:lnTo>
                <a:lnTo>
                  <a:pt x="569080" y="93572"/>
                </a:lnTo>
                <a:lnTo>
                  <a:pt x="617510" y="85093"/>
                </a:lnTo>
                <a:lnTo>
                  <a:pt x="667427" y="76958"/>
                </a:lnTo>
                <a:lnTo>
                  <a:pt x="718734" y="69176"/>
                </a:lnTo>
                <a:lnTo>
                  <a:pt x="771336" y="61757"/>
                </a:lnTo>
                <a:lnTo>
                  <a:pt x="825137" y="54710"/>
                </a:lnTo>
                <a:lnTo>
                  <a:pt x="880040" y="48044"/>
                </a:lnTo>
                <a:lnTo>
                  <a:pt x="935949" y="41768"/>
                </a:lnTo>
                <a:lnTo>
                  <a:pt x="992769" y="35893"/>
                </a:lnTo>
                <a:lnTo>
                  <a:pt x="1050402" y="30427"/>
                </a:lnTo>
                <a:lnTo>
                  <a:pt x="1108752" y="25380"/>
                </a:lnTo>
                <a:lnTo>
                  <a:pt x="1167724" y="20761"/>
                </a:lnTo>
                <a:lnTo>
                  <a:pt x="1227222" y="16579"/>
                </a:lnTo>
                <a:lnTo>
                  <a:pt x="1287148" y="12844"/>
                </a:lnTo>
                <a:lnTo>
                  <a:pt x="1347408" y="9566"/>
                </a:lnTo>
                <a:lnTo>
                  <a:pt x="1407904" y="6753"/>
                </a:lnTo>
                <a:lnTo>
                  <a:pt x="1468541" y="4415"/>
                </a:lnTo>
                <a:lnTo>
                  <a:pt x="1529222" y="2561"/>
                </a:lnTo>
                <a:lnTo>
                  <a:pt x="1589851" y="1201"/>
                </a:lnTo>
                <a:lnTo>
                  <a:pt x="1650333" y="344"/>
                </a:lnTo>
                <a:lnTo>
                  <a:pt x="1710570" y="0"/>
                </a:lnTo>
                <a:lnTo>
                  <a:pt x="1770467" y="177"/>
                </a:lnTo>
                <a:lnTo>
                  <a:pt x="1829928" y="885"/>
                </a:lnTo>
                <a:lnTo>
                  <a:pt x="1888856" y="2134"/>
                </a:lnTo>
                <a:lnTo>
                  <a:pt x="1947155" y="3932"/>
                </a:lnTo>
                <a:lnTo>
                  <a:pt x="2004729" y="6290"/>
                </a:lnTo>
                <a:lnTo>
                  <a:pt x="2061483" y="9217"/>
                </a:lnTo>
                <a:lnTo>
                  <a:pt x="2117318" y="12721"/>
                </a:lnTo>
                <a:lnTo>
                  <a:pt x="2172141" y="16813"/>
                </a:lnTo>
                <a:lnTo>
                  <a:pt x="2225853" y="21501"/>
                </a:lnTo>
                <a:lnTo>
                  <a:pt x="2278360" y="26796"/>
                </a:lnTo>
                <a:lnTo>
                  <a:pt x="2329565" y="32705"/>
                </a:lnTo>
                <a:lnTo>
                  <a:pt x="2379371" y="39240"/>
                </a:lnTo>
                <a:lnTo>
                  <a:pt x="2427683" y="46409"/>
                </a:lnTo>
                <a:lnTo>
                  <a:pt x="2474405" y="54221"/>
                </a:lnTo>
                <a:lnTo>
                  <a:pt x="2519440" y="62686"/>
                </a:lnTo>
                <a:lnTo>
                  <a:pt x="2562692" y="71813"/>
                </a:lnTo>
                <a:lnTo>
                  <a:pt x="2604065" y="81612"/>
                </a:lnTo>
                <a:lnTo>
                  <a:pt x="2643462" y="92092"/>
                </a:lnTo>
                <a:lnTo>
                  <a:pt x="2680788" y="103262"/>
                </a:lnTo>
                <a:lnTo>
                  <a:pt x="2748842" y="127710"/>
                </a:lnTo>
                <a:lnTo>
                  <a:pt x="2818523" y="160676"/>
                </a:lnTo>
                <a:lnTo>
                  <a:pt x="2856767" y="182725"/>
                </a:lnTo>
                <a:lnTo>
                  <a:pt x="2894075" y="207045"/>
                </a:lnTo>
                <a:lnTo>
                  <a:pt x="2930412" y="233525"/>
                </a:lnTo>
                <a:lnTo>
                  <a:pt x="2965746" y="262056"/>
                </a:lnTo>
                <a:lnTo>
                  <a:pt x="3000041" y="292526"/>
                </a:lnTo>
                <a:lnTo>
                  <a:pt x="3033265" y="324825"/>
                </a:lnTo>
                <a:lnTo>
                  <a:pt x="3065382" y="358843"/>
                </a:lnTo>
                <a:lnTo>
                  <a:pt x="3096359" y="394469"/>
                </a:lnTo>
                <a:lnTo>
                  <a:pt x="3126162" y="431594"/>
                </a:lnTo>
                <a:lnTo>
                  <a:pt x="3154757" y="470105"/>
                </a:lnTo>
                <a:lnTo>
                  <a:pt x="3182111" y="509894"/>
                </a:lnTo>
                <a:lnTo>
                  <a:pt x="3208188" y="550849"/>
                </a:lnTo>
                <a:lnTo>
                  <a:pt x="3232955" y="592860"/>
                </a:lnTo>
                <a:lnTo>
                  <a:pt x="3256378" y="635817"/>
                </a:lnTo>
                <a:lnTo>
                  <a:pt x="3278424" y="679610"/>
                </a:lnTo>
                <a:lnTo>
                  <a:pt x="3299057" y="724127"/>
                </a:lnTo>
                <a:lnTo>
                  <a:pt x="3318245" y="769258"/>
                </a:lnTo>
                <a:lnTo>
                  <a:pt x="3335953" y="814894"/>
                </a:lnTo>
                <a:lnTo>
                  <a:pt x="3352147" y="860923"/>
                </a:lnTo>
                <a:lnTo>
                  <a:pt x="3366793" y="907235"/>
                </a:lnTo>
                <a:lnTo>
                  <a:pt x="3379857" y="953720"/>
                </a:lnTo>
                <a:lnTo>
                  <a:pt x="3391306" y="1000268"/>
                </a:lnTo>
                <a:lnTo>
                  <a:pt x="3401105" y="1046767"/>
                </a:lnTo>
                <a:lnTo>
                  <a:pt x="3409220" y="1093107"/>
                </a:lnTo>
                <a:lnTo>
                  <a:pt x="3415617" y="1139179"/>
                </a:lnTo>
                <a:lnTo>
                  <a:pt x="3420263" y="1184871"/>
                </a:lnTo>
                <a:lnTo>
                  <a:pt x="3423123" y="1230073"/>
                </a:lnTo>
                <a:lnTo>
                  <a:pt x="3424163" y="1274675"/>
                </a:lnTo>
                <a:lnTo>
                  <a:pt x="3423350" y="1318566"/>
                </a:lnTo>
                <a:lnTo>
                  <a:pt x="3420649" y="1361635"/>
                </a:lnTo>
                <a:lnTo>
                  <a:pt x="3416027" y="1403774"/>
                </a:lnTo>
                <a:lnTo>
                  <a:pt x="3409449" y="1444870"/>
                </a:lnTo>
                <a:lnTo>
                  <a:pt x="3400881" y="1484814"/>
                </a:lnTo>
                <a:lnTo>
                  <a:pt x="3390290" y="1523495"/>
                </a:lnTo>
                <a:lnTo>
                  <a:pt x="3377641" y="1560802"/>
                </a:lnTo>
                <a:lnTo>
                  <a:pt x="3362901" y="1596626"/>
                </a:lnTo>
                <a:lnTo>
                  <a:pt x="3346036" y="1630856"/>
                </a:lnTo>
                <a:lnTo>
                  <a:pt x="3305792" y="1694091"/>
                </a:lnTo>
                <a:lnTo>
                  <a:pt x="3265214" y="1741123"/>
                </a:lnTo>
                <a:lnTo>
                  <a:pt x="3214077" y="1788691"/>
                </a:lnTo>
                <a:lnTo>
                  <a:pt x="3153206" y="1836575"/>
                </a:lnTo>
                <a:lnTo>
                  <a:pt x="3119378" y="1860567"/>
                </a:lnTo>
                <a:lnTo>
                  <a:pt x="3083426" y="1884555"/>
                </a:lnTo>
                <a:lnTo>
                  <a:pt x="3045454" y="1908512"/>
                </a:lnTo>
                <a:lnTo>
                  <a:pt x="3005565" y="1932410"/>
                </a:lnTo>
                <a:lnTo>
                  <a:pt x="2963861" y="1956222"/>
                </a:lnTo>
                <a:lnTo>
                  <a:pt x="2920446" y="1979920"/>
                </a:lnTo>
                <a:lnTo>
                  <a:pt x="2875424" y="2003477"/>
                </a:lnTo>
                <a:lnTo>
                  <a:pt x="2828898" y="2026866"/>
                </a:lnTo>
                <a:lnTo>
                  <a:pt x="2780970" y="2050058"/>
                </a:lnTo>
                <a:lnTo>
                  <a:pt x="2731744" y="2073027"/>
                </a:lnTo>
                <a:lnTo>
                  <a:pt x="2681323" y="2095745"/>
                </a:lnTo>
                <a:lnTo>
                  <a:pt x="2629811" y="2118183"/>
                </a:lnTo>
                <a:lnTo>
                  <a:pt x="2577311" y="2140316"/>
                </a:lnTo>
                <a:lnTo>
                  <a:pt x="2523926" y="2162115"/>
                </a:lnTo>
                <a:lnTo>
                  <a:pt x="2469759" y="2183553"/>
                </a:lnTo>
                <a:lnTo>
                  <a:pt x="2414913" y="2204602"/>
                </a:lnTo>
                <a:lnTo>
                  <a:pt x="2359492" y="2225234"/>
                </a:lnTo>
                <a:lnTo>
                  <a:pt x="2303599" y="2245423"/>
                </a:lnTo>
                <a:lnTo>
                  <a:pt x="2247337" y="2265141"/>
                </a:lnTo>
                <a:lnTo>
                  <a:pt x="2190810" y="2284359"/>
                </a:lnTo>
                <a:lnTo>
                  <a:pt x="2134120" y="2303052"/>
                </a:lnTo>
                <a:lnTo>
                  <a:pt x="2077371" y="2321191"/>
                </a:lnTo>
                <a:lnTo>
                  <a:pt x="2020666" y="2338748"/>
                </a:lnTo>
                <a:lnTo>
                  <a:pt x="1964108" y="2355697"/>
                </a:lnTo>
                <a:lnTo>
                  <a:pt x="1907801" y="2372009"/>
                </a:lnTo>
                <a:lnTo>
                  <a:pt x="1851848" y="2387657"/>
                </a:lnTo>
                <a:lnTo>
                  <a:pt x="1796351" y="2402614"/>
                </a:lnTo>
                <a:lnTo>
                  <a:pt x="1741415" y="2416852"/>
                </a:lnTo>
                <a:lnTo>
                  <a:pt x="1687143" y="2430344"/>
                </a:lnTo>
                <a:lnTo>
                  <a:pt x="1633637" y="2443062"/>
                </a:lnTo>
                <a:lnTo>
                  <a:pt x="1581001" y="2454979"/>
                </a:lnTo>
                <a:lnTo>
                  <a:pt x="1529338" y="2466066"/>
                </a:lnTo>
                <a:lnTo>
                  <a:pt x="1478751" y="2476297"/>
                </a:lnTo>
                <a:lnTo>
                  <a:pt x="1429344" y="2485645"/>
                </a:lnTo>
                <a:lnTo>
                  <a:pt x="1381220" y="2494081"/>
                </a:lnTo>
                <a:lnTo>
                  <a:pt x="1334482" y="2501577"/>
                </a:lnTo>
                <a:lnTo>
                  <a:pt x="1289234" y="2508108"/>
                </a:lnTo>
                <a:lnTo>
                  <a:pt x="1245578" y="2513644"/>
                </a:lnTo>
                <a:lnTo>
                  <a:pt x="1203618" y="2518159"/>
                </a:lnTo>
                <a:lnTo>
                  <a:pt x="1163456" y="2521625"/>
                </a:lnTo>
                <a:lnTo>
                  <a:pt x="1125197" y="2524015"/>
                </a:lnTo>
                <a:lnTo>
                  <a:pt x="1054799" y="2525454"/>
                </a:lnTo>
                <a:lnTo>
                  <a:pt x="1022866" y="2524449"/>
                </a:lnTo>
                <a:lnTo>
                  <a:pt x="948169" y="2515804"/>
                </a:lnTo>
                <a:lnTo>
                  <a:pt x="906358" y="2505729"/>
                </a:lnTo>
                <a:lnTo>
                  <a:pt x="867664" y="2492211"/>
                </a:lnTo>
                <a:lnTo>
                  <a:pt x="831934" y="2475426"/>
                </a:lnTo>
                <a:lnTo>
                  <a:pt x="799016" y="2455552"/>
                </a:lnTo>
                <a:lnTo>
                  <a:pt x="741011" y="2407246"/>
                </a:lnTo>
                <a:lnTo>
                  <a:pt x="692432" y="2348709"/>
                </a:lnTo>
                <a:lnTo>
                  <a:pt x="671296" y="2316048"/>
                </a:lnTo>
                <a:lnTo>
                  <a:pt x="652061" y="2281361"/>
                </a:lnTo>
                <a:lnTo>
                  <a:pt x="634575" y="2244825"/>
                </a:lnTo>
                <a:lnTo>
                  <a:pt x="618684" y="2206618"/>
                </a:lnTo>
                <a:lnTo>
                  <a:pt x="604238" y="2166917"/>
                </a:lnTo>
                <a:lnTo>
                  <a:pt x="591084" y="2125899"/>
                </a:lnTo>
                <a:lnTo>
                  <a:pt x="579070" y="2083741"/>
                </a:lnTo>
                <a:lnTo>
                  <a:pt x="568044" y="2040621"/>
                </a:lnTo>
                <a:lnTo>
                  <a:pt x="557854" y="1996716"/>
                </a:lnTo>
                <a:lnTo>
                  <a:pt x="548348" y="1952203"/>
                </a:lnTo>
                <a:lnTo>
                  <a:pt x="539374" y="1907259"/>
                </a:lnTo>
                <a:lnTo>
                  <a:pt x="530781" y="1862062"/>
                </a:lnTo>
                <a:lnTo>
                  <a:pt x="522414" y="1816788"/>
                </a:lnTo>
                <a:lnTo>
                  <a:pt x="514124" y="1771616"/>
                </a:lnTo>
                <a:lnTo>
                  <a:pt x="505758" y="1726721"/>
                </a:lnTo>
                <a:lnTo>
                  <a:pt x="497163" y="1682282"/>
                </a:lnTo>
                <a:lnTo>
                  <a:pt x="488189" y="1638476"/>
                </a:lnTo>
                <a:lnTo>
                  <a:pt x="478682" y="1595480"/>
                </a:lnTo>
                <a:lnTo>
                  <a:pt x="468490" y="1553470"/>
                </a:lnTo>
                <a:lnTo>
                  <a:pt x="457463" y="1512625"/>
                </a:lnTo>
                <a:lnTo>
                  <a:pt x="445446" y="1473122"/>
                </a:lnTo>
                <a:lnTo>
                  <a:pt x="432290" y="1435138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0733" y="3061718"/>
            <a:ext cx="560071" cy="559435"/>
          </a:xfrm>
          <a:custGeom>
            <a:avLst/>
            <a:gdLst/>
            <a:ahLst/>
            <a:cxnLst/>
            <a:rect l="l" t="t" r="r" b="b"/>
            <a:pathLst>
              <a:path w="560070" h="559435">
                <a:moveTo>
                  <a:pt x="135509" y="0"/>
                </a:moveTo>
                <a:lnTo>
                  <a:pt x="0" y="135636"/>
                </a:lnTo>
                <a:lnTo>
                  <a:pt x="144272" y="279654"/>
                </a:lnTo>
                <a:lnTo>
                  <a:pt x="0" y="423672"/>
                </a:lnTo>
                <a:lnTo>
                  <a:pt x="135509" y="559308"/>
                </a:lnTo>
                <a:lnTo>
                  <a:pt x="280035" y="415163"/>
                </a:lnTo>
                <a:lnTo>
                  <a:pt x="551545" y="415163"/>
                </a:lnTo>
                <a:lnTo>
                  <a:pt x="415798" y="279654"/>
                </a:lnTo>
                <a:lnTo>
                  <a:pt x="551545" y="144145"/>
                </a:lnTo>
                <a:lnTo>
                  <a:pt x="280035" y="144145"/>
                </a:lnTo>
                <a:lnTo>
                  <a:pt x="135509" y="0"/>
                </a:lnTo>
                <a:close/>
              </a:path>
              <a:path w="560070" h="559435">
                <a:moveTo>
                  <a:pt x="551545" y="415163"/>
                </a:moveTo>
                <a:lnTo>
                  <a:pt x="280035" y="415163"/>
                </a:lnTo>
                <a:lnTo>
                  <a:pt x="424561" y="559308"/>
                </a:lnTo>
                <a:lnTo>
                  <a:pt x="560070" y="423672"/>
                </a:lnTo>
                <a:lnTo>
                  <a:pt x="551545" y="415163"/>
                </a:lnTo>
                <a:close/>
              </a:path>
              <a:path w="560070" h="559435">
                <a:moveTo>
                  <a:pt x="424561" y="0"/>
                </a:moveTo>
                <a:lnTo>
                  <a:pt x="280035" y="144145"/>
                </a:lnTo>
                <a:lnTo>
                  <a:pt x="551545" y="144145"/>
                </a:lnTo>
                <a:lnTo>
                  <a:pt x="560070" y="135636"/>
                </a:lnTo>
                <a:lnTo>
                  <a:pt x="4245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17130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find a spanning tree, we must make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every node (vertex)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an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arc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fewest number of edges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057" y="3342894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87908" y="5311266"/>
            <a:ext cx="5057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 think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How many edges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 in a spanning tree given 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58058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Minimum </a:t>
            </a:r>
            <a:r>
              <a:rPr sz="4200" b="0" spc="-5" dirty="0">
                <a:latin typeface="Arial"/>
                <a:cs typeface="Arial"/>
              </a:rPr>
              <a:t>Spanning</a:t>
            </a:r>
            <a:r>
              <a:rPr sz="4200" b="0" spc="-145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78865"/>
            <a:ext cx="84480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subset of edges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 all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graph, 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minimum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2023" y="483870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08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8" y="509016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8935" y="488874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5133" y="351129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2043" y="35601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2115" y="3398520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6901" y="3448052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4455" y="510692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1367" y="515645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3389" y="3950970"/>
            <a:ext cx="344171" cy="911860"/>
          </a:xfrm>
          <a:custGeom>
            <a:avLst/>
            <a:gdLst/>
            <a:ahLst/>
            <a:cxnLst/>
            <a:rect l="l" t="t" r="r" b="b"/>
            <a:pathLst>
              <a:path w="344170" h="911860">
                <a:moveTo>
                  <a:pt x="0" y="911478"/>
                </a:moveTo>
                <a:lnTo>
                  <a:pt x="343662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7185" y="3701034"/>
            <a:ext cx="1483995" cy="8890"/>
          </a:xfrm>
          <a:custGeom>
            <a:avLst/>
            <a:gdLst/>
            <a:ahLst/>
            <a:cxnLst/>
            <a:rect l="l" t="t" r="r" b="b"/>
            <a:pathLst>
              <a:path w="1483995" h="8889">
                <a:moveTo>
                  <a:pt x="0" y="8636"/>
                </a:moveTo>
                <a:lnTo>
                  <a:pt x="148374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5822" y="3822953"/>
            <a:ext cx="328295" cy="1308100"/>
          </a:xfrm>
          <a:custGeom>
            <a:avLst/>
            <a:gdLst/>
            <a:ahLst/>
            <a:cxnLst/>
            <a:rect l="l" t="t" r="r" b="b"/>
            <a:pathLst>
              <a:path w="328295" h="1308100">
                <a:moveTo>
                  <a:pt x="327786" y="0"/>
                </a:moveTo>
                <a:lnTo>
                  <a:pt x="0" y="130797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1405" y="5107687"/>
            <a:ext cx="1656715" cy="189865"/>
          </a:xfrm>
          <a:custGeom>
            <a:avLst/>
            <a:gdLst/>
            <a:ahLst/>
            <a:cxnLst/>
            <a:rect l="l" t="t" r="r" b="b"/>
            <a:pathLst>
              <a:path w="1656714" h="189864">
                <a:moveTo>
                  <a:pt x="1656334" y="18973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0235" y="3944875"/>
            <a:ext cx="1171575" cy="1292225"/>
          </a:xfrm>
          <a:custGeom>
            <a:avLst/>
            <a:gdLst/>
            <a:ahLst/>
            <a:cxnLst/>
            <a:rect l="l" t="t" r="r" b="b"/>
            <a:pathLst>
              <a:path w="1171575" h="1292225">
                <a:moveTo>
                  <a:pt x="1171066" y="129171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67983" y="421881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5073" y="3312363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9952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33418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1966" y="518503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51" y="470661"/>
            <a:ext cx="580961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Minimum Spanning</a:t>
            </a:r>
            <a:r>
              <a:rPr sz="4200" b="0" spc="-160" dirty="0">
                <a:latin typeface="Arial"/>
                <a:cs typeface="Arial"/>
              </a:rPr>
              <a:t> </a:t>
            </a:r>
            <a:r>
              <a:rPr sz="4200" b="0" spc="-40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78865"/>
            <a:ext cx="84480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subset of edges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 all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graph, 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minimum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3389" y="3950970"/>
            <a:ext cx="344171" cy="911860"/>
          </a:xfrm>
          <a:custGeom>
            <a:avLst/>
            <a:gdLst/>
            <a:ahLst/>
            <a:cxnLst/>
            <a:rect l="l" t="t" r="r" b="b"/>
            <a:pathLst>
              <a:path w="344170" h="911860">
                <a:moveTo>
                  <a:pt x="0" y="911478"/>
                </a:moveTo>
                <a:lnTo>
                  <a:pt x="343662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1405" y="5107687"/>
            <a:ext cx="1656715" cy="189865"/>
          </a:xfrm>
          <a:custGeom>
            <a:avLst/>
            <a:gdLst/>
            <a:ahLst/>
            <a:cxnLst/>
            <a:rect l="l" t="t" r="r" b="b"/>
            <a:pathLst>
              <a:path w="1656714" h="189864">
                <a:moveTo>
                  <a:pt x="1656334" y="1897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5822" y="3822953"/>
            <a:ext cx="328295" cy="1308100"/>
          </a:xfrm>
          <a:custGeom>
            <a:avLst/>
            <a:gdLst/>
            <a:ahLst/>
            <a:cxnLst/>
            <a:rect l="l" t="t" r="r" b="b"/>
            <a:pathLst>
              <a:path w="328295" h="1308100">
                <a:moveTo>
                  <a:pt x="327786" y="0"/>
                </a:moveTo>
                <a:lnTo>
                  <a:pt x="0" y="1307973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7185" y="3701034"/>
            <a:ext cx="1483995" cy="8890"/>
          </a:xfrm>
          <a:custGeom>
            <a:avLst/>
            <a:gdLst/>
            <a:ahLst/>
            <a:cxnLst/>
            <a:rect l="l" t="t" r="r" b="b"/>
            <a:pathLst>
              <a:path w="1483995" h="8889">
                <a:moveTo>
                  <a:pt x="0" y="8636"/>
                </a:moveTo>
                <a:lnTo>
                  <a:pt x="148374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0235" y="3944875"/>
            <a:ext cx="1171575" cy="1292225"/>
          </a:xfrm>
          <a:custGeom>
            <a:avLst/>
            <a:gdLst/>
            <a:ahLst/>
            <a:cxnLst/>
            <a:rect l="l" t="t" r="r" b="b"/>
            <a:pathLst>
              <a:path w="1171575" h="1292225">
                <a:moveTo>
                  <a:pt x="1171066" y="129171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2786" y="4839461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08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8" y="509016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2786" y="4839461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6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1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78935" y="488874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5894" y="351205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5894" y="351205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7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2043" y="35601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2878" y="3399282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2878" y="3399282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6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7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46901" y="3448052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35218" y="510768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5218" y="510768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8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6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8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11367" y="515645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7983" y="421881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5073" y="3312363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9952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3418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1966" y="518503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69385" y="5963208"/>
            <a:ext cx="26492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MST 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(a,b),(a,d),(d,c)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6915" y="299085"/>
            <a:ext cx="21386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Trebuchet MS"/>
                <a:cs typeface="Trebuchet MS"/>
              </a:rPr>
              <a:t>Overview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904576"/>
            <a:ext cx="10361295" cy="57291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Graph </a:t>
            </a:r>
            <a:r>
              <a:rPr sz="2600" dirty="0">
                <a:latin typeface="Trebuchet MS"/>
                <a:cs typeface="Trebuchet MS"/>
              </a:rPr>
              <a:t>is a non-linear data </a:t>
            </a:r>
            <a:r>
              <a:rPr sz="2600" spc="-5" dirty="0">
                <a:latin typeface="Trebuchet MS"/>
                <a:cs typeface="Trebuchet MS"/>
              </a:rPr>
              <a:t>structure, which consists of vertices(or  nodes) connected by edges(or arcs) where edges </a:t>
            </a:r>
            <a:r>
              <a:rPr sz="2600" dirty="0">
                <a:latin typeface="Trebuchet MS"/>
                <a:cs typeface="Trebuchet MS"/>
              </a:rPr>
              <a:t>may be </a:t>
            </a:r>
            <a:r>
              <a:rPr sz="2600" spc="-5" dirty="0">
                <a:latin typeface="Trebuchet MS"/>
                <a:cs typeface="Trebuchet MS"/>
              </a:rPr>
              <a:t>directed  or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undirected.</a:t>
            </a:r>
            <a:endParaRPr sz="2600">
              <a:latin typeface="Trebuchet MS"/>
              <a:cs typeface="Trebuchet MS"/>
            </a:endParaRPr>
          </a:p>
          <a:p>
            <a:pPr marL="241300" marR="6985" indent="-229235" algn="just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rebuchet MS"/>
                <a:cs typeface="Trebuchet MS"/>
              </a:rPr>
              <a:t>Graphs are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powerful and versatile </a:t>
            </a:r>
            <a:r>
              <a:rPr sz="2600" spc="-10" dirty="0">
                <a:latin typeface="Trebuchet MS"/>
                <a:cs typeface="Trebuchet MS"/>
              </a:rPr>
              <a:t>data </a:t>
            </a:r>
            <a:r>
              <a:rPr sz="2600" dirty="0">
                <a:latin typeface="Trebuchet MS"/>
                <a:cs typeface="Trebuchet MS"/>
              </a:rPr>
              <a:t>structure </a:t>
            </a:r>
            <a:r>
              <a:rPr sz="2600" spc="-5" dirty="0">
                <a:latin typeface="Trebuchet MS"/>
                <a:cs typeface="Trebuchet MS"/>
              </a:rPr>
              <a:t>that easily allow  you to </a:t>
            </a:r>
            <a:r>
              <a:rPr sz="2600" dirty="0">
                <a:latin typeface="Trebuchet MS"/>
                <a:cs typeface="Trebuchet MS"/>
              </a:rPr>
              <a:t>represent </a:t>
            </a:r>
            <a:r>
              <a:rPr sz="2600" spc="-5" dirty="0">
                <a:latin typeface="Trebuchet MS"/>
                <a:cs typeface="Trebuchet MS"/>
              </a:rPr>
              <a:t>real </a:t>
            </a:r>
            <a:r>
              <a:rPr sz="2600" dirty="0">
                <a:latin typeface="Trebuchet MS"/>
                <a:cs typeface="Trebuchet MS"/>
              </a:rPr>
              <a:t>life </a:t>
            </a:r>
            <a:r>
              <a:rPr sz="2600" spc="-5" dirty="0">
                <a:latin typeface="Trebuchet MS"/>
                <a:cs typeface="Trebuchet MS"/>
              </a:rPr>
              <a:t>relationships between different types 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dirty="0">
                <a:latin typeface="Trebuchet MS"/>
                <a:cs typeface="Trebuchet MS"/>
              </a:rPr>
              <a:t>data (nodes). There </a:t>
            </a:r>
            <a:r>
              <a:rPr sz="2600" spc="-5" dirty="0">
                <a:latin typeface="Trebuchet MS"/>
                <a:cs typeface="Trebuchet MS"/>
              </a:rPr>
              <a:t>are two main parts of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graph:</a:t>
            </a:r>
            <a:endParaRPr sz="2600">
              <a:latin typeface="Trebuchet MS"/>
              <a:cs typeface="Trebuchet MS"/>
            </a:endParaRPr>
          </a:p>
          <a:p>
            <a:pPr marL="1228725" lvl="1" indent="-302260">
              <a:lnSpc>
                <a:spcPct val="100000"/>
              </a:lnSpc>
              <a:spcBef>
                <a:spcPts val="1850"/>
              </a:spcBef>
              <a:buSzPct val="95000"/>
              <a:buFont typeface="Wingdings"/>
              <a:buChar char=""/>
              <a:tabLst>
                <a:tab pos="1229360" algn="l"/>
              </a:tabLst>
            </a:pPr>
            <a:r>
              <a:rPr sz="2000" b="1" dirty="0">
                <a:latin typeface="Trebuchet MS"/>
                <a:cs typeface="Trebuchet MS"/>
              </a:rPr>
              <a:t>The </a:t>
            </a:r>
            <a:r>
              <a:rPr sz="2000" b="1" spc="-5" dirty="0">
                <a:latin typeface="Trebuchet MS"/>
                <a:cs typeface="Trebuchet MS"/>
              </a:rPr>
              <a:t>vertices </a:t>
            </a:r>
            <a:r>
              <a:rPr sz="2000" b="1" dirty="0">
                <a:latin typeface="Trebuchet MS"/>
                <a:cs typeface="Trebuchet MS"/>
              </a:rPr>
              <a:t>(nodes) where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data is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stored</a:t>
            </a:r>
            <a:endParaRPr sz="2000">
              <a:latin typeface="Trebuchet MS"/>
              <a:cs typeface="Trebuchet MS"/>
            </a:endParaRPr>
          </a:p>
          <a:p>
            <a:pPr marL="1155700" lvl="1" indent="-229235">
              <a:lnSpc>
                <a:spcPct val="100000"/>
              </a:lnSpc>
              <a:spcBef>
                <a:spcPts val="1705"/>
              </a:spcBef>
              <a:buFont typeface="Wingdings"/>
              <a:buChar char=""/>
              <a:tabLst>
                <a:tab pos="1156335" algn="l"/>
              </a:tabLst>
            </a:pPr>
            <a:r>
              <a:rPr sz="2000" b="1" dirty="0">
                <a:latin typeface="Trebuchet MS"/>
                <a:cs typeface="Trebuchet MS"/>
              </a:rPr>
              <a:t>The edges (connections) which connect </a:t>
            </a:r>
            <a:r>
              <a:rPr sz="2000" b="1" spc="-5" dirty="0">
                <a:latin typeface="Trebuchet MS"/>
                <a:cs typeface="Trebuchet MS"/>
              </a:rPr>
              <a:t>the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nodes</a:t>
            </a:r>
            <a:endParaRPr sz="2000">
              <a:latin typeface="Trebuchet MS"/>
              <a:cs typeface="Trebuchet MS"/>
            </a:endParaRPr>
          </a:p>
          <a:p>
            <a:pPr marL="241300" marR="837565" indent="-229235">
              <a:lnSpc>
                <a:spcPts val="2810"/>
              </a:lnSpc>
              <a:spcBef>
                <a:spcPts val="1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Trebuchet MS"/>
                <a:cs typeface="Trebuchet MS"/>
              </a:rPr>
              <a:t>Vertices </a:t>
            </a:r>
            <a:r>
              <a:rPr sz="2600" i="1" dirty="0">
                <a:latin typeface="Trebuchet MS"/>
                <a:cs typeface="Trebuchet MS"/>
              </a:rPr>
              <a:t>i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i="1" dirty="0">
                <a:latin typeface="Trebuchet MS"/>
                <a:cs typeface="Trebuchet MS"/>
              </a:rPr>
              <a:t>j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adjacent </a:t>
            </a:r>
            <a:r>
              <a:rPr sz="2600" spc="-5" dirty="0">
                <a:latin typeface="Trebuchet MS"/>
                <a:cs typeface="Trebuchet MS"/>
              </a:rPr>
              <a:t>vertices iff </a:t>
            </a:r>
            <a:r>
              <a:rPr sz="2600" dirty="0">
                <a:latin typeface="Trebuchet MS"/>
                <a:cs typeface="Trebuchet MS"/>
              </a:rPr>
              <a:t>(</a:t>
            </a:r>
            <a:r>
              <a:rPr sz="2600" i="1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, </a:t>
            </a:r>
            <a:r>
              <a:rPr sz="2600" i="1" dirty="0">
                <a:latin typeface="Trebuchet MS"/>
                <a:cs typeface="Trebuchet MS"/>
              </a:rPr>
              <a:t>j</a:t>
            </a:r>
            <a:r>
              <a:rPr sz="2600" dirty="0">
                <a:latin typeface="Trebuchet MS"/>
                <a:cs typeface="Trebuchet MS"/>
              </a:rPr>
              <a:t>) </a:t>
            </a:r>
            <a:r>
              <a:rPr sz="2600" spc="-5" dirty="0">
                <a:latin typeface="Trebuchet MS"/>
                <a:cs typeface="Trebuchet MS"/>
              </a:rPr>
              <a:t>is an edge in the  </a:t>
            </a:r>
            <a:r>
              <a:rPr sz="2600" dirty="0">
                <a:latin typeface="Trebuchet MS"/>
                <a:cs typeface="Trebuchet MS"/>
              </a:rPr>
              <a:t>graph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3581764"/>
            <a:ext cx="8423275" cy="1874231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pc="-25" dirty="0"/>
              <a:t>Kruskal’s</a:t>
            </a:r>
            <a:r>
              <a:rPr spc="-195" dirty="0"/>
              <a:t> </a:t>
            </a:r>
            <a:r>
              <a:rPr spc="-5" dirty="0"/>
              <a:t>Algorithm</a:t>
            </a:r>
          </a:p>
          <a:p>
            <a:pPr marL="12700" marR="5080">
              <a:lnSpc>
                <a:spcPts val="2390"/>
              </a:lnSpc>
              <a:spcBef>
                <a:spcPts val="900"/>
              </a:spcBef>
            </a:pPr>
            <a:r>
              <a:rPr sz="2000" dirty="0">
                <a:solidFill>
                  <a:srgbClr val="F5A308"/>
                </a:solidFill>
              </a:rPr>
              <a:t>THE PROBLEM: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GIVING A GRAPH WITH WEIGHTED EDGES, FIND</a:t>
            </a:r>
            <a:r>
              <a:rPr sz="2000" b="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ITS  MINIMUM </a:t>
            </a:r>
            <a:r>
              <a:rPr sz="2000" b="0" spc="-20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371346"/>
            <a:ext cx="56261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Kruskal's algorithm utilizes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Disjoint Sets</a:t>
            </a:r>
            <a:r>
              <a:rPr sz="2000" b="1" spc="-1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7"/>
            <a:ext cx="2809875" cy="175894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(v1) ≠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245082"/>
            <a:ext cx="5626100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Kruskal's algorithm utilizes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Disjoint Sets</a:t>
            </a:r>
            <a:r>
              <a:rPr sz="2000" b="1" spc="-1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(DS).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two Operations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02425" y="398525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7"/>
                </a:lnTo>
                <a:lnTo>
                  <a:pt x="0" y="86867"/>
                </a:lnTo>
                <a:lnTo>
                  <a:pt x="0" y="260603"/>
                </a:lnTo>
                <a:lnTo>
                  <a:pt x="528827" y="260603"/>
                </a:lnTo>
                <a:lnTo>
                  <a:pt x="528827" y="347471"/>
                </a:lnTo>
                <a:lnTo>
                  <a:pt x="702564" y="173735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0900" y="4837176"/>
            <a:ext cx="701040" cy="347980"/>
          </a:xfrm>
          <a:custGeom>
            <a:avLst/>
            <a:gdLst/>
            <a:ahLst/>
            <a:cxnLst/>
            <a:rect l="l" t="t" r="r" b="b"/>
            <a:pathLst>
              <a:path w="701040" h="347979">
                <a:moveTo>
                  <a:pt x="527303" y="0"/>
                </a:moveTo>
                <a:lnTo>
                  <a:pt x="527303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7303" y="260604"/>
                </a:lnTo>
                <a:lnTo>
                  <a:pt x="527303" y="347472"/>
                </a:lnTo>
                <a:lnTo>
                  <a:pt x="701040" y="173736"/>
                </a:lnTo>
                <a:lnTo>
                  <a:pt x="527303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7"/>
            <a:ext cx="2809875" cy="175894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(v1) ≠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3" y="1340867"/>
            <a:ext cx="5661025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takes 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item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pretend that this is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item belongs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merge two 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its input items in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760855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02425" y="398525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7"/>
                </a:lnTo>
                <a:lnTo>
                  <a:pt x="0" y="86867"/>
                </a:lnTo>
                <a:lnTo>
                  <a:pt x="0" y="260603"/>
                </a:lnTo>
                <a:lnTo>
                  <a:pt x="528827" y="260603"/>
                </a:lnTo>
                <a:lnTo>
                  <a:pt x="528827" y="347471"/>
                </a:lnTo>
                <a:lnTo>
                  <a:pt x="702564" y="173735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0900" y="4837176"/>
            <a:ext cx="701040" cy="347980"/>
          </a:xfrm>
          <a:custGeom>
            <a:avLst/>
            <a:gdLst/>
            <a:ahLst/>
            <a:cxnLst/>
            <a:rect l="l" t="t" r="r" b="b"/>
            <a:pathLst>
              <a:path w="701040" h="347979">
                <a:moveTo>
                  <a:pt x="527303" y="0"/>
                </a:moveTo>
                <a:lnTo>
                  <a:pt x="527303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7303" y="260604"/>
                </a:lnTo>
                <a:lnTo>
                  <a:pt x="527303" y="347472"/>
                </a:lnTo>
                <a:lnTo>
                  <a:pt x="701040" y="173736"/>
                </a:lnTo>
                <a:lnTo>
                  <a:pt x="527303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75165" y="569467"/>
            <a:ext cx="3829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74745" cy="4523740"/>
          </a:xfrm>
          <a:custGeom>
            <a:avLst/>
            <a:gdLst/>
            <a:ahLst/>
            <a:cxnLst/>
            <a:rect l="l" t="t" r="r" b="b"/>
            <a:pathLst>
              <a:path w="3674745" h="4523740">
                <a:moveTo>
                  <a:pt x="0" y="4523232"/>
                </a:moveTo>
                <a:lnTo>
                  <a:pt x="3674364" y="4523232"/>
                </a:lnTo>
                <a:lnTo>
                  <a:pt x="3674364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5"/>
            <a:ext cx="2809875" cy="21949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xfrm>
            <a:off x="750825" y="1314958"/>
            <a:ext cx="5051425" cy="1615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C000"/>
                </a:solidFill>
              </a:rPr>
              <a:t>A: </a:t>
            </a:r>
            <a:r>
              <a:rPr spc="-5" dirty="0"/>
              <a:t>is used to store all edges of the</a:t>
            </a:r>
            <a:r>
              <a:rPr spc="90" dirty="0"/>
              <a:t> </a:t>
            </a:r>
            <a:r>
              <a:rPr spc="-5" dirty="0"/>
              <a:t>minimum</a:t>
            </a:r>
            <a:endParaRPr sz="15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pc="-5" dirty="0"/>
              <a:t>spanning</a:t>
            </a:r>
            <a:r>
              <a:rPr spc="40" dirty="0"/>
              <a:t> </a:t>
            </a:r>
            <a:r>
              <a:rPr spc="-5" dirty="0"/>
              <a:t>tree</a:t>
            </a:r>
          </a:p>
          <a:p>
            <a:pPr marL="469900" marR="2543810">
              <a:lnSpc>
                <a:spcPts val="2830"/>
              </a:lnSpc>
              <a:spcBef>
                <a:spcPts val="180"/>
              </a:spcBef>
            </a:pPr>
            <a:r>
              <a:rPr spc="-5" dirty="0">
                <a:solidFill>
                  <a:srgbClr val="FFC000"/>
                </a:solidFill>
              </a:rPr>
              <a:t>Initially A is empty  Eventually return</a:t>
            </a:r>
            <a:r>
              <a:rPr spc="-9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A</a:t>
            </a:r>
          </a:p>
          <a:p>
            <a:pPr marL="1760855">
              <a:lnSpc>
                <a:spcPct val="100000"/>
              </a:lnSpc>
              <a:spcBef>
                <a:spcPts val="85"/>
              </a:spcBef>
            </a:pPr>
            <a:r>
              <a:rPr sz="2000" dirty="0"/>
              <a:t>6</a:t>
            </a:r>
            <a:endParaRPr sz="2000"/>
          </a:p>
        </p:txBody>
      </p:sp>
      <p:sp>
        <p:nvSpPr>
          <p:cNvPr id="37" name="object 37"/>
          <p:cNvSpPr/>
          <p:nvPr/>
        </p:nvSpPr>
        <p:spPr>
          <a:xfrm>
            <a:off x="6944868" y="1793748"/>
            <a:ext cx="701040" cy="349250"/>
          </a:xfrm>
          <a:custGeom>
            <a:avLst/>
            <a:gdLst/>
            <a:ahLst/>
            <a:cxnLst/>
            <a:rect l="l" t="t" r="r" b="b"/>
            <a:pathLst>
              <a:path w="701040" h="349250">
                <a:moveTo>
                  <a:pt x="526541" y="0"/>
                </a:moveTo>
                <a:lnTo>
                  <a:pt x="526541" y="87249"/>
                </a:lnTo>
                <a:lnTo>
                  <a:pt x="0" y="87249"/>
                </a:lnTo>
                <a:lnTo>
                  <a:pt x="0" y="261747"/>
                </a:lnTo>
                <a:lnTo>
                  <a:pt x="526541" y="261747"/>
                </a:lnTo>
                <a:lnTo>
                  <a:pt x="526541" y="348996"/>
                </a:lnTo>
                <a:lnTo>
                  <a:pt x="701039" y="174498"/>
                </a:lnTo>
                <a:lnTo>
                  <a:pt x="526541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9441" y="525017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8827" y="260604"/>
                </a:lnTo>
                <a:lnTo>
                  <a:pt x="528827" y="347472"/>
                </a:lnTo>
                <a:lnTo>
                  <a:pt x="702563" y="173736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56329" cy="4523740"/>
          </a:xfrm>
          <a:custGeom>
            <a:avLst/>
            <a:gdLst/>
            <a:ahLst/>
            <a:cxnLst/>
            <a:rect l="l" t="t" r="r" b="b"/>
            <a:pathLst>
              <a:path w="3656329" h="4523740">
                <a:moveTo>
                  <a:pt x="0" y="4523232"/>
                </a:moveTo>
                <a:lnTo>
                  <a:pt x="3656076" y="4523232"/>
                </a:lnTo>
                <a:lnTo>
                  <a:pt x="3656076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3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C000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5" y="1245082"/>
            <a:ext cx="5870575" cy="119199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make a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DS with</a:t>
            </a:r>
            <a:r>
              <a:rPr sz="2000" spc="-1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Each vertex will be used to create a single</a:t>
            </a:r>
            <a:r>
              <a:rPr sz="2000" spc="-1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vertex  Disjoint</a:t>
            </a:r>
            <a:r>
              <a:rPr sz="2000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Set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92759" y="2681477"/>
            <a:ext cx="734695" cy="736600"/>
          </a:xfrm>
          <a:custGeom>
            <a:avLst/>
            <a:gdLst/>
            <a:ahLst/>
            <a:cxnLst/>
            <a:rect l="l" t="t" r="r" b="b"/>
            <a:pathLst>
              <a:path w="734694" h="736600">
                <a:moveTo>
                  <a:pt x="0" y="368046"/>
                </a:moveTo>
                <a:lnTo>
                  <a:pt x="2862" y="321867"/>
                </a:lnTo>
                <a:lnTo>
                  <a:pt x="11218" y="277403"/>
                </a:lnTo>
                <a:lnTo>
                  <a:pt x="24725" y="234999"/>
                </a:lnTo>
                <a:lnTo>
                  <a:pt x="43038" y="194998"/>
                </a:lnTo>
                <a:lnTo>
                  <a:pt x="65812" y="157746"/>
                </a:lnTo>
                <a:lnTo>
                  <a:pt x="92703" y="123587"/>
                </a:lnTo>
                <a:lnTo>
                  <a:pt x="123366" y="92865"/>
                </a:lnTo>
                <a:lnTo>
                  <a:pt x="157458" y="65924"/>
                </a:lnTo>
                <a:lnTo>
                  <a:pt x="194633" y="43110"/>
                </a:lnTo>
                <a:lnTo>
                  <a:pt x="234548" y="24766"/>
                </a:lnTo>
                <a:lnTo>
                  <a:pt x="276857" y="11236"/>
                </a:lnTo>
                <a:lnTo>
                  <a:pt x="321217" y="2866"/>
                </a:lnTo>
                <a:lnTo>
                  <a:pt x="367284" y="0"/>
                </a:lnTo>
                <a:lnTo>
                  <a:pt x="413350" y="2866"/>
                </a:lnTo>
                <a:lnTo>
                  <a:pt x="457710" y="11236"/>
                </a:lnTo>
                <a:lnTo>
                  <a:pt x="500019" y="24766"/>
                </a:lnTo>
                <a:lnTo>
                  <a:pt x="539934" y="43110"/>
                </a:lnTo>
                <a:lnTo>
                  <a:pt x="577109" y="65924"/>
                </a:lnTo>
                <a:lnTo>
                  <a:pt x="611201" y="92865"/>
                </a:lnTo>
                <a:lnTo>
                  <a:pt x="641864" y="123587"/>
                </a:lnTo>
                <a:lnTo>
                  <a:pt x="668755" y="157746"/>
                </a:lnTo>
                <a:lnTo>
                  <a:pt x="691529" y="194998"/>
                </a:lnTo>
                <a:lnTo>
                  <a:pt x="709842" y="234999"/>
                </a:lnTo>
                <a:lnTo>
                  <a:pt x="723349" y="277403"/>
                </a:lnTo>
                <a:lnTo>
                  <a:pt x="731705" y="321867"/>
                </a:lnTo>
                <a:lnTo>
                  <a:pt x="734567" y="368046"/>
                </a:lnTo>
                <a:lnTo>
                  <a:pt x="731705" y="414224"/>
                </a:lnTo>
                <a:lnTo>
                  <a:pt x="723349" y="458688"/>
                </a:lnTo>
                <a:lnTo>
                  <a:pt x="709842" y="501092"/>
                </a:lnTo>
                <a:lnTo>
                  <a:pt x="691529" y="541093"/>
                </a:lnTo>
                <a:lnTo>
                  <a:pt x="668755" y="578345"/>
                </a:lnTo>
                <a:lnTo>
                  <a:pt x="641864" y="612504"/>
                </a:lnTo>
                <a:lnTo>
                  <a:pt x="611201" y="643226"/>
                </a:lnTo>
                <a:lnTo>
                  <a:pt x="577109" y="670167"/>
                </a:lnTo>
                <a:lnTo>
                  <a:pt x="539934" y="692981"/>
                </a:lnTo>
                <a:lnTo>
                  <a:pt x="500019" y="711325"/>
                </a:lnTo>
                <a:lnTo>
                  <a:pt x="457710" y="724855"/>
                </a:lnTo>
                <a:lnTo>
                  <a:pt x="413350" y="733225"/>
                </a:lnTo>
                <a:lnTo>
                  <a:pt x="367284" y="736092"/>
                </a:lnTo>
                <a:lnTo>
                  <a:pt x="321217" y="733225"/>
                </a:lnTo>
                <a:lnTo>
                  <a:pt x="276857" y="724855"/>
                </a:lnTo>
                <a:lnTo>
                  <a:pt x="234548" y="711325"/>
                </a:lnTo>
                <a:lnTo>
                  <a:pt x="194633" y="692981"/>
                </a:lnTo>
                <a:lnTo>
                  <a:pt x="157458" y="670167"/>
                </a:lnTo>
                <a:lnTo>
                  <a:pt x="123366" y="643226"/>
                </a:lnTo>
                <a:lnTo>
                  <a:pt x="92703" y="612504"/>
                </a:lnTo>
                <a:lnTo>
                  <a:pt x="65812" y="578345"/>
                </a:lnTo>
                <a:lnTo>
                  <a:pt x="43038" y="541093"/>
                </a:lnTo>
                <a:lnTo>
                  <a:pt x="24725" y="501092"/>
                </a:lnTo>
                <a:lnTo>
                  <a:pt x="11218" y="458688"/>
                </a:lnTo>
                <a:lnTo>
                  <a:pt x="2862" y="414224"/>
                </a:lnTo>
                <a:lnTo>
                  <a:pt x="0" y="368046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282" y="3886963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1" y="321217"/>
                </a:lnTo>
                <a:lnTo>
                  <a:pt x="11217" y="276857"/>
                </a:lnTo>
                <a:lnTo>
                  <a:pt x="24722" y="234548"/>
                </a:lnTo>
                <a:lnTo>
                  <a:pt x="43033" y="194633"/>
                </a:lnTo>
                <a:lnTo>
                  <a:pt x="65805" y="157458"/>
                </a:lnTo>
                <a:lnTo>
                  <a:pt x="92694" y="123366"/>
                </a:lnTo>
                <a:lnTo>
                  <a:pt x="123356" y="92703"/>
                </a:lnTo>
                <a:lnTo>
                  <a:pt x="157447" y="65812"/>
                </a:lnTo>
                <a:lnTo>
                  <a:pt x="194622" y="43038"/>
                </a:lnTo>
                <a:lnTo>
                  <a:pt x="234537" y="24725"/>
                </a:lnTo>
                <a:lnTo>
                  <a:pt x="276849" y="11218"/>
                </a:lnTo>
                <a:lnTo>
                  <a:pt x="321212" y="2862"/>
                </a:lnTo>
                <a:lnTo>
                  <a:pt x="367284" y="0"/>
                </a:lnTo>
                <a:lnTo>
                  <a:pt x="413355" y="2862"/>
                </a:lnTo>
                <a:lnTo>
                  <a:pt x="457718" y="11218"/>
                </a:lnTo>
                <a:lnTo>
                  <a:pt x="500030" y="24725"/>
                </a:lnTo>
                <a:lnTo>
                  <a:pt x="539945" y="43038"/>
                </a:lnTo>
                <a:lnTo>
                  <a:pt x="577120" y="65812"/>
                </a:lnTo>
                <a:lnTo>
                  <a:pt x="611211" y="92703"/>
                </a:lnTo>
                <a:lnTo>
                  <a:pt x="641873" y="123366"/>
                </a:lnTo>
                <a:lnTo>
                  <a:pt x="668762" y="157458"/>
                </a:lnTo>
                <a:lnTo>
                  <a:pt x="691534" y="194633"/>
                </a:lnTo>
                <a:lnTo>
                  <a:pt x="709845" y="234548"/>
                </a:lnTo>
                <a:lnTo>
                  <a:pt x="723350" y="276857"/>
                </a:lnTo>
                <a:lnTo>
                  <a:pt x="731706" y="321217"/>
                </a:lnTo>
                <a:lnTo>
                  <a:pt x="734568" y="367283"/>
                </a:lnTo>
                <a:lnTo>
                  <a:pt x="731706" y="413350"/>
                </a:lnTo>
                <a:lnTo>
                  <a:pt x="723350" y="457710"/>
                </a:lnTo>
                <a:lnTo>
                  <a:pt x="709845" y="500019"/>
                </a:lnTo>
                <a:lnTo>
                  <a:pt x="691534" y="539934"/>
                </a:lnTo>
                <a:lnTo>
                  <a:pt x="668762" y="577109"/>
                </a:lnTo>
                <a:lnTo>
                  <a:pt x="641873" y="611201"/>
                </a:lnTo>
                <a:lnTo>
                  <a:pt x="611211" y="641864"/>
                </a:lnTo>
                <a:lnTo>
                  <a:pt x="577120" y="668755"/>
                </a:lnTo>
                <a:lnTo>
                  <a:pt x="539945" y="691529"/>
                </a:lnTo>
                <a:lnTo>
                  <a:pt x="500030" y="709842"/>
                </a:lnTo>
                <a:lnTo>
                  <a:pt x="457718" y="723349"/>
                </a:lnTo>
                <a:lnTo>
                  <a:pt x="413355" y="731705"/>
                </a:lnTo>
                <a:lnTo>
                  <a:pt x="367284" y="734568"/>
                </a:lnTo>
                <a:lnTo>
                  <a:pt x="321212" y="731705"/>
                </a:lnTo>
                <a:lnTo>
                  <a:pt x="276849" y="723349"/>
                </a:lnTo>
                <a:lnTo>
                  <a:pt x="234537" y="709842"/>
                </a:lnTo>
                <a:lnTo>
                  <a:pt x="194622" y="691529"/>
                </a:lnTo>
                <a:lnTo>
                  <a:pt x="157447" y="668755"/>
                </a:lnTo>
                <a:lnTo>
                  <a:pt x="123356" y="641864"/>
                </a:lnTo>
                <a:lnTo>
                  <a:pt x="92694" y="611201"/>
                </a:lnTo>
                <a:lnTo>
                  <a:pt x="65805" y="577109"/>
                </a:lnTo>
                <a:lnTo>
                  <a:pt x="43033" y="539934"/>
                </a:lnTo>
                <a:lnTo>
                  <a:pt x="24722" y="500019"/>
                </a:lnTo>
                <a:lnTo>
                  <a:pt x="11217" y="457710"/>
                </a:lnTo>
                <a:lnTo>
                  <a:pt x="2861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2206" y="2480312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4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1927" y="2791207"/>
            <a:ext cx="736600" cy="734695"/>
          </a:xfrm>
          <a:custGeom>
            <a:avLst/>
            <a:gdLst/>
            <a:ahLst/>
            <a:cxnLst/>
            <a:rect l="l" t="t" r="r" b="b"/>
            <a:pathLst>
              <a:path w="736600" h="734695">
                <a:moveTo>
                  <a:pt x="0" y="367284"/>
                </a:moveTo>
                <a:lnTo>
                  <a:pt x="2866" y="321217"/>
                </a:lnTo>
                <a:lnTo>
                  <a:pt x="11236" y="276857"/>
                </a:lnTo>
                <a:lnTo>
                  <a:pt x="24766" y="234548"/>
                </a:lnTo>
                <a:lnTo>
                  <a:pt x="43110" y="194633"/>
                </a:lnTo>
                <a:lnTo>
                  <a:pt x="65924" y="157458"/>
                </a:lnTo>
                <a:lnTo>
                  <a:pt x="92865" y="123366"/>
                </a:lnTo>
                <a:lnTo>
                  <a:pt x="123587" y="92703"/>
                </a:lnTo>
                <a:lnTo>
                  <a:pt x="157746" y="65812"/>
                </a:lnTo>
                <a:lnTo>
                  <a:pt x="194998" y="43038"/>
                </a:lnTo>
                <a:lnTo>
                  <a:pt x="234999" y="24725"/>
                </a:lnTo>
                <a:lnTo>
                  <a:pt x="277403" y="11218"/>
                </a:lnTo>
                <a:lnTo>
                  <a:pt x="321867" y="2862"/>
                </a:lnTo>
                <a:lnTo>
                  <a:pt x="368046" y="0"/>
                </a:lnTo>
                <a:lnTo>
                  <a:pt x="414224" y="2862"/>
                </a:lnTo>
                <a:lnTo>
                  <a:pt x="458688" y="11218"/>
                </a:lnTo>
                <a:lnTo>
                  <a:pt x="501092" y="24725"/>
                </a:lnTo>
                <a:lnTo>
                  <a:pt x="541093" y="43038"/>
                </a:lnTo>
                <a:lnTo>
                  <a:pt x="578345" y="65812"/>
                </a:lnTo>
                <a:lnTo>
                  <a:pt x="612504" y="92703"/>
                </a:lnTo>
                <a:lnTo>
                  <a:pt x="643226" y="123366"/>
                </a:lnTo>
                <a:lnTo>
                  <a:pt x="670167" y="157458"/>
                </a:lnTo>
                <a:lnTo>
                  <a:pt x="692981" y="194633"/>
                </a:lnTo>
                <a:lnTo>
                  <a:pt x="711325" y="234548"/>
                </a:lnTo>
                <a:lnTo>
                  <a:pt x="724855" y="276857"/>
                </a:lnTo>
                <a:lnTo>
                  <a:pt x="733225" y="321217"/>
                </a:lnTo>
                <a:lnTo>
                  <a:pt x="736091" y="367284"/>
                </a:lnTo>
                <a:lnTo>
                  <a:pt x="733225" y="413350"/>
                </a:lnTo>
                <a:lnTo>
                  <a:pt x="724855" y="457710"/>
                </a:lnTo>
                <a:lnTo>
                  <a:pt x="711325" y="500019"/>
                </a:lnTo>
                <a:lnTo>
                  <a:pt x="692981" y="539934"/>
                </a:lnTo>
                <a:lnTo>
                  <a:pt x="670167" y="577109"/>
                </a:lnTo>
                <a:lnTo>
                  <a:pt x="643226" y="611201"/>
                </a:lnTo>
                <a:lnTo>
                  <a:pt x="612504" y="641864"/>
                </a:lnTo>
                <a:lnTo>
                  <a:pt x="578345" y="668755"/>
                </a:lnTo>
                <a:lnTo>
                  <a:pt x="541093" y="691529"/>
                </a:lnTo>
                <a:lnTo>
                  <a:pt x="501092" y="709842"/>
                </a:lnTo>
                <a:lnTo>
                  <a:pt x="458688" y="723349"/>
                </a:lnTo>
                <a:lnTo>
                  <a:pt x="414224" y="731705"/>
                </a:lnTo>
                <a:lnTo>
                  <a:pt x="368046" y="734568"/>
                </a:lnTo>
                <a:lnTo>
                  <a:pt x="321867" y="731705"/>
                </a:lnTo>
                <a:lnTo>
                  <a:pt x="277403" y="723349"/>
                </a:lnTo>
                <a:lnTo>
                  <a:pt x="234999" y="709842"/>
                </a:lnTo>
                <a:lnTo>
                  <a:pt x="194998" y="691529"/>
                </a:lnTo>
                <a:lnTo>
                  <a:pt x="157746" y="668755"/>
                </a:lnTo>
                <a:lnTo>
                  <a:pt x="123587" y="641864"/>
                </a:lnTo>
                <a:lnTo>
                  <a:pt x="92865" y="611201"/>
                </a:lnTo>
                <a:lnTo>
                  <a:pt x="65924" y="577109"/>
                </a:lnTo>
                <a:lnTo>
                  <a:pt x="43110" y="539934"/>
                </a:lnTo>
                <a:lnTo>
                  <a:pt x="24766" y="500019"/>
                </a:lnTo>
                <a:lnTo>
                  <a:pt x="11236" y="457710"/>
                </a:lnTo>
                <a:lnTo>
                  <a:pt x="2866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13783" y="4266440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5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7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8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2399" y="4879087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3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245082"/>
            <a:ext cx="6474460" cy="119199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all edges by weight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edge of smallest weight will be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front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the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  with largest weight will be at 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4877" y="3670553"/>
            <a:ext cx="426720" cy="425450"/>
          </a:xfrm>
          <a:custGeom>
            <a:avLst/>
            <a:gdLst/>
            <a:ahLst/>
            <a:cxnLst/>
            <a:rect l="l" t="t" r="r" b="b"/>
            <a:pathLst>
              <a:path w="426720" h="425450">
                <a:moveTo>
                  <a:pt x="0" y="212598"/>
                </a:moveTo>
                <a:lnTo>
                  <a:pt x="5633" y="163832"/>
                </a:lnTo>
                <a:lnTo>
                  <a:pt x="21682" y="119076"/>
                </a:lnTo>
                <a:lnTo>
                  <a:pt x="46866" y="79603"/>
                </a:lnTo>
                <a:lnTo>
                  <a:pt x="79905" y="46686"/>
                </a:lnTo>
                <a:lnTo>
                  <a:pt x="119520" y="21598"/>
                </a:lnTo>
                <a:lnTo>
                  <a:pt x="164432" y="5611"/>
                </a:lnTo>
                <a:lnTo>
                  <a:pt x="213360" y="0"/>
                </a:lnTo>
                <a:lnTo>
                  <a:pt x="262287" y="5611"/>
                </a:lnTo>
                <a:lnTo>
                  <a:pt x="307199" y="21598"/>
                </a:lnTo>
                <a:lnTo>
                  <a:pt x="346814" y="46686"/>
                </a:lnTo>
                <a:lnTo>
                  <a:pt x="379853" y="79603"/>
                </a:lnTo>
                <a:lnTo>
                  <a:pt x="405037" y="119076"/>
                </a:lnTo>
                <a:lnTo>
                  <a:pt x="421086" y="163832"/>
                </a:lnTo>
                <a:lnTo>
                  <a:pt x="426720" y="212598"/>
                </a:lnTo>
                <a:lnTo>
                  <a:pt x="421086" y="261363"/>
                </a:lnTo>
                <a:lnTo>
                  <a:pt x="405037" y="306119"/>
                </a:lnTo>
                <a:lnTo>
                  <a:pt x="379853" y="345592"/>
                </a:lnTo>
                <a:lnTo>
                  <a:pt x="346814" y="378509"/>
                </a:lnTo>
                <a:lnTo>
                  <a:pt x="307199" y="403597"/>
                </a:lnTo>
                <a:lnTo>
                  <a:pt x="262287" y="419584"/>
                </a:lnTo>
                <a:lnTo>
                  <a:pt x="213360" y="425196"/>
                </a:lnTo>
                <a:lnTo>
                  <a:pt x="164432" y="419584"/>
                </a:lnTo>
                <a:lnTo>
                  <a:pt x="119520" y="403597"/>
                </a:lnTo>
                <a:lnTo>
                  <a:pt x="79905" y="378509"/>
                </a:lnTo>
                <a:lnTo>
                  <a:pt x="46866" y="345592"/>
                </a:lnTo>
                <a:lnTo>
                  <a:pt x="21682" y="306119"/>
                </a:lnTo>
                <a:lnTo>
                  <a:pt x="5633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6677" y="2571750"/>
            <a:ext cx="425451" cy="42545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0" y="212598"/>
                </a:moveTo>
                <a:lnTo>
                  <a:pt x="5611" y="163832"/>
                </a:lnTo>
                <a:lnTo>
                  <a:pt x="21598" y="119076"/>
                </a:lnTo>
                <a:lnTo>
                  <a:pt x="46686" y="79603"/>
                </a:lnTo>
                <a:lnTo>
                  <a:pt x="79603" y="46686"/>
                </a:lnTo>
                <a:lnTo>
                  <a:pt x="119076" y="21598"/>
                </a:lnTo>
                <a:lnTo>
                  <a:pt x="163832" y="5611"/>
                </a:lnTo>
                <a:lnTo>
                  <a:pt x="212598" y="0"/>
                </a:lnTo>
                <a:lnTo>
                  <a:pt x="261363" y="5611"/>
                </a:lnTo>
                <a:lnTo>
                  <a:pt x="306119" y="21598"/>
                </a:lnTo>
                <a:lnTo>
                  <a:pt x="345592" y="46686"/>
                </a:lnTo>
                <a:lnTo>
                  <a:pt x="378509" y="79603"/>
                </a:lnTo>
                <a:lnTo>
                  <a:pt x="403597" y="119076"/>
                </a:lnTo>
                <a:lnTo>
                  <a:pt x="419584" y="163832"/>
                </a:lnTo>
                <a:lnTo>
                  <a:pt x="425196" y="212598"/>
                </a:lnTo>
                <a:lnTo>
                  <a:pt x="419584" y="261363"/>
                </a:lnTo>
                <a:lnTo>
                  <a:pt x="403597" y="306119"/>
                </a:lnTo>
                <a:lnTo>
                  <a:pt x="378509" y="345592"/>
                </a:lnTo>
                <a:lnTo>
                  <a:pt x="345592" y="378509"/>
                </a:lnTo>
                <a:lnTo>
                  <a:pt x="306119" y="403597"/>
                </a:lnTo>
                <a:lnTo>
                  <a:pt x="261363" y="419584"/>
                </a:lnTo>
                <a:lnTo>
                  <a:pt x="212598" y="425196"/>
                </a:lnTo>
                <a:lnTo>
                  <a:pt x="163832" y="419584"/>
                </a:lnTo>
                <a:lnTo>
                  <a:pt x="119076" y="403597"/>
                </a:lnTo>
                <a:lnTo>
                  <a:pt x="79603" y="378509"/>
                </a:lnTo>
                <a:lnTo>
                  <a:pt x="46686" y="345592"/>
                </a:lnTo>
                <a:lnTo>
                  <a:pt x="21598" y="306119"/>
                </a:lnTo>
                <a:lnTo>
                  <a:pt x="5611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123" y="1245082"/>
            <a:ext cx="5845811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95"/>
              </a:spcBef>
              <a:tabLst>
                <a:tab pos="3676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950" spc="15" baseline="25641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 will take the edge with the smallest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  <a:tabLst>
                <a:tab pos="3676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don’t belong to the same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4877" y="3670553"/>
            <a:ext cx="426720" cy="425450"/>
          </a:xfrm>
          <a:custGeom>
            <a:avLst/>
            <a:gdLst/>
            <a:ahLst/>
            <a:cxnLst/>
            <a:rect l="l" t="t" r="r" b="b"/>
            <a:pathLst>
              <a:path w="426720" h="425450">
                <a:moveTo>
                  <a:pt x="0" y="212598"/>
                </a:moveTo>
                <a:lnTo>
                  <a:pt x="5633" y="163832"/>
                </a:lnTo>
                <a:lnTo>
                  <a:pt x="21682" y="119076"/>
                </a:lnTo>
                <a:lnTo>
                  <a:pt x="46866" y="79603"/>
                </a:lnTo>
                <a:lnTo>
                  <a:pt x="79905" y="46686"/>
                </a:lnTo>
                <a:lnTo>
                  <a:pt x="119520" y="21598"/>
                </a:lnTo>
                <a:lnTo>
                  <a:pt x="164432" y="5611"/>
                </a:lnTo>
                <a:lnTo>
                  <a:pt x="213360" y="0"/>
                </a:lnTo>
                <a:lnTo>
                  <a:pt x="262287" y="5611"/>
                </a:lnTo>
                <a:lnTo>
                  <a:pt x="307199" y="21598"/>
                </a:lnTo>
                <a:lnTo>
                  <a:pt x="346814" y="46686"/>
                </a:lnTo>
                <a:lnTo>
                  <a:pt x="379853" y="79603"/>
                </a:lnTo>
                <a:lnTo>
                  <a:pt x="405037" y="119076"/>
                </a:lnTo>
                <a:lnTo>
                  <a:pt x="421086" y="163832"/>
                </a:lnTo>
                <a:lnTo>
                  <a:pt x="426720" y="212598"/>
                </a:lnTo>
                <a:lnTo>
                  <a:pt x="421086" y="261363"/>
                </a:lnTo>
                <a:lnTo>
                  <a:pt x="405037" y="306119"/>
                </a:lnTo>
                <a:lnTo>
                  <a:pt x="379853" y="345592"/>
                </a:lnTo>
                <a:lnTo>
                  <a:pt x="346814" y="378509"/>
                </a:lnTo>
                <a:lnTo>
                  <a:pt x="307199" y="403597"/>
                </a:lnTo>
                <a:lnTo>
                  <a:pt x="262287" y="419584"/>
                </a:lnTo>
                <a:lnTo>
                  <a:pt x="213360" y="425196"/>
                </a:lnTo>
                <a:lnTo>
                  <a:pt x="164432" y="419584"/>
                </a:lnTo>
                <a:lnTo>
                  <a:pt x="119520" y="403597"/>
                </a:lnTo>
                <a:lnTo>
                  <a:pt x="79905" y="378509"/>
                </a:lnTo>
                <a:lnTo>
                  <a:pt x="46866" y="345592"/>
                </a:lnTo>
                <a:lnTo>
                  <a:pt x="21682" y="306119"/>
                </a:lnTo>
                <a:lnTo>
                  <a:pt x="5633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2206" y="2480312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4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2399" y="4879087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3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pc="-15" dirty="0"/>
              <a:t>Kruskal(V,E)</a:t>
            </a: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dirty="0"/>
              <a:t>A =</a:t>
            </a:r>
            <a:r>
              <a:rPr spc="-135" dirty="0"/>
              <a:t> </a:t>
            </a:r>
            <a:r>
              <a:rPr dirty="0"/>
              <a:t>ø</a:t>
            </a: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b="1" dirty="0">
                <a:latin typeface="Arial"/>
                <a:cs typeface="Arial"/>
              </a:rPr>
              <a:t>foreach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v	</a:t>
            </a:r>
            <a:r>
              <a:rPr spc="-80" dirty="0"/>
              <a:t>V:</a:t>
            </a: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dirty="0"/>
              <a:t>Make-disjoint-set(v)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/>
              <a:t>Sort E by weight</a:t>
            </a:r>
            <a:r>
              <a:rPr spc="-110" dirty="0"/>
              <a:t> </a:t>
            </a:r>
            <a:r>
              <a:rPr dirty="0"/>
              <a:t>increasingly</a:t>
            </a: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	E:</a:t>
            </a: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dirty="0">
                <a:solidFill>
                  <a:srgbClr val="FFC000"/>
                </a:solidFill>
              </a:rPr>
              <a:t>Find(v1) ≠</a:t>
            </a:r>
            <a:r>
              <a:rPr spc="-1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Find(v2):  A = A</a:t>
            </a:r>
            <a:r>
              <a:rPr spc="-4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U {(v1,v2)}</a:t>
            </a: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FFC000"/>
                </a:solidFill>
              </a:rPr>
              <a:t>Union</a:t>
            </a:r>
            <a:r>
              <a:rPr spc="-2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</a:t>
            </a:r>
          </a:p>
        </p:txBody>
      </p:sp>
      <p:sp>
        <p:nvSpPr>
          <p:cNvPr id="7" name="object 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11671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245083"/>
            <a:ext cx="4264025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(c,f) is pushed to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40" y="6019307"/>
            <a:ext cx="16516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220" y="387858"/>
            <a:ext cx="789305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Graph </a:t>
            </a:r>
            <a:r>
              <a:rPr dirty="0"/>
              <a:t>and </a:t>
            </a:r>
            <a:r>
              <a:rPr spc="-5" dirty="0"/>
              <a:t>Its</a:t>
            </a:r>
            <a:r>
              <a:rPr spc="-25" dirty="0"/>
              <a:t> </a:t>
            </a:r>
            <a:r>
              <a:rPr dirty="0"/>
              <a:t>Representations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396443"/>
            <a:ext cx="10358755" cy="431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  <a:tab pos="1047115" algn="l"/>
                <a:tab pos="2291080" algn="l"/>
                <a:tab pos="2826385" algn="l"/>
                <a:tab pos="3932554" algn="l"/>
                <a:tab pos="6496050" algn="l"/>
                <a:tab pos="6953250" algn="l"/>
                <a:tab pos="7799705" algn="l"/>
                <a:tab pos="8343900" algn="l"/>
                <a:tab pos="8949055" algn="l"/>
              </a:tabLst>
            </a:pPr>
            <a:r>
              <a:rPr sz="2800" spc="-5" dirty="0">
                <a:latin typeface="Trebuchet MS"/>
                <a:cs typeface="Trebuchet MS"/>
              </a:rPr>
              <a:t>The	choice	of	graph	representation	</a:t>
            </a:r>
            <a:r>
              <a:rPr sz="2800" spc="-10" dirty="0">
                <a:latin typeface="Trebuchet MS"/>
                <a:cs typeface="Trebuchet MS"/>
              </a:rPr>
              <a:t>is	</a:t>
            </a:r>
            <a:r>
              <a:rPr sz="2800" spc="-5" dirty="0">
                <a:latin typeface="Trebuchet MS"/>
                <a:cs typeface="Trebuchet MS"/>
              </a:rPr>
              <a:t>said	</a:t>
            </a:r>
            <a:r>
              <a:rPr sz="2800" spc="-10" dirty="0">
                <a:latin typeface="Trebuchet MS"/>
                <a:cs typeface="Trebuchet MS"/>
              </a:rPr>
              <a:t>to	</a:t>
            </a:r>
            <a:r>
              <a:rPr sz="2800" spc="-5" dirty="0">
                <a:latin typeface="Trebuchet MS"/>
                <a:cs typeface="Trebuchet MS"/>
              </a:rPr>
              <a:t>be	situation</a:t>
            </a:r>
            <a:endParaRPr sz="2800">
              <a:latin typeface="Trebuchet MS"/>
              <a:cs typeface="Trebuchet MS"/>
            </a:endParaRPr>
          </a:p>
          <a:p>
            <a:pPr marL="241300" marR="5080">
              <a:lnSpc>
                <a:spcPct val="160000"/>
              </a:lnSpc>
              <a:spcBef>
                <a:spcPts val="5"/>
              </a:spcBef>
              <a:tabLst>
                <a:tab pos="1774189" algn="l"/>
                <a:tab pos="2193290" algn="l"/>
                <a:tab pos="3418840" algn="l"/>
                <a:tab pos="4920615" algn="l"/>
                <a:tab pos="5484495" algn="l"/>
                <a:tab pos="6193155" algn="l"/>
                <a:tab pos="7080250" algn="l"/>
                <a:tab pos="7583170" algn="l"/>
                <a:tab pos="9441180" algn="l"/>
                <a:tab pos="9953625" algn="l"/>
              </a:tabLst>
            </a:pPr>
            <a:r>
              <a:rPr sz="2800" spc="-5" dirty="0">
                <a:latin typeface="Trebuchet MS"/>
                <a:cs typeface="Trebuchet MS"/>
              </a:rPr>
              <a:t>sp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cifi</a:t>
            </a:r>
            <a:r>
              <a:rPr sz="2800" spc="-5" dirty="0">
                <a:latin typeface="Trebuchet MS"/>
                <a:cs typeface="Trebuchet MS"/>
              </a:rPr>
              <a:t>c.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It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to</a:t>
            </a:r>
            <a:r>
              <a:rPr sz="2800" spc="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all</a:t>
            </a:r>
            <a:r>
              <a:rPr sz="2800" spc="-5" dirty="0">
                <a:latin typeface="Trebuchet MS"/>
                <a:cs typeface="Trebuchet MS"/>
              </a:rPr>
              <a:t>y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depen</a:t>
            </a:r>
            <a:r>
              <a:rPr sz="2800" spc="5" dirty="0">
                <a:latin typeface="Trebuchet MS"/>
                <a:cs typeface="Trebuchet MS"/>
              </a:rPr>
              <a:t>d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typ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f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oper</a:t>
            </a:r>
            <a:r>
              <a:rPr sz="2800" spc="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ti</a:t>
            </a:r>
            <a:r>
              <a:rPr sz="2800" spc="-15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ns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5" dirty="0">
                <a:latin typeface="Trebuchet MS"/>
                <a:cs typeface="Trebuchet MS"/>
              </a:rPr>
              <a:t>o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be  </a:t>
            </a:r>
            <a:r>
              <a:rPr sz="2800" spc="-10" dirty="0">
                <a:latin typeface="Trebuchet MS"/>
                <a:cs typeface="Trebuchet MS"/>
              </a:rPr>
              <a:t>performed and ease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Following </a:t>
            </a:r>
            <a:r>
              <a:rPr sz="2800" spc="-10" dirty="0">
                <a:latin typeface="Trebuchet MS"/>
                <a:cs typeface="Trebuchet MS"/>
              </a:rPr>
              <a:t>the most commonly used representations </a:t>
            </a:r>
            <a:r>
              <a:rPr sz="2800" spc="-5" dirty="0">
                <a:latin typeface="Trebuchet MS"/>
                <a:cs typeface="Trebuchet MS"/>
              </a:rPr>
              <a:t>of a</a:t>
            </a:r>
            <a:r>
              <a:rPr sz="2800" spc="19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Adjacency</a:t>
            </a:r>
            <a:r>
              <a:rPr sz="2800" b="1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Matrix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Trebuchet MS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Adjacency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371346"/>
            <a:ext cx="43357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371346"/>
            <a:ext cx="43357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1573" y="2054159"/>
            <a:ext cx="3783329" cy="3837304"/>
          </a:xfrm>
          <a:custGeom>
            <a:avLst/>
            <a:gdLst/>
            <a:ahLst/>
            <a:cxnLst/>
            <a:rect l="l" t="t" r="r" b="b"/>
            <a:pathLst>
              <a:path w="3783329" h="3837304">
                <a:moveTo>
                  <a:pt x="3779707" y="473775"/>
                </a:moveTo>
                <a:lnTo>
                  <a:pt x="3774492" y="414400"/>
                </a:lnTo>
                <a:lnTo>
                  <a:pt x="3766599" y="359015"/>
                </a:lnTo>
                <a:lnTo>
                  <a:pt x="3756182" y="307615"/>
                </a:lnTo>
                <a:lnTo>
                  <a:pt x="3743396" y="260196"/>
                </a:lnTo>
                <a:lnTo>
                  <a:pt x="3728396" y="216752"/>
                </a:lnTo>
                <a:lnTo>
                  <a:pt x="3711337" y="177279"/>
                </a:lnTo>
                <a:lnTo>
                  <a:pt x="3692372" y="141774"/>
                </a:lnTo>
                <a:lnTo>
                  <a:pt x="3649345" y="82646"/>
                </a:lnTo>
                <a:lnTo>
                  <a:pt x="3600554" y="39332"/>
                </a:lnTo>
                <a:lnTo>
                  <a:pt x="3547234" y="11796"/>
                </a:lnTo>
                <a:lnTo>
                  <a:pt x="3490623" y="3"/>
                </a:lnTo>
                <a:lnTo>
                  <a:pt x="3461469" y="0"/>
                </a:lnTo>
                <a:lnTo>
                  <a:pt x="3431957" y="3918"/>
                </a:lnTo>
                <a:lnTo>
                  <a:pt x="3372473" y="23503"/>
                </a:lnTo>
                <a:lnTo>
                  <a:pt x="3313408" y="58725"/>
                </a:lnTo>
                <a:lnTo>
                  <a:pt x="3255999" y="109546"/>
                </a:lnTo>
                <a:lnTo>
                  <a:pt x="3228302" y="140795"/>
                </a:lnTo>
                <a:lnTo>
                  <a:pt x="3201482" y="175931"/>
                </a:lnTo>
                <a:lnTo>
                  <a:pt x="3175695" y="214949"/>
                </a:lnTo>
                <a:lnTo>
                  <a:pt x="3151586" y="261115"/>
                </a:lnTo>
                <a:lnTo>
                  <a:pt x="3128660" y="318576"/>
                </a:lnTo>
                <a:lnTo>
                  <a:pt x="3106747" y="386370"/>
                </a:lnTo>
                <a:lnTo>
                  <a:pt x="3096117" y="423843"/>
                </a:lnTo>
                <a:lnTo>
                  <a:pt x="3085678" y="463538"/>
                </a:lnTo>
                <a:lnTo>
                  <a:pt x="3075407" y="505337"/>
                </a:lnTo>
                <a:lnTo>
                  <a:pt x="3065283" y="549118"/>
                </a:lnTo>
                <a:lnTo>
                  <a:pt x="3055285" y="594763"/>
                </a:lnTo>
                <a:lnTo>
                  <a:pt x="3045391" y="642150"/>
                </a:lnTo>
                <a:lnTo>
                  <a:pt x="3035582" y="691160"/>
                </a:lnTo>
                <a:lnTo>
                  <a:pt x="3025835" y="741674"/>
                </a:lnTo>
                <a:lnTo>
                  <a:pt x="3016128" y="793569"/>
                </a:lnTo>
                <a:lnTo>
                  <a:pt x="3006442" y="846728"/>
                </a:lnTo>
                <a:lnTo>
                  <a:pt x="2996755" y="901028"/>
                </a:lnTo>
                <a:lnTo>
                  <a:pt x="2987044" y="956352"/>
                </a:lnTo>
                <a:lnTo>
                  <a:pt x="2977290" y="1012577"/>
                </a:lnTo>
                <a:lnTo>
                  <a:pt x="2967471" y="1069585"/>
                </a:lnTo>
                <a:lnTo>
                  <a:pt x="2957566" y="1127255"/>
                </a:lnTo>
                <a:lnTo>
                  <a:pt x="2947554" y="1185468"/>
                </a:lnTo>
                <a:lnTo>
                  <a:pt x="2937412" y="1244102"/>
                </a:lnTo>
                <a:lnTo>
                  <a:pt x="2927121" y="1303038"/>
                </a:lnTo>
                <a:lnTo>
                  <a:pt x="2916659" y="1362157"/>
                </a:lnTo>
                <a:lnTo>
                  <a:pt x="2906004" y="1421337"/>
                </a:lnTo>
                <a:lnTo>
                  <a:pt x="2895135" y="1480459"/>
                </a:lnTo>
                <a:lnTo>
                  <a:pt x="2884032" y="1539402"/>
                </a:lnTo>
                <a:lnTo>
                  <a:pt x="2872673" y="1598048"/>
                </a:lnTo>
                <a:lnTo>
                  <a:pt x="2861036" y="1656274"/>
                </a:lnTo>
                <a:lnTo>
                  <a:pt x="2849101" y="1713962"/>
                </a:lnTo>
                <a:lnTo>
                  <a:pt x="2836847" y="1770992"/>
                </a:lnTo>
                <a:lnTo>
                  <a:pt x="2824251" y="1827243"/>
                </a:lnTo>
                <a:lnTo>
                  <a:pt x="2811293" y="1882595"/>
                </a:lnTo>
                <a:lnTo>
                  <a:pt x="2797952" y="1936928"/>
                </a:lnTo>
                <a:lnTo>
                  <a:pt x="2784206" y="1990123"/>
                </a:lnTo>
                <a:lnTo>
                  <a:pt x="2770034" y="2042058"/>
                </a:lnTo>
                <a:lnTo>
                  <a:pt x="2755416" y="2092614"/>
                </a:lnTo>
                <a:lnTo>
                  <a:pt x="2740329" y="2141671"/>
                </a:lnTo>
                <a:lnTo>
                  <a:pt x="2724752" y="2189109"/>
                </a:lnTo>
                <a:lnTo>
                  <a:pt x="2708665" y="2234808"/>
                </a:lnTo>
                <a:lnTo>
                  <a:pt x="2692045" y="2278647"/>
                </a:lnTo>
                <a:lnTo>
                  <a:pt x="2674873" y="2320507"/>
                </a:lnTo>
                <a:lnTo>
                  <a:pt x="2657126" y="2360267"/>
                </a:lnTo>
                <a:lnTo>
                  <a:pt x="2638783" y="2397808"/>
                </a:lnTo>
                <a:lnTo>
                  <a:pt x="2619824" y="2433009"/>
                </a:lnTo>
                <a:lnTo>
                  <a:pt x="2600226" y="2465750"/>
                </a:lnTo>
                <a:lnTo>
                  <a:pt x="2559032" y="2523373"/>
                </a:lnTo>
                <a:lnTo>
                  <a:pt x="2515030" y="2569716"/>
                </a:lnTo>
                <a:lnTo>
                  <a:pt x="2468051" y="2603819"/>
                </a:lnTo>
                <a:lnTo>
                  <a:pt x="2410193" y="2627924"/>
                </a:lnTo>
                <a:lnTo>
                  <a:pt x="2346396" y="2638581"/>
                </a:lnTo>
                <a:lnTo>
                  <a:pt x="2312446" y="2639207"/>
                </a:lnTo>
                <a:lnTo>
                  <a:pt x="2277222" y="2636880"/>
                </a:lnTo>
                <a:lnTo>
                  <a:pt x="2203236" y="2623912"/>
                </a:lnTo>
                <a:lnTo>
                  <a:pt x="2164613" y="2613543"/>
                </a:lnTo>
                <a:lnTo>
                  <a:pt x="2124998" y="2600766"/>
                </a:lnTo>
                <a:lnTo>
                  <a:pt x="2084461" y="2585718"/>
                </a:lnTo>
                <a:lnTo>
                  <a:pt x="2043073" y="2568534"/>
                </a:lnTo>
                <a:lnTo>
                  <a:pt x="2000902" y="2549352"/>
                </a:lnTo>
                <a:lnTo>
                  <a:pt x="1958021" y="2528307"/>
                </a:lnTo>
                <a:lnTo>
                  <a:pt x="1914499" y="2505535"/>
                </a:lnTo>
                <a:lnTo>
                  <a:pt x="1870406" y="2481173"/>
                </a:lnTo>
                <a:lnTo>
                  <a:pt x="1825814" y="2455358"/>
                </a:lnTo>
                <a:lnTo>
                  <a:pt x="1780791" y="2428225"/>
                </a:lnTo>
                <a:lnTo>
                  <a:pt x="1735409" y="2399911"/>
                </a:lnTo>
                <a:lnTo>
                  <a:pt x="1689738" y="2370553"/>
                </a:lnTo>
                <a:lnTo>
                  <a:pt x="1643848" y="2340286"/>
                </a:lnTo>
                <a:lnTo>
                  <a:pt x="1597809" y="2309246"/>
                </a:lnTo>
                <a:lnTo>
                  <a:pt x="1551692" y="2277571"/>
                </a:lnTo>
                <a:lnTo>
                  <a:pt x="1505567" y="2245396"/>
                </a:lnTo>
                <a:lnTo>
                  <a:pt x="1459505" y="2212859"/>
                </a:lnTo>
                <a:lnTo>
                  <a:pt x="1413575" y="2180094"/>
                </a:lnTo>
                <a:lnTo>
                  <a:pt x="1367848" y="2147239"/>
                </a:lnTo>
                <a:lnTo>
                  <a:pt x="1322395" y="2114429"/>
                </a:lnTo>
                <a:lnTo>
                  <a:pt x="1277286" y="2081802"/>
                </a:lnTo>
                <a:lnTo>
                  <a:pt x="1232590" y="2049492"/>
                </a:lnTo>
                <a:lnTo>
                  <a:pt x="1188379" y="2017638"/>
                </a:lnTo>
                <a:lnTo>
                  <a:pt x="1144722" y="1986374"/>
                </a:lnTo>
                <a:lnTo>
                  <a:pt x="1101691" y="1955838"/>
                </a:lnTo>
                <a:lnTo>
                  <a:pt x="1059354" y="1926166"/>
                </a:lnTo>
                <a:lnTo>
                  <a:pt x="1017784" y="1897493"/>
                </a:lnTo>
                <a:lnTo>
                  <a:pt x="977049" y="1869957"/>
                </a:lnTo>
                <a:lnTo>
                  <a:pt x="937221" y="1843693"/>
                </a:lnTo>
                <a:lnTo>
                  <a:pt x="898369" y="1818838"/>
                </a:lnTo>
                <a:lnTo>
                  <a:pt x="860564" y="1795529"/>
                </a:lnTo>
                <a:lnTo>
                  <a:pt x="823876" y="1773901"/>
                </a:lnTo>
                <a:lnTo>
                  <a:pt x="788376" y="1754090"/>
                </a:lnTo>
                <a:lnTo>
                  <a:pt x="754133" y="1736234"/>
                </a:lnTo>
                <a:lnTo>
                  <a:pt x="689703" y="1706929"/>
                </a:lnTo>
                <a:lnTo>
                  <a:pt x="631149" y="1687077"/>
                </a:lnTo>
                <a:lnTo>
                  <a:pt x="544961" y="1673297"/>
                </a:lnTo>
                <a:lnTo>
                  <a:pt x="489543" y="1671747"/>
                </a:lnTo>
                <a:lnTo>
                  <a:pt x="437876" y="1675914"/>
                </a:lnTo>
                <a:lnTo>
                  <a:pt x="389842" y="1685327"/>
                </a:lnTo>
                <a:lnTo>
                  <a:pt x="345319" y="1699513"/>
                </a:lnTo>
                <a:lnTo>
                  <a:pt x="304188" y="1718000"/>
                </a:lnTo>
                <a:lnTo>
                  <a:pt x="266331" y="1740316"/>
                </a:lnTo>
                <a:lnTo>
                  <a:pt x="231625" y="1765988"/>
                </a:lnTo>
                <a:lnTo>
                  <a:pt x="199953" y="1794545"/>
                </a:lnTo>
                <a:lnTo>
                  <a:pt x="171195" y="1825515"/>
                </a:lnTo>
                <a:lnTo>
                  <a:pt x="145229" y="1858425"/>
                </a:lnTo>
                <a:lnTo>
                  <a:pt x="121938" y="1892802"/>
                </a:lnTo>
                <a:lnTo>
                  <a:pt x="101201" y="1928176"/>
                </a:lnTo>
                <a:lnTo>
                  <a:pt x="82898" y="1964074"/>
                </a:lnTo>
                <a:lnTo>
                  <a:pt x="66910" y="2000023"/>
                </a:lnTo>
                <a:lnTo>
                  <a:pt x="53117" y="2035552"/>
                </a:lnTo>
                <a:lnTo>
                  <a:pt x="31636" y="2103459"/>
                </a:lnTo>
                <a:lnTo>
                  <a:pt x="17498" y="2164018"/>
                </a:lnTo>
                <a:lnTo>
                  <a:pt x="6061" y="2229314"/>
                </a:lnTo>
                <a:lnTo>
                  <a:pt x="0" y="2294937"/>
                </a:lnTo>
                <a:lnTo>
                  <a:pt x="328" y="2328162"/>
                </a:lnTo>
                <a:lnTo>
                  <a:pt x="10389" y="2396016"/>
                </a:lnTo>
                <a:lnTo>
                  <a:pt x="36573" y="2466517"/>
                </a:lnTo>
                <a:lnTo>
                  <a:pt x="57055" y="2503050"/>
                </a:lnTo>
                <a:lnTo>
                  <a:pt x="83180" y="2540594"/>
                </a:lnTo>
                <a:lnTo>
                  <a:pt x="115485" y="2579263"/>
                </a:lnTo>
                <a:lnTo>
                  <a:pt x="154508" y="2619174"/>
                </a:lnTo>
                <a:lnTo>
                  <a:pt x="200787" y="2660443"/>
                </a:lnTo>
                <a:lnTo>
                  <a:pt x="254858" y="2703185"/>
                </a:lnTo>
                <a:lnTo>
                  <a:pt x="317259" y="2747518"/>
                </a:lnTo>
                <a:lnTo>
                  <a:pt x="388528" y="2793557"/>
                </a:lnTo>
                <a:lnTo>
                  <a:pt x="446595" y="2828468"/>
                </a:lnTo>
                <a:lnTo>
                  <a:pt x="512820" y="2866477"/>
                </a:lnTo>
                <a:lnTo>
                  <a:pt x="548771" y="2886532"/>
                </a:lnTo>
                <a:lnTo>
                  <a:pt x="586494" y="2907226"/>
                </a:lnTo>
                <a:lnTo>
                  <a:pt x="625903" y="2928515"/>
                </a:lnTo>
                <a:lnTo>
                  <a:pt x="666907" y="2950354"/>
                </a:lnTo>
                <a:lnTo>
                  <a:pt x="709419" y="2972698"/>
                </a:lnTo>
                <a:lnTo>
                  <a:pt x="753350" y="2995503"/>
                </a:lnTo>
                <a:lnTo>
                  <a:pt x="798610" y="3018723"/>
                </a:lnTo>
                <a:lnTo>
                  <a:pt x="845112" y="3042313"/>
                </a:lnTo>
                <a:lnTo>
                  <a:pt x="892766" y="3066229"/>
                </a:lnTo>
                <a:lnTo>
                  <a:pt x="941484" y="3090425"/>
                </a:lnTo>
                <a:lnTo>
                  <a:pt x="991177" y="3114857"/>
                </a:lnTo>
                <a:lnTo>
                  <a:pt x="1041756" y="3139480"/>
                </a:lnTo>
                <a:lnTo>
                  <a:pt x="1093133" y="3164248"/>
                </a:lnTo>
                <a:lnTo>
                  <a:pt x="1145219" y="3189118"/>
                </a:lnTo>
                <a:lnTo>
                  <a:pt x="1197925" y="3214043"/>
                </a:lnTo>
                <a:lnTo>
                  <a:pt x="1251163" y="3238980"/>
                </a:lnTo>
                <a:lnTo>
                  <a:pt x="1304843" y="3263883"/>
                </a:lnTo>
                <a:lnTo>
                  <a:pt x="1358878" y="3288708"/>
                </a:lnTo>
                <a:lnTo>
                  <a:pt x="1413178" y="3313408"/>
                </a:lnTo>
                <a:lnTo>
                  <a:pt x="1467655" y="3337941"/>
                </a:lnTo>
                <a:lnTo>
                  <a:pt x="1522220" y="3362259"/>
                </a:lnTo>
                <a:lnTo>
                  <a:pt x="1576784" y="3386320"/>
                </a:lnTo>
                <a:lnTo>
                  <a:pt x="1631259" y="3410077"/>
                </a:lnTo>
                <a:lnTo>
                  <a:pt x="1685555" y="3433486"/>
                </a:lnTo>
                <a:lnTo>
                  <a:pt x="1739585" y="3456502"/>
                </a:lnTo>
                <a:lnTo>
                  <a:pt x="1793259" y="3479081"/>
                </a:lnTo>
                <a:lnTo>
                  <a:pt x="1846489" y="3501176"/>
                </a:lnTo>
                <a:lnTo>
                  <a:pt x="1899186" y="3522744"/>
                </a:lnTo>
                <a:lnTo>
                  <a:pt x="1951261" y="3543738"/>
                </a:lnTo>
                <a:lnTo>
                  <a:pt x="2002626" y="3564116"/>
                </a:lnTo>
                <a:lnTo>
                  <a:pt x="2053191" y="3583831"/>
                </a:lnTo>
                <a:lnTo>
                  <a:pt x="2102869" y="3602838"/>
                </a:lnTo>
                <a:lnTo>
                  <a:pt x="2151571" y="3621093"/>
                </a:lnTo>
                <a:lnTo>
                  <a:pt x="2199207" y="3638551"/>
                </a:lnTo>
                <a:lnTo>
                  <a:pt x="2245689" y="3655167"/>
                </a:lnTo>
                <a:lnTo>
                  <a:pt x="2290928" y="3670896"/>
                </a:lnTo>
                <a:lnTo>
                  <a:pt x="2334837" y="3685693"/>
                </a:lnTo>
                <a:lnTo>
                  <a:pt x="2377325" y="3699513"/>
                </a:lnTo>
                <a:lnTo>
                  <a:pt x="2418304" y="3712311"/>
                </a:lnTo>
                <a:lnTo>
                  <a:pt x="2457686" y="3724043"/>
                </a:lnTo>
                <a:lnTo>
                  <a:pt x="2495382" y="3734663"/>
                </a:lnTo>
                <a:lnTo>
                  <a:pt x="2565360" y="3752388"/>
                </a:lnTo>
                <a:lnTo>
                  <a:pt x="2657544" y="3772063"/>
                </a:lnTo>
                <a:lnTo>
                  <a:pt x="2713537" y="3784344"/>
                </a:lnTo>
                <a:lnTo>
                  <a:pt x="2765674" y="3795974"/>
                </a:lnTo>
                <a:lnTo>
                  <a:pt x="2814182" y="3806679"/>
                </a:lnTo>
                <a:lnTo>
                  <a:pt x="2859289" y="3816186"/>
                </a:lnTo>
                <a:lnTo>
                  <a:pt x="2901225" y="3824222"/>
                </a:lnTo>
                <a:lnTo>
                  <a:pt x="2940217" y="3830514"/>
                </a:lnTo>
                <a:lnTo>
                  <a:pt x="3010284" y="3836772"/>
                </a:lnTo>
                <a:lnTo>
                  <a:pt x="3041816" y="3836191"/>
                </a:lnTo>
                <a:lnTo>
                  <a:pt x="3099019" y="3826244"/>
                </a:lnTo>
                <a:lnTo>
                  <a:pt x="3149931" y="3802763"/>
                </a:lnTo>
                <a:lnTo>
                  <a:pt x="3196378" y="3763560"/>
                </a:lnTo>
                <a:lnTo>
                  <a:pt x="3240188" y="3706451"/>
                </a:lnTo>
                <a:lnTo>
                  <a:pt x="3261675" y="3670498"/>
                </a:lnTo>
                <a:lnTo>
                  <a:pt x="3283188" y="3629249"/>
                </a:lnTo>
                <a:lnTo>
                  <a:pt x="3304956" y="3582430"/>
                </a:lnTo>
                <a:lnTo>
                  <a:pt x="3327206" y="3529769"/>
                </a:lnTo>
                <a:lnTo>
                  <a:pt x="3350168" y="3470991"/>
                </a:lnTo>
                <a:lnTo>
                  <a:pt x="3374069" y="3405824"/>
                </a:lnTo>
                <a:lnTo>
                  <a:pt x="3394110" y="3345736"/>
                </a:lnTo>
                <a:lnTo>
                  <a:pt x="3414403" y="3277265"/>
                </a:lnTo>
                <a:lnTo>
                  <a:pt x="3424620" y="3240077"/>
                </a:lnTo>
                <a:lnTo>
                  <a:pt x="3434871" y="3201024"/>
                </a:lnTo>
                <a:lnTo>
                  <a:pt x="3445148" y="3160181"/>
                </a:lnTo>
                <a:lnTo>
                  <a:pt x="3455441" y="3117626"/>
                </a:lnTo>
                <a:lnTo>
                  <a:pt x="3465739" y="3073435"/>
                </a:lnTo>
                <a:lnTo>
                  <a:pt x="3476035" y="3027685"/>
                </a:lnTo>
                <a:lnTo>
                  <a:pt x="3486318" y="2980452"/>
                </a:lnTo>
                <a:lnTo>
                  <a:pt x="3496578" y="2931814"/>
                </a:lnTo>
                <a:lnTo>
                  <a:pt x="3506808" y="2881848"/>
                </a:lnTo>
                <a:lnTo>
                  <a:pt x="3516996" y="2830629"/>
                </a:lnTo>
                <a:lnTo>
                  <a:pt x="3527133" y="2778235"/>
                </a:lnTo>
                <a:lnTo>
                  <a:pt x="3537211" y="2724742"/>
                </a:lnTo>
                <a:lnTo>
                  <a:pt x="3547219" y="2670227"/>
                </a:lnTo>
                <a:lnTo>
                  <a:pt x="3557149" y="2614767"/>
                </a:lnTo>
                <a:lnTo>
                  <a:pt x="3566990" y="2558438"/>
                </a:lnTo>
                <a:lnTo>
                  <a:pt x="3576733" y="2501317"/>
                </a:lnTo>
                <a:lnTo>
                  <a:pt x="3586370" y="2443482"/>
                </a:lnTo>
                <a:lnTo>
                  <a:pt x="3595889" y="2385007"/>
                </a:lnTo>
                <a:lnTo>
                  <a:pt x="3605283" y="2325972"/>
                </a:lnTo>
                <a:lnTo>
                  <a:pt x="3614541" y="2266451"/>
                </a:lnTo>
                <a:lnTo>
                  <a:pt x="3623654" y="2206522"/>
                </a:lnTo>
                <a:lnTo>
                  <a:pt x="3632612" y="2146261"/>
                </a:lnTo>
                <a:lnTo>
                  <a:pt x="3641406" y="2085746"/>
                </a:lnTo>
                <a:lnTo>
                  <a:pt x="3650028" y="2025052"/>
                </a:lnTo>
                <a:lnTo>
                  <a:pt x="3658466" y="1964257"/>
                </a:lnTo>
                <a:lnTo>
                  <a:pt x="3666712" y="1903438"/>
                </a:lnTo>
                <a:lnTo>
                  <a:pt x="3674756" y="1842670"/>
                </a:lnTo>
                <a:lnTo>
                  <a:pt x="3682589" y="1782032"/>
                </a:lnTo>
                <a:lnTo>
                  <a:pt x="3690202" y="1721598"/>
                </a:lnTo>
                <a:lnTo>
                  <a:pt x="3697584" y="1661447"/>
                </a:lnTo>
                <a:lnTo>
                  <a:pt x="3704727" y="1601655"/>
                </a:lnTo>
                <a:lnTo>
                  <a:pt x="3711620" y="1542298"/>
                </a:lnTo>
                <a:lnTo>
                  <a:pt x="3718256" y="1483454"/>
                </a:lnTo>
                <a:lnTo>
                  <a:pt x="3724623" y="1425199"/>
                </a:lnTo>
                <a:lnTo>
                  <a:pt x="3730713" y="1367609"/>
                </a:lnTo>
                <a:lnTo>
                  <a:pt x="3736516" y="1310762"/>
                </a:lnTo>
                <a:lnTo>
                  <a:pt x="3742023" y="1254735"/>
                </a:lnTo>
                <a:lnTo>
                  <a:pt x="3747224" y="1199603"/>
                </a:lnTo>
                <a:lnTo>
                  <a:pt x="3752110" y="1145444"/>
                </a:lnTo>
                <a:lnTo>
                  <a:pt x="3756672" y="1092334"/>
                </a:lnTo>
                <a:lnTo>
                  <a:pt x="3760899" y="1040350"/>
                </a:lnTo>
                <a:lnTo>
                  <a:pt x="3764783" y="989569"/>
                </a:lnTo>
                <a:lnTo>
                  <a:pt x="3768314" y="940067"/>
                </a:lnTo>
                <a:lnTo>
                  <a:pt x="3771482" y="891922"/>
                </a:lnTo>
                <a:lnTo>
                  <a:pt x="3774278" y="845210"/>
                </a:lnTo>
                <a:lnTo>
                  <a:pt x="3776693" y="800007"/>
                </a:lnTo>
                <a:lnTo>
                  <a:pt x="3778717" y="756391"/>
                </a:lnTo>
                <a:lnTo>
                  <a:pt x="3780341" y="714437"/>
                </a:lnTo>
                <a:lnTo>
                  <a:pt x="3781556" y="674224"/>
                </a:lnTo>
                <a:lnTo>
                  <a:pt x="3782351" y="635827"/>
                </a:lnTo>
                <a:lnTo>
                  <a:pt x="3782717" y="599323"/>
                </a:lnTo>
                <a:lnTo>
                  <a:pt x="3782645" y="564789"/>
                </a:lnTo>
                <a:lnTo>
                  <a:pt x="3782126" y="532302"/>
                </a:lnTo>
                <a:lnTo>
                  <a:pt x="3781150" y="501938"/>
                </a:lnTo>
                <a:lnTo>
                  <a:pt x="3779707" y="473775"/>
                </a:lnTo>
                <a:close/>
              </a:path>
            </a:pathLst>
          </a:custGeom>
          <a:ln w="640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8699" y="2557577"/>
            <a:ext cx="1417320" cy="2682240"/>
          </a:xfrm>
          <a:custGeom>
            <a:avLst/>
            <a:gdLst/>
            <a:ahLst/>
            <a:cxnLst/>
            <a:rect l="l" t="t" r="r" b="b"/>
            <a:pathLst>
              <a:path w="1417320" h="2682240">
                <a:moveTo>
                  <a:pt x="739375" y="160731"/>
                </a:moveTo>
                <a:lnTo>
                  <a:pt x="696969" y="100793"/>
                </a:lnTo>
                <a:lnTo>
                  <a:pt x="657409" y="56892"/>
                </a:lnTo>
                <a:lnTo>
                  <a:pt x="620326" y="26944"/>
                </a:lnTo>
                <a:lnTo>
                  <a:pt x="585348" y="8867"/>
                </a:lnTo>
                <a:lnTo>
                  <a:pt x="520223" y="0"/>
                </a:lnTo>
                <a:lnTo>
                  <a:pt x="489334" y="5044"/>
                </a:lnTo>
                <a:lnTo>
                  <a:pt x="459067" y="13631"/>
                </a:lnTo>
                <a:lnTo>
                  <a:pt x="429049" y="23679"/>
                </a:lnTo>
                <a:lnTo>
                  <a:pt x="398911" y="33105"/>
                </a:lnTo>
                <a:lnTo>
                  <a:pt x="368281" y="39827"/>
                </a:lnTo>
                <a:lnTo>
                  <a:pt x="324518" y="49000"/>
                </a:lnTo>
                <a:lnTo>
                  <a:pt x="279327" y="63568"/>
                </a:lnTo>
                <a:lnTo>
                  <a:pt x="234128" y="83528"/>
                </a:lnTo>
                <a:lnTo>
                  <a:pt x="190338" y="108883"/>
                </a:lnTo>
                <a:lnTo>
                  <a:pt x="149376" y="139631"/>
                </a:lnTo>
                <a:lnTo>
                  <a:pt x="112660" y="175772"/>
                </a:lnTo>
                <a:lnTo>
                  <a:pt x="81608" y="217307"/>
                </a:lnTo>
                <a:lnTo>
                  <a:pt x="57639" y="264236"/>
                </a:lnTo>
                <a:lnTo>
                  <a:pt x="32631" y="326597"/>
                </a:lnTo>
                <a:lnTo>
                  <a:pt x="12897" y="388225"/>
                </a:lnTo>
                <a:lnTo>
                  <a:pt x="1553" y="459435"/>
                </a:lnTo>
                <a:lnTo>
                  <a:pt x="0" y="501856"/>
                </a:lnTo>
                <a:lnTo>
                  <a:pt x="1712" y="550541"/>
                </a:lnTo>
                <a:lnTo>
                  <a:pt x="7079" y="606778"/>
                </a:lnTo>
                <a:lnTo>
                  <a:pt x="16490" y="671859"/>
                </a:lnTo>
                <a:lnTo>
                  <a:pt x="30335" y="747070"/>
                </a:lnTo>
                <a:lnTo>
                  <a:pt x="49003" y="833704"/>
                </a:lnTo>
                <a:lnTo>
                  <a:pt x="65700" y="905293"/>
                </a:lnTo>
                <a:lnTo>
                  <a:pt x="75286" y="945383"/>
                </a:lnTo>
                <a:lnTo>
                  <a:pt x="85646" y="988071"/>
                </a:lnTo>
                <a:lnTo>
                  <a:pt x="96741" y="1033159"/>
                </a:lnTo>
                <a:lnTo>
                  <a:pt x="108535" y="1080447"/>
                </a:lnTo>
                <a:lnTo>
                  <a:pt x="120987" y="1129736"/>
                </a:lnTo>
                <a:lnTo>
                  <a:pt x="134060" y="1180828"/>
                </a:lnTo>
                <a:lnTo>
                  <a:pt x="147717" y="1233524"/>
                </a:lnTo>
                <a:lnTo>
                  <a:pt x="161917" y="1287625"/>
                </a:lnTo>
                <a:lnTo>
                  <a:pt x="176625" y="1342931"/>
                </a:lnTo>
                <a:lnTo>
                  <a:pt x="191800" y="1399244"/>
                </a:lnTo>
                <a:lnTo>
                  <a:pt x="207406" y="1456366"/>
                </a:lnTo>
                <a:lnTo>
                  <a:pt x="223403" y="1514096"/>
                </a:lnTo>
                <a:lnTo>
                  <a:pt x="239754" y="1572237"/>
                </a:lnTo>
                <a:lnTo>
                  <a:pt x="256421" y="1630589"/>
                </a:lnTo>
                <a:lnTo>
                  <a:pt x="273364" y="1688953"/>
                </a:lnTo>
                <a:lnTo>
                  <a:pt x="290547" y="1747131"/>
                </a:lnTo>
                <a:lnTo>
                  <a:pt x="307930" y="1804923"/>
                </a:lnTo>
                <a:lnTo>
                  <a:pt x="325476" y="1862131"/>
                </a:lnTo>
                <a:lnTo>
                  <a:pt x="343146" y="1918556"/>
                </a:lnTo>
                <a:lnTo>
                  <a:pt x="360902" y="1973998"/>
                </a:lnTo>
                <a:lnTo>
                  <a:pt x="378706" y="2028260"/>
                </a:lnTo>
                <a:lnTo>
                  <a:pt x="396520" y="2081141"/>
                </a:lnTo>
                <a:lnTo>
                  <a:pt x="414305" y="2132444"/>
                </a:lnTo>
                <a:lnTo>
                  <a:pt x="432023" y="2181968"/>
                </a:lnTo>
                <a:lnTo>
                  <a:pt x="449637" y="2229516"/>
                </a:lnTo>
                <a:lnTo>
                  <a:pt x="467107" y="2274888"/>
                </a:lnTo>
                <a:lnTo>
                  <a:pt x="484396" y="2317885"/>
                </a:lnTo>
                <a:lnTo>
                  <a:pt x="501465" y="2358309"/>
                </a:lnTo>
                <a:lnTo>
                  <a:pt x="518276" y="2395961"/>
                </a:lnTo>
                <a:lnTo>
                  <a:pt x="534792" y="2430641"/>
                </a:lnTo>
                <a:lnTo>
                  <a:pt x="566782" y="2490292"/>
                </a:lnTo>
                <a:lnTo>
                  <a:pt x="602830" y="2544515"/>
                </a:lnTo>
                <a:lnTo>
                  <a:pt x="640036" y="2588185"/>
                </a:lnTo>
                <a:lnTo>
                  <a:pt x="678140" y="2622253"/>
                </a:lnTo>
                <a:lnTo>
                  <a:pt x="716879" y="2647670"/>
                </a:lnTo>
                <a:lnTo>
                  <a:pt x="755993" y="2665387"/>
                </a:lnTo>
                <a:lnTo>
                  <a:pt x="795221" y="2676356"/>
                </a:lnTo>
                <a:lnTo>
                  <a:pt x="834303" y="2681527"/>
                </a:lnTo>
                <a:lnTo>
                  <a:pt x="872976" y="2681853"/>
                </a:lnTo>
                <a:lnTo>
                  <a:pt x="910980" y="2678283"/>
                </a:lnTo>
                <a:lnTo>
                  <a:pt x="948055" y="2671770"/>
                </a:lnTo>
                <a:lnTo>
                  <a:pt x="983938" y="2663264"/>
                </a:lnTo>
                <a:lnTo>
                  <a:pt x="1018370" y="2653717"/>
                </a:lnTo>
                <a:lnTo>
                  <a:pt x="1051088" y="2644080"/>
                </a:lnTo>
                <a:lnTo>
                  <a:pt x="1081832" y="2635304"/>
                </a:lnTo>
                <a:lnTo>
                  <a:pt x="1154572" y="2616011"/>
                </a:lnTo>
                <a:lnTo>
                  <a:pt x="1195995" y="2598218"/>
                </a:lnTo>
                <a:lnTo>
                  <a:pt x="1234364" y="2574925"/>
                </a:lnTo>
                <a:lnTo>
                  <a:pt x="1269432" y="2546098"/>
                </a:lnTo>
                <a:lnTo>
                  <a:pt x="1300949" y="2511701"/>
                </a:lnTo>
                <a:lnTo>
                  <a:pt x="1328669" y="2471698"/>
                </a:lnTo>
                <a:lnTo>
                  <a:pt x="1352344" y="2426053"/>
                </a:lnTo>
                <a:lnTo>
                  <a:pt x="1371726" y="2374732"/>
                </a:lnTo>
                <a:lnTo>
                  <a:pt x="1386567" y="2317699"/>
                </a:lnTo>
                <a:lnTo>
                  <a:pt x="1399603" y="2247914"/>
                </a:lnTo>
                <a:lnTo>
                  <a:pt x="1409796" y="2172667"/>
                </a:lnTo>
                <a:lnTo>
                  <a:pt x="1413400" y="2132678"/>
                </a:lnTo>
                <a:lnTo>
                  <a:pt x="1415780" y="2090945"/>
                </a:lnTo>
                <a:lnTo>
                  <a:pt x="1416767" y="2047340"/>
                </a:lnTo>
                <a:lnTo>
                  <a:pt x="1416190" y="2001738"/>
                </a:lnTo>
                <a:lnTo>
                  <a:pt x="1413877" y="1954013"/>
                </a:lnTo>
                <a:lnTo>
                  <a:pt x="1409658" y="1904037"/>
                </a:lnTo>
                <a:lnTo>
                  <a:pt x="1403362" y="1851685"/>
                </a:lnTo>
                <a:lnTo>
                  <a:pt x="1394818" y="1796830"/>
                </a:lnTo>
                <a:lnTo>
                  <a:pt x="1383856" y="1739346"/>
                </a:lnTo>
                <a:lnTo>
                  <a:pt x="1370304" y="1679107"/>
                </a:lnTo>
                <a:lnTo>
                  <a:pt x="1353993" y="1615986"/>
                </a:lnTo>
                <a:lnTo>
                  <a:pt x="1334751" y="1549857"/>
                </a:lnTo>
                <a:lnTo>
                  <a:pt x="1322981" y="1512401"/>
                </a:lnTo>
                <a:lnTo>
                  <a:pt x="1309875" y="1472384"/>
                </a:lnTo>
                <a:lnTo>
                  <a:pt x="1295518" y="1430016"/>
                </a:lnTo>
                <a:lnTo>
                  <a:pt x="1279991" y="1385505"/>
                </a:lnTo>
                <a:lnTo>
                  <a:pt x="1263379" y="1339061"/>
                </a:lnTo>
                <a:lnTo>
                  <a:pt x="1245766" y="1290892"/>
                </a:lnTo>
                <a:lnTo>
                  <a:pt x="1227233" y="1241208"/>
                </a:lnTo>
                <a:lnTo>
                  <a:pt x="1207866" y="1190216"/>
                </a:lnTo>
                <a:lnTo>
                  <a:pt x="1187747" y="1138127"/>
                </a:lnTo>
                <a:lnTo>
                  <a:pt x="1166960" y="1085149"/>
                </a:lnTo>
                <a:lnTo>
                  <a:pt x="1145589" y="1031492"/>
                </a:lnTo>
                <a:lnTo>
                  <a:pt x="1123716" y="977363"/>
                </a:lnTo>
                <a:lnTo>
                  <a:pt x="1101424" y="922972"/>
                </a:lnTo>
                <a:lnTo>
                  <a:pt x="1078799" y="868529"/>
                </a:lnTo>
                <a:lnTo>
                  <a:pt x="1055922" y="814241"/>
                </a:lnTo>
                <a:lnTo>
                  <a:pt x="1032878" y="760318"/>
                </a:lnTo>
                <a:lnTo>
                  <a:pt x="1009750" y="706969"/>
                </a:lnTo>
                <a:lnTo>
                  <a:pt x="986621" y="654403"/>
                </a:lnTo>
                <a:lnTo>
                  <a:pt x="963574" y="602829"/>
                </a:lnTo>
                <a:lnTo>
                  <a:pt x="940693" y="552455"/>
                </a:lnTo>
                <a:lnTo>
                  <a:pt x="918062" y="503491"/>
                </a:lnTo>
                <a:lnTo>
                  <a:pt x="895764" y="456146"/>
                </a:lnTo>
                <a:lnTo>
                  <a:pt x="873882" y="410628"/>
                </a:lnTo>
                <a:lnTo>
                  <a:pt x="852500" y="367147"/>
                </a:lnTo>
                <a:lnTo>
                  <a:pt x="831702" y="325912"/>
                </a:lnTo>
                <a:lnTo>
                  <a:pt x="811569" y="287131"/>
                </a:lnTo>
                <a:lnTo>
                  <a:pt x="792187" y="251013"/>
                </a:lnTo>
                <a:lnTo>
                  <a:pt x="756006" y="187604"/>
                </a:lnTo>
                <a:lnTo>
                  <a:pt x="739375" y="160731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81669" y="2576566"/>
            <a:ext cx="815975" cy="1035050"/>
          </a:xfrm>
          <a:custGeom>
            <a:avLst/>
            <a:gdLst/>
            <a:ahLst/>
            <a:cxnLst/>
            <a:rect l="l" t="t" r="r" b="b"/>
            <a:pathLst>
              <a:path w="815975" h="1035050">
                <a:moveTo>
                  <a:pt x="20741" y="227339"/>
                </a:moveTo>
                <a:lnTo>
                  <a:pt x="36782" y="180367"/>
                </a:lnTo>
                <a:lnTo>
                  <a:pt x="59274" y="138640"/>
                </a:lnTo>
                <a:lnTo>
                  <a:pt x="87262" y="102236"/>
                </a:lnTo>
                <a:lnTo>
                  <a:pt x="119789" y="71234"/>
                </a:lnTo>
                <a:lnTo>
                  <a:pt x="155901" y="45713"/>
                </a:lnTo>
                <a:lnTo>
                  <a:pt x="194642" y="25750"/>
                </a:lnTo>
                <a:lnTo>
                  <a:pt x="235056" y="11425"/>
                </a:lnTo>
                <a:lnTo>
                  <a:pt x="276188" y="2815"/>
                </a:lnTo>
                <a:lnTo>
                  <a:pt x="317083" y="0"/>
                </a:lnTo>
                <a:lnTo>
                  <a:pt x="356783" y="3057"/>
                </a:lnTo>
                <a:lnTo>
                  <a:pt x="430485" y="25548"/>
                </a:lnTo>
                <a:lnTo>
                  <a:pt x="472449" y="45078"/>
                </a:lnTo>
                <a:lnTo>
                  <a:pt x="516286" y="69233"/>
                </a:lnTo>
                <a:lnTo>
                  <a:pt x="560845" y="97340"/>
                </a:lnTo>
                <a:lnTo>
                  <a:pt x="604973" y="128723"/>
                </a:lnTo>
                <a:lnTo>
                  <a:pt x="647519" y="162710"/>
                </a:lnTo>
                <a:lnTo>
                  <a:pt x="687332" y="198627"/>
                </a:lnTo>
                <a:lnTo>
                  <a:pt x="723258" y="235800"/>
                </a:lnTo>
                <a:lnTo>
                  <a:pt x="754146" y="273555"/>
                </a:lnTo>
                <a:lnTo>
                  <a:pt x="778846" y="311218"/>
                </a:lnTo>
                <a:lnTo>
                  <a:pt x="796203" y="348116"/>
                </a:lnTo>
                <a:lnTo>
                  <a:pt x="807174" y="386903"/>
                </a:lnTo>
                <a:lnTo>
                  <a:pt x="813672" y="430006"/>
                </a:lnTo>
                <a:lnTo>
                  <a:pt x="815892" y="476406"/>
                </a:lnTo>
                <a:lnTo>
                  <a:pt x="814031" y="525083"/>
                </a:lnTo>
                <a:lnTo>
                  <a:pt x="808281" y="575020"/>
                </a:lnTo>
                <a:lnTo>
                  <a:pt x="798839" y="625198"/>
                </a:lnTo>
                <a:lnTo>
                  <a:pt x="785899" y="674598"/>
                </a:lnTo>
                <a:lnTo>
                  <a:pt x="769656" y="722201"/>
                </a:lnTo>
                <a:lnTo>
                  <a:pt x="750305" y="766990"/>
                </a:lnTo>
                <a:lnTo>
                  <a:pt x="728041" y="807944"/>
                </a:lnTo>
                <a:lnTo>
                  <a:pt x="703059" y="844046"/>
                </a:lnTo>
                <a:lnTo>
                  <a:pt x="675553" y="874277"/>
                </a:lnTo>
                <a:lnTo>
                  <a:pt x="645189" y="899208"/>
                </a:lnTo>
                <a:lnTo>
                  <a:pt x="607979" y="923822"/>
                </a:lnTo>
                <a:lnTo>
                  <a:pt x="565185" y="947494"/>
                </a:lnTo>
                <a:lnTo>
                  <a:pt x="518062" y="969599"/>
                </a:lnTo>
                <a:lnTo>
                  <a:pt x="467871" y="989514"/>
                </a:lnTo>
                <a:lnTo>
                  <a:pt x="415868" y="1006614"/>
                </a:lnTo>
                <a:lnTo>
                  <a:pt x="363313" y="1020275"/>
                </a:lnTo>
                <a:lnTo>
                  <a:pt x="311464" y="1029872"/>
                </a:lnTo>
                <a:lnTo>
                  <a:pt x="261579" y="1034781"/>
                </a:lnTo>
                <a:lnTo>
                  <a:pt x="214917" y="1034378"/>
                </a:lnTo>
                <a:lnTo>
                  <a:pt x="172735" y="1028039"/>
                </a:lnTo>
                <a:lnTo>
                  <a:pt x="136293" y="1015139"/>
                </a:lnTo>
                <a:lnTo>
                  <a:pt x="87215" y="971192"/>
                </a:lnTo>
                <a:lnTo>
                  <a:pt x="54302" y="899939"/>
                </a:lnTo>
                <a:lnTo>
                  <a:pt x="40923" y="854685"/>
                </a:lnTo>
                <a:lnTo>
                  <a:pt x="29527" y="804435"/>
                </a:lnTo>
                <a:lnTo>
                  <a:pt x="20064" y="750258"/>
                </a:lnTo>
                <a:lnTo>
                  <a:pt x="12485" y="693220"/>
                </a:lnTo>
                <a:lnTo>
                  <a:pt x="6740" y="634390"/>
                </a:lnTo>
                <a:lnTo>
                  <a:pt x="2777" y="574835"/>
                </a:lnTo>
                <a:lnTo>
                  <a:pt x="547" y="515623"/>
                </a:lnTo>
                <a:lnTo>
                  <a:pt x="0" y="457821"/>
                </a:lnTo>
                <a:lnTo>
                  <a:pt x="1084" y="402498"/>
                </a:lnTo>
                <a:lnTo>
                  <a:pt x="3751" y="350720"/>
                </a:lnTo>
                <a:lnTo>
                  <a:pt x="7950" y="303556"/>
                </a:lnTo>
                <a:lnTo>
                  <a:pt x="13630" y="262073"/>
                </a:lnTo>
                <a:lnTo>
                  <a:pt x="20741" y="227339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41" y="6019307"/>
            <a:ext cx="27451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pc="-15" dirty="0"/>
              <a:t>Kruskal(V,E)</a:t>
            </a: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dirty="0"/>
              <a:t>A =</a:t>
            </a:r>
            <a:r>
              <a:rPr spc="-135" dirty="0"/>
              <a:t> </a:t>
            </a:r>
            <a:r>
              <a:rPr dirty="0"/>
              <a:t>ø</a:t>
            </a: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b="1" dirty="0">
                <a:latin typeface="Arial"/>
                <a:cs typeface="Arial"/>
              </a:rPr>
              <a:t>foreach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v	</a:t>
            </a:r>
            <a:r>
              <a:rPr spc="-80" dirty="0"/>
              <a:t>V:</a:t>
            </a: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dirty="0"/>
              <a:t>Make-disjoint-set(v)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/>
              <a:t>Sort E by weight</a:t>
            </a:r>
            <a:r>
              <a:rPr spc="-110" dirty="0"/>
              <a:t> </a:t>
            </a:r>
            <a:r>
              <a:rPr dirty="0"/>
              <a:t>increasingly</a:t>
            </a: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	E:</a:t>
            </a: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dirty="0">
                <a:solidFill>
                  <a:srgbClr val="FFC000"/>
                </a:solidFill>
              </a:rPr>
              <a:t>Find(v1) ≠</a:t>
            </a:r>
            <a:r>
              <a:rPr spc="-1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Find(v2):  A = A</a:t>
            </a:r>
            <a:r>
              <a:rPr spc="-4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U {(v1,v2)}</a:t>
            </a: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FFC000"/>
                </a:solidFill>
              </a:rPr>
              <a:t>Union</a:t>
            </a:r>
            <a:r>
              <a:rPr spc="-2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</a:t>
            </a: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245083"/>
            <a:ext cx="3810000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belong to the same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DO NOT MERGE</a:t>
            </a:r>
            <a:r>
              <a:rPr sz="2000" b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252" y="2415058"/>
            <a:ext cx="5497195" cy="3248660"/>
          </a:xfrm>
          <a:custGeom>
            <a:avLst/>
            <a:gdLst/>
            <a:ahLst/>
            <a:cxnLst/>
            <a:rect l="l" t="t" r="r" b="b"/>
            <a:pathLst>
              <a:path w="5497195" h="3248660">
                <a:moveTo>
                  <a:pt x="5415880" y="2545561"/>
                </a:moveTo>
                <a:lnTo>
                  <a:pt x="5425463" y="2519024"/>
                </a:lnTo>
                <a:lnTo>
                  <a:pt x="5437146" y="2494652"/>
                </a:lnTo>
                <a:lnTo>
                  <a:pt x="5449956" y="2470618"/>
                </a:lnTo>
                <a:lnTo>
                  <a:pt x="5462919" y="2445095"/>
                </a:lnTo>
                <a:lnTo>
                  <a:pt x="5475062" y="2416254"/>
                </a:lnTo>
                <a:lnTo>
                  <a:pt x="5485413" y="2382269"/>
                </a:lnTo>
                <a:lnTo>
                  <a:pt x="5492997" y="2341312"/>
                </a:lnTo>
                <a:lnTo>
                  <a:pt x="5496841" y="2291556"/>
                </a:lnTo>
                <a:lnTo>
                  <a:pt x="5495973" y="2231172"/>
                </a:lnTo>
                <a:lnTo>
                  <a:pt x="5489418" y="2158335"/>
                </a:lnTo>
                <a:lnTo>
                  <a:pt x="5476205" y="2071216"/>
                </a:lnTo>
                <a:lnTo>
                  <a:pt x="5471291" y="2040887"/>
                </a:lnTo>
                <a:lnTo>
                  <a:pt x="5466810" y="2007959"/>
                </a:lnTo>
                <a:lnTo>
                  <a:pt x="5458851" y="1934929"/>
                </a:lnTo>
                <a:lnTo>
                  <a:pt x="5455225" y="1895141"/>
                </a:lnTo>
                <a:lnTo>
                  <a:pt x="5451736" y="1853380"/>
                </a:lnTo>
                <a:lnTo>
                  <a:pt x="5448310" y="1809801"/>
                </a:lnTo>
                <a:lnTo>
                  <a:pt x="5444875" y="1764561"/>
                </a:lnTo>
                <a:lnTo>
                  <a:pt x="5441355" y="1717817"/>
                </a:lnTo>
                <a:lnTo>
                  <a:pt x="5437677" y="1669724"/>
                </a:lnTo>
                <a:lnTo>
                  <a:pt x="5433768" y="1620440"/>
                </a:lnTo>
                <a:lnTo>
                  <a:pt x="5429553" y="1570121"/>
                </a:lnTo>
                <a:lnTo>
                  <a:pt x="5424959" y="1518923"/>
                </a:lnTo>
                <a:lnTo>
                  <a:pt x="5419912" y="1467003"/>
                </a:lnTo>
                <a:lnTo>
                  <a:pt x="5414338" y="1414516"/>
                </a:lnTo>
                <a:lnTo>
                  <a:pt x="5408164" y="1361620"/>
                </a:lnTo>
                <a:lnTo>
                  <a:pt x="5401315" y="1308471"/>
                </a:lnTo>
                <a:lnTo>
                  <a:pt x="5393718" y="1255225"/>
                </a:lnTo>
                <a:lnTo>
                  <a:pt x="5385299" y="1202039"/>
                </a:lnTo>
                <a:lnTo>
                  <a:pt x="5375984" y="1149069"/>
                </a:lnTo>
                <a:lnTo>
                  <a:pt x="5365700" y="1096471"/>
                </a:lnTo>
                <a:lnTo>
                  <a:pt x="5354372" y="1044403"/>
                </a:lnTo>
                <a:lnTo>
                  <a:pt x="5341928" y="993019"/>
                </a:lnTo>
                <a:lnTo>
                  <a:pt x="5328292" y="942478"/>
                </a:lnTo>
                <a:lnTo>
                  <a:pt x="5313391" y="892934"/>
                </a:lnTo>
                <a:lnTo>
                  <a:pt x="5297153" y="844545"/>
                </a:lnTo>
                <a:lnTo>
                  <a:pt x="5279501" y="797467"/>
                </a:lnTo>
                <a:lnTo>
                  <a:pt x="5260364" y="751857"/>
                </a:lnTo>
                <a:lnTo>
                  <a:pt x="5239667" y="707870"/>
                </a:lnTo>
                <a:lnTo>
                  <a:pt x="5217336" y="665664"/>
                </a:lnTo>
                <a:lnTo>
                  <a:pt x="5193298" y="625394"/>
                </a:lnTo>
                <a:lnTo>
                  <a:pt x="5167479" y="587218"/>
                </a:lnTo>
                <a:lnTo>
                  <a:pt x="5139804" y="551290"/>
                </a:lnTo>
                <a:lnTo>
                  <a:pt x="5110201" y="517769"/>
                </a:lnTo>
                <a:lnTo>
                  <a:pt x="5078595" y="486810"/>
                </a:lnTo>
                <a:lnTo>
                  <a:pt x="5044913" y="458570"/>
                </a:lnTo>
                <a:lnTo>
                  <a:pt x="4986086" y="416576"/>
                </a:lnTo>
                <a:lnTo>
                  <a:pt x="4953488" y="395640"/>
                </a:lnTo>
                <a:lnTo>
                  <a:pt x="4918898" y="374802"/>
                </a:lnTo>
                <a:lnTo>
                  <a:pt x="4882416" y="354102"/>
                </a:lnTo>
                <a:lnTo>
                  <a:pt x="4844139" y="333582"/>
                </a:lnTo>
                <a:lnTo>
                  <a:pt x="4804167" y="313283"/>
                </a:lnTo>
                <a:lnTo>
                  <a:pt x="4762599" y="293249"/>
                </a:lnTo>
                <a:lnTo>
                  <a:pt x="4719532" y="273520"/>
                </a:lnTo>
                <a:lnTo>
                  <a:pt x="4675065" y="254138"/>
                </a:lnTo>
                <a:lnTo>
                  <a:pt x="4629298" y="235145"/>
                </a:lnTo>
                <a:lnTo>
                  <a:pt x="4582328" y="216582"/>
                </a:lnTo>
                <a:lnTo>
                  <a:pt x="4534255" y="198491"/>
                </a:lnTo>
                <a:lnTo>
                  <a:pt x="4485177" y="180915"/>
                </a:lnTo>
                <a:lnTo>
                  <a:pt x="4435192" y="163894"/>
                </a:lnTo>
                <a:lnTo>
                  <a:pt x="4384400" y="147471"/>
                </a:lnTo>
                <a:lnTo>
                  <a:pt x="4332899" y="131687"/>
                </a:lnTo>
                <a:lnTo>
                  <a:pt x="4280788" y="116584"/>
                </a:lnTo>
                <a:lnTo>
                  <a:pt x="4228165" y="102203"/>
                </a:lnTo>
                <a:lnTo>
                  <a:pt x="4175129" y="88587"/>
                </a:lnTo>
                <a:lnTo>
                  <a:pt x="4121779" y="75777"/>
                </a:lnTo>
                <a:lnTo>
                  <a:pt x="4068213" y="63814"/>
                </a:lnTo>
                <a:lnTo>
                  <a:pt x="4014530" y="52741"/>
                </a:lnTo>
                <a:lnTo>
                  <a:pt x="3960828" y="42600"/>
                </a:lnTo>
                <a:lnTo>
                  <a:pt x="3907207" y="33431"/>
                </a:lnTo>
                <a:lnTo>
                  <a:pt x="3853765" y="25277"/>
                </a:lnTo>
                <a:lnTo>
                  <a:pt x="3800601" y="18180"/>
                </a:lnTo>
                <a:lnTo>
                  <a:pt x="3747813" y="12181"/>
                </a:lnTo>
                <a:lnTo>
                  <a:pt x="3695499" y="7321"/>
                </a:lnTo>
                <a:lnTo>
                  <a:pt x="3643760" y="3643"/>
                </a:lnTo>
                <a:lnTo>
                  <a:pt x="3592692" y="1189"/>
                </a:lnTo>
                <a:lnTo>
                  <a:pt x="3542395" y="0"/>
                </a:lnTo>
                <a:lnTo>
                  <a:pt x="3492968" y="117"/>
                </a:lnTo>
                <a:lnTo>
                  <a:pt x="3444509" y="1583"/>
                </a:lnTo>
                <a:lnTo>
                  <a:pt x="3397117" y="4439"/>
                </a:lnTo>
                <a:lnTo>
                  <a:pt x="3350891" y="8727"/>
                </a:lnTo>
                <a:lnTo>
                  <a:pt x="3305928" y="14489"/>
                </a:lnTo>
                <a:lnTo>
                  <a:pt x="3262329" y="21766"/>
                </a:lnTo>
                <a:lnTo>
                  <a:pt x="3220191" y="30600"/>
                </a:lnTo>
                <a:lnTo>
                  <a:pt x="3179612" y="41034"/>
                </a:lnTo>
                <a:lnTo>
                  <a:pt x="3140693" y="53107"/>
                </a:lnTo>
                <a:lnTo>
                  <a:pt x="3103531" y="66864"/>
                </a:lnTo>
                <a:lnTo>
                  <a:pt x="3068226" y="82344"/>
                </a:lnTo>
                <a:lnTo>
                  <a:pt x="3003577" y="118643"/>
                </a:lnTo>
                <a:lnTo>
                  <a:pt x="2952137" y="158848"/>
                </a:lnTo>
                <a:lnTo>
                  <a:pt x="2911800" y="205308"/>
                </a:lnTo>
                <a:lnTo>
                  <a:pt x="2876779" y="261561"/>
                </a:lnTo>
                <a:lnTo>
                  <a:pt x="2846651" y="326788"/>
                </a:lnTo>
                <a:lnTo>
                  <a:pt x="2833288" y="362511"/>
                </a:lnTo>
                <a:lnTo>
                  <a:pt x="2820990" y="400171"/>
                </a:lnTo>
                <a:lnTo>
                  <a:pt x="2809702" y="439664"/>
                </a:lnTo>
                <a:lnTo>
                  <a:pt x="2799372" y="480889"/>
                </a:lnTo>
                <a:lnTo>
                  <a:pt x="2789946" y="523743"/>
                </a:lnTo>
                <a:lnTo>
                  <a:pt x="2781372" y="568123"/>
                </a:lnTo>
                <a:lnTo>
                  <a:pt x="2773597" y="613929"/>
                </a:lnTo>
                <a:lnTo>
                  <a:pt x="2766567" y="661056"/>
                </a:lnTo>
                <a:lnTo>
                  <a:pt x="2760230" y="709403"/>
                </a:lnTo>
                <a:lnTo>
                  <a:pt x="2754531" y="758867"/>
                </a:lnTo>
                <a:lnTo>
                  <a:pt x="2749420" y="809346"/>
                </a:lnTo>
                <a:lnTo>
                  <a:pt x="2744841" y="860737"/>
                </a:lnTo>
                <a:lnTo>
                  <a:pt x="2740743" y="912939"/>
                </a:lnTo>
                <a:lnTo>
                  <a:pt x="2737072" y="965848"/>
                </a:lnTo>
                <a:lnTo>
                  <a:pt x="2733774" y="1019362"/>
                </a:lnTo>
                <a:lnTo>
                  <a:pt x="2730798" y="1073380"/>
                </a:lnTo>
                <a:lnTo>
                  <a:pt x="2728090" y="1127798"/>
                </a:lnTo>
                <a:lnTo>
                  <a:pt x="2725597" y="1182514"/>
                </a:lnTo>
                <a:lnTo>
                  <a:pt x="2723265" y="1237426"/>
                </a:lnTo>
                <a:lnTo>
                  <a:pt x="2721043" y="1292431"/>
                </a:lnTo>
                <a:lnTo>
                  <a:pt x="2718876" y="1347427"/>
                </a:lnTo>
                <a:lnTo>
                  <a:pt x="2716712" y="1402312"/>
                </a:lnTo>
                <a:lnTo>
                  <a:pt x="2714497" y="1456983"/>
                </a:lnTo>
                <a:lnTo>
                  <a:pt x="2712179" y="1511338"/>
                </a:lnTo>
                <a:lnTo>
                  <a:pt x="2709704" y="1565274"/>
                </a:lnTo>
                <a:lnTo>
                  <a:pt x="2707020" y="1618689"/>
                </a:lnTo>
                <a:lnTo>
                  <a:pt x="2704073" y="1671481"/>
                </a:lnTo>
                <a:lnTo>
                  <a:pt x="2700811" y="1723547"/>
                </a:lnTo>
                <a:lnTo>
                  <a:pt x="2697180" y="1774785"/>
                </a:lnTo>
                <a:lnTo>
                  <a:pt x="2693127" y="1825093"/>
                </a:lnTo>
                <a:lnTo>
                  <a:pt x="2688599" y="1874368"/>
                </a:lnTo>
                <a:lnTo>
                  <a:pt x="2683544" y="1922507"/>
                </a:lnTo>
                <a:lnTo>
                  <a:pt x="2677907" y="1969409"/>
                </a:lnTo>
                <a:lnTo>
                  <a:pt x="2671636" y="2014970"/>
                </a:lnTo>
                <a:lnTo>
                  <a:pt x="2664679" y="2059089"/>
                </a:lnTo>
                <a:lnTo>
                  <a:pt x="2656981" y="2101664"/>
                </a:lnTo>
                <a:lnTo>
                  <a:pt x="2648490" y="2142591"/>
                </a:lnTo>
                <a:lnTo>
                  <a:pt x="2639152" y="2181768"/>
                </a:lnTo>
                <a:lnTo>
                  <a:pt x="2628916" y="2219094"/>
                </a:lnTo>
                <a:lnTo>
                  <a:pt x="2605532" y="2287779"/>
                </a:lnTo>
                <a:lnTo>
                  <a:pt x="2577915" y="2347828"/>
                </a:lnTo>
                <a:lnTo>
                  <a:pt x="2545640" y="2398421"/>
                </a:lnTo>
                <a:lnTo>
                  <a:pt x="2508281" y="2438740"/>
                </a:lnTo>
                <a:lnTo>
                  <a:pt x="2465416" y="2467964"/>
                </a:lnTo>
                <a:lnTo>
                  <a:pt x="2410485" y="2487890"/>
                </a:lnTo>
                <a:lnTo>
                  <a:pt x="2348576" y="2495846"/>
                </a:lnTo>
                <a:lnTo>
                  <a:pt x="2315197" y="2495616"/>
                </a:lnTo>
                <a:lnTo>
                  <a:pt x="2243974" y="2487307"/>
                </a:lnTo>
                <a:lnTo>
                  <a:pt x="2206283" y="2479453"/>
                </a:lnTo>
                <a:lnTo>
                  <a:pt x="2167308" y="2469282"/>
                </a:lnTo>
                <a:lnTo>
                  <a:pt x="2127127" y="2456909"/>
                </a:lnTo>
                <a:lnTo>
                  <a:pt x="2085816" y="2442445"/>
                </a:lnTo>
                <a:lnTo>
                  <a:pt x="2043452" y="2426004"/>
                </a:lnTo>
                <a:lnTo>
                  <a:pt x="2000112" y="2407698"/>
                </a:lnTo>
                <a:lnTo>
                  <a:pt x="1955872" y="2387639"/>
                </a:lnTo>
                <a:lnTo>
                  <a:pt x="1910809" y="2365942"/>
                </a:lnTo>
                <a:lnTo>
                  <a:pt x="1865001" y="2342718"/>
                </a:lnTo>
                <a:lnTo>
                  <a:pt x="1818523" y="2318081"/>
                </a:lnTo>
                <a:lnTo>
                  <a:pt x="1771454" y="2292143"/>
                </a:lnTo>
                <a:lnTo>
                  <a:pt x="1723869" y="2265017"/>
                </a:lnTo>
                <a:lnTo>
                  <a:pt x="1675845" y="2236816"/>
                </a:lnTo>
                <a:lnTo>
                  <a:pt x="1627460" y="2207652"/>
                </a:lnTo>
                <a:lnTo>
                  <a:pt x="1578789" y="2177639"/>
                </a:lnTo>
                <a:lnTo>
                  <a:pt x="1529911" y="2146889"/>
                </a:lnTo>
                <a:lnTo>
                  <a:pt x="1480901" y="2115515"/>
                </a:lnTo>
                <a:lnTo>
                  <a:pt x="1431837" y="2083630"/>
                </a:lnTo>
                <a:lnTo>
                  <a:pt x="1382795" y="2051347"/>
                </a:lnTo>
                <a:lnTo>
                  <a:pt x="1333853" y="2018778"/>
                </a:lnTo>
                <a:lnTo>
                  <a:pt x="1285086" y="1986036"/>
                </a:lnTo>
                <a:lnTo>
                  <a:pt x="1236572" y="1953234"/>
                </a:lnTo>
                <a:lnTo>
                  <a:pt x="1188388" y="1920485"/>
                </a:lnTo>
                <a:lnTo>
                  <a:pt x="1140611" y="1887902"/>
                </a:lnTo>
                <a:lnTo>
                  <a:pt x="1093316" y="1855597"/>
                </a:lnTo>
                <a:lnTo>
                  <a:pt x="1046582" y="1823683"/>
                </a:lnTo>
                <a:lnTo>
                  <a:pt x="1000484" y="1792274"/>
                </a:lnTo>
                <a:lnTo>
                  <a:pt x="955101" y="1761481"/>
                </a:lnTo>
                <a:lnTo>
                  <a:pt x="910508" y="1731418"/>
                </a:lnTo>
                <a:lnTo>
                  <a:pt x="866782" y="1702197"/>
                </a:lnTo>
                <a:lnTo>
                  <a:pt x="824000" y="1673932"/>
                </a:lnTo>
                <a:lnTo>
                  <a:pt x="782240" y="1646734"/>
                </a:lnTo>
                <a:lnTo>
                  <a:pt x="741577" y="1620718"/>
                </a:lnTo>
                <a:lnTo>
                  <a:pt x="702089" y="1595995"/>
                </a:lnTo>
                <a:lnTo>
                  <a:pt x="663853" y="1572678"/>
                </a:lnTo>
                <a:lnTo>
                  <a:pt x="626944" y="1550881"/>
                </a:lnTo>
                <a:lnTo>
                  <a:pt x="591441" y="1530715"/>
                </a:lnTo>
                <a:lnTo>
                  <a:pt x="557420" y="1512295"/>
                </a:lnTo>
                <a:lnTo>
                  <a:pt x="494131" y="1481140"/>
                </a:lnTo>
                <a:lnTo>
                  <a:pt x="437691" y="1458317"/>
                </a:lnTo>
                <a:lnTo>
                  <a:pt x="344570" y="1434501"/>
                </a:lnTo>
                <a:lnTo>
                  <a:pt x="285319" y="1426665"/>
                </a:lnTo>
                <a:lnTo>
                  <a:pt x="233905" y="1426102"/>
                </a:lnTo>
                <a:lnTo>
                  <a:pt x="189752" y="1432105"/>
                </a:lnTo>
                <a:lnTo>
                  <a:pt x="152288" y="1443969"/>
                </a:lnTo>
                <a:lnTo>
                  <a:pt x="95127" y="1482459"/>
                </a:lnTo>
                <a:lnTo>
                  <a:pt x="57829" y="1535928"/>
                </a:lnTo>
                <a:lnTo>
                  <a:pt x="35800" y="1598733"/>
                </a:lnTo>
                <a:lnTo>
                  <a:pt x="24447" y="1665232"/>
                </a:lnTo>
                <a:lnTo>
                  <a:pt x="19176" y="1729780"/>
                </a:lnTo>
                <a:lnTo>
                  <a:pt x="17386" y="1759560"/>
                </a:lnTo>
                <a:lnTo>
                  <a:pt x="15395" y="1786736"/>
                </a:lnTo>
                <a:lnTo>
                  <a:pt x="12282" y="1814056"/>
                </a:lnTo>
                <a:lnTo>
                  <a:pt x="8352" y="1841657"/>
                </a:lnTo>
                <a:lnTo>
                  <a:pt x="4439" y="1869652"/>
                </a:lnTo>
                <a:lnTo>
                  <a:pt x="1377" y="1898157"/>
                </a:lnTo>
                <a:lnTo>
                  <a:pt x="0" y="1927284"/>
                </a:lnTo>
                <a:lnTo>
                  <a:pt x="1141" y="1957148"/>
                </a:lnTo>
                <a:lnTo>
                  <a:pt x="14319" y="2019543"/>
                </a:lnTo>
                <a:lnTo>
                  <a:pt x="47581" y="2086254"/>
                </a:lnTo>
                <a:lnTo>
                  <a:pt x="73828" y="2121513"/>
                </a:lnTo>
                <a:lnTo>
                  <a:pt x="107599" y="2158193"/>
                </a:lnTo>
                <a:lnTo>
                  <a:pt x="149728" y="2196408"/>
                </a:lnTo>
                <a:lnTo>
                  <a:pt x="201047" y="2236273"/>
                </a:lnTo>
                <a:lnTo>
                  <a:pt x="262392" y="2277901"/>
                </a:lnTo>
                <a:lnTo>
                  <a:pt x="334597" y="2321406"/>
                </a:lnTo>
                <a:lnTo>
                  <a:pt x="359977" y="2336086"/>
                </a:lnTo>
                <a:lnTo>
                  <a:pt x="387184" y="2352179"/>
                </a:lnTo>
                <a:lnTo>
                  <a:pt x="446802" y="2388282"/>
                </a:lnTo>
                <a:lnTo>
                  <a:pt x="512894" y="2429077"/>
                </a:lnTo>
                <a:lnTo>
                  <a:pt x="548194" y="2451035"/>
                </a:lnTo>
                <a:lnTo>
                  <a:pt x="584903" y="2473926"/>
                </a:lnTo>
                <a:lnTo>
                  <a:pt x="622952" y="2497671"/>
                </a:lnTo>
                <a:lnTo>
                  <a:pt x="662272" y="2522190"/>
                </a:lnTo>
                <a:lnTo>
                  <a:pt x="702791" y="2547404"/>
                </a:lnTo>
                <a:lnTo>
                  <a:pt x="744442" y="2573232"/>
                </a:lnTo>
                <a:lnTo>
                  <a:pt x="787155" y="2599596"/>
                </a:lnTo>
                <a:lnTo>
                  <a:pt x="830858" y="2626414"/>
                </a:lnTo>
                <a:lnTo>
                  <a:pt x="875484" y="2653607"/>
                </a:lnTo>
                <a:lnTo>
                  <a:pt x="920963" y="2681096"/>
                </a:lnTo>
                <a:lnTo>
                  <a:pt x="967224" y="2708801"/>
                </a:lnTo>
                <a:lnTo>
                  <a:pt x="1014198" y="2736642"/>
                </a:lnTo>
                <a:lnTo>
                  <a:pt x="1061816" y="2764539"/>
                </a:lnTo>
                <a:lnTo>
                  <a:pt x="1110007" y="2792412"/>
                </a:lnTo>
                <a:lnTo>
                  <a:pt x="1158703" y="2820183"/>
                </a:lnTo>
                <a:lnTo>
                  <a:pt x="1207833" y="2847770"/>
                </a:lnTo>
                <a:lnTo>
                  <a:pt x="1257328" y="2875094"/>
                </a:lnTo>
                <a:lnTo>
                  <a:pt x="1307119" y="2902076"/>
                </a:lnTo>
                <a:lnTo>
                  <a:pt x="1357135" y="2928635"/>
                </a:lnTo>
                <a:lnTo>
                  <a:pt x="1407307" y="2954692"/>
                </a:lnTo>
                <a:lnTo>
                  <a:pt x="1457565" y="2980167"/>
                </a:lnTo>
                <a:lnTo>
                  <a:pt x="1507840" y="3004981"/>
                </a:lnTo>
                <a:lnTo>
                  <a:pt x="1558062" y="3029053"/>
                </a:lnTo>
                <a:lnTo>
                  <a:pt x="1608162" y="3052303"/>
                </a:lnTo>
                <a:lnTo>
                  <a:pt x="1658069" y="3074653"/>
                </a:lnTo>
                <a:lnTo>
                  <a:pt x="1707714" y="3096022"/>
                </a:lnTo>
                <a:lnTo>
                  <a:pt x="1757028" y="3116330"/>
                </a:lnTo>
                <a:lnTo>
                  <a:pt x="1805941" y="3135499"/>
                </a:lnTo>
                <a:lnTo>
                  <a:pt x="1854383" y="3153447"/>
                </a:lnTo>
                <a:lnTo>
                  <a:pt x="1902284" y="3170095"/>
                </a:lnTo>
                <a:lnTo>
                  <a:pt x="1949575" y="3185363"/>
                </a:lnTo>
                <a:lnTo>
                  <a:pt x="1996187" y="3199173"/>
                </a:lnTo>
                <a:lnTo>
                  <a:pt x="2042049" y="3211443"/>
                </a:lnTo>
                <a:lnTo>
                  <a:pt x="2087093" y="3222094"/>
                </a:lnTo>
                <a:lnTo>
                  <a:pt x="2131247" y="3231046"/>
                </a:lnTo>
                <a:lnTo>
                  <a:pt x="2174443" y="3238220"/>
                </a:lnTo>
                <a:lnTo>
                  <a:pt x="2216612" y="3243536"/>
                </a:lnTo>
                <a:lnTo>
                  <a:pt x="2257682" y="3246914"/>
                </a:lnTo>
                <a:lnTo>
                  <a:pt x="2297586" y="3248274"/>
                </a:lnTo>
                <a:lnTo>
                  <a:pt x="2336253" y="3247536"/>
                </a:lnTo>
                <a:lnTo>
                  <a:pt x="2409597" y="3239449"/>
                </a:lnTo>
                <a:lnTo>
                  <a:pt x="2477158" y="3222015"/>
                </a:lnTo>
                <a:lnTo>
                  <a:pt x="2536530" y="3195401"/>
                </a:lnTo>
                <a:lnTo>
                  <a:pt x="2589765" y="3158398"/>
                </a:lnTo>
                <a:lnTo>
                  <a:pt x="2639673" y="3110618"/>
                </a:lnTo>
                <a:lnTo>
                  <a:pt x="2686476" y="3052919"/>
                </a:lnTo>
                <a:lnTo>
                  <a:pt x="2708782" y="3020619"/>
                </a:lnTo>
                <a:lnTo>
                  <a:pt x="2730397" y="2986160"/>
                </a:lnTo>
                <a:lnTo>
                  <a:pt x="2751346" y="2949651"/>
                </a:lnTo>
                <a:lnTo>
                  <a:pt x="2771658" y="2911199"/>
                </a:lnTo>
                <a:lnTo>
                  <a:pt x="2791362" y="2870912"/>
                </a:lnTo>
                <a:lnTo>
                  <a:pt x="2810484" y="2828895"/>
                </a:lnTo>
                <a:lnTo>
                  <a:pt x="2829052" y="2785257"/>
                </a:lnTo>
                <a:lnTo>
                  <a:pt x="2847095" y="2740106"/>
                </a:lnTo>
                <a:lnTo>
                  <a:pt x="2864641" y="2693547"/>
                </a:lnTo>
                <a:lnTo>
                  <a:pt x="2881716" y="2645689"/>
                </a:lnTo>
                <a:lnTo>
                  <a:pt x="2898350" y="2596639"/>
                </a:lnTo>
                <a:lnTo>
                  <a:pt x="2914569" y="2546504"/>
                </a:lnTo>
                <a:lnTo>
                  <a:pt x="2930402" y="2495392"/>
                </a:lnTo>
                <a:lnTo>
                  <a:pt x="2945876" y="2443409"/>
                </a:lnTo>
                <a:lnTo>
                  <a:pt x="2961020" y="2390664"/>
                </a:lnTo>
                <a:lnTo>
                  <a:pt x="2975861" y="2337263"/>
                </a:lnTo>
                <a:lnTo>
                  <a:pt x="2990428" y="2283313"/>
                </a:lnTo>
                <a:lnTo>
                  <a:pt x="3004747" y="2228922"/>
                </a:lnTo>
                <a:lnTo>
                  <a:pt x="3018846" y="2174198"/>
                </a:lnTo>
                <a:lnTo>
                  <a:pt x="3032755" y="2119247"/>
                </a:lnTo>
                <a:lnTo>
                  <a:pt x="3046500" y="2064177"/>
                </a:lnTo>
                <a:lnTo>
                  <a:pt x="3060109" y="2009095"/>
                </a:lnTo>
                <a:lnTo>
                  <a:pt x="3073610" y="1954108"/>
                </a:lnTo>
                <a:lnTo>
                  <a:pt x="3087032" y="1899324"/>
                </a:lnTo>
                <a:lnTo>
                  <a:pt x="3100401" y="1844850"/>
                </a:lnTo>
                <a:lnTo>
                  <a:pt x="3113745" y="1790794"/>
                </a:lnTo>
                <a:lnTo>
                  <a:pt x="3127094" y="1737262"/>
                </a:lnTo>
                <a:lnTo>
                  <a:pt x="3140473" y="1684361"/>
                </a:lnTo>
                <a:lnTo>
                  <a:pt x="3153912" y="1632200"/>
                </a:lnTo>
                <a:lnTo>
                  <a:pt x="3167438" y="1580886"/>
                </a:lnTo>
                <a:lnTo>
                  <a:pt x="3181079" y="1530525"/>
                </a:lnTo>
                <a:lnTo>
                  <a:pt x="3194863" y="1481225"/>
                </a:lnTo>
                <a:lnTo>
                  <a:pt x="3208817" y="1433093"/>
                </a:lnTo>
                <a:lnTo>
                  <a:pt x="3222970" y="1386237"/>
                </a:lnTo>
                <a:lnTo>
                  <a:pt x="3237349" y="1340764"/>
                </a:lnTo>
                <a:lnTo>
                  <a:pt x="3251982" y="1296782"/>
                </a:lnTo>
                <a:lnTo>
                  <a:pt x="3266897" y="1254396"/>
                </a:lnTo>
                <a:lnTo>
                  <a:pt x="3282122" y="1213716"/>
                </a:lnTo>
                <a:lnTo>
                  <a:pt x="3297685" y="1174847"/>
                </a:lnTo>
                <a:lnTo>
                  <a:pt x="3313613" y="1137898"/>
                </a:lnTo>
                <a:lnTo>
                  <a:pt x="3329935" y="1102976"/>
                </a:lnTo>
                <a:lnTo>
                  <a:pt x="3363869" y="1039640"/>
                </a:lnTo>
                <a:lnTo>
                  <a:pt x="3399712" y="985699"/>
                </a:lnTo>
                <a:lnTo>
                  <a:pt x="3437685" y="942010"/>
                </a:lnTo>
                <a:lnTo>
                  <a:pt x="3491971" y="899355"/>
                </a:lnTo>
                <a:lnTo>
                  <a:pt x="3527984" y="878817"/>
                </a:lnTo>
                <a:lnTo>
                  <a:pt x="3565450" y="862480"/>
                </a:lnTo>
                <a:lnTo>
                  <a:pt x="3604240" y="850163"/>
                </a:lnTo>
                <a:lnTo>
                  <a:pt x="3644225" y="841680"/>
                </a:lnTo>
                <a:lnTo>
                  <a:pt x="3685277" y="836848"/>
                </a:lnTo>
                <a:lnTo>
                  <a:pt x="3727266" y="835485"/>
                </a:lnTo>
                <a:lnTo>
                  <a:pt x="3770063" y="837406"/>
                </a:lnTo>
                <a:lnTo>
                  <a:pt x="3813540" y="842427"/>
                </a:lnTo>
                <a:lnTo>
                  <a:pt x="3857567" y="850366"/>
                </a:lnTo>
                <a:lnTo>
                  <a:pt x="3902016" y="861038"/>
                </a:lnTo>
                <a:lnTo>
                  <a:pt x="3946758" y="874260"/>
                </a:lnTo>
                <a:lnTo>
                  <a:pt x="3991663" y="889849"/>
                </a:lnTo>
                <a:lnTo>
                  <a:pt x="4036603" y="907620"/>
                </a:lnTo>
                <a:lnTo>
                  <a:pt x="4081450" y="927391"/>
                </a:lnTo>
                <a:lnTo>
                  <a:pt x="4126073" y="948978"/>
                </a:lnTo>
                <a:lnTo>
                  <a:pt x="4170344" y="972197"/>
                </a:lnTo>
                <a:lnTo>
                  <a:pt x="4214135" y="996864"/>
                </a:lnTo>
                <a:lnTo>
                  <a:pt x="4257316" y="1022797"/>
                </a:lnTo>
                <a:lnTo>
                  <a:pt x="4299758" y="1049811"/>
                </a:lnTo>
                <a:lnTo>
                  <a:pt x="4341333" y="1077723"/>
                </a:lnTo>
                <a:lnTo>
                  <a:pt x="4381911" y="1106350"/>
                </a:lnTo>
                <a:lnTo>
                  <a:pt x="4421364" y="1135507"/>
                </a:lnTo>
                <a:lnTo>
                  <a:pt x="4459563" y="1165012"/>
                </a:lnTo>
                <a:lnTo>
                  <a:pt x="4496378" y="1194681"/>
                </a:lnTo>
                <a:lnTo>
                  <a:pt x="4531681" y="1224329"/>
                </a:lnTo>
                <a:lnTo>
                  <a:pt x="4565344" y="1253775"/>
                </a:lnTo>
                <a:lnTo>
                  <a:pt x="4597236" y="1282833"/>
                </a:lnTo>
                <a:lnTo>
                  <a:pt x="4627229" y="1311321"/>
                </a:lnTo>
                <a:lnTo>
                  <a:pt x="4655194" y="1339055"/>
                </a:lnTo>
                <a:lnTo>
                  <a:pt x="4704526" y="1391526"/>
                </a:lnTo>
                <a:lnTo>
                  <a:pt x="4750471" y="1450108"/>
                </a:lnTo>
                <a:lnTo>
                  <a:pt x="4770587" y="1487512"/>
                </a:lnTo>
                <a:lnTo>
                  <a:pt x="4786351" y="1527795"/>
                </a:lnTo>
                <a:lnTo>
                  <a:pt x="4798136" y="1570645"/>
                </a:lnTo>
                <a:lnTo>
                  <a:pt x="4806312" y="1615749"/>
                </a:lnTo>
                <a:lnTo>
                  <a:pt x="4811248" y="1662794"/>
                </a:lnTo>
                <a:lnTo>
                  <a:pt x="4813317" y="1711468"/>
                </a:lnTo>
                <a:lnTo>
                  <a:pt x="4812888" y="1761458"/>
                </a:lnTo>
                <a:lnTo>
                  <a:pt x="4810333" y="1812452"/>
                </a:lnTo>
                <a:lnTo>
                  <a:pt x="4806021" y="1864137"/>
                </a:lnTo>
                <a:lnTo>
                  <a:pt x="4800323" y="1916201"/>
                </a:lnTo>
                <a:lnTo>
                  <a:pt x="4793611" y="1968330"/>
                </a:lnTo>
                <a:lnTo>
                  <a:pt x="4786255" y="2020213"/>
                </a:lnTo>
                <a:lnTo>
                  <a:pt x="4778625" y="2071536"/>
                </a:lnTo>
                <a:lnTo>
                  <a:pt x="4771092" y="2121987"/>
                </a:lnTo>
                <a:lnTo>
                  <a:pt x="4764026" y="2171254"/>
                </a:lnTo>
                <a:lnTo>
                  <a:pt x="4757799" y="2219024"/>
                </a:lnTo>
                <a:lnTo>
                  <a:pt x="4752781" y="2264984"/>
                </a:lnTo>
                <a:lnTo>
                  <a:pt x="4749342" y="2308822"/>
                </a:lnTo>
                <a:lnTo>
                  <a:pt x="4747854" y="2350225"/>
                </a:lnTo>
                <a:lnTo>
                  <a:pt x="4748686" y="2388880"/>
                </a:lnTo>
                <a:lnTo>
                  <a:pt x="4758796" y="2456699"/>
                </a:lnTo>
                <a:lnTo>
                  <a:pt x="4794565" y="2530432"/>
                </a:lnTo>
                <a:lnTo>
                  <a:pt x="4827223" y="2568287"/>
                </a:lnTo>
                <a:lnTo>
                  <a:pt x="4865573" y="2599472"/>
                </a:lnTo>
                <a:lnTo>
                  <a:pt x="4908401" y="2624658"/>
                </a:lnTo>
                <a:lnTo>
                  <a:pt x="4954495" y="2644516"/>
                </a:lnTo>
                <a:lnTo>
                  <a:pt x="5002639" y="2659718"/>
                </a:lnTo>
                <a:lnTo>
                  <a:pt x="5051620" y="2670934"/>
                </a:lnTo>
                <a:lnTo>
                  <a:pt x="5100224" y="2678836"/>
                </a:lnTo>
                <a:lnTo>
                  <a:pt x="5147238" y="2684095"/>
                </a:lnTo>
                <a:lnTo>
                  <a:pt x="5191446" y="2687381"/>
                </a:lnTo>
                <a:lnTo>
                  <a:pt x="5231635" y="2689366"/>
                </a:lnTo>
                <a:lnTo>
                  <a:pt x="5266592" y="2690722"/>
                </a:lnTo>
                <a:lnTo>
                  <a:pt x="5295103" y="2692119"/>
                </a:lnTo>
                <a:lnTo>
                  <a:pt x="5346166" y="2689593"/>
                </a:lnTo>
                <a:lnTo>
                  <a:pt x="5375490" y="2673467"/>
                </a:lnTo>
                <a:lnTo>
                  <a:pt x="5391361" y="2643948"/>
                </a:lnTo>
                <a:lnTo>
                  <a:pt x="5402063" y="2601244"/>
                </a:lnTo>
                <a:lnTo>
                  <a:pt x="5415880" y="2545561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2441" y="6019307"/>
            <a:ext cx="27451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39" y="6019307"/>
            <a:ext cx="322834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(c,f),(a,f),(d,e),(c,d),(a,b)}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3" y="1371346"/>
            <a:ext cx="5829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Now we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Spanning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Tree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 which have the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minimum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total</a:t>
            </a:r>
            <a:r>
              <a:rPr sz="2000" b="1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6117" y="2325623"/>
            <a:ext cx="5696711" cy="3438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2439" y="6019307"/>
            <a:ext cx="322834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(c,f),(a,f),(d,e),(c,d),(a,b)}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3959" y="1388273"/>
            <a:ext cx="9181871" cy="497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813" y="2446014"/>
            <a:ext cx="8866111" cy="3400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3581764"/>
            <a:ext cx="8423275" cy="1856105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pc="-40" dirty="0"/>
              <a:t>Prim’s</a:t>
            </a:r>
            <a:r>
              <a:rPr spc="-200" dirty="0"/>
              <a:t> </a:t>
            </a:r>
            <a:r>
              <a:rPr spc="-5" dirty="0"/>
              <a:t>Algorithm</a:t>
            </a:r>
          </a:p>
          <a:p>
            <a:pPr marL="12700" marR="5080">
              <a:lnSpc>
                <a:spcPts val="2390"/>
              </a:lnSpc>
              <a:spcBef>
                <a:spcPts val="900"/>
              </a:spcBef>
            </a:pPr>
            <a:r>
              <a:rPr sz="2000" dirty="0">
                <a:solidFill>
                  <a:srgbClr val="F5A308"/>
                </a:solidFill>
              </a:rPr>
              <a:t>THE PROBLEM: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GIVING A GRAPH WITH WEIGHTED EDGES, FIND</a:t>
            </a:r>
            <a:r>
              <a:rPr sz="2000" b="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ITS  MINIMUM </a:t>
            </a:r>
            <a:r>
              <a:rPr sz="2000" b="0" spc="-20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953" y="366141"/>
            <a:ext cx="45421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Adjacency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63651"/>
            <a:ext cx="10359391" cy="50253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1300" marR="5080" indent="-229235" algn="just">
              <a:lnSpc>
                <a:spcPct val="153400"/>
              </a:lnSpc>
              <a:spcBef>
                <a:spcPts val="190"/>
              </a:spcBef>
              <a:buSzPct val="118181"/>
              <a:buFont typeface="Wingdings"/>
              <a:buChar char=""/>
              <a:tabLst>
                <a:tab pos="406400" algn="l"/>
              </a:tabLst>
            </a:pPr>
            <a:r>
              <a:rPr sz="2200" spc="-5" dirty="0">
                <a:latin typeface="Trebuchet MS"/>
                <a:cs typeface="Trebuchet MS"/>
              </a:rPr>
              <a:t>is a 2D </a:t>
            </a:r>
            <a:r>
              <a:rPr sz="2200" spc="-10" dirty="0">
                <a:latin typeface="Trebuchet MS"/>
                <a:cs typeface="Trebuchet MS"/>
              </a:rPr>
              <a:t>array </a:t>
            </a:r>
            <a:r>
              <a:rPr sz="2200" spc="-5" dirty="0">
                <a:latin typeface="Trebuchet MS"/>
                <a:cs typeface="Trebuchet MS"/>
              </a:rPr>
              <a:t>of size V x V </a:t>
            </a:r>
            <a:r>
              <a:rPr sz="2200" spc="-10" dirty="0">
                <a:latin typeface="Trebuchet MS"/>
                <a:cs typeface="Trebuchet MS"/>
              </a:rPr>
              <a:t>where </a:t>
            </a:r>
            <a:r>
              <a:rPr sz="2200" spc="-5" dirty="0">
                <a:latin typeface="Trebuchet MS"/>
                <a:cs typeface="Trebuchet MS"/>
              </a:rPr>
              <a:t>V </a:t>
            </a:r>
            <a:r>
              <a:rPr sz="2200" dirty="0">
                <a:latin typeface="Trebuchet MS"/>
                <a:cs typeface="Trebuchet MS"/>
              </a:rPr>
              <a:t>is </a:t>
            </a:r>
            <a:r>
              <a:rPr sz="2200" spc="-5" dirty="0">
                <a:latin typeface="Trebuchet MS"/>
                <a:cs typeface="Trebuchet MS"/>
              </a:rPr>
              <a:t>the number of vertices in a graph. Let the  2D </a:t>
            </a:r>
            <a:r>
              <a:rPr sz="2200" spc="-10" dirty="0">
                <a:latin typeface="Trebuchet MS"/>
                <a:cs typeface="Trebuchet MS"/>
              </a:rPr>
              <a:t>array </a:t>
            </a:r>
            <a:r>
              <a:rPr sz="2200" spc="-5" dirty="0">
                <a:latin typeface="Trebuchet MS"/>
                <a:cs typeface="Trebuchet MS"/>
              </a:rPr>
              <a:t>be adj[][], a slot adj[i][j] = 1 </a:t>
            </a:r>
            <a:r>
              <a:rPr sz="2200" spc="-10" dirty="0">
                <a:latin typeface="Trebuchet MS"/>
                <a:cs typeface="Trebuchet MS"/>
              </a:rPr>
              <a:t>indicates </a:t>
            </a:r>
            <a:r>
              <a:rPr sz="2200" spc="-5" dirty="0">
                <a:latin typeface="Trebuchet MS"/>
                <a:cs typeface="Trebuchet MS"/>
              </a:rPr>
              <a:t>that </a:t>
            </a:r>
            <a:r>
              <a:rPr sz="2200" spc="-10" dirty="0">
                <a:latin typeface="Trebuchet MS"/>
                <a:cs typeface="Trebuchet MS"/>
              </a:rPr>
              <a:t>there </a:t>
            </a:r>
            <a:r>
              <a:rPr sz="2200" spc="-5" dirty="0">
                <a:latin typeface="Trebuchet MS"/>
                <a:cs typeface="Trebuchet MS"/>
              </a:rPr>
              <a:t>is an </a:t>
            </a:r>
            <a:r>
              <a:rPr sz="2200" spc="-10" dirty="0">
                <a:latin typeface="Trebuchet MS"/>
                <a:cs typeface="Trebuchet MS"/>
              </a:rPr>
              <a:t>edge </a:t>
            </a:r>
            <a:r>
              <a:rPr sz="2200" spc="-5" dirty="0">
                <a:latin typeface="Trebuchet MS"/>
                <a:cs typeface="Trebuchet MS"/>
              </a:rPr>
              <a:t>from  vertex i </a:t>
            </a:r>
            <a:r>
              <a:rPr sz="2200" dirty="0">
                <a:latin typeface="Trebuchet MS"/>
                <a:cs typeface="Trebuchet MS"/>
              </a:rPr>
              <a:t>to </a:t>
            </a:r>
            <a:r>
              <a:rPr sz="2200" spc="-5" dirty="0">
                <a:latin typeface="Trebuchet MS"/>
                <a:cs typeface="Trebuchet MS"/>
              </a:rPr>
              <a:t>vertex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j.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"/>
            </a:pPr>
            <a:endParaRPr sz="2000">
              <a:latin typeface="Times New Roman"/>
              <a:cs typeface="Times New Roman"/>
            </a:endParaRPr>
          </a:p>
          <a:p>
            <a:pPr marL="325120" indent="-31305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25755" algn="l"/>
                <a:tab pos="1606550" algn="l"/>
                <a:tab pos="2393315" algn="l"/>
                <a:tab pos="3077845" algn="l"/>
                <a:tab pos="3524250" algn="l"/>
                <a:tab pos="4812030" algn="l"/>
                <a:tab pos="5518150" algn="l"/>
                <a:tab pos="5964555" algn="l"/>
                <a:tab pos="6612255" algn="l"/>
                <a:tab pos="7406640" algn="l"/>
                <a:tab pos="7793355" algn="l"/>
                <a:tab pos="8248015" algn="l"/>
                <a:tab pos="8750935" algn="l"/>
                <a:tab pos="9839325" algn="l"/>
              </a:tabLst>
            </a:pPr>
            <a:r>
              <a:rPr sz="2200" spc="-5" dirty="0">
                <a:latin typeface="Trebuchet MS"/>
                <a:cs typeface="Trebuchet MS"/>
              </a:rPr>
              <a:t>Be</a:t>
            </a:r>
            <a:r>
              <a:rPr sz="2200" dirty="0">
                <a:latin typeface="Trebuchet MS"/>
                <a:cs typeface="Trebuchet MS"/>
              </a:rPr>
              <a:t>t</a:t>
            </a:r>
            <a:r>
              <a:rPr sz="2200" spc="-10" dirty="0">
                <a:latin typeface="Trebuchet MS"/>
                <a:cs typeface="Trebuchet MS"/>
              </a:rPr>
              <a:t>wee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5" dirty="0">
                <a:latin typeface="Trebuchet MS"/>
                <a:cs typeface="Trebuchet MS"/>
              </a:rPr>
              <a:t>e</a:t>
            </a:r>
            <a:r>
              <a:rPr sz="2200" spc="-10" dirty="0">
                <a:latin typeface="Trebuchet MS"/>
                <a:cs typeface="Trebuchet MS"/>
              </a:rPr>
              <a:t>ac</a:t>
            </a:r>
            <a:r>
              <a:rPr sz="2200" spc="-5" dirty="0">
                <a:latin typeface="Trebuchet MS"/>
                <a:cs typeface="Trebuchet MS"/>
              </a:rPr>
              <a:t>h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pai</a:t>
            </a:r>
            <a:r>
              <a:rPr sz="2200" spc="-5" dirty="0">
                <a:latin typeface="Trebuchet MS"/>
                <a:cs typeface="Trebuchet MS"/>
              </a:rPr>
              <a:t>r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f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ver</a:t>
            </a:r>
            <a:r>
              <a:rPr sz="2200" dirty="0">
                <a:latin typeface="Trebuchet MS"/>
                <a:cs typeface="Trebuchet MS"/>
              </a:rPr>
              <a:t>t</a:t>
            </a:r>
            <a:r>
              <a:rPr sz="2200" spc="-25" dirty="0">
                <a:latin typeface="Trebuchet MS"/>
                <a:cs typeface="Trebuchet MS"/>
              </a:rPr>
              <a:t>i</a:t>
            </a:r>
            <a:r>
              <a:rPr sz="2200" spc="-10" dirty="0">
                <a:latin typeface="Trebuchet MS"/>
                <a:cs typeface="Trebuchet MS"/>
              </a:rPr>
              <a:t>ces</a:t>
            </a:r>
            <a:r>
              <a:rPr sz="2200" spc="-5" dirty="0">
                <a:latin typeface="Trebuchet MS"/>
                <a:cs typeface="Trebuchet MS"/>
              </a:rPr>
              <a:t>,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cos</a:t>
            </a:r>
            <a:r>
              <a:rPr sz="2200" spc="-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f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one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edg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i</a:t>
            </a:r>
            <a:r>
              <a:rPr sz="2200" spc="-5" dirty="0">
                <a:latin typeface="Trebuchet MS"/>
                <a:cs typeface="Trebuchet MS"/>
              </a:rPr>
              <a:t>s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to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b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st</a:t>
            </a:r>
            <a:r>
              <a:rPr sz="220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re</a:t>
            </a:r>
            <a:r>
              <a:rPr sz="2200" spc="-10" dirty="0">
                <a:latin typeface="Trebuchet MS"/>
                <a:cs typeface="Trebuchet MS"/>
              </a:rPr>
              <a:t>d</a:t>
            </a:r>
            <a:r>
              <a:rPr sz="2200" spc="-5" dirty="0">
                <a:latin typeface="Trebuchet MS"/>
                <a:cs typeface="Trebuchet MS"/>
              </a:rPr>
              <a:t>.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Th</a:t>
            </a:r>
            <a:r>
              <a:rPr sz="2200" spc="-15" dirty="0">
                <a:latin typeface="Trebuchet MS"/>
                <a:cs typeface="Trebuchet MS"/>
              </a:rPr>
              <a:t>i</a:t>
            </a:r>
            <a:r>
              <a:rPr sz="2200" spc="-5" dirty="0"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rebuchet MS"/>
                <a:cs typeface="Trebuchet MS"/>
              </a:rPr>
              <a:t>shows </a:t>
            </a:r>
            <a:r>
              <a:rPr sz="2200" spc="-10" dirty="0">
                <a:latin typeface="Trebuchet MS"/>
                <a:cs typeface="Trebuchet MS"/>
              </a:rPr>
              <a:t>which </a:t>
            </a:r>
            <a:r>
              <a:rPr sz="2200" spc="-5" dirty="0">
                <a:latin typeface="Trebuchet MS"/>
                <a:cs typeface="Trebuchet MS"/>
              </a:rPr>
              <a:t>vertices </a:t>
            </a:r>
            <a:r>
              <a:rPr sz="2200" spc="-10" dirty="0">
                <a:latin typeface="Trebuchet MS"/>
                <a:cs typeface="Trebuchet MS"/>
              </a:rPr>
              <a:t>are adjacent </a:t>
            </a:r>
            <a:r>
              <a:rPr sz="2200" dirty="0">
                <a:latin typeface="Trebuchet MS"/>
                <a:cs typeface="Trebuchet MS"/>
              </a:rPr>
              <a:t>to </a:t>
            </a:r>
            <a:r>
              <a:rPr sz="2200" spc="-5" dirty="0">
                <a:latin typeface="Trebuchet MS"/>
                <a:cs typeface="Trebuchet MS"/>
              </a:rPr>
              <a:t>one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another.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262890" indent="-250825">
              <a:lnSpc>
                <a:spcPct val="100000"/>
              </a:lnSpc>
              <a:buSzPct val="95454"/>
              <a:buFont typeface="Wingdings"/>
              <a:buChar char=""/>
              <a:tabLst>
                <a:tab pos="263525" algn="l"/>
              </a:tabLst>
            </a:pPr>
            <a:r>
              <a:rPr sz="2200" spc="-5" dirty="0">
                <a:latin typeface="Trebuchet MS"/>
                <a:cs typeface="Trebuchet MS"/>
              </a:rPr>
              <a:t>For undirected graphs </a:t>
            </a:r>
            <a:r>
              <a:rPr sz="2200" spc="-10" dirty="0">
                <a:latin typeface="Trebuchet MS"/>
                <a:cs typeface="Trebuchet MS"/>
              </a:rPr>
              <a:t>half </a:t>
            </a:r>
            <a:r>
              <a:rPr sz="2200" spc="-5" dirty="0">
                <a:latin typeface="Trebuchet MS"/>
                <a:cs typeface="Trebuchet MS"/>
              </a:rPr>
              <a:t>of the graph is </a:t>
            </a:r>
            <a:r>
              <a:rPr sz="2200" spc="-10" dirty="0">
                <a:latin typeface="Trebuchet MS"/>
                <a:cs typeface="Trebuchet MS"/>
              </a:rPr>
              <a:t>repeated information. Hence</a:t>
            </a:r>
            <a:r>
              <a:rPr sz="2200" spc="50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these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Trebuchet MS"/>
                <a:cs typeface="Trebuchet MS"/>
              </a:rPr>
              <a:t>matrices </a:t>
            </a:r>
            <a:r>
              <a:rPr sz="2200" spc="-5" dirty="0">
                <a:latin typeface="Trebuchet MS"/>
                <a:cs typeface="Trebuchet MS"/>
              </a:rPr>
              <a:t>are said to be </a:t>
            </a: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space inefficient</a:t>
            </a:r>
            <a:r>
              <a:rPr sz="2200" spc="-5" dirty="0"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1010"/>
              </a:spcBef>
              <a:buSzPct val="95454"/>
              <a:buFont typeface="Wingdings"/>
              <a:buChar char=""/>
              <a:tabLst>
                <a:tab pos="263525" algn="l"/>
              </a:tabLst>
            </a:pPr>
            <a:r>
              <a:rPr sz="2200" spc="-5" dirty="0">
                <a:latin typeface="Trebuchet MS"/>
                <a:cs typeface="Trebuchet MS"/>
              </a:rPr>
              <a:t>The </a:t>
            </a:r>
            <a:r>
              <a:rPr sz="2200" spc="-10" dirty="0">
                <a:latin typeface="Trebuchet MS"/>
                <a:cs typeface="Trebuchet MS"/>
              </a:rPr>
              <a:t>memory use </a:t>
            </a:r>
            <a:r>
              <a:rPr sz="2200" spc="-5" dirty="0">
                <a:latin typeface="Trebuchet MS"/>
                <a:cs typeface="Trebuchet MS"/>
              </a:rPr>
              <a:t>of </a:t>
            </a:r>
            <a:r>
              <a:rPr sz="2200" dirty="0">
                <a:latin typeface="Trebuchet MS"/>
                <a:cs typeface="Trebuchet MS"/>
              </a:rPr>
              <a:t>an </a:t>
            </a:r>
            <a:r>
              <a:rPr sz="2200" spc="-10" dirty="0">
                <a:latin typeface="Trebuchet MS"/>
                <a:cs typeface="Trebuchet MS"/>
              </a:rPr>
              <a:t>adjacency </a:t>
            </a:r>
            <a:r>
              <a:rPr sz="2200" spc="-5" dirty="0">
                <a:latin typeface="Trebuchet MS"/>
                <a:cs typeface="Trebuchet MS"/>
              </a:rPr>
              <a:t>matrix is O(n^2) where n = </a:t>
            </a:r>
            <a:r>
              <a:rPr sz="2200" spc="-10" dirty="0">
                <a:latin typeface="Trebuchet MS"/>
                <a:cs typeface="Trebuchet MS"/>
              </a:rPr>
              <a:t>number of  </a:t>
            </a:r>
            <a:r>
              <a:rPr sz="2200" spc="-5" dirty="0">
                <a:latin typeface="Trebuchet MS"/>
                <a:cs typeface="Trebuchet MS"/>
              </a:rPr>
              <a:t>vertices.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5" y="1314959"/>
            <a:ext cx="5051425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A: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used to store all edges of the</a:t>
            </a:r>
            <a:r>
              <a:rPr sz="19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1900">
              <a:latin typeface="Arial"/>
              <a:cs typeface="Arial"/>
            </a:endParaRPr>
          </a:p>
          <a:p>
            <a:pPr marL="469900" marR="2543810">
              <a:lnSpc>
                <a:spcPts val="2830"/>
              </a:lnSpc>
              <a:spcBef>
                <a:spcPts val="180"/>
              </a:spcBef>
            </a:pP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Initially A is empty  Eventually return</a:t>
            </a:r>
            <a:r>
              <a:rPr sz="19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C000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3" y="1340866"/>
            <a:ext cx="6640831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Each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vertex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two attributes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25450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initialized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∞ and null</a:t>
            </a:r>
            <a:r>
              <a:rPr sz="2000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Respectively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9845" y="1244245"/>
            <a:ext cx="2652395" cy="357123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303020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C000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731520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5080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3851" y="487843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0044" y="4884191"/>
            <a:ext cx="91821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27618" y="4884191"/>
            <a:ext cx="62293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7048" y="4936896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6939" y="5187213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4345" y="5207279"/>
            <a:ext cx="28511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51545" y="5207277"/>
            <a:ext cx="2170431" cy="893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and w(u,v) &lt;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  <a:p>
            <a:pPr marL="12700" marR="782955">
              <a:lnSpc>
                <a:spcPct val="1319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24380" y="5260954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823" y="1340866"/>
            <a:ext cx="6640831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Each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vertex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two attributes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25450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initialized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∞ and null</a:t>
            </a:r>
            <a:r>
              <a:rPr sz="2000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Respectively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9845" y="1244245"/>
            <a:ext cx="2652395" cy="357123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303020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731520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5080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03851" y="487843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80044" y="4884191"/>
            <a:ext cx="91821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27618" y="4884191"/>
            <a:ext cx="62293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6939" y="5187213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4345" y="5207279"/>
            <a:ext cx="28511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51545" y="5207277"/>
            <a:ext cx="2170431" cy="893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and w(u,v) &lt;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  <a:p>
            <a:pPr marL="12700" marR="782955">
              <a:lnSpc>
                <a:spcPct val="1319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24380" y="5260954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823" y="1371345"/>
            <a:ext cx="61163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Randomly choose a vertex as a ROOT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set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value to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Zero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371346"/>
            <a:ext cx="61956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list which contains all vertices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823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a,b,c,d,e,f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245082"/>
            <a:ext cx="4939031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smallest (Minimum)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this case,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KEY[a] = 0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(Minimum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KEY)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823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a,b,c,d,e,f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371346"/>
            <a:ext cx="236982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632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245082"/>
            <a:ext cx="2853055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[a] = null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Skip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the if</a:t>
            </a:r>
            <a:r>
              <a:rPr sz="20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statement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632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867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206149"/>
            <a:ext cx="16325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4" y="1371346"/>
            <a:ext cx="629348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Starting with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&lt;</a:t>
            </a:r>
            <a:r>
              <a:rPr sz="20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7146" y="2532407"/>
            <a:ext cx="2665095" cy="259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0055">
              <a:lnSpc>
                <a:spcPct val="1319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0  Q =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55600" marR="5080">
              <a:lnSpc>
                <a:spcPts val="2530"/>
              </a:lnSpc>
              <a:spcBef>
                <a:spcPts val="18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10"/>
              </a:spcBef>
              <a:tabLst>
                <a:tab pos="15030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4345" y="5109415"/>
            <a:ext cx="2627631" cy="986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32000"/>
              </a:lnSpc>
              <a:spcBef>
                <a:spcPts val="100"/>
              </a:spcBef>
              <a:tabLst>
                <a:tab pos="5397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31774" y="1338074"/>
          <a:ext cx="9698989" cy="1231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6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95"/>
                        </a:lnSpc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 attributes for all vertices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Adjacent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900" spc="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89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=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80"/>
                        </a:lnSpc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Starting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2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7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∞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290320" algn="l"/>
                        </a:tabLst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foreach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	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KEY[v]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∞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0"/>
                        </a:lnSpc>
                        <a:spcBef>
                          <a:spcPts val="114"/>
                        </a:spcBef>
                      </a:pPr>
                      <a:r>
                        <a:rPr sz="1900" b="1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PARENT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[ f ] = a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KEY [ f ] =</a:t>
                      </a:r>
                      <a:r>
                        <a:rPr sz="1900" b="1" spc="8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PARENT[v]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46954" y="6206149"/>
            <a:ext cx="16325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386843"/>
            <a:ext cx="10356215" cy="34182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Trebuchet MS"/>
                <a:cs typeface="Trebuchet MS"/>
              </a:rPr>
              <a:t>Advantages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of using adjacency </a:t>
            </a:r>
            <a:r>
              <a:rPr sz="2800" b="1" spc="-10" dirty="0">
                <a:solidFill>
                  <a:srgbClr val="006FC0"/>
                </a:solidFill>
                <a:latin typeface="Trebuchet MS"/>
                <a:cs typeface="Trebuchet MS"/>
              </a:rPr>
              <a:t>matrix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are as</a:t>
            </a:r>
            <a:r>
              <a:rPr sz="2800" b="1" spc="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follows:</a:t>
            </a:r>
            <a:endParaRPr sz="2800">
              <a:latin typeface="Trebuchet MS"/>
              <a:cs typeface="Trebuchet MS"/>
            </a:endParaRPr>
          </a:p>
          <a:p>
            <a:pPr marL="401320" indent="-389255">
              <a:lnSpc>
                <a:spcPct val="100000"/>
              </a:lnSpc>
              <a:spcBef>
                <a:spcPts val="2675"/>
              </a:spcBef>
              <a:buFont typeface="Wingdings"/>
              <a:buChar char=""/>
              <a:tabLst>
                <a:tab pos="401955" algn="l"/>
              </a:tabLst>
            </a:pPr>
            <a:r>
              <a:rPr sz="2800" spc="-5" dirty="0">
                <a:latin typeface="Trebuchet MS"/>
                <a:cs typeface="Trebuchet MS"/>
              </a:rPr>
              <a:t>Easy to </a:t>
            </a:r>
            <a:r>
              <a:rPr sz="2800" spc="-10" dirty="0">
                <a:latin typeface="Trebuchet MS"/>
                <a:cs typeface="Trebuchet MS"/>
              </a:rPr>
              <a:t>understand, implement and convenient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work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with.</a:t>
            </a:r>
            <a:endParaRPr sz="2800">
              <a:latin typeface="Trebuchet MS"/>
              <a:cs typeface="Trebuchet MS"/>
            </a:endParaRPr>
          </a:p>
          <a:p>
            <a:pPr marL="401320" indent="-38925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401955" algn="l"/>
              </a:tabLst>
            </a:pPr>
            <a:r>
              <a:rPr sz="2800" spc="-25" dirty="0">
                <a:latin typeface="Trebuchet MS"/>
                <a:cs typeface="Trebuchet MS"/>
              </a:rPr>
              <a:t>Removing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edge </a:t>
            </a:r>
            <a:r>
              <a:rPr sz="2800" spc="-5" dirty="0">
                <a:latin typeface="Trebuchet MS"/>
                <a:cs typeface="Trebuchet MS"/>
              </a:rPr>
              <a:t>involves </a:t>
            </a:r>
            <a:r>
              <a:rPr sz="2800" spc="-10" dirty="0">
                <a:latin typeface="Trebuchet MS"/>
                <a:cs typeface="Trebuchet MS"/>
              </a:rPr>
              <a:t>time complexity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114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O(1).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994"/>
              </a:spcBef>
              <a:buFont typeface="Wingdings"/>
              <a:buChar char=""/>
              <a:tabLst>
                <a:tab pos="401955" algn="l"/>
                <a:tab pos="1804670" algn="l"/>
                <a:tab pos="2582545" algn="l"/>
                <a:tab pos="4098925" algn="l"/>
                <a:tab pos="5158105" algn="l"/>
                <a:tab pos="5603240" algn="l"/>
                <a:tab pos="6182360" algn="l"/>
                <a:tab pos="7144384" algn="l"/>
                <a:tab pos="8096884" algn="l"/>
                <a:tab pos="9316085" algn="l"/>
                <a:tab pos="10012680" algn="l"/>
              </a:tabLst>
            </a:pPr>
            <a:r>
              <a:rPr sz="2800" spc="-5" dirty="0">
                <a:latin typeface="Trebuchet MS"/>
                <a:cs typeface="Trebuchet MS"/>
              </a:rPr>
              <a:t>Q</a:t>
            </a:r>
            <a:r>
              <a:rPr sz="2800" spc="-15" dirty="0">
                <a:latin typeface="Trebuchet MS"/>
                <a:cs typeface="Trebuchet MS"/>
              </a:rPr>
              <a:t>u</a:t>
            </a:r>
            <a:r>
              <a:rPr sz="2800" spc="-10" dirty="0">
                <a:latin typeface="Trebuchet MS"/>
                <a:cs typeface="Trebuchet MS"/>
              </a:rPr>
              <a:t>erie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like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whethe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i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edg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from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ve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10" dirty="0">
                <a:latin typeface="Trebuchet MS"/>
                <a:cs typeface="Trebuchet MS"/>
              </a:rPr>
              <a:t>te</a:t>
            </a:r>
            <a:r>
              <a:rPr sz="2800" spc="-5" dirty="0">
                <a:latin typeface="Trebuchet MS"/>
                <a:cs typeface="Trebuchet MS"/>
              </a:rPr>
              <a:t>x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„u</a:t>
            </a:r>
            <a:r>
              <a:rPr sz="2800" spc="-5" dirty="0">
                <a:latin typeface="Arial"/>
                <a:cs typeface="Arial"/>
              </a:rPr>
              <a:t>‟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to  </a:t>
            </a:r>
            <a:r>
              <a:rPr sz="2800" spc="-5" dirty="0">
                <a:latin typeface="Trebuchet MS"/>
                <a:cs typeface="Trebuchet MS"/>
              </a:rPr>
              <a:t>vertex „v</a:t>
            </a:r>
            <a:r>
              <a:rPr sz="2800" spc="-5" dirty="0">
                <a:latin typeface="Arial"/>
                <a:cs typeface="Arial"/>
              </a:rPr>
              <a:t>‟ </a:t>
            </a:r>
            <a:r>
              <a:rPr sz="2800" spc="-5" dirty="0">
                <a:latin typeface="Trebuchet MS"/>
                <a:cs typeface="Trebuchet MS"/>
              </a:rPr>
              <a:t>are </a:t>
            </a:r>
            <a:r>
              <a:rPr sz="2800" spc="-10" dirty="0">
                <a:latin typeface="Trebuchet MS"/>
                <a:cs typeface="Trebuchet MS"/>
              </a:rPr>
              <a:t>efficient and </a:t>
            </a:r>
            <a:r>
              <a:rPr sz="2800" spc="-5" dirty="0">
                <a:latin typeface="Trebuchet MS"/>
                <a:cs typeface="Trebuchet MS"/>
              </a:rPr>
              <a:t>require </a:t>
            </a:r>
            <a:r>
              <a:rPr sz="2800" spc="-10" dirty="0">
                <a:latin typeface="Trebuchet MS"/>
                <a:cs typeface="Trebuchet MS"/>
              </a:rPr>
              <a:t>time </a:t>
            </a:r>
            <a:r>
              <a:rPr sz="2800" spc="-40" dirty="0">
                <a:latin typeface="Trebuchet MS"/>
                <a:cs typeface="Trebuchet MS"/>
              </a:rPr>
              <a:t>complexity,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O(1).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1570" y="4301395"/>
            <a:ext cx="6130455" cy="186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47218" y="1690065"/>
            <a:ext cx="326135" cy="242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50823" y="1173086"/>
            <a:ext cx="3124200" cy="141961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Enter the Second Loop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724" y="1580015"/>
            <a:ext cx="3559811" cy="104259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475615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 !	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18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u =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min(Q)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f 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Q  </a:t>
            </a:r>
            <a:r>
              <a:rPr sz="17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[ f ] ! = </a:t>
            </a:r>
            <a:r>
              <a:rPr sz="17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1700" b="1" spc="-5" dirty="0">
                <a:solidFill>
                  <a:srgbClr val="FFC000"/>
                </a:solidFill>
                <a:latin typeface="Arial"/>
                <a:cs typeface="Arial"/>
              </a:rPr>
              <a:t>(a,f)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57105" y="4169478"/>
            <a:ext cx="3141345" cy="688340"/>
          </a:xfrm>
          <a:custGeom>
            <a:avLst/>
            <a:gdLst/>
            <a:ahLst/>
            <a:cxnLst/>
            <a:rect l="l" t="t" r="r" b="b"/>
            <a:pathLst>
              <a:path w="3141345" h="688339">
                <a:moveTo>
                  <a:pt x="330103" y="83878"/>
                </a:moveTo>
                <a:lnTo>
                  <a:pt x="386847" y="73930"/>
                </a:lnTo>
                <a:lnTo>
                  <a:pt x="454529" y="64501"/>
                </a:lnTo>
                <a:lnTo>
                  <a:pt x="532216" y="55615"/>
                </a:lnTo>
                <a:lnTo>
                  <a:pt x="574521" y="51383"/>
                </a:lnTo>
                <a:lnTo>
                  <a:pt x="618978" y="47295"/>
                </a:lnTo>
                <a:lnTo>
                  <a:pt x="665472" y="43355"/>
                </a:lnTo>
                <a:lnTo>
                  <a:pt x="713886" y="39566"/>
                </a:lnTo>
                <a:lnTo>
                  <a:pt x="764103" y="35930"/>
                </a:lnTo>
                <a:lnTo>
                  <a:pt x="816007" y="32451"/>
                </a:lnTo>
                <a:lnTo>
                  <a:pt x="869482" y="29131"/>
                </a:lnTo>
                <a:lnTo>
                  <a:pt x="924411" y="25974"/>
                </a:lnTo>
                <a:lnTo>
                  <a:pt x="980678" y="22982"/>
                </a:lnTo>
                <a:lnTo>
                  <a:pt x="1038168" y="20159"/>
                </a:lnTo>
                <a:lnTo>
                  <a:pt x="1096762" y="17507"/>
                </a:lnTo>
                <a:lnTo>
                  <a:pt x="1156346" y="15030"/>
                </a:lnTo>
                <a:lnTo>
                  <a:pt x="1216803" y="12730"/>
                </a:lnTo>
                <a:lnTo>
                  <a:pt x="1278016" y="10611"/>
                </a:lnTo>
                <a:lnTo>
                  <a:pt x="1339869" y="8675"/>
                </a:lnTo>
                <a:lnTo>
                  <a:pt x="1402246" y="6926"/>
                </a:lnTo>
                <a:lnTo>
                  <a:pt x="1465031" y="5366"/>
                </a:lnTo>
                <a:lnTo>
                  <a:pt x="1528106" y="3998"/>
                </a:lnTo>
                <a:lnTo>
                  <a:pt x="1591356" y="2826"/>
                </a:lnTo>
                <a:lnTo>
                  <a:pt x="1654665" y="1852"/>
                </a:lnTo>
                <a:lnTo>
                  <a:pt x="1717916" y="1079"/>
                </a:lnTo>
                <a:lnTo>
                  <a:pt x="1780992" y="511"/>
                </a:lnTo>
                <a:lnTo>
                  <a:pt x="1843778" y="150"/>
                </a:lnTo>
                <a:lnTo>
                  <a:pt x="1906157" y="0"/>
                </a:lnTo>
                <a:lnTo>
                  <a:pt x="1968013" y="62"/>
                </a:lnTo>
                <a:lnTo>
                  <a:pt x="2029229" y="341"/>
                </a:lnTo>
                <a:lnTo>
                  <a:pt x="2089689" y="839"/>
                </a:lnTo>
                <a:lnTo>
                  <a:pt x="2149277" y="1560"/>
                </a:lnTo>
                <a:lnTo>
                  <a:pt x="2207877" y="2506"/>
                </a:lnTo>
                <a:lnTo>
                  <a:pt x="2265371" y="3680"/>
                </a:lnTo>
                <a:lnTo>
                  <a:pt x="2321644" y="5085"/>
                </a:lnTo>
                <a:lnTo>
                  <a:pt x="2376580" y="6724"/>
                </a:lnTo>
                <a:lnTo>
                  <a:pt x="2430062" y="8601"/>
                </a:lnTo>
                <a:lnTo>
                  <a:pt x="2481973" y="10717"/>
                </a:lnTo>
                <a:lnTo>
                  <a:pt x="2532198" y="13077"/>
                </a:lnTo>
                <a:lnTo>
                  <a:pt x="2580619" y="15683"/>
                </a:lnTo>
                <a:lnTo>
                  <a:pt x="2627122" y="18538"/>
                </a:lnTo>
                <a:lnTo>
                  <a:pt x="2671588" y="21646"/>
                </a:lnTo>
                <a:lnTo>
                  <a:pt x="2713903" y="25008"/>
                </a:lnTo>
                <a:lnTo>
                  <a:pt x="2753950" y="28628"/>
                </a:lnTo>
                <a:lnTo>
                  <a:pt x="2826773" y="36655"/>
                </a:lnTo>
                <a:lnTo>
                  <a:pt x="2889126" y="45751"/>
                </a:lnTo>
                <a:lnTo>
                  <a:pt x="2940080" y="55938"/>
                </a:lnTo>
                <a:lnTo>
                  <a:pt x="2982336" y="68028"/>
                </a:lnTo>
                <a:lnTo>
                  <a:pt x="3019309" y="82671"/>
                </a:lnTo>
                <a:lnTo>
                  <a:pt x="3077932" y="118762"/>
                </a:lnTo>
                <a:lnTo>
                  <a:pt x="3117013" y="162495"/>
                </a:lnTo>
                <a:lnTo>
                  <a:pt x="3137616" y="212153"/>
                </a:lnTo>
                <a:lnTo>
                  <a:pt x="3141320" y="238668"/>
                </a:lnTo>
                <a:lnTo>
                  <a:pt x="3140804" y="266020"/>
                </a:lnTo>
                <a:lnTo>
                  <a:pt x="3127641" y="322380"/>
                </a:lnTo>
                <a:lnTo>
                  <a:pt x="3099191" y="379517"/>
                </a:lnTo>
                <a:lnTo>
                  <a:pt x="3056517" y="435715"/>
                </a:lnTo>
                <a:lnTo>
                  <a:pt x="3000684" y="489258"/>
                </a:lnTo>
                <a:lnTo>
                  <a:pt x="2968165" y="514497"/>
                </a:lnTo>
                <a:lnTo>
                  <a:pt x="2932755" y="538429"/>
                </a:lnTo>
                <a:lnTo>
                  <a:pt x="2894587" y="560839"/>
                </a:lnTo>
                <a:lnTo>
                  <a:pt x="2853794" y="581512"/>
                </a:lnTo>
                <a:lnTo>
                  <a:pt x="2810508" y="600234"/>
                </a:lnTo>
                <a:lnTo>
                  <a:pt x="2764864" y="616791"/>
                </a:lnTo>
                <a:lnTo>
                  <a:pt x="2716993" y="630968"/>
                </a:lnTo>
                <a:lnTo>
                  <a:pt x="2667030" y="642551"/>
                </a:lnTo>
                <a:lnTo>
                  <a:pt x="2604797" y="653084"/>
                </a:lnTo>
                <a:lnTo>
                  <a:pt x="2531574" y="662146"/>
                </a:lnTo>
                <a:lnTo>
                  <a:pt x="2491170" y="666140"/>
                </a:lnTo>
                <a:lnTo>
                  <a:pt x="2448413" y="669783"/>
                </a:lnTo>
                <a:lnTo>
                  <a:pt x="2403433" y="673080"/>
                </a:lnTo>
                <a:lnTo>
                  <a:pt x="2356363" y="676038"/>
                </a:lnTo>
                <a:lnTo>
                  <a:pt x="2307334" y="678661"/>
                </a:lnTo>
                <a:lnTo>
                  <a:pt x="2256477" y="680957"/>
                </a:lnTo>
                <a:lnTo>
                  <a:pt x="2203923" y="682930"/>
                </a:lnTo>
                <a:lnTo>
                  <a:pt x="2149803" y="684586"/>
                </a:lnTo>
                <a:lnTo>
                  <a:pt x="2094250" y="685930"/>
                </a:lnTo>
                <a:lnTo>
                  <a:pt x="2037394" y="686969"/>
                </a:lnTo>
                <a:lnTo>
                  <a:pt x="1979367" y="687707"/>
                </a:lnTo>
                <a:lnTo>
                  <a:pt x="1920299" y="688151"/>
                </a:lnTo>
                <a:lnTo>
                  <a:pt x="1860323" y="688307"/>
                </a:lnTo>
                <a:lnTo>
                  <a:pt x="1799570" y="688179"/>
                </a:lnTo>
                <a:lnTo>
                  <a:pt x="1738171" y="687774"/>
                </a:lnTo>
                <a:lnTo>
                  <a:pt x="1676257" y="687097"/>
                </a:lnTo>
                <a:lnTo>
                  <a:pt x="1613960" y="686153"/>
                </a:lnTo>
                <a:lnTo>
                  <a:pt x="1551411" y="684949"/>
                </a:lnTo>
                <a:lnTo>
                  <a:pt x="1488741" y="683490"/>
                </a:lnTo>
                <a:lnTo>
                  <a:pt x="1426082" y="681782"/>
                </a:lnTo>
                <a:lnTo>
                  <a:pt x="1363566" y="679830"/>
                </a:lnTo>
                <a:lnTo>
                  <a:pt x="1301322" y="677640"/>
                </a:lnTo>
                <a:lnTo>
                  <a:pt x="1239483" y="675218"/>
                </a:lnTo>
                <a:lnTo>
                  <a:pt x="1178181" y="672569"/>
                </a:lnTo>
                <a:lnTo>
                  <a:pt x="1117546" y="669699"/>
                </a:lnTo>
                <a:lnTo>
                  <a:pt x="1057709" y="666614"/>
                </a:lnTo>
                <a:lnTo>
                  <a:pt x="998803" y="663319"/>
                </a:lnTo>
                <a:lnTo>
                  <a:pt x="940958" y="659819"/>
                </a:lnTo>
                <a:lnTo>
                  <a:pt x="884306" y="656122"/>
                </a:lnTo>
                <a:lnTo>
                  <a:pt x="828979" y="652231"/>
                </a:lnTo>
                <a:lnTo>
                  <a:pt x="775106" y="648153"/>
                </a:lnTo>
                <a:lnTo>
                  <a:pt x="722820" y="643894"/>
                </a:lnTo>
                <a:lnTo>
                  <a:pt x="672253" y="639458"/>
                </a:lnTo>
                <a:lnTo>
                  <a:pt x="623535" y="634853"/>
                </a:lnTo>
                <a:lnTo>
                  <a:pt x="576798" y="630082"/>
                </a:lnTo>
                <a:lnTo>
                  <a:pt x="532173" y="625153"/>
                </a:lnTo>
                <a:lnTo>
                  <a:pt x="489791" y="620071"/>
                </a:lnTo>
                <a:lnTo>
                  <a:pt x="449785" y="614840"/>
                </a:lnTo>
                <a:lnTo>
                  <a:pt x="377421" y="603959"/>
                </a:lnTo>
                <a:lnTo>
                  <a:pt x="316133" y="592555"/>
                </a:lnTo>
                <a:lnTo>
                  <a:pt x="241782" y="573272"/>
                </a:lnTo>
                <a:lnTo>
                  <a:pt x="197828" y="557513"/>
                </a:lnTo>
                <a:lnTo>
                  <a:pt x="158153" y="539619"/>
                </a:lnTo>
                <a:lnTo>
                  <a:pt x="122800" y="519819"/>
                </a:lnTo>
                <a:lnTo>
                  <a:pt x="65234" y="475411"/>
                </a:lnTo>
                <a:lnTo>
                  <a:pt x="25479" y="426106"/>
                </a:lnTo>
                <a:lnTo>
                  <a:pt x="3881" y="373724"/>
                </a:lnTo>
                <a:lnTo>
                  <a:pt x="0" y="346947"/>
                </a:lnTo>
                <a:lnTo>
                  <a:pt x="788" y="320084"/>
                </a:lnTo>
                <a:lnTo>
                  <a:pt x="16549" y="267005"/>
                </a:lnTo>
                <a:lnTo>
                  <a:pt x="51510" y="216308"/>
                </a:lnTo>
                <a:lnTo>
                  <a:pt x="106020" y="169810"/>
                </a:lnTo>
                <a:lnTo>
                  <a:pt x="140715" y="148704"/>
                </a:lnTo>
                <a:lnTo>
                  <a:pt x="180427" y="129331"/>
                </a:lnTo>
                <a:lnTo>
                  <a:pt x="225200" y="111917"/>
                </a:lnTo>
                <a:lnTo>
                  <a:pt x="275077" y="96690"/>
                </a:lnTo>
                <a:lnTo>
                  <a:pt x="330103" y="83878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2441" y="6209198"/>
            <a:ext cx="11664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6954" y="6206149"/>
            <a:ext cx="14928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</a:t>
            </a:r>
            <a:r>
              <a:rPr sz="18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2441" y="6209198"/>
            <a:ext cx="11664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4" y="6206149"/>
            <a:ext cx="14928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</a:t>
            </a:r>
            <a:r>
              <a:rPr sz="18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371345"/>
            <a:ext cx="623697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 and d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 weight &lt;</a:t>
            </a:r>
            <a:r>
              <a:rPr sz="2000" spc="-1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439" y="6187541"/>
            <a:ext cx="17132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0825" y="1245082"/>
            <a:ext cx="456882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c 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(c,f)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184493"/>
            <a:ext cx="13023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b,d,e</a:t>
            </a:r>
            <a:r>
              <a:rPr sz="1800" b="1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439" y="6187541"/>
            <a:ext cx="17132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0823" y="1371345"/>
            <a:ext cx="633603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 &lt;</a:t>
            </a:r>
            <a:r>
              <a:rPr sz="20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184493"/>
            <a:ext cx="13023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b,d,e</a:t>
            </a:r>
            <a:r>
              <a:rPr sz="1800" b="1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23228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46954" y="6206149"/>
            <a:ext cx="10991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b,e</a:t>
            </a:r>
            <a:r>
              <a:rPr sz="18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4" y="1245082"/>
            <a:ext cx="465391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d 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(c,d)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23228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46954" y="6206149"/>
            <a:ext cx="10991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b,e</a:t>
            </a:r>
            <a:r>
              <a:rPr sz="18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371345"/>
            <a:ext cx="635127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 &lt;</a:t>
            </a:r>
            <a:r>
              <a:rPr sz="20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187541"/>
            <a:ext cx="2932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5" y="1245082"/>
            <a:ext cx="457009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e]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(d,e)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3" y="6184493"/>
            <a:ext cx="9080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187541"/>
            <a:ext cx="2932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85383" y="1403858"/>
            <a:ext cx="381000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50823" y="1371347"/>
            <a:ext cx="57048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549338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rib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0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!	Q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46953" y="6184493"/>
            <a:ext cx="9080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2440" y="6187541"/>
            <a:ext cx="35420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5" y="1245082"/>
            <a:ext cx="458406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b]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(a,b)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46953" y="6184494"/>
            <a:ext cx="767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867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5" y="1371345"/>
            <a:ext cx="64027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 Updates for attributes because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all neighbors of</a:t>
            </a:r>
            <a:r>
              <a:rPr sz="2000" b="1" spc="-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doesn’t exist in</a:t>
            </a:r>
            <a:r>
              <a:rPr sz="2000" b="1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7121</Words>
  <Application>Microsoft Office PowerPoint</Application>
  <PresentationFormat>Widescreen</PresentationFormat>
  <Paragraphs>2552</Paragraphs>
  <Slides>178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178</vt:i4>
      </vt:variant>
    </vt:vector>
  </HeadingPairs>
  <TitlesOfParts>
    <vt:vector size="193" baseType="lpstr">
      <vt:lpstr>Arial</vt:lpstr>
      <vt:lpstr>Brush Script MT</vt:lpstr>
      <vt:lpstr>Calibri</vt:lpstr>
      <vt:lpstr>Calibri Light</vt:lpstr>
      <vt:lpstr>Constantia</vt:lpstr>
      <vt:lpstr>Stencil</vt:lpstr>
      <vt:lpstr>Symbol</vt:lpstr>
      <vt:lpstr>Times New Roman</vt:lpstr>
      <vt:lpstr>Trebuchet MS</vt:lpstr>
      <vt:lpstr>Wingdings</vt:lpstr>
      <vt:lpstr>Wingdings 3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Graph and Its Representations</vt:lpstr>
      <vt:lpstr>Adjacency Matrix</vt:lpstr>
      <vt:lpstr>PowerPoint Presentation</vt:lpstr>
      <vt:lpstr>PowerPoint Presentation</vt:lpstr>
      <vt:lpstr>Adjacency List</vt:lpstr>
      <vt:lpstr>Cont’d…</vt:lpstr>
      <vt:lpstr>Types Of Graphs</vt:lpstr>
      <vt:lpstr>Undirected Graphs</vt:lpstr>
      <vt:lpstr>Directed Graphs (Digraph)</vt:lpstr>
      <vt:lpstr>Weighted Graph</vt:lpstr>
      <vt:lpstr>Graph Traversal Algorithms</vt:lpstr>
      <vt:lpstr>DFS/BFS Search Algorithm</vt:lpstr>
      <vt:lpstr>BFS-Breadth First Search</vt:lpstr>
      <vt:lpstr>BFS Algorithm</vt:lpstr>
      <vt:lpstr>Example : BFS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DFS-Depth First Search</vt:lpstr>
      <vt:lpstr>DFS ALGORITHM USING STACK</vt:lpstr>
      <vt:lpstr>Example:DFS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Graph Traversal Algorithm Complexity</vt:lpstr>
      <vt:lpstr>Cont’d…</vt:lpstr>
      <vt:lpstr>Conclusion</vt:lpstr>
      <vt:lpstr>GRAPH TRAVERSALS Graph traversal is technique used for searching a vertex in a graph. The graph traversal  is also used to decide the order of vertices to be visit in the search process.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Spanning Tree</vt:lpstr>
      <vt:lpstr>What is a Spanning Tree</vt:lpstr>
      <vt:lpstr>What is a Spanning Tree</vt:lpstr>
      <vt:lpstr>What is a Spanning Tree</vt:lpstr>
      <vt:lpstr>Minimum Spanning Tree</vt:lpstr>
      <vt:lpstr>Minimum Spanning Tree</vt:lpstr>
      <vt:lpstr>Kruskal’s Algorithm THE PROBLEM: GIVING A GRAPH WITH WEIGHTED EDGES, FIND ITS  MINIMUM SPANNING TREE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Prim’s Algorithm THE PROBLEM: GIVING A GRAPH WITH WEIGHTED EDGES, FIND ITS  MINIMUM SPANNING TREE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Dijkstra’s Shortest Path</vt:lpstr>
      <vt:lpstr>PowerPoint Presentation</vt:lpstr>
      <vt:lpstr>Graph: Let we have the following graph:</vt:lpstr>
      <vt:lpstr>PowerPoint Presentation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PowerPoint Presentation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PowerPoint Presentation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PowerPoint Presentation</vt:lpstr>
      <vt:lpstr>This was how Dijkstra’s Algorithm works!</vt:lpstr>
      <vt:lpstr>Hashing Introduction</vt:lpstr>
      <vt:lpstr>Hashing</vt:lpstr>
      <vt:lpstr>Example</vt:lpstr>
      <vt:lpstr>Hashing</vt:lpstr>
      <vt:lpstr>Hash Functions</vt:lpstr>
      <vt:lpstr>  Hash Functions</vt:lpstr>
      <vt:lpstr>Example of Hash Functions</vt:lpstr>
      <vt:lpstr>  Collision Resolution</vt:lpstr>
      <vt:lpstr>Open Addressing: Liner Probing and Modifications</vt:lpstr>
      <vt:lpstr>EX: Linear Probing</vt:lpstr>
      <vt:lpstr>Open Addressing</vt:lpstr>
      <vt:lpstr>Chaining</vt:lpstr>
      <vt:lpstr>Ex: Chaining</vt:lpstr>
      <vt:lpstr>PowerPoint Presentation</vt:lpstr>
      <vt:lpstr>This was how Dijkstra’s Algorithm works!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HARAMAYA UNIVERSITY COLLEGE OF COMPUTING &amp; INFORMATICS DEPARTMENT OF COMPUTER SCIENCE</dc:title>
  <dc:creator>keno benti</dc:creator>
  <cp:lastModifiedBy>cp4pc25</cp:lastModifiedBy>
  <cp:revision>11</cp:revision>
  <dcterms:created xsi:type="dcterms:W3CDTF">2020-12-02T05:33:13Z</dcterms:created>
  <dcterms:modified xsi:type="dcterms:W3CDTF">2020-12-29T05:25:49Z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2020-12-02T00:00:00Z</vt:filetime>
  </property>
</Properties>
</file>