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61"/>
  </p:notesMasterIdLst>
  <p:sldIdLst>
    <p:sldId id="521" r:id="rId2"/>
    <p:sldId id="522" r:id="rId3"/>
    <p:sldId id="523" r:id="rId4"/>
    <p:sldId id="524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2" r:id="rId48"/>
    <p:sldId id="283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08" r:id="rId74"/>
    <p:sldId id="309" r:id="rId75"/>
    <p:sldId id="310" r:id="rId76"/>
    <p:sldId id="311" r:id="rId77"/>
    <p:sldId id="312" r:id="rId78"/>
    <p:sldId id="313" r:id="rId79"/>
    <p:sldId id="314" r:id="rId80"/>
    <p:sldId id="315" r:id="rId81"/>
    <p:sldId id="316" r:id="rId82"/>
    <p:sldId id="319" r:id="rId83"/>
    <p:sldId id="320" r:id="rId84"/>
    <p:sldId id="321" r:id="rId85"/>
    <p:sldId id="322" r:id="rId86"/>
    <p:sldId id="323" r:id="rId87"/>
    <p:sldId id="324" r:id="rId88"/>
    <p:sldId id="325" r:id="rId89"/>
    <p:sldId id="326" r:id="rId90"/>
    <p:sldId id="327" r:id="rId91"/>
    <p:sldId id="328" r:id="rId92"/>
    <p:sldId id="329" r:id="rId93"/>
    <p:sldId id="330" r:id="rId94"/>
    <p:sldId id="331" r:id="rId95"/>
    <p:sldId id="332" r:id="rId96"/>
    <p:sldId id="333" r:id="rId97"/>
    <p:sldId id="334" r:id="rId98"/>
    <p:sldId id="335" r:id="rId99"/>
    <p:sldId id="336" r:id="rId100"/>
    <p:sldId id="337" r:id="rId101"/>
    <p:sldId id="338" r:id="rId102"/>
    <p:sldId id="339" r:id="rId103"/>
    <p:sldId id="340" r:id="rId104"/>
    <p:sldId id="341" r:id="rId105"/>
    <p:sldId id="342" r:id="rId106"/>
    <p:sldId id="345" r:id="rId107"/>
    <p:sldId id="346" r:id="rId108"/>
    <p:sldId id="347" r:id="rId109"/>
    <p:sldId id="348" r:id="rId110"/>
    <p:sldId id="349" r:id="rId111"/>
    <p:sldId id="350" r:id="rId112"/>
    <p:sldId id="351" r:id="rId113"/>
    <p:sldId id="352" r:id="rId114"/>
    <p:sldId id="353" r:id="rId115"/>
    <p:sldId id="354" r:id="rId116"/>
    <p:sldId id="355" r:id="rId117"/>
    <p:sldId id="356" r:id="rId118"/>
    <p:sldId id="357" r:id="rId119"/>
    <p:sldId id="358" r:id="rId120"/>
    <p:sldId id="359" r:id="rId121"/>
    <p:sldId id="360" r:id="rId122"/>
    <p:sldId id="361" r:id="rId123"/>
    <p:sldId id="362" r:id="rId124"/>
    <p:sldId id="363" r:id="rId125"/>
    <p:sldId id="364" r:id="rId126"/>
    <p:sldId id="365" r:id="rId127"/>
    <p:sldId id="366" r:id="rId128"/>
    <p:sldId id="367" r:id="rId129"/>
    <p:sldId id="368" r:id="rId130"/>
    <p:sldId id="369" r:id="rId131"/>
    <p:sldId id="370" r:id="rId132"/>
    <p:sldId id="371" r:id="rId133"/>
    <p:sldId id="372" r:id="rId134"/>
    <p:sldId id="373" r:id="rId135"/>
    <p:sldId id="374" r:id="rId136"/>
    <p:sldId id="375" r:id="rId137"/>
    <p:sldId id="376" r:id="rId138"/>
    <p:sldId id="377" r:id="rId139"/>
    <p:sldId id="378" r:id="rId140"/>
    <p:sldId id="379" r:id="rId141"/>
    <p:sldId id="380" r:id="rId142"/>
    <p:sldId id="381" r:id="rId143"/>
    <p:sldId id="382" r:id="rId144"/>
    <p:sldId id="383" r:id="rId145"/>
    <p:sldId id="384" r:id="rId146"/>
    <p:sldId id="385" r:id="rId147"/>
    <p:sldId id="386" r:id="rId148"/>
    <p:sldId id="387" r:id="rId149"/>
    <p:sldId id="388" r:id="rId150"/>
    <p:sldId id="389" r:id="rId151"/>
    <p:sldId id="390" r:id="rId152"/>
    <p:sldId id="391" r:id="rId153"/>
    <p:sldId id="392" r:id="rId154"/>
    <p:sldId id="393" r:id="rId155"/>
    <p:sldId id="394" r:id="rId156"/>
    <p:sldId id="395" r:id="rId157"/>
    <p:sldId id="396" r:id="rId158"/>
    <p:sldId id="397" r:id="rId159"/>
    <p:sldId id="398" r:id="rId160"/>
    <p:sldId id="399" r:id="rId161"/>
    <p:sldId id="400" r:id="rId162"/>
    <p:sldId id="401" r:id="rId163"/>
    <p:sldId id="402" r:id="rId164"/>
    <p:sldId id="403" r:id="rId165"/>
    <p:sldId id="404" r:id="rId166"/>
    <p:sldId id="405" r:id="rId167"/>
    <p:sldId id="406" r:id="rId168"/>
    <p:sldId id="407" r:id="rId169"/>
    <p:sldId id="408" r:id="rId170"/>
    <p:sldId id="409" r:id="rId171"/>
    <p:sldId id="410" r:id="rId172"/>
    <p:sldId id="411" r:id="rId173"/>
    <p:sldId id="412" r:id="rId174"/>
    <p:sldId id="413" r:id="rId175"/>
    <p:sldId id="414" r:id="rId176"/>
    <p:sldId id="415" r:id="rId177"/>
    <p:sldId id="416" r:id="rId178"/>
    <p:sldId id="417" r:id="rId179"/>
    <p:sldId id="418" r:id="rId180"/>
    <p:sldId id="419" r:id="rId181"/>
    <p:sldId id="420" r:id="rId182"/>
    <p:sldId id="421" r:id="rId183"/>
    <p:sldId id="422" r:id="rId184"/>
    <p:sldId id="423" r:id="rId185"/>
    <p:sldId id="424" r:id="rId186"/>
    <p:sldId id="425" r:id="rId187"/>
    <p:sldId id="426" r:id="rId188"/>
    <p:sldId id="427" r:id="rId189"/>
    <p:sldId id="428" r:id="rId190"/>
    <p:sldId id="429" r:id="rId191"/>
    <p:sldId id="430" r:id="rId192"/>
    <p:sldId id="431" r:id="rId193"/>
    <p:sldId id="432" r:id="rId194"/>
    <p:sldId id="433" r:id="rId195"/>
    <p:sldId id="434" r:id="rId196"/>
    <p:sldId id="435" r:id="rId197"/>
    <p:sldId id="436" r:id="rId198"/>
    <p:sldId id="437" r:id="rId199"/>
    <p:sldId id="438" r:id="rId200"/>
    <p:sldId id="439" r:id="rId201"/>
    <p:sldId id="440" r:id="rId202"/>
    <p:sldId id="441" r:id="rId203"/>
    <p:sldId id="442" r:id="rId204"/>
    <p:sldId id="443" r:id="rId205"/>
    <p:sldId id="444" r:id="rId206"/>
    <p:sldId id="445" r:id="rId207"/>
    <p:sldId id="446" r:id="rId208"/>
    <p:sldId id="447" r:id="rId209"/>
    <p:sldId id="448" r:id="rId210"/>
    <p:sldId id="449" r:id="rId211"/>
    <p:sldId id="450" r:id="rId212"/>
    <p:sldId id="451" r:id="rId213"/>
    <p:sldId id="452" r:id="rId214"/>
    <p:sldId id="453" r:id="rId215"/>
    <p:sldId id="454" r:id="rId216"/>
    <p:sldId id="455" r:id="rId217"/>
    <p:sldId id="456" r:id="rId218"/>
    <p:sldId id="457" r:id="rId219"/>
    <p:sldId id="458" r:id="rId220"/>
    <p:sldId id="459" r:id="rId221"/>
    <p:sldId id="460" r:id="rId222"/>
    <p:sldId id="461" r:id="rId223"/>
    <p:sldId id="462" r:id="rId224"/>
    <p:sldId id="463" r:id="rId225"/>
    <p:sldId id="464" r:id="rId226"/>
    <p:sldId id="465" r:id="rId227"/>
    <p:sldId id="466" r:id="rId228"/>
    <p:sldId id="467" r:id="rId229"/>
    <p:sldId id="468" r:id="rId230"/>
    <p:sldId id="469" r:id="rId231"/>
    <p:sldId id="470" r:id="rId232"/>
    <p:sldId id="471" r:id="rId233"/>
    <p:sldId id="472" r:id="rId234"/>
    <p:sldId id="473" r:id="rId235"/>
    <p:sldId id="474" r:id="rId236"/>
    <p:sldId id="475" r:id="rId237"/>
    <p:sldId id="476" r:id="rId238"/>
    <p:sldId id="477" r:id="rId239"/>
    <p:sldId id="478" r:id="rId240"/>
    <p:sldId id="479" r:id="rId241"/>
    <p:sldId id="480" r:id="rId242"/>
    <p:sldId id="481" r:id="rId243"/>
    <p:sldId id="482" r:id="rId244"/>
    <p:sldId id="483" r:id="rId245"/>
    <p:sldId id="484" r:id="rId246"/>
    <p:sldId id="485" r:id="rId247"/>
    <p:sldId id="486" r:id="rId248"/>
    <p:sldId id="487" r:id="rId249"/>
    <p:sldId id="488" r:id="rId250"/>
    <p:sldId id="489" r:id="rId251"/>
    <p:sldId id="490" r:id="rId252"/>
    <p:sldId id="491" r:id="rId253"/>
    <p:sldId id="492" r:id="rId254"/>
    <p:sldId id="493" r:id="rId255"/>
    <p:sldId id="494" r:id="rId256"/>
    <p:sldId id="495" r:id="rId257"/>
    <p:sldId id="496" r:id="rId258"/>
    <p:sldId id="497" r:id="rId259"/>
    <p:sldId id="520" r:id="rId26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presProps" Target="pres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viewProps" Target="view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tableStyles" Target="tableStyle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E4F1C-7103-4192-BC40-3C316D64A0E8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1F4E-D50A-49B2-BA39-56F2077196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598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30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12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26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1219679" y="3257073"/>
            <a:ext cx="9752645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marL="12700">
              <a:lnSpc>
                <a:spcPts val="2005"/>
              </a:lnSpc>
            </a:pPr>
            <a:r>
              <a:rPr lang="en-US" spc="-5" smtClean="0"/>
              <a:t>Analysis </a:t>
            </a:r>
            <a:r>
              <a:rPr lang="en-US" smtClean="0"/>
              <a:t>and </a:t>
            </a:r>
            <a:r>
              <a:rPr lang="en-US" spc="-5" smtClean="0"/>
              <a:t>Design </a:t>
            </a:r>
            <a:r>
              <a:rPr lang="en-US" smtClean="0"/>
              <a:t>of</a:t>
            </a:r>
            <a:r>
              <a:rPr lang="en-US" spc="-40" smtClean="0"/>
              <a:t> </a:t>
            </a:r>
            <a:r>
              <a:rPr lang="en-US" spc="-5" smtClean="0"/>
              <a:t>Algorithms</a:t>
            </a:r>
            <a:endParaRPr lang="en-US" spc="-5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455976" y="3314433"/>
            <a:ext cx="10425735" cy="215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45" tIns="34313" rIns="68645" bIns="34313" anchor="t" anchorCtr="0">
            <a:noAutofit/>
          </a:bodyPr>
          <a:lstStyle/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706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</a:t>
            </a:r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 </a:t>
            </a: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- A,B,C,D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– Data Structures &amp; Algorithms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706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– </a:t>
            </a:r>
            <a:r>
              <a:rPr lang="en-US" sz="2706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endParaRPr sz="2706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0671" y="392934"/>
            <a:ext cx="2445323" cy="126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6507" y="507503"/>
            <a:ext cx="2004949" cy="159560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997702" y="2340600"/>
            <a:ext cx="10712157" cy="43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406" dirty="0">
                <a:solidFill>
                  <a:schemeClr val="dk1"/>
                </a:solidFill>
              </a:rPr>
              <a:t>JAIPUR ENGINEERING COLLEGE AND RESEARCH CENTRE</a:t>
            </a:r>
            <a:endParaRPr sz="2406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6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5384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10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2345564" y="4682490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88488" y="374294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55748" y="3067813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7562" y="32423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2870" y="788669"/>
            <a:ext cx="3249295" cy="5439410"/>
          </a:xfrm>
          <a:custGeom>
            <a:avLst/>
            <a:gdLst/>
            <a:ahLst/>
            <a:cxnLst/>
            <a:rect l="l" t="t" r="r" b="b"/>
            <a:pathLst>
              <a:path w="3249295" h="5439410">
                <a:moveTo>
                  <a:pt x="0" y="5439156"/>
                </a:moveTo>
                <a:lnTo>
                  <a:pt x="3249168" y="5439156"/>
                </a:lnTo>
                <a:lnTo>
                  <a:pt x="3249168" y="0"/>
                </a:lnTo>
                <a:lnTo>
                  <a:pt x="0" y="0"/>
                </a:lnTo>
                <a:lnTo>
                  <a:pt x="0" y="543915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17562" y="4620514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42098" y="1253489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42098" y="2647442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42098" y="4041266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42098" y="5435219"/>
          <a:ext cx="4572000" cy="701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01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17562" y="17945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492758" y="2852166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5" h="365760">
                <a:moveTo>
                  <a:pt x="476503" y="274320"/>
                </a:moveTo>
                <a:lnTo>
                  <a:pt x="293623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5" h="365760">
                <a:moveTo>
                  <a:pt x="91439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3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2238" y="2852166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20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40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40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2238" y="2852166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5" h="365760">
                <a:moveTo>
                  <a:pt x="396240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40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20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4" y="274320"/>
                </a:lnTo>
                <a:lnTo>
                  <a:pt x="827024" y="274320"/>
                </a:lnTo>
                <a:lnTo>
                  <a:pt x="746760" y="365760"/>
                </a:lnTo>
                <a:lnTo>
                  <a:pt x="644144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55557" y="849630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59">
                <a:moveTo>
                  <a:pt x="476503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4" h="365759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05038" y="849630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59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5038" y="849630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59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3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26881" y="1974342"/>
            <a:ext cx="764540" cy="388620"/>
          </a:xfrm>
          <a:custGeom>
            <a:avLst/>
            <a:gdLst/>
            <a:ahLst/>
            <a:cxnLst/>
            <a:rect l="l" t="t" r="r" b="b"/>
            <a:pathLst>
              <a:path w="764540" h="388619">
                <a:moveTo>
                  <a:pt x="145796" y="97155"/>
                </a:moveTo>
                <a:lnTo>
                  <a:pt x="48641" y="97155"/>
                </a:lnTo>
                <a:lnTo>
                  <a:pt x="65523" y="128550"/>
                </a:lnTo>
                <a:lnTo>
                  <a:pt x="111954" y="187275"/>
                </a:lnTo>
                <a:lnTo>
                  <a:pt x="141044" y="214419"/>
                </a:lnTo>
                <a:lnTo>
                  <a:pt x="173744" y="239959"/>
                </a:lnTo>
                <a:lnTo>
                  <a:pt x="209827" y="263805"/>
                </a:lnTo>
                <a:lnTo>
                  <a:pt x="249062" y="285861"/>
                </a:lnTo>
                <a:lnTo>
                  <a:pt x="291220" y="306035"/>
                </a:lnTo>
                <a:lnTo>
                  <a:pt x="336073" y="324236"/>
                </a:lnTo>
                <a:lnTo>
                  <a:pt x="383392" y="340368"/>
                </a:lnTo>
                <a:lnTo>
                  <a:pt x="432947" y="354340"/>
                </a:lnTo>
                <a:lnTo>
                  <a:pt x="484509" y="366059"/>
                </a:lnTo>
                <a:lnTo>
                  <a:pt x="537850" y="375432"/>
                </a:lnTo>
                <a:lnTo>
                  <a:pt x="592740" y="382366"/>
                </a:lnTo>
                <a:lnTo>
                  <a:pt x="648949" y="386768"/>
                </a:lnTo>
                <a:lnTo>
                  <a:pt x="706250" y="388544"/>
                </a:lnTo>
                <a:lnTo>
                  <a:pt x="764413" y="387604"/>
                </a:lnTo>
                <a:lnTo>
                  <a:pt x="705965" y="383881"/>
                </a:lnTo>
                <a:lnTo>
                  <a:pt x="648985" y="377458"/>
                </a:lnTo>
                <a:lnTo>
                  <a:pt x="593701" y="368443"/>
                </a:lnTo>
                <a:lnTo>
                  <a:pt x="540343" y="356942"/>
                </a:lnTo>
                <a:lnTo>
                  <a:pt x="489138" y="343064"/>
                </a:lnTo>
                <a:lnTo>
                  <a:pt x="440315" y="326916"/>
                </a:lnTo>
                <a:lnTo>
                  <a:pt x="394102" y="308605"/>
                </a:lnTo>
                <a:lnTo>
                  <a:pt x="350728" y="288238"/>
                </a:lnTo>
                <a:lnTo>
                  <a:pt x="310422" y="265924"/>
                </a:lnTo>
                <a:lnTo>
                  <a:pt x="273412" y="241770"/>
                </a:lnTo>
                <a:lnTo>
                  <a:pt x="239926" y="215883"/>
                </a:lnTo>
                <a:lnTo>
                  <a:pt x="210193" y="188370"/>
                </a:lnTo>
                <a:lnTo>
                  <a:pt x="184441" y="159339"/>
                </a:lnTo>
                <a:lnTo>
                  <a:pt x="162899" y="128898"/>
                </a:lnTo>
                <a:lnTo>
                  <a:pt x="145796" y="97155"/>
                </a:lnTo>
                <a:close/>
              </a:path>
              <a:path w="764540" h="388619">
                <a:moveTo>
                  <a:pt x="75311" y="0"/>
                </a:moveTo>
                <a:lnTo>
                  <a:pt x="0" y="97155"/>
                </a:lnTo>
                <a:lnTo>
                  <a:pt x="194310" y="97155"/>
                </a:lnTo>
                <a:lnTo>
                  <a:pt x="753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2781" y="1974342"/>
            <a:ext cx="786765" cy="388620"/>
          </a:xfrm>
          <a:custGeom>
            <a:avLst/>
            <a:gdLst/>
            <a:ahLst/>
            <a:cxnLst/>
            <a:rect l="l" t="t" r="r" b="b"/>
            <a:pathLst>
              <a:path w="786765" h="388619">
                <a:moveTo>
                  <a:pt x="786257" y="0"/>
                </a:moveTo>
                <a:lnTo>
                  <a:pt x="689101" y="0"/>
                </a:lnTo>
                <a:lnTo>
                  <a:pt x="686572" y="33531"/>
                </a:lnTo>
                <a:lnTo>
                  <a:pt x="679123" y="66271"/>
                </a:lnTo>
                <a:lnTo>
                  <a:pt x="650290" y="128907"/>
                </a:lnTo>
                <a:lnTo>
                  <a:pt x="604256" y="186976"/>
                </a:lnTo>
                <a:lnTo>
                  <a:pt x="575306" y="214005"/>
                </a:lnTo>
                <a:lnTo>
                  <a:pt x="542675" y="239542"/>
                </a:lnTo>
                <a:lnTo>
                  <a:pt x="506572" y="263471"/>
                </a:lnTo>
                <a:lnTo>
                  <a:pt x="467202" y="285675"/>
                </a:lnTo>
                <a:lnTo>
                  <a:pt x="424773" y="306036"/>
                </a:lnTo>
                <a:lnTo>
                  <a:pt x="379491" y="324439"/>
                </a:lnTo>
                <a:lnTo>
                  <a:pt x="331562" y="340766"/>
                </a:lnTo>
                <a:lnTo>
                  <a:pt x="281194" y="354902"/>
                </a:lnTo>
                <a:lnTo>
                  <a:pt x="228594" y="366729"/>
                </a:lnTo>
                <a:lnTo>
                  <a:pt x="173967" y="376131"/>
                </a:lnTo>
                <a:lnTo>
                  <a:pt x="117521" y="382991"/>
                </a:lnTo>
                <a:lnTo>
                  <a:pt x="59463" y="387193"/>
                </a:lnTo>
                <a:lnTo>
                  <a:pt x="0" y="388620"/>
                </a:lnTo>
                <a:lnTo>
                  <a:pt x="97154" y="388620"/>
                </a:lnTo>
                <a:lnTo>
                  <a:pt x="156618" y="387193"/>
                </a:lnTo>
                <a:lnTo>
                  <a:pt x="214676" y="382991"/>
                </a:lnTo>
                <a:lnTo>
                  <a:pt x="271122" y="376131"/>
                </a:lnTo>
                <a:lnTo>
                  <a:pt x="325749" y="366729"/>
                </a:lnTo>
                <a:lnTo>
                  <a:pt x="378349" y="354902"/>
                </a:lnTo>
                <a:lnTo>
                  <a:pt x="428717" y="340766"/>
                </a:lnTo>
                <a:lnTo>
                  <a:pt x="476646" y="324439"/>
                </a:lnTo>
                <a:lnTo>
                  <a:pt x="521928" y="306036"/>
                </a:lnTo>
                <a:lnTo>
                  <a:pt x="564357" y="285675"/>
                </a:lnTo>
                <a:lnTo>
                  <a:pt x="603727" y="263471"/>
                </a:lnTo>
                <a:lnTo>
                  <a:pt x="639830" y="239542"/>
                </a:lnTo>
                <a:lnTo>
                  <a:pt x="672461" y="214005"/>
                </a:lnTo>
                <a:lnTo>
                  <a:pt x="701411" y="186976"/>
                </a:lnTo>
                <a:lnTo>
                  <a:pt x="747445" y="128907"/>
                </a:lnTo>
                <a:lnTo>
                  <a:pt x="776278" y="66271"/>
                </a:lnTo>
                <a:lnTo>
                  <a:pt x="783727" y="33531"/>
                </a:lnTo>
                <a:lnTo>
                  <a:pt x="7862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6881" y="1974342"/>
            <a:ext cx="1502410" cy="388620"/>
          </a:xfrm>
          <a:custGeom>
            <a:avLst/>
            <a:gdLst/>
            <a:ahLst/>
            <a:cxnLst/>
            <a:rect l="l" t="t" r="r" b="b"/>
            <a:pathLst>
              <a:path w="1502409" h="388619">
                <a:moveTo>
                  <a:pt x="764413" y="387604"/>
                </a:moveTo>
                <a:lnTo>
                  <a:pt x="705965" y="383881"/>
                </a:lnTo>
                <a:lnTo>
                  <a:pt x="648985" y="377458"/>
                </a:lnTo>
                <a:lnTo>
                  <a:pt x="593701" y="368443"/>
                </a:lnTo>
                <a:lnTo>
                  <a:pt x="540343" y="356942"/>
                </a:lnTo>
                <a:lnTo>
                  <a:pt x="489138" y="343064"/>
                </a:lnTo>
                <a:lnTo>
                  <a:pt x="440315" y="326916"/>
                </a:lnTo>
                <a:lnTo>
                  <a:pt x="394102" y="308605"/>
                </a:lnTo>
                <a:lnTo>
                  <a:pt x="350728" y="288238"/>
                </a:lnTo>
                <a:lnTo>
                  <a:pt x="310422" y="265924"/>
                </a:lnTo>
                <a:lnTo>
                  <a:pt x="273412" y="241770"/>
                </a:lnTo>
                <a:lnTo>
                  <a:pt x="239926" y="215883"/>
                </a:lnTo>
                <a:lnTo>
                  <a:pt x="210193" y="188370"/>
                </a:lnTo>
                <a:lnTo>
                  <a:pt x="184441" y="159339"/>
                </a:lnTo>
                <a:lnTo>
                  <a:pt x="145796" y="97155"/>
                </a:lnTo>
                <a:lnTo>
                  <a:pt x="194310" y="97155"/>
                </a:lnTo>
                <a:lnTo>
                  <a:pt x="75311" y="0"/>
                </a:lnTo>
                <a:lnTo>
                  <a:pt x="0" y="97155"/>
                </a:lnTo>
                <a:lnTo>
                  <a:pt x="48641" y="97155"/>
                </a:lnTo>
                <a:lnTo>
                  <a:pt x="65615" y="128703"/>
                </a:lnTo>
                <a:lnTo>
                  <a:pt x="112428" y="187765"/>
                </a:lnTo>
                <a:lnTo>
                  <a:pt x="141809" y="215080"/>
                </a:lnTo>
                <a:lnTo>
                  <a:pt x="174868" y="240783"/>
                </a:lnTo>
                <a:lnTo>
                  <a:pt x="211377" y="264776"/>
                </a:lnTo>
                <a:lnTo>
                  <a:pt x="251107" y="286958"/>
                </a:lnTo>
                <a:lnTo>
                  <a:pt x="293830" y="307228"/>
                </a:lnTo>
                <a:lnTo>
                  <a:pt x="339316" y="325489"/>
                </a:lnTo>
                <a:lnTo>
                  <a:pt x="387337" y="341638"/>
                </a:lnTo>
                <a:lnTo>
                  <a:pt x="437665" y="355577"/>
                </a:lnTo>
                <a:lnTo>
                  <a:pt x="490071" y="367206"/>
                </a:lnTo>
                <a:lnTo>
                  <a:pt x="544325" y="376425"/>
                </a:lnTo>
                <a:lnTo>
                  <a:pt x="600201" y="383133"/>
                </a:lnTo>
                <a:lnTo>
                  <a:pt x="657468" y="387231"/>
                </a:lnTo>
                <a:lnTo>
                  <a:pt x="715899" y="388620"/>
                </a:lnTo>
                <a:lnTo>
                  <a:pt x="813053" y="388620"/>
                </a:lnTo>
                <a:lnTo>
                  <a:pt x="872517" y="387193"/>
                </a:lnTo>
                <a:lnTo>
                  <a:pt x="930575" y="382991"/>
                </a:lnTo>
                <a:lnTo>
                  <a:pt x="987021" y="376131"/>
                </a:lnTo>
                <a:lnTo>
                  <a:pt x="1041648" y="366729"/>
                </a:lnTo>
                <a:lnTo>
                  <a:pt x="1094248" y="354902"/>
                </a:lnTo>
                <a:lnTo>
                  <a:pt x="1144616" y="340766"/>
                </a:lnTo>
                <a:lnTo>
                  <a:pt x="1192545" y="324439"/>
                </a:lnTo>
                <a:lnTo>
                  <a:pt x="1237827" y="306036"/>
                </a:lnTo>
                <a:lnTo>
                  <a:pt x="1280256" y="285675"/>
                </a:lnTo>
                <a:lnTo>
                  <a:pt x="1319626" y="263471"/>
                </a:lnTo>
                <a:lnTo>
                  <a:pt x="1355729" y="239542"/>
                </a:lnTo>
                <a:lnTo>
                  <a:pt x="1388360" y="214005"/>
                </a:lnTo>
                <a:lnTo>
                  <a:pt x="1417310" y="186976"/>
                </a:lnTo>
                <a:lnTo>
                  <a:pt x="1463344" y="128907"/>
                </a:lnTo>
                <a:lnTo>
                  <a:pt x="1492177" y="66271"/>
                </a:lnTo>
                <a:lnTo>
                  <a:pt x="1502156" y="0"/>
                </a:lnTo>
                <a:lnTo>
                  <a:pt x="1405001" y="0"/>
                </a:lnTo>
                <a:lnTo>
                  <a:pt x="1402471" y="33531"/>
                </a:lnTo>
                <a:lnTo>
                  <a:pt x="1395022" y="66271"/>
                </a:lnTo>
                <a:lnTo>
                  <a:pt x="1366189" y="128907"/>
                </a:lnTo>
                <a:lnTo>
                  <a:pt x="1320155" y="186976"/>
                </a:lnTo>
                <a:lnTo>
                  <a:pt x="1291205" y="214005"/>
                </a:lnTo>
                <a:lnTo>
                  <a:pt x="1258574" y="239542"/>
                </a:lnTo>
                <a:lnTo>
                  <a:pt x="1222471" y="263471"/>
                </a:lnTo>
                <a:lnTo>
                  <a:pt x="1183101" y="285675"/>
                </a:lnTo>
                <a:lnTo>
                  <a:pt x="1140672" y="306036"/>
                </a:lnTo>
                <a:lnTo>
                  <a:pt x="1095390" y="324439"/>
                </a:lnTo>
                <a:lnTo>
                  <a:pt x="1047461" y="340766"/>
                </a:lnTo>
                <a:lnTo>
                  <a:pt x="997093" y="354902"/>
                </a:lnTo>
                <a:lnTo>
                  <a:pt x="944493" y="366729"/>
                </a:lnTo>
                <a:lnTo>
                  <a:pt x="889866" y="376131"/>
                </a:lnTo>
                <a:lnTo>
                  <a:pt x="833420" y="382991"/>
                </a:lnTo>
                <a:lnTo>
                  <a:pt x="775362" y="387193"/>
                </a:lnTo>
                <a:lnTo>
                  <a:pt x="715899" y="38862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69957" y="838961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59">
                <a:moveTo>
                  <a:pt x="476503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3" y="274320"/>
                </a:lnTo>
                <a:close/>
              </a:path>
              <a:path w="476884" h="365759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9438" y="838961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59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9438" y="838961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59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3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778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273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273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60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55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655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254233" y="3672078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4" y="274320"/>
                </a:moveTo>
                <a:lnTo>
                  <a:pt x="293624" y="274320"/>
                </a:lnTo>
                <a:lnTo>
                  <a:pt x="396240" y="365760"/>
                </a:lnTo>
                <a:lnTo>
                  <a:pt x="476504" y="274320"/>
                </a:lnTo>
                <a:close/>
              </a:path>
              <a:path w="476884" h="365760">
                <a:moveTo>
                  <a:pt x="91440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8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4" y="274320"/>
                </a:lnTo>
                <a:lnTo>
                  <a:pt x="430784" y="274320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8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03714" y="3672078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19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60"/>
                </a:lnTo>
                <a:lnTo>
                  <a:pt x="91439" y="365760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5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03714" y="3672078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5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60"/>
                </a:lnTo>
                <a:lnTo>
                  <a:pt x="0" y="365760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19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20"/>
                </a:lnTo>
                <a:lnTo>
                  <a:pt x="827024" y="274320"/>
                </a:lnTo>
                <a:lnTo>
                  <a:pt x="746759" y="365760"/>
                </a:lnTo>
                <a:lnTo>
                  <a:pt x="644143" y="274320"/>
                </a:lnTo>
                <a:lnTo>
                  <a:pt x="689863" y="274320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1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83290" y="3649217"/>
            <a:ext cx="476884" cy="365760"/>
          </a:xfrm>
          <a:custGeom>
            <a:avLst/>
            <a:gdLst/>
            <a:ahLst/>
            <a:cxnLst/>
            <a:rect l="l" t="t" r="r" b="b"/>
            <a:pathLst>
              <a:path w="476884" h="365760">
                <a:moveTo>
                  <a:pt x="476503" y="274319"/>
                </a:moveTo>
                <a:lnTo>
                  <a:pt x="293624" y="274319"/>
                </a:lnTo>
                <a:lnTo>
                  <a:pt x="396239" y="365759"/>
                </a:lnTo>
                <a:lnTo>
                  <a:pt x="476503" y="274319"/>
                </a:lnTo>
                <a:close/>
              </a:path>
              <a:path w="476884" h="365760">
                <a:moveTo>
                  <a:pt x="91439" y="0"/>
                </a:moveTo>
                <a:lnTo>
                  <a:pt x="0" y="0"/>
                </a:lnTo>
                <a:lnTo>
                  <a:pt x="47278" y="3319"/>
                </a:lnTo>
                <a:lnTo>
                  <a:pt x="92862" y="13021"/>
                </a:lnTo>
                <a:lnTo>
                  <a:pt x="136274" y="28721"/>
                </a:lnTo>
                <a:lnTo>
                  <a:pt x="177037" y="50035"/>
                </a:lnTo>
                <a:lnTo>
                  <a:pt x="214677" y="76581"/>
                </a:lnTo>
                <a:lnTo>
                  <a:pt x="248716" y="107972"/>
                </a:lnTo>
                <a:lnTo>
                  <a:pt x="278679" y="143825"/>
                </a:lnTo>
                <a:lnTo>
                  <a:pt x="304088" y="183757"/>
                </a:lnTo>
                <a:lnTo>
                  <a:pt x="324469" y="227383"/>
                </a:lnTo>
                <a:lnTo>
                  <a:pt x="339343" y="274319"/>
                </a:lnTo>
                <a:lnTo>
                  <a:pt x="430783" y="274319"/>
                </a:lnTo>
                <a:lnTo>
                  <a:pt x="415909" y="227383"/>
                </a:lnTo>
                <a:lnTo>
                  <a:pt x="395528" y="183757"/>
                </a:lnTo>
                <a:lnTo>
                  <a:pt x="370119" y="143825"/>
                </a:lnTo>
                <a:lnTo>
                  <a:pt x="340156" y="107972"/>
                </a:lnTo>
                <a:lnTo>
                  <a:pt x="306117" y="76581"/>
                </a:lnTo>
                <a:lnTo>
                  <a:pt x="268477" y="50035"/>
                </a:lnTo>
                <a:lnTo>
                  <a:pt x="227714" y="28721"/>
                </a:lnTo>
                <a:lnTo>
                  <a:pt x="184302" y="13021"/>
                </a:lnTo>
                <a:lnTo>
                  <a:pt x="138718" y="3319"/>
                </a:lnTo>
                <a:lnTo>
                  <a:pt x="91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732769" y="3649217"/>
            <a:ext cx="396240" cy="365760"/>
          </a:xfrm>
          <a:custGeom>
            <a:avLst/>
            <a:gdLst/>
            <a:ahLst/>
            <a:cxnLst/>
            <a:rect l="l" t="t" r="r" b="b"/>
            <a:pathLst>
              <a:path w="396240" h="365760">
                <a:moveTo>
                  <a:pt x="350520" y="0"/>
                </a:moveTo>
                <a:lnTo>
                  <a:pt x="302964" y="3337"/>
                </a:lnTo>
                <a:lnTo>
                  <a:pt x="257351" y="13061"/>
                </a:lnTo>
                <a:lnTo>
                  <a:pt x="214098" y="28735"/>
                </a:lnTo>
                <a:lnTo>
                  <a:pt x="173623" y="49925"/>
                </a:lnTo>
                <a:lnTo>
                  <a:pt x="136344" y="76194"/>
                </a:lnTo>
                <a:lnTo>
                  <a:pt x="102679" y="107108"/>
                </a:lnTo>
                <a:lnTo>
                  <a:pt x="73047" y="142232"/>
                </a:lnTo>
                <a:lnTo>
                  <a:pt x="47864" y="181130"/>
                </a:lnTo>
                <a:lnTo>
                  <a:pt x="27551" y="223367"/>
                </a:lnTo>
                <a:lnTo>
                  <a:pt x="12523" y="268507"/>
                </a:lnTo>
                <a:lnTo>
                  <a:pt x="3200" y="316117"/>
                </a:lnTo>
                <a:lnTo>
                  <a:pt x="0" y="365759"/>
                </a:lnTo>
                <a:lnTo>
                  <a:pt x="91439" y="365759"/>
                </a:lnTo>
                <a:lnTo>
                  <a:pt x="94608" y="316490"/>
                </a:lnTo>
                <a:lnTo>
                  <a:pt x="103855" y="269088"/>
                </a:lnTo>
                <a:lnTo>
                  <a:pt x="118789" y="224020"/>
                </a:lnTo>
                <a:lnTo>
                  <a:pt x="139021" y="181749"/>
                </a:lnTo>
                <a:lnTo>
                  <a:pt x="164162" y="142739"/>
                </a:lnTo>
                <a:lnTo>
                  <a:pt x="193820" y="107455"/>
                </a:lnTo>
                <a:lnTo>
                  <a:pt x="227607" y="76362"/>
                </a:lnTo>
                <a:lnTo>
                  <a:pt x="265132" y="49922"/>
                </a:lnTo>
                <a:lnTo>
                  <a:pt x="306006" y="28602"/>
                </a:lnTo>
                <a:lnTo>
                  <a:pt x="349838" y="12865"/>
                </a:lnTo>
                <a:lnTo>
                  <a:pt x="396239" y="3174"/>
                </a:lnTo>
                <a:lnTo>
                  <a:pt x="384863" y="1768"/>
                </a:lnTo>
                <a:lnTo>
                  <a:pt x="373427" y="777"/>
                </a:lnTo>
                <a:lnTo>
                  <a:pt x="361967" y="192"/>
                </a:lnTo>
                <a:lnTo>
                  <a:pt x="35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2769" y="3649217"/>
            <a:ext cx="827405" cy="365760"/>
          </a:xfrm>
          <a:custGeom>
            <a:avLst/>
            <a:gdLst/>
            <a:ahLst/>
            <a:cxnLst/>
            <a:rect l="l" t="t" r="r" b="b"/>
            <a:pathLst>
              <a:path w="827404" h="365760">
                <a:moveTo>
                  <a:pt x="396239" y="3174"/>
                </a:moveTo>
                <a:lnTo>
                  <a:pt x="349838" y="12865"/>
                </a:lnTo>
                <a:lnTo>
                  <a:pt x="306006" y="28602"/>
                </a:lnTo>
                <a:lnTo>
                  <a:pt x="265132" y="49922"/>
                </a:lnTo>
                <a:lnTo>
                  <a:pt x="227607" y="76362"/>
                </a:lnTo>
                <a:lnTo>
                  <a:pt x="193820" y="107455"/>
                </a:lnTo>
                <a:lnTo>
                  <a:pt x="164162" y="142739"/>
                </a:lnTo>
                <a:lnTo>
                  <a:pt x="139021" y="181749"/>
                </a:lnTo>
                <a:lnTo>
                  <a:pt x="118789" y="224020"/>
                </a:lnTo>
                <a:lnTo>
                  <a:pt x="103855" y="269088"/>
                </a:lnTo>
                <a:lnTo>
                  <a:pt x="94608" y="316490"/>
                </a:lnTo>
                <a:lnTo>
                  <a:pt x="91439" y="365759"/>
                </a:lnTo>
                <a:lnTo>
                  <a:pt x="0" y="365759"/>
                </a:lnTo>
                <a:lnTo>
                  <a:pt x="3200" y="316117"/>
                </a:lnTo>
                <a:lnTo>
                  <a:pt x="12523" y="268507"/>
                </a:lnTo>
                <a:lnTo>
                  <a:pt x="27551" y="223367"/>
                </a:lnTo>
                <a:lnTo>
                  <a:pt x="47864" y="181130"/>
                </a:lnTo>
                <a:lnTo>
                  <a:pt x="73047" y="142232"/>
                </a:lnTo>
                <a:lnTo>
                  <a:pt x="102679" y="107108"/>
                </a:lnTo>
                <a:lnTo>
                  <a:pt x="136344" y="76194"/>
                </a:lnTo>
                <a:lnTo>
                  <a:pt x="173623" y="49925"/>
                </a:lnTo>
                <a:lnTo>
                  <a:pt x="214098" y="28735"/>
                </a:lnTo>
                <a:lnTo>
                  <a:pt x="257351" y="13061"/>
                </a:lnTo>
                <a:lnTo>
                  <a:pt x="302964" y="3337"/>
                </a:lnTo>
                <a:lnTo>
                  <a:pt x="350520" y="0"/>
                </a:lnTo>
                <a:lnTo>
                  <a:pt x="441959" y="0"/>
                </a:lnTo>
                <a:lnTo>
                  <a:pt x="489238" y="3319"/>
                </a:lnTo>
                <a:lnTo>
                  <a:pt x="534822" y="13021"/>
                </a:lnTo>
                <a:lnTo>
                  <a:pt x="578234" y="28721"/>
                </a:lnTo>
                <a:lnTo>
                  <a:pt x="618998" y="50035"/>
                </a:lnTo>
                <a:lnTo>
                  <a:pt x="656637" y="76581"/>
                </a:lnTo>
                <a:lnTo>
                  <a:pt x="690676" y="107972"/>
                </a:lnTo>
                <a:lnTo>
                  <a:pt x="720639" y="143825"/>
                </a:lnTo>
                <a:lnTo>
                  <a:pt x="746048" y="183757"/>
                </a:lnTo>
                <a:lnTo>
                  <a:pt x="766429" y="227383"/>
                </a:lnTo>
                <a:lnTo>
                  <a:pt x="781303" y="274319"/>
                </a:lnTo>
                <a:lnTo>
                  <a:pt x="827024" y="274319"/>
                </a:lnTo>
                <a:lnTo>
                  <a:pt x="746759" y="365759"/>
                </a:lnTo>
                <a:lnTo>
                  <a:pt x="644144" y="274319"/>
                </a:lnTo>
                <a:lnTo>
                  <a:pt x="689863" y="274319"/>
                </a:lnTo>
                <a:lnTo>
                  <a:pt x="674989" y="227383"/>
                </a:lnTo>
                <a:lnTo>
                  <a:pt x="654608" y="183757"/>
                </a:lnTo>
                <a:lnTo>
                  <a:pt x="629199" y="143825"/>
                </a:lnTo>
                <a:lnTo>
                  <a:pt x="599236" y="107972"/>
                </a:lnTo>
                <a:lnTo>
                  <a:pt x="565197" y="76580"/>
                </a:lnTo>
                <a:lnTo>
                  <a:pt x="527557" y="50035"/>
                </a:lnTo>
                <a:lnTo>
                  <a:pt x="486794" y="28721"/>
                </a:lnTo>
                <a:lnTo>
                  <a:pt x="443382" y="13021"/>
                </a:lnTo>
                <a:lnTo>
                  <a:pt x="397798" y="3319"/>
                </a:lnTo>
                <a:lnTo>
                  <a:pt x="3505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6622" y="4807458"/>
            <a:ext cx="1534160" cy="388620"/>
          </a:xfrm>
          <a:custGeom>
            <a:avLst/>
            <a:gdLst/>
            <a:ahLst/>
            <a:cxnLst/>
            <a:rect l="l" t="t" r="r" b="b"/>
            <a:pathLst>
              <a:path w="1534159" h="388620">
                <a:moveTo>
                  <a:pt x="145796" y="97155"/>
                </a:moveTo>
                <a:lnTo>
                  <a:pt x="48641" y="97155"/>
                </a:lnTo>
                <a:lnTo>
                  <a:pt x="66814" y="114027"/>
                </a:lnTo>
                <a:lnTo>
                  <a:pt x="111175" y="146681"/>
                </a:lnTo>
                <a:lnTo>
                  <a:pt x="165729" y="177785"/>
                </a:lnTo>
                <a:lnTo>
                  <a:pt x="229885" y="207222"/>
                </a:lnTo>
                <a:lnTo>
                  <a:pt x="265380" y="221280"/>
                </a:lnTo>
                <a:lnTo>
                  <a:pt x="303055" y="234878"/>
                </a:lnTo>
                <a:lnTo>
                  <a:pt x="342835" y="248002"/>
                </a:lnTo>
                <a:lnTo>
                  <a:pt x="384646" y="260637"/>
                </a:lnTo>
                <a:lnTo>
                  <a:pt x="428416" y="272768"/>
                </a:lnTo>
                <a:lnTo>
                  <a:pt x="474070" y="284381"/>
                </a:lnTo>
                <a:lnTo>
                  <a:pt x="521534" y="295462"/>
                </a:lnTo>
                <a:lnTo>
                  <a:pt x="570734" y="305997"/>
                </a:lnTo>
                <a:lnTo>
                  <a:pt x="621598" y="315970"/>
                </a:lnTo>
                <a:lnTo>
                  <a:pt x="674050" y="325367"/>
                </a:lnTo>
                <a:lnTo>
                  <a:pt x="728018" y="334174"/>
                </a:lnTo>
                <a:lnTo>
                  <a:pt x="783427" y="342376"/>
                </a:lnTo>
                <a:lnTo>
                  <a:pt x="840204" y="349959"/>
                </a:lnTo>
                <a:lnTo>
                  <a:pt x="898274" y="356909"/>
                </a:lnTo>
                <a:lnTo>
                  <a:pt x="957565" y="363210"/>
                </a:lnTo>
                <a:lnTo>
                  <a:pt x="1018002" y="368848"/>
                </a:lnTo>
                <a:lnTo>
                  <a:pt x="1079511" y="373810"/>
                </a:lnTo>
                <a:lnTo>
                  <a:pt x="1142019" y="378080"/>
                </a:lnTo>
                <a:lnTo>
                  <a:pt x="1205452" y="381644"/>
                </a:lnTo>
                <a:lnTo>
                  <a:pt x="1269735" y="384487"/>
                </a:lnTo>
                <a:lnTo>
                  <a:pt x="1334797" y="386595"/>
                </a:lnTo>
                <a:lnTo>
                  <a:pt x="1400561" y="387954"/>
                </a:lnTo>
                <a:lnTo>
                  <a:pt x="1466955" y="388549"/>
                </a:lnTo>
                <a:lnTo>
                  <a:pt x="1533905" y="388366"/>
                </a:lnTo>
                <a:lnTo>
                  <a:pt x="1466156" y="387387"/>
                </a:lnTo>
                <a:lnTo>
                  <a:pt x="1399145" y="385618"/>
                </a:lnTo>
                <a:lnTo>
                  <a:pt x="1332949" y="383074"/>
                </a:lnTo>
                <a:lnTo>
                  <a:pt x="1267643" y="379772"/>
                </a:lnTo>
                <a:lnTo>
                  <a:pt x="1203304" y="375727"/>
                </a:lnTo>
                <a:lnTo>
                  <a:pt x="1140006" y="370954"/>
                </a:lnTo>
                <a:lnTo>
                  <a:pt x="1077825" y="365471"/>
                </a:lnTo>
                <a:lnTo>
                  <a:pt x="1016838" y="359293"/>
                </a:lnTo>
                <a:lnTo>
                  <a:pt x="957120" y="352436"/>
                </a:lnTo>
                <a:lnTo>
                  <a:pt x="898746" y="344915"/>
                </a:lnTo>
                <a:lnTo>
                  <a:pt x="841792" y="336748"/>
                </a:lnTo>
                <a:lnTo>
                  <a:pt x="786334" y="327948"/>
                </a:lnTo>
                <a:lnTo>
                  <a:pt x="732449" y="318533"/>
                </a:lnTo>
                <a:lnTo>
                  <a:pt x="680210" y="308519"/>
                </a:lnTo>
                <a:lnTo>
                  <a:pt x="629695" y="297920"/>
                </a:lnTo>
                <a:lnTo>
                  <a:pt x="580978" y="286754"/>
                </a:lnTo>
                <a:lnTo>
                  <a:pt x="534136" y="275036"/>
                </a:lnTo>
                <a:lnTo>
                  <a:pt x="489244" y="262782"/>
                </a:lnTo>
                <a:lnTo>
                  <a:pt x="446378" y="250007"/>
                </a:lnTo>
                <a:lnTo>
                  <a:pt x="405613" y="236729"/>
                </a:lnTo>
                <a:lnTo>
                  <a:pt x="367026" y="222962"/>
                </a:lnTo>
                <a:lnTo>
                  <a:pt x="330692" y="208722"/>
                </a:lnTo>
                <a:lnTo>
                  <a:pt x="265085" y="178890"/>
                </a:lnTo>
                <a:lnTo>
                  <a:pt x="209399" y="147359"/>
                </a:lnTo>
                <a:lnTo>
                  <a:pt x="164239" y="114256"/>
                </a:lnTo>
                <a:lnTo>
                  <a:pt x="145796" y="97155"/>
                </a:lnTo>
                <a:close/>
              </a:path>
              <a:path w="1534159" h="388620">
                <a:moveTo>
                  <a:pt x="50037" y="0"/>
                </a:moveTo>
                <a:lnTo>
                  <a:pt x="0" y="97155"/>
                </a:lnTo>
                <a:lnTo>
                  <a:pt x="194309" y="97155"/>
                </a:lnTo>
                <a:lnTo>
                  <a:pt x="500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72015" y="4807458"/>
            <a:ext cx="1581150" cy="388620"/>
          </a:xfrm>
          <a:custGeom>
            <a:avLst/>
            <a:gdLst/>
            <a:ahLst/>
            <a:cxnLst/>
            <a:rect l="l" t="t" r="r" b="b"/>
            <a:pathLst>
              <a:path w="1581150" h="388620">
                <a:moveTo>
                  <a:pt x="1581023" y="0"/>
                </a:moveTo>
                <a:lnTo>
                  <a:pt x="1483867" y="0"/>
                </a:lnTo>
                <a:lnTo>
                  <a:pt x="1482156" y="18829"/>
                </a:lnTo>
                <a:lnTo>
                  <a:pt x="1477075" y="37426"/>
                </a:lnTo>
                <a:lnTo>
                  <a:pt x="1457112" y="73847"/>
                </a:lnTo>
                <a:lnTo>
                  <a:pt x="1424599" y="109097"/>
                </a:lnTo>
                <a:lnTo>
                  <a:pt x="1380160" y="143016"/>
                </a:lnTo>
                <a:lnTo>
                  <a:pt x="1324416" y="175439"/>
                </a:lnTo>
                <a:lnTo>
                  <a:pt x="1257988" y="206205"/>
                </a:lnTo>
                <a:lnTo>
                  <a:pt x="1220962" y="220915"/>
                </a:lnTo>
                <a:lnTo>
                  <a:pt x="1181498" y="235149"/>
                </a:lnTo>
                <a:lnTo>
                  <a:pt x="1139674" y="248888"/>
                </a:lnTo>
                <a:lnTo>
                  <a:pt x="1095568" y="262110"/>
                </a:lnTo>
                <a:lnTo>
                  <a:pt x="1049258" y="274796"/>
                </a:lnTo>
                <a:lnTo>
                  <a:pt x="1000820" y="286924"/>
                </a:lnTo>
                <a:lnTo>
                  <a:pt x="950334" y="298476"/>
                </a:lnTo>
                <a:lnTo>
                  <a:pt x="897876" y="309429"/>
                </a:lnTo>
                <a:lnTo>
                  <a:pt x="843525" y="319765"/>
                </a:lnTo>
                <a:lnTo>
                  <a:pt x="787357" y="329462"/>
                </a:lnTo>
                <a:lnTo>
                  <a:pt x="729452" y="338500"/>
                </a:lnTo>
                <a:lnTo>
                  <a:pt x="669886" y="346859"/>
                </a:lnTo>
                <a:lnTo>
                  <a:pt x="608737" y="354519"/>
                </a:lnTo>
                <a:lnTo>
                  <a:pt x="546083" y="361459"/>
                </a:lnTo>
                <a:lnTo>
                  <a:pt x="482002" y="367658"/>
                </a:lnTo>
                <a:lnTo>
                  <a:pt x="416572" y="373097"/>
                </a:lnTo>
                <a:lnTo>
                  <a:pt x="349869" y="377755"/>
                </a:lnTo>
                <a:lnTo>
                  <a:pt x="281973" y="381612"/>
                </a:lnTo>
                <a:lnTo>
                  <a:pt x="212960" y="384647"/>
                </a:lnTo>
                <a:lnTo>
                  <a:pt x="142908" y="386841"/>
                </a:lnTo>
                <a:lnTo>
                  <a:pt x="71895" y="388171"/>
                </a:lnTo>
                <a:lnTo>
                  <a:pt x="0" y="388620"/>
                </a:lnTo>
                <a:lnTo>
                  <a:pt x="97154" y="388620"/>
                </a:lnTo>
                <a:lnTo>
                  <a:pt x="169050" y="388171"/>
                </a:lnTo>
                <a:lnTo>
                  <a:pt x="240063" y="386841"/>
                </a:lnTo>
                <a:lnTo>
                  <a:pt x="310115" y="384647"/>
                </a:lnTo>
                <a:lnTo>
                  <a:pt x="379128" y="381612"/>
                </a:lnTo>
                <a:lnTo>
                  <a:pt x="447024" y="377755"/>
                </a:lnTo>
                <a:lnTo>
                  <a:pt x="513727" y="373097"/>
                </a:lnTo>
                <a:lnTo>
                  <a:pt x="579157" y="367658"/>
                </a:lnTo>
                <a:lnTo>
                  <a:pt x="643238" y="361459"/>
                </a:lnTo>
                <a:lnTo>
                  <a:pt x="705892" y="354519"/>
                </a:lnTo>
                <a:lnTo>
                  <a:pt x="767041" y="346859"/>
                </a:lnTo>
                <a:lnTo>
                  <a:pt x="826607" y="338500"/>
                </a:lnTo>
                <a:lnTo>
                  <a:pt x="884512" y="329462"/>
                </a:lnTo>
                <a:lnTo>
                  <a:pt x="940680" y="319765"/>
                </a:lnTo>
                <a:lnTo>
                  <a:pt x="995031" y="309429"/>
                </a:lnTo>
                <a:lnTo>
                  <a:pt x="1047489" y="298476"/>
                </a:lnTo>
                <a:lnTo>
                  <a:pt x="1097975" y="286924"/>
                </a:lnTo>
                <a:lnTo>
                  <a:pt x="1146413" y="274796"/>
                </a:lnTo>
                <a:lnTo>
                  <a:pt x="1192723" y="262110"/>
                </a:lnTo>
                <a:lnTo>
                  <a:pt x="1236829" y="248888"/>
                </a:lnTo>
                <a:lnTo>
                  <a:pt x="1278653" y="235149"/>
                </a:lnTo>
                <a:lnTo>
                  <a:pt x="1318117" y="220915"/>
                </a:lnTo>
                <a:lnTo>
                  <a:pt x="1355143" y="206205"/>
                </a:lnTo>
                <a:lnTo>
                  <a:pt x="1421571" y="175439"/>
                </a:lnTo>
                <a:lnTo>
                  <a:pt x="1477315" y="143016"/>
                </a:lnTo>
                <a:lnTo>
                  <a:pt x="1521754" y="109097"/>
                </a:lnTo>
                <a:lnTo>
                  <a:pt x="1554267" y="73847"/>
                </a:lnTo>
                <a:lnTo>
                  <a:pt x="1574230" y="37426"/>
                </a:lnTo>
                <a:lnTo>
                  <a:pt x="1579311" y="18829"/>
                </a:lnTo>
                <a:lnTo>
                  <a:pt x="1581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6622" y="4807458"/>
            <a:ext cx="3066415" cy="388620"/>
          </a:xfrm>
          <a:custGeom>
            <a:avLst/>
            <a:gdLst/>
            <a:ahLst/>
            <a:cxnLst/>
            <a:rect l="l" t="t" r="r" b="b"/>
            <a:pathLst>
              <a:path w="3066415" h="388620">
                <a:moveTo>
                  <a:pt x="1533905" y="388366"/>
                </a:moveTo>
                <a:lnTo>
                  <a:pt x="1466156" y="387387"/>
                </a:lnTo>
                <a:lnTo>
                  <a:pt x="1399145" y="385618"/>
                </a:lnTo>
                <a:lnTo>
                  <a:pt x="1332949" y="383074"/>
                </a:lnTo>
                <a:lnTo>
                  <a:pt x="1267643" y="379772"/>
                </a:lnTo>
                <a:lnTo>
                  <a:pt x="1203304" y="375727"/>
                </a:lnTo>
                <a:lnTo>
                  <a:pt x="1140006" y="370954"/>
                </a:lnTo>
                <a:lnTo>
                  <a:pt x="1077825" y="365471"/>
                </a:lnTo>
                <a:lnTo>
                  <a:pt x="1016838" y="359293"/>
                </a:lnTo>
                <a:lnTo>
                  <a:pt x="957120" y="352436"/>
                </a:lnTo>
                <a:lnTo>
                  <a:pt x="898746" y="344915"/>
                </a:lnTo>
                <a:lnTo>
                  <a:pt x="841792" y="336748"/>
                </a:lnTo>
                <a:lnTo>
                  <a:pt x="786334" y="327948"/>
                </a:lnTo>
                <a:lnTo>
                  <a:pt x="732449" y="318533"/>
                </a:lnTo>
                <a:lnTo>
                  <a:pt x="680210" y="308519"/>
                </a:lnTo>
                <a:lnTo>
                  <a:pt x="629695" y="297920"/>
                </a:lnTo>
                <a:lnTo>
                  <a:pt x="580978" y="286754"/>
                </a:lnTo>
                <a:lnTo>
                  <a:pt x="534136" y="275036"/>
                </a:lnTo>
                <a:lnTo>
                  <a:pt x="489244" y="262782"/>
                </a:lnTo>
                <a:lnTo>
                  <a:pt x="446378" y="250007"/>
                </a:lnTo>
                <a:lnTo>
                  <a:pt x="405613" y="236729"/>
                </a:lnTo>
                <a:lnTo>
                  <a:pt x="367026" y="222962"/>
                </a:lnTo>
                <a:lnTo>
                  <a:pt x="330692" y="208722"/>
                </a:lnTo>
                <a:lnTo>
                  <a:pt x="265085" y="178890"/>
                </a:lnTo>
                <a:lnTo>
                  <a:pt x="209399" y="147359"/>
                </a:lnTo>
                <a:lnTo>
                  <a:pt x="164239" y="114256"/>
                </a:lnTo>
                <a:lnTo>
                  <a:pt x="145796" y="97155"/>
                </a:lnTo>
                <a:lnTo>
                  <a:pt x="194309" y="97155"/>
                </a:lnTo>
                <a:lnTo>
                  <a:pt x="50037" y="0"/>
                </a:lnTo>
                <a:lnTo>
                  <a:pt x="0" y="97155"/>
                </a:lnTo>
                <a:lnTo>
                  <a:pt x="48641" y="97155"/>
                </a:lnTo>
                <a:lnTo>
                  <a:pt x="66950" y="114137"/>
                </a:lnTo>
                <a:lnTo>
                  <a:pt x="111707" y="147009"/>
                </a:lnTo>
                <a:lnTo>
                  <a:pt x="166814" y="178320"/>
                </a:lnTo>
                <a:lnTo>
                  <a:pt x="231675" y="207949"/>
                </a:lnTo>
                <a:lnTo>
                  <a:pt x="267576" y="222096"/>
                </a:lnTo>
                <a:lnTo>
                  <a:pt x="305692" y="235776"/>
                </a:lnTo>
                <a:lnTo>
                  <a:pt x="345948" y="248976"/>
                </a:lnTo>
                <a:lnTo>
                  <a:pt x="388268" y="261679"/>
                </a:lnTo>
                <a:lnTo>
                  <a:pt x="432579" y="273871"/>
                </a:lnTo>
                <a:lnTo>
                  <a:pt x="478805" y="285537"/>
                </a:lnTo>
                <a:lnTo>
                  <a:pt x="526873" y="296661"/>
                </a:lnTo>
                <a:lnTo>
                  <a:pt x="576706" y="307228"/>
                </a:lnTo>
                <a:lnTo>
                  <a:pt x="628232" y="317224"/>
                </a:lnTo>
                <a:lnTo>
                  <a:pt x="681374" y="326632"/>
                </a:lnTo>
                <a:lnTo>
                  <a:pt x="736059" y="335438"/>
                </a:lnTo>
                <a:lnTo>
                  <a:pt x="792211" y="343627"/>
                </a:lnTo>
                <a:lnTo>
                  <a:pt x="849756" y="351183"/>
                </a:lnTo>
                <a:lnTo>
                  <a:pt x="908620" y="358091"/>
                </a:lnTo>
                <a:lnTo>
                  <a:pt x="968727" y="364337"/>
                </a:lnTo>
                <a:lnTo>
                  <a:pt x="1030003" y="369904"/>
                </a:lnTo>
                <a:lnTo>
                  <a:pt x="1092373" y="374779"/>
                </a:lnTo>
                <a:lnTo>
                  <a:pt x="1155763" y="378945"/>
                </a:lnTo>
                <a:lnTo>
                  <a:pt x="1220098" y="382387"/>
                </a:lnTo>
                <a:lnTo>
                  <a:pt x="1285302" y="385091"/>
                </a:lnTo>
                <a:lnTo>
                  <a:pt x="1351303" y="387041"/>
                </a:lnTo>
                <a:lnTo>
                  <a:pt x="1418024" y="388222"/>
                </a:lnTo>
                <a:lnTo>
                  <a:pt x="1485392" y="388620"/>
                </a:lnTo>
                <a:lnTo>
                  <a:pt x="1582547" y="388620"/>
                </a:lnTo>
                <a:lnTo>
                  <a:pt x="1654442" y="388171"/>
                </a:lnTo>
                <a:lnTo>
                  <a:pt x="1725455" y="386841"/>
                </a:lnTo>
                <a:lnTo>
                  <a:pt x="1795507" y="384647"/>
                </a:lnTo>
                <a:lnTo>
                  <a:pt x="1864520" y="381612"/>
                </a:lnTo>
                <a:lnTo>
                  <a:pt x="1932416" y="377755"/>
                </a:lnTo>
                <a:lnTo>
                  <a:pt x="1999119" y="373097"/>
                </a:lnTo>
                <a:lnTo>
                  <a:pt x="2064549" y="367658"/>
                </a:lnTo>
                <a:lnTo>
                  <a:pt x="2128630" y="361459"/>
                </a:lnTo>
                <a:lnTo>
                  <a:pt x="2191284" y="354519"/>
                </a:lnTo>
                <a:lnTo>
                  <a:pt x="2252433" y="346859"/>
                </a:lnTo>
                <a:lnTo>
                  <a:pt x="2311999" y="338500"/>
                </a:lnTo>
                <a:lnTo>
                  <a:pt x="2369904" y="329462"/>
                </a:lnTo>
                <a:lnTo>
                  <a:pt x="2426072" y="319765"/>
                </a:lnTo>
                <a:lnTo>
                  <a:pt x="2480423" y="309429"/>
                </a:lnTo>
                <a:lnTo>
                  <a:pt x="2532881" y="298476"/>
                </a:lnTo>
                <a:lnTo>
                  <a:pt x="2583367" y="286924"/>
                </a:lnTo>
                <a:lnTo>
                  <a:pt x="2631805" y="274796"/>
                </a:lnTo>
                <a:lnTo>
                  <a:pt x="2678115" y="262110"/>
                </a:lnTo>
                <a:lnTo>
                  <a:pt x="2722221" y="248888"/>
                </a:lnTo>
                <a:lnTo>
                  <a:pt x="2764045" y="235149"/>
                </a:lnTo>
                <a:lnTo>
                  <a:pt x="2803509" y="220915"/>
                </a:lnTo>
                <a:lnTo>
                  <a:pt x="2840535" y="206205"/>
                </a:lnTo>
                <a:lnTo>
                  <a:pt x="2906963" y="175439"/>
                </a:lnTo>
                <a:lnTo>
                  <a:pt x="2962707" y="143016"/>
                </a:lnTo>
                <a:lnTo>
                  <a:pt x="3007146" y="109097"/>
                </a:lnTo>
                <a:lnTo>
                  <a:pt x="3039659" y="73847"/>
                </a:lnTo>
                <a:lnTo>
                  <a:pt x="3059622" y="37426"/>
                </a:lnTo>
                <a:lnTo>
                  <a:pt x="3066415" y="0"/>
                </a:lnTo>
                <a:lnTo>
                  <a:pt x="2969259" y="0"/>
                </a:lnTo>
                <a:lnTo>
                  <a:pt x="2967548" y="18829"/>
                </a:lnTo>
                <a:lnTo>
                  <a:pt x="2962467" y="37426"/>
                </a:lnTo>
                <a:lnTo>
                  <a:pt x="2942504" y="73847"/>
                </a:lnTo>
                <a:lnTo>
                  <a:pt x="2909991" y="109097"/>
                </a:lnTo>
                <a:lnTo>
                  <a:pt x="2865552" y="143016"/>
                </a:lnTo>
                <a:lnTo>
                  <a:pt x="2809808" y="175439"/>
                </a:lnTo>
                <a:lnTo>
                  <a:pt x="2743380" y="206205"/>
                </a:lnTo>
                <a:lnTo>
                  <a:pt x="2706354" y="220915"/>
                </a:lnTo>
                <a:lnTo>
                  <a:pt x="2666890" y="235149"/>
                </a:lnTo>
                <a:lnTo>
                  <a:pt x="2625066" y="248888"/>
                </a:lnTo>
                <a:lnTo>
                  <a:pt x="2580960" y="262110"/>
                </a:lnTo>
                <a:lnTo>
                  <a:pt x="2534650" y="274796"/>
                </a:lnTo>
                <a:lnTo>
                  <a:pt x="2486212" y="286924"/>
                </a:lnTo>
                <a:lnTo>
                  <a:pt x="2435726" y="298476"/>
                </a:lnTo>
                <a:lnTo>
                  <a:pt x="2383268" y="309429"/>
                </a:lnTo>
                <a:lnTo>
                  <a:pt x="2328917" y="319765"/>
                </a:lnTo>
                <a:lnTo>
                  <a:pt x="2272749" y="329462"/>
                </a:lnTo>
                <a:lnTo>
                  <a:pt x="2214844" y="338500"/>
                </a:lnTo>
                <a:lnTo>
                  <a:pt x="2155278" y="346859"/>
                </a:lnTo>
                <a:lnTo>
                  <a:pt x="2094129" y="354519"/>
                </a:lnTo>
                <a:lnTo>
                  <a:pt x="2031475" y="361459"/>
                </a:lnTo>
                <a:lnTo>
                  <a:pt x="1967394" y="367658"/>
                </a:lnTo>
                <a:lnTo>
                  <a:pt x="1901964" y="373097"/>
                </a:lnTo>
                <a:lnTo>
                  <a:pt x="1835261" y="377755"/>
                </a:lnTo>
                <a:lnTo>
                  <a:pt x="1767365" y="381612"/>
                </a:lnTo>
                <a:lnTo>
                  <a:pt x="1698352" y="384647"/>
                </a:lnTo>
                <a:lnTo>
                  <a:pt x="1628300" y="386841"/>
                </a:lnTo>
                <a:lnTo>
                  <a:pt x="1557287" y="388171"/>
                </a:lnTo>
                <a:lnTo>
                  <a:pt x="1485392" y="38862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54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1st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3 7 5 1 9 8 4 </a:t>
            </a:r>
            <a:r>
              <a:rPr sz="3100" spc="-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  <a:tabLst>
                <a:tab pos="15513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54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1st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FF0000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FF0000"/>
                </a:solidFill>
                <a:latin typeface="Arial Black"/>
                <a:cs typeface="Arial Black"/>
              </a:rPr>
              <a:t>3 7 5 1 9 8 4 </a:t>
            </a:r>
            <a:r>
              <a:rPr sz="31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FF0000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  <a:tabLst>
                <a:tab pos="15513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382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746" y="735609"/>
            <a:ext cx="118262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304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77520" algn="l"/>
                <a:tab pos="87452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</a:t>
            </a:r>
            <a:r>
              <a:rPr sz="3100" spc="-10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6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075" spc="-397" baseline="25745" dirty="0">
                <a:solidFill>
                  <a:srgbClr val="0F243E"/>
                </a:solidFill>
                <a:latin typeface="Arial Black"/>
                <a:cs typeface="Arial Black"/>
              </a:rPr>
              <a:t>nd	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3 5 7 1 9 8 4 </a:t>
            </a:r>
            <a:r>
              <a:rPr sz="3100" spc="-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746" y="735609"/>
            <a:ext cx="11826240" cy="465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884" marR="304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77520" algn="l"/>
                <a:tab pos="8745220" algn="l"/>
              </a:tabLst>
            </a:pPr>
            <a:r>
              <a:rPr sz="3100" spc="-340" dirty="0">
                <a:solidFill>
                  <a:srgbClr val="0F243E"/>
                </a:solidFill>
                <a:latin typeface="Arial Black"/>
                <a:cs typeface="Arial Black"/>
              </a:rPr>
              <a:t>What 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output 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insertion  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</a:t>
            </a:r>
            <a:r>
              <a:rPr sz="3100" spc="-10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6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075" spc="-397" baseline="25745" dirty="0">
                <a:solidFill>
                  <a:srgbClr val="0F243E"/>
                </a:solidFill>
                <a:latin typeface="Arial Black"/>
                <a:cs typeface="Arial Black"/>
              </a:rPr>
              <a:t>nd	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6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7 3 5 1 9 8 4</a:t>
            </a:r>
            <a:r>
              <a:rPr sz="3100" b="1" spc="-4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b="1" spc="-65" dirty="0">
                <a:solidFill>
                  <a:srgbClr val="FF0000"/>
                </a:solidFill>
                <a:latin typeface="Arial"/>
                <a:cs typeface="Arial"/>
              </a:rPr>
              <a:t>a)	</a:t>
            </a:r>
            <a:r>
              <a:rPr sz="3100" b="1" spc="65" dirty="0">
                <a:solidFill>
                  <a:srgbClr val="FF0000"/>
                </a:solidFill>
                <a:latin typeface="Arial"/>
                <a:cs typeface="Arial"/>
              </a:rPr>
              <a:t>3 5 7 1 9 8 4</a:t>
            </a:r>
            <a:r>
              <a:rPr sz="31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3100">
              <a:latin typeface="Arial"/>
              <a:cs typeface="Arial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1 3 7 5 9 8 4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6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  <a:tabLst>
                <a:tab pos="1576705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3 4 1 5 6 8 7 </a:t>
            </a:r>
            <a:r>
              <a:rPr sz="3100" spc="-1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  <a:p>
            <a:pPr marL="1063625">
              <a:lnSpc>
                <a:spcPct val="100000"/>
              </a:lnSpc>
              <a:spcBef>
                <a:spcPts val="2605"/>
              </a:spcBef>
            </a:pP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1 3 4 5 6 7 8 </a:t>
            </a:r>
            <a:r>
              <a:rPr sz="3100" spc="-1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9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4422140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</a:t>
            </a:r>
            <a:r>
              <a:rPr sz="3100" b="1" spc="-3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1123" y="2687827"/>
            <a:ext cx="588581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080" dirty="0">
                <a:solidFill>
                  <a:srgbClr val="0F243E"/>
                </a:solidFill>
                <a:latin typeface="Arial Black"/>
                <a:cs typeface="Arial Black"/>
              </a:rPr>
              <a:t>Counting</a:t>
            </a:r>
            <a:r>
              <a:rPr sz="8000" b="0" spc="-43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6710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290" dirty="0">
                <a:solidFill>
                  <a:srgbClr val="0F243E"/>
                </a:solidFill>
                <a:latin typeface="Arial"/>
                <a:cs typeface="Arial"/>
              </a:rPr>
              <a:t>Counting </a:t>
            </a:r>
            <a:r>
              <a:rPr sz="4000" b="1" spc="-375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4000" spc="-635" dirty="0">
                <a:solidFill>
                  <a:srgbClr val="0F243E"/>
                </a:solidFill>
                <a:latin typeface="Arial Black"/>
                <a:cs typeface="Arial Black"/>
              </a:rPr>
              <a:t>technique 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based </a:t>
            </a:r>
            <a:r>
              <a:rPr sz="4000" spc="-545" dirty="0">
                <a:solidFill>
                  <a:srgbClr val="0F243E"/>
                </a:solidFill>
                <a:latin typeface="Arial Black"/>
                <a:cs typeface="Arial Black"/>
              </a:rPr>
              <a:t>on </a:t>
            </a:r>
            <a:r>
              <a:rPr sz="4000" spc="-740" dirty="0">
                <a:solidFill>
                  <a:srgbClr val="0F243E"/>
                </a:solidFill>
                <a:latin typeface="Arial Black"/>
                <a:cs typeface="Arial Black"/>
              </a:rPr>
              <a:t>keys  </a:t>
            </a:r>
            <a:r>
              <a:rPr sz="4000" spc="-700" dirty="0">
                <a:solidFill>
                  <a:srgbClr val="0F243E"/>
                </a:solidFill>
                <a:latin typeface="Arial Black"/>
                <a:cs typeface="Arial Black"/>
              </a:rPr>
              <a:t>between </a:t>
            </a:r>
            <a:r>
              <a:rPr sz="4000" spc="-445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specific </a:t>
            </a:r>
            <a:r>
              <a:rPr sz="4000" spc="-459" dirty="0">
                <a:solidFill>
                  <a:srgbClr val="0F243E"/>
                </a:solidFill>
                <a:latin typeface="Arial Black"/>
                <a:cs typeface="Arial Black"/>
              </a:rPr>
              <a:t>range. </a:t>
            </a:r>
            <a:r>
              <a:rPr sz="4000" spc="-72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works </a:t>
            </a:r>
            <a:r>
              <a:rPr sz="4000" spc="-4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660" dirty="0">
                <a:solidFill>
                  <a:srgbClr val="0F243E"/>
                </a:solidFill>
                <a:latin typeface="Arial Black"/>
                <a:cs typeface="Arial Black"/>
              </a:rPr>
              <a:t>objects </a:t>
            </a:r>
            <a:r>
              <a:rPr sz="4000" spc="-509" dirty="0">
                <a:solidFill>
                  <a:srgbClr val="0F243E"/>
                </a:solidFill>
                <a:latin typeface="Arial Black"/>
                <a:cs typeface="Arial Black"/>
              </a:rPr>
              <a:t>having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distinct </a:t>
            </a:r>
            <a:r>
              <a:rPr sz="4000" spc="-685" dirty="0">
                <a:solidFill>
                  <a:srgbClr val="0F243E"/>
                </a:solidFill>
                <a:latin typeface="Arial Black"/>
                <a:cs typeface="Arial Black"/>
              </a:rPr>
              <a:t>key </a:t>
            </a:r>
            <a:r>
              <a:rPr sz="4000" spc="-635" dirty="0">
                <a:solidFill>
                  <a:srgbClr val="0F243E"/>
                </a:solidFill>
                <a:latin typeface="Arial Black"/>
                <a:cs typeface="Arial Black"/>
              </a:rPr>
              <a:t>values </a:t>
            </a:r>
            <a:r>
              <a:rPr sz="4000" spc="-509" dirty="0">
                <a:solidFill>
                  <a:srgbClr val="0F243E"/>
                </a:solidFill>
                <a:latin typeface="Arial Black"/>
                <a:cs typeface="Arial Black"/>
              </a:rPr>
              <a:t>(kind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hashing). </a:t>
            </a:r>
            <a:r>
              <a:rPr sz="4000" spc="-735" dirty="0">
                <a:solidFill>
                  <a:srgbClr val="0F243E"/>
                </a:solidFill>
                <a:latin typeface="Arial Black"/>
                <a:cs typeface="Arial Black"/>
              </a:rPr>
              <a:t>Then </a:t>
            </a:r>
            <a:r>
              <a:rPr sz="4000" spc="-459" dirty="0">
                <a:solidFill>
                  <a:srgbClr val="0F243E"/>
                </a:solidFill>
                <a:latin typeface="Arial Black"/>
                <a:cs typeface="Arial Black"/>
              </a:rPr>
              <a:t>doing </a:t>
            </a:r>
            <a:r>
              <a:rPr sz="4000" spc="-770" dirty="0">
                <a:solidFill>
                  <a:srgbClr val="0F243E"/>
                </a:solidFill>
                <a:latin typeface="Arial Black"/>
                <a:cs typeface="Arial Black"/>
              </a:rPr>
              <a:t>some </a:t>
            </a:r>
            <a:r>
              <a:rPr sz="4000" spc="-625" dirty="0">
                <a:solidFill>
                  <a:srgbClr val="0F243E"/>
                </a:solidFill>
                <a:latin typeface="Arial Black"/>
                <a:cs typeface="Arial Black"/>
              </a:rPr>
              <a:t>arithmetic </a:t>
            </a:r>
            <a:r>
              <a:rPr sz="4000" spc="-665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40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calculate 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550" dirty="0">
                <a:solidFill>
                  <a:srgbClr val="0F243E"/>
                </a:solidFill>
                <a:latin typeface="Arial Black"/>
                <a:cs typeface="Arial Black"/>
              </a:rPr>
              <a:t>position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66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object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640" dirty="0">
                <a:solidFill>
                  <a:srgbClr val="0F243E"/>
                </a:solidFill>
                <a:latin typeface="Arial Black"/>
                <a:cs typeface="Arial Black"/>
              </a:rPr>
              <a:t>output</a:t>
            </a:r>
            <a:r>
              <a:rPr sz="4000" spc="-7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645" dirty="0">
                <a:solidFill>
                  <a:srgbClr val="0F243E"/>
                </a:solidFill>
                <a:latin typeface="Arial Black"/>
                <a:cs typeface="Arial Black"/>
              </a:rPr>
              <a:t>sequence.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" y="788669"/>
            <a:ext cx="11984990" cy="5842000"/>
          </a:xfrm>
          <a:custGeom>
            <a:avLst/>
            <a:gdLst/>
            <a:ahLst/>
            <a:cxnLst/>
            <a:rect l="l" t="t" r="r" b="b"/>
            <a:pathLst>
              <a:path w="11984990" h="5842000">
                <a:moveTo>
                  <a:pt x="0" y="5841492"/>
                </a:moveTo>
                <a:lnTo>
                  <a:pt x="11984736" y="5841492"/>
                </a:lnTo>
                <a:lnTo>
                  <a:pt x="11984736" y="0"/>
                </a:lnTo>
                <a:lnTo>
                  <a:pt x="0" y="0"/>
                </a:lnTo>
                <a:lnTo>
                  <a:pt x="0" y="584149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46" y="986154"/>
            <a:ext cx="11777345" cy="3963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400" b="1" spc="-204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400">
              <a:latin typeface="Arial"/>
              <a:cs typeface="Arial"/>
            </a:endParaRPr>
          </a:p>
          <a:p>
            <a:pPr marL="451484" marR="5080" indent="-439420">
              <a:lnSpc>
                <a:spcPct val="150000"/>
              </a:lnSpc>
              <a:spcBef>
                <a:spcPts val="81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400" spc="-505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400" spc="-38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56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400" spc="-57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400" spc="-60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415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400" spc="-56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400" spc="-470" dirty="0">
                <a:solidFill>
                  <a:srgbClr val="0F243E"/>
                </a:solidFill>
                <a:latin typeface="Arial Black"/>
                <a:cs typeface="Arial Black"/>
              </a:rPr>
              <a:t>unique  </a:t>
            </a:r>
            <a:r>
              <a:rPr sz="3400" spc="-530" dirty="0">
                <a:solidFill>
                  <a:srgbClr val="0F243E"/>
                </a:solidFill>
                <a:latin typeface="Arial Black"/>
                <a:cs typeface="Arial Black"/>
              </a:rPr>
              <a:t>object</a:t>
            </a:r>
            <a:endParaRPr sz="34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85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5" dirty="0">
                <a:solidFill>
                  <a:srgbClr val="0F243E"/>
                </a:solidFill>
                <a:latin typeface="Arial"/>
                <a:cs typeface="Arial"/>
              </a:rPr>
              <a:t>Step2 </a:t>
            </a:r>
            <a:r>
              <a:rPr sz="3400" spc="-155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400" spc="-375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400" spc="-385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400" spc="-60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400" spc="-484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400" spc="-470" dirty="0">
                <a:solidFill>
                  <a:srgbClr val="0F243E"/>
                </a:solidFill>
                <a:latin typeface="Arial Black"/>
                <a:cs typeface="Arial Black"/>
              </a:rPr>
              <a:t>number.</a:t>
            </a:r>
            <a:endParaRPr sz="34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86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400" b="1" spc="-215" dirty="0">
                <a:solidFill>
                  <a:srgbClr val="0F243E"/>
                </a:solidFill>
                <a:latin typeface="Arial"/>
                <a:cs typeface="Arial"/>
              </a:rPr>
              <a:t>Step3 </a:t>
            </a:r>
            <a:r>
              <a:rPr sz="3400" spc="-155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400" spc="-505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400" spc="-54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400" spc="-409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400" spc="-560" dirty="0">
                <a:solidFill>
                  <a:srgbClr val="0F243E"/>
                </a:solidFill>
                <a:latin typeface="Arial Black"/>
                <a:cs typeface="Arial Black"/>
              </a:rPr>
              <a:t>decrease </a:t>
            </a:r>
            <a:r>
              <a:rPr sz="3400" spc="-585" dirty="0">
                <a:solidFill>
                  <a:srgbClr val="0F243E"/>
                </a:solidFill>
                <a:latin typeface="Arial Black"/>
                <a:cs typeface="Arial Black"/>
              </a:rPr>
              <a:t>count</a:t>
            </a:r>
            <a:r>
              <a:rPr sz="3400" spc="-7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400" spc="-370" dirty="0">
                <a:solidFill>
                  <a:srgbClr val="0F243E"/>
                </a:solidFill>
                <a:latin typeface="Arial Black"/>
                <a:cs typeface="Arial Black"/>
              </a:rPr>
              <a:t>array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050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11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3192527" y="4762323"/>
            <a:ext cx="1143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Verdana"/>
                <a:cs typeface="Verdana"/>
              </a:rPr>
              <a:t>e</a:t>
            </a:r>
            <a:r>
              <a:rPr sz="2400" spc="-80" dirty="0">
                <a:latin typeface="Verdana"/>
                <a:cs typeface="Verdana"/>
              </a:rPr>
              <a:t>l</a:t>
            </a:r>
            <a:r>
              <a:rPr sz="2400" spc="-155" dirty="0">
                <a:latin typeface="Verdana"/>
                <a:cs typeface="Verdana"/>
              </a:rPr>
              <a:t>e</a:t>
            </a:r>
            <a:r>
              <a:rPr sz="2400" spc="-195" dirty="0">
                <a:latin typeface="Verdana"/>
                <a:cs typeface="Verdana"/>
              </a:rPr>
              <a:t>m</a:t>
            </a:r>
            <a:r>
              <a:rPr sz="2400" spc="-114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5832" y="3823715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18816" y="3163825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0895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100" spc="-31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34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0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215" dirty="0">
                <a:solidFill>
                  <a:srgbClr val="0F243E"/>
                </a:solidFill>
                <a:latin typeface="Arial Black"/>
                <a:cs typeface="Arial Black"/>
              </a:rPr>
              <a:t>5: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32702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523238" y="2972561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6"/>
                </a:lnTo>
                <a:lnTo>
                  <a:pt x="393192" y="196596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238" y="2972561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5" y="0"/>
                </a:lnTo>
                <a:lnTo>
                  <a:pt x="393192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121919" y="0"/>
                </a:moveTo>
                <a:lnTo>
                  <a:pt x="0" y="153797"/>
                </a:lnTo>
                <a:lnTo>
                  <a:pt x="323850" y="410591"/>
                </a:lnTo>
                <a:lnTo>
                  <a:pt x="262889" y="487553"/>
                </a:lnTo>
                <a:lnTo>
                  <a:pt x="538606" y="455676"/>
                </a:lnTo>
                <a:lnTo>
                  <a:pt x="515623" y="256794"/>
                </a:lnTo>
                <a:lnTo>
                  <a:pt x="445769" y="256794"/>
                </a:lnTo>
                <a:lnTo>
                  <a:pt x="121919" y="0"/>
                </a:lnTo>
                <a:close/>
              </a:path>
              <a:path w="539114" h="487679">
                <a:moveTo>
                  <a:pt x="506729" y="179832"/>
                </a:moveTo>
                <a:lnTo>
                  <a:pt x="445769" y="256794"/>
                </a:lnTo>
                <a:lnTo>
                  <a:pt x="515623" y="256794"/>
                </a:lnTo>
                <a:lnTo>
                  <a:pt x="506729" y="17983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506729" y="179832"/>
                </a:moveTo>
                <a:lnTo>
                  <a:pt x="538606" y="455676"/>
                </a:lnTo>
                <a:lnTo>
                  <a:pt x="262889" y="487553"/>
                </a:lnTo>
                <a:lnTo>
                  <a:pt x="323850" y="410591"/>
                </a:lnTo>
                <a:lnTo>
                  <a:pt x="0" y="153797"/>
                </a:lnTo>
                <a:lnTo>
                  <a:pt x="121919" y="0"/>
                </a:lnTo>
                <a:lnTo>
                  <a:pt x="445769" y="256794"/>
                </a:lnTo>
                <a:lnTo>
                  <a:pt x="506729" y="17983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121919" y="0"/>
                </a:moveTo>
                <a:lnTo>
                  <a:pt x="0" y="153797"/>
                </a:lnTo>
                <a:lnTo>
                  <a:pt x="323850" y="410591"/>
                </a:lnTo>
                <a:lnTo>
                  <a:pt x="262889" y="487553"/>
                </a:lnTo>
                <a:lnTo>
                  <a:pt x="538606" y="455676"/>
                </a:lnTo>
                <a:lnTo>
                  <a:pt x="515623" y="256794"/>
                </a:lnTo>
                <a:lnTo>
                  <a:pt x="445769" y="256794"/>
                </a:lnTo>
                <a:lnTo>
                  <a:pt x="121919" y="0"/>
                </a:lnTo>
                <a:close/>
              </a:path>
              <a:path w="539114" h="487679">
                <a:moveTo>
                  <a:pt x="506729" y="179832"/>
                </a:moveTo>
                <a:lnTo>
                  <a:pt x="445769" y="256794"/>
                </a:lnTo>
                <a:lnTo>
                  <a:pt x="515623" y="256794"/>
                </a:lnTo>
                <a:lnTo>
                  <a:pt x="506729" y="17983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2235" y="3952240"/>
            <a:ext cx="539115" cy="487680"/>
          </a:xfrm>
          <a:custGeom>
            <a:avLst/>
            <a:gdLst/>
            <a:ahLst/>
            <a:cxnLst/>
            <a:rect l="l" t="t" r="r" b="b"/>
            <a:pathLst>
              <a:path w="539114" h="487679">
                <a:moveTo>
                  <a:pt x="506729" y="179832"/>
                </a:moveTo>
                <a:lnTo>
                  <a:pt x="538606" y="455676"/>
                </a:lnTo>
                <a:lnTo>
                  <a:pt x="262889" y="487553"/>
                </a:lnTo>
                <a:lnTo>
                  <a:pt x="323850" y="410591"/>
                </a:lnTo>
                <a:lnTo>
                  <a:pt x="0" y="153797"/>
                </a:lnTo>
                <a:lnTo>
                  <a:pt x="121919" y="0"/>
                </a:lnTo>
                <a:lnTo>
                  <a:pt x="445769" y="256794"/>
                </a:lnTo>
                <a:lnTo>
                  <a:pt x="506729" y="17983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5"/>
                </a:moveTo>
                <a:lnTo>
                  <a:pt x="98298" y="196595"/>
                </a:lnTo>
                <a:lnTo>
                  <a:pt x="98298" y="609599"/>
                </a:lnTo>
                <a:lnTo>
                  <a:pt x="294894" y="609599"/>
                </a:lnTo>
                <a:lnTo>
                  <a:pt x="294894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4" y="196595"/>
                </a:lnTo>
                <a:lnTo>
                  <a:pt x="294894" y="609599"/>
                </a:lnTo>
                <a:lnTo>
                  <a:pt x="98298" y="609599"/>
                </a:lnTo>
                <a:lnTo>
                  <a:pt x="98298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5"/>
                </a:moveTo>
                <a:lnTo>
                  <a:pt x="98298" y="196595"/>
                </a:lnTo>
                <a:lnTo>
                  <a:pt x="98298" y="609599"/>
                </a:lnTo>
                <a:lnTo>
                  <a:pt x="294894" y="609599"/>
                </a:lnTo>
                <a:lnTo>
                  <a:pt x="294894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4" y="196595"/>
                </a:lnTo>
                <a:lnTo>
                  <a:pt x="294894" y="609599"/>
                </a:lnTo>
                <a:lnTo>
                  <a:pt x="98298" y="609599"/>
                </a:lnTo>
                <a:lnTo>
                  <a:pt x="98298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126746" y="0"/>
                </a:moveTo>
                <a:lnTo>
                  <a:pt x="0" y="149732"/>
                </a:lnTo>
                <a:lnTo>
                  <a:pt x="315468" y="416813"/>
                </a:lnTo>
                <a:lnTo>
                  <a:pt x="252095" y="491743"/>
                </a:lnTo>
                <a:lnTo>
                  <a:pt x="528701" y="468629"/>
                </a:lnTo>
                <a:lnTo>
                  <a:pt x="511940" y="266953"/>
                </a:lnTo>
                <a:lnTo>
                  <a:pt x="442214" y="266953"/>
                </a:lnTo>
                <a:lnTo>
                  <a:pt x="126746" y="0"/>
                </a:lnTo>
                <a:close/>
              </a:path>
              <a:path w="528954" h="492125">
                <a:moveTo>
                  <a:pt x="505714" y="192023"/>
                </a:moveTo>
                <a:lnTo>
                  <a:pt x="442214" y="266953"/>
                </a:lnTo>
                <a:lnTo>
                  <a:pt x="511940" y="266953"/>
                </a:lnTo>
                <a:lnTo>
                  <a:pt x="505714" y="192023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505714" y="192023"/>
                </a:moveTo>
                <a:lnTo>
                  <a:pt x="528701" y="468629"/>
                </a:lnTo>
                <a:lnTo>
                  <a:pt x="252095" y="491743"/>
                </a:lnTo>
                <a:lnTo>
                  <a:pt x="315468" y="416813"/>
                </a:lnTo>
                <a:lnTo>
                  <a:pt x="0" y="149732"/>
                </a:lnTo>
                <a:lnTo>
                  <a:pt x="126746" y="0"/>
                </a:lnTo>
                <a:lnTo>
                  <a:pt x="442214" y="266953"/>
                </a:lnTo>
                <a:lnTo>
                  <a:pt x="505714" y="192023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126746" y="0"/>
                </a:moveTo>
                <a:lnTo>
                  <a:pt x="0" y="149732"/>
                </a:lnTo>
                <a:lnTo>
                  <a:pt x="315468" y="416813"/>
                </a:lnTo>
                <a:lnTo>
                  <a:pt x="252095" y="491743"/>
                </a:lnTo>
                <a:lnTo>
                  <a:pt x="528701" y="468629"/>
                </a:lnTo>
                <a:lnTo>
                  <a:pt x="511940" y="266953"/>
                </a:lnTo>
                <a:lnTo>
                  <a:pt x="442214" y="266953"/>
                </a:lnTo>
                <a:lnTo>
                  <a:pt x="126746" y="0"/>
                </a:lnTo>
                <a:close/>
              </a:path>
              <a:path w="528954" h="492125">
                <a:moveTo>
                  <a:pt x="505714" y="192023"/>
                </a:moveTo>
                <a:lnTo>
                  <a:pt x="442214" y="266953"/>
                </a:lnTo>
                <a:lnTo>
                  <a:pt x="511940" y="266953"/>
                </a:lnTo>
                <a:lnTo>
                  <a:pt x="505714" y="192023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4248" y="3995420"/>
            <a:ext cx="528955" cy="492125"/>
          </a:xfrm>
          <a:custGeom>
            <a:avLst/>
            <a:gdLst/>
            <a:ahLst/>
            <a:cxnLst/>
            <a:rect l="l" t="t" r="r" b="b"/>
            <a:pathLst>
              <a:path w="528954" h="492125">
                <a:moveTo>
                  <a:pt x="505714" y="192023"/>
                </a:moveTo>
                <a:lnTo>
                  <a:pt x="528701" y="468629"/>
                </a:lnTo>
                <a:lnTo>
                  <a:pt x="252095" y="491743"/>
                </a:lnTo>
                <a:lnTo>
                  <a:pt x="315468" y="416813"/>
                </a:lnTo>
                <a:lnTo>
                  <a:pt x="0" y="149732"/>
                </a:lnTo>
                <a:lnTo>
                  <a:pt x="126746" y="0"/>
                </a:lnTo>
                <a:lnTo>
                  <a:pt x="442214" y="266953"/>
                </a:lnTo>
                <a:lnTo>
                  <a:pt x="505714" y="192023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81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12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3771391" y="4712589"/>
            <a:ext cx="11442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Verdana"/>
                <a:cs typeface="Verdana"/>
              </a:rPr>
              <a:t>element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4952" y="3773423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85644" y="3182113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838" y="3030473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6" y="0"/>
                </a:moveTo>
                <a:lnTo>
                  <a:pt x="0" y="196596"/>
                </a:lnTo>
                <a:lnTo>
                  <a:pt x="393191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8838" y="3030473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6" y="0"/>
                </a:lnTo>
                <a:lnTo>
                  <a:pt x="393191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143128" y="0"/>
                </a:moveTo>
                <a:lnTo>
                  <a:pt x="0" y="134365"/>
                </a:lnTo>
                <a:lnTo>
                  <a:pt x="282955" y="435609"/>
                </a:lnTo>
                <a:lnTo>
                  <a:pt x="211327" y="502792"/>
                </a:lnTo>
                <a:lnTo>
                  <a:pt x="488823" y="511555"/>
                </a:lnTo>
                <a:lnTo>
                  <a:pt x="495464" y="301243"/>
                </a:lnTo>
                <a:lnTo>
                  <a:pt x="425957" y="301243"/>
                </a:lnTo>
                <a:lnTo>
                  <a:pt x="143128" y="0"/>
                </a:lnTo>
                <a:close/>
              </a:path>
              <a:path w="497840" h="511810">
                <a:moveTo>
                  <a:pt x="497586" y="234060"/>
                </a:moveTo>
                <a:lnTo>
                  <a:pt x="425957" y="301243"/>
                </a:lnTo>
                <a:lnTo>
                  <a:pt x="495464" y="301243"/>
                </a:lnTo>
                <a:lnTo>
                  <a:pt x="497586" y="2340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497586" y="234060"/>
                </a:moveTo>
                <a:lnTo>
                  <a:pt x="488823" y="511555"/>
                </a:lnTo>
                <a:lnTo>
                  <a:pt x="211327" y="502792"/>
                </a:lnTo>
                <a:lnTo>
                  <a:pt x="282955" y="435609"/>
                </a:lnTo>
                <a:lnTo>
                  <a:pt x="0" y="134365"/>
                </a:lnTo>
                <a:lnTo>
                  <a:pt x="143128" y="0"/>
                </a:lnTo>
                <a:lnTo>
                  <a:pt x="425957" y="301243"/>
                </a:lnTo>
                <a:lnTo>
                  <a:pt x="497586" y="23406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143128" y="0"/>
                </a:moveTo>
                <a:lnTo>
                  <a:pt x="0" y="134365"/>
                </a:lnTo>
                <a:lnTo>
                  <a:pt x="282955" y="435609"/>
                </a:lnTo>
                <a:lnTo>
                  <a:pt x="211327" y="502792"/>
                </a:lnTo>
                <a:lnTo>
                  <a:pt x="488823" y="511555"/>
                </a:lnTo>
                <a:lnTo>
                  <a:pt x="495464" y="301243"/>
                </a:lnTo>
                <a:lnTo>
                  <a:pt x="425957" y="301243"/>
                </a:lnTo>
                <a:lnTo>
                  <a:pt x="143128" y="0"/>
                </a:lnTo>
                <a:close/>
              </a:path>
              <a:path w="497840" h="511810">
                <a:moveTo>
                  <a:pt x="497586" y="234060"/>
                </a:moveTo>
                <a:lnTo>
                  <a:pt x="425957" y="301243"/>
                </a:lnTo>
                <a:lnTo>
                  <a:pt x="495464" y="301243"/>
                </a:lnTo>
                <a:lnTo>
                  <a:pt x="497586" y="23406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577" y="3915790"/>
            <a:ext cx="497840" cy="511809"/>
          </a:xfrm>
          <a:custGeom>
            <a:avLst/>
            <a:gdLst/>
            <a:ahLst/>
            <a:cxnLst/>
            <a:rect l="l" t="t" r="r" b="b"/>
            <a:pathLst>
              <a:path w="497840" h="511810">
                <a:moveTo>
                  <a:pt x="497586" y="234060"/>
                </a:moveTo>
                <a:lnTo>
                  <a:pt x="488823" y="511555"/>
                </a:lnTo>
                <a:lnTo>
                  <a:pt x="211327" y="502792"/>
                </a:lnTo>
                <a:lnTo>
                  <a:pt x="282955" y="435609"/>
                </a:lnTo>
                <a:lnTo>
                  <a:pt x="0" y="134365"/>
                </a:lnTo>
                <a:lnTo>
                  <a:pt x="143128" y="0"/>
                </a:lnTo>
                <a:lnTo>
                  <a:pt x="425957" y="301243"/>
                </a:lnTo>
                <a:lnTo>
                  <a:pt x="497586" y="234060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60541" y="3001517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4" y="196596"/>
                </a:moveTo>
                <a:lnTo>
                  <a:pt x="98298" y="196596"/>
                </a:lnTo>
                <a:lnTo>
                  <a:pt x="98298" y="609600"/>
                </a:lnTo>
                <a:lnTo>
                  <a:pt x="294894" y="609600"/>
                </a:lnTo>
                <a:lnTo>
                  <a:pt x="294894" y="196596"/>
                </a:lnTo>
                <a:close/>
              </a:path>
              <a:path w="393700" h="609600">
                <a:moveTo>
                  <a:pt x="196596" y="0"/>
                </a:moveTo>
                <a:lnTo>
                  <a:pt x="0" y="196596"/>
                </a:lnTo>
                <a:lnTo>
                  <a:pt x="393192" y="196596"/>
                </a:lnTo>
                <a:lnTo>
                  <a:pt x="196596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0541" y="3001517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6"/>
                </a:moveTo>
                <a:lnTo>
                  <a:pt x="196596" y="0"/>
                </a:lnTo>
                <a:lnTo>
                  <a:pt x="393192" y="196596"/>
                </a:lnTo>
                <a:lnTo>
                  <a:pt x="294894" y="196596"/>
                </a:lnTo>
                <a:lnTo>
                  <a:pt x="294894" y="609600"/>
                </a:lnTo>
                <a:lnTo>
                  <a:pt x="98298" y="609600"/>
                </a:lnTo>
                <a:lnTo>
                  <a:pt x="98298" y="196596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0" y="333247"/>
                </a:moveTo>
                <a:lnTo>
                  <a:pt x="94996" y="594105"/>
                </a:lnTo>
                <a:lnTo>
                  <a:pt x="355854" y="498982"/>
                </a:lnTo>
                <a:lnTo>
                  <a:pt x="266954" y="457580"/>
                </a:lnTo>
                <a:lnTo>
                  <a:pt x="305580" y="374649"/>
                </a:lnTo>
                <a:lnTo>
                  <a:pt x="89027" y="374649"/>
                </a:lnTo>
                <a:lnTo>
                  <a:pt x="0" y="333247"/>
                </a:lnTo>
                <a:close/>
              </a:path>
              <a:path w="441960" h="594360">
                <a:moveTo>
                  <a:pt x="263525" y="0"/>
                </a:moveTo>
                <a:lnTo>
                  <a:pt x="89027" y="374649"/>
                </a:lnTo>
                <a:lnTo>
                  <a:pt x="305580" y="374649"/>
                </a:lnTo>
                <a:lnTo>
                  <a:pt x="441452" y="82930"/>
                </a:lnTo>
                <a:lnTo>
                  <a:pt x="2635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355854" y="498982"/>
                </a:moveTo>
                <a:lnTo>
                  <a:pt x="94996" y="594105"/>
                </a:lnTo>
                <a:lnTo>
                  <a:pt x="0" y="333247"/>
                </a:lnTo>
                <a:lnTo>
                  <a:pt x="89027" y="374649"/>
                </a:lnTo>
                <a:lnTo>
                  <a:pt x="263525" y="0"/>
                </a:lnTo>
                <a:lnTo>
                  <a:pt x="441452" y="82930"/>
                </a:lnTo>
                <a:lnTo>
                  <a:pt x="266954" y="457580"/>
                </a:lnTo>
                <a:lnTo>
                  <a:pt x="355854" y="49898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0" y="333247"/>
                </a:moveTo>
                <a:lnTo>
                  <a:pt x="94996" y="594105"/>
                </a:lnTo>
                <a:lnTo>
                  <a:pt x="355854" y="498982"/>
                </a:lnTo>
                <a:lnTo>
                  <a:pt x="266954" y="457580"/>
                </a:lnTo>
                <a:lnTo>
                  <a:pt x="305580" y="374649"/>
                </a:lnTo>
                <a:lnTo>
                  <a:pt x="89027" y="374649"/>
                </a:lnTo>
                <a:lnTo>
                  <a:pt x="0" y="333247"/>
                </a:lnTo>
                <a:close/>
              </a:path>
              <a:path w="441960" h="594360">
                <a:moveTo>
                  <a:pt x="263525" y="0"/>
                </a:moveTo>
                <a:lnTo>
                  <a:pt x="89027" y="374649"/>
                </a:lnTo>
                <a:lnTo>
                  <a:pt x="305580" y="374649"/>
                </a:lnTo>
                <a:lnTo>
                  <a:pt x="441452" y="82930"/>
                </a:lnTo>
                <a:lnTo>
                  <a:pt x="26352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9079" y="3898646"/>
            <a:ext cx="441959" cy="594360"/>
          </a:xfrm>
          <a:custGeom>
            <a:avLst/>
            <a:gdLst/>
            <a:ahLst/>
            <a:cxnLst/>
            <a:rect l="l" t="t" r="r" b="b"/>
            <a:pathLst>
              <a:path w="441960" h="594360">
                <a:moveTo>
                  <a:pt x="355854" y="498982"/>
                </a:moveTo>
                <a:lnTo>
                  <a:pt x="94996" y="594105"/>
                </a:lnTo>
                <a:lnTo>
                  <a:pt x="0" y="333247"/>
                </a:lnTo>
                <a:lnTo>
                  <a:pt x="89027" y="374649"/>
                </a:lnTo>
                <a:lnTo>
                  <a:pt x="263525" y="0"/>
                </a:lnTo>
                <a:lnTo>
                  <a:pt x="441452" y="82930"/>
                </a:lnTo>
                <a:lnTo>
                  <a:pt x="266954" y="457580"/>
                </a:lnTo>
                <a:lnTo>
                  <a:pt x="355854" y="498982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3144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44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991984" y="3947033"/>
            <a:ext cx="405765" cy="610870"/>
          </a:xfrm>
          <a:custGeom>
            <a:avLst/>
            <a:gdLst/>
            <a:ahLst/>
            <a:cxnLst/>
            <a:rect l="l" t="t" r="r" b="b"/>
            <a:pathLst>
              <a:path w="405765" h="610870">
                <a:moveTo>
                  <a:pt x="0" y="364236"/>
                </a:moveTo>
                <a:lnTo>
                  <a:pt x="127762" y="610616"/>
                </a:lnTo>
                <a:lnTo>
                  <a:pt x="374142" y="482981"/>
                </a:lnTo>
                <a:lnTo>
                  <a:pt x="280670" y="453263"/>
                </a:lnTo>
                <a:lnTo>
                  <a:pt x="299549" y="393827"/>
                </a:lnTo>
                <a:lnTo>
                  <a:pt x="93599" y="393827"/>
                </a:lnTo>
                <a:lnTo>
                  <a:pt x="0" y="364236"/>
                </a:lnTo>
                <a:close/>
              </a:path>
              <a:path w="405765" h="610870">
                <a:moveTo>
                  <a:pt x="218694" y="0"/>
                </a:moveTo>
                <a:lnTo>
                  <a:pt x="93599" y="393827"/>
                </a:lnTo>
                <a:lnTo>
                  <a:pt x="299549" y="393827"/>
                </a:lnTo>
                <a:lnTo>
                  <a:pt x="405765" y="59436"/>
                </a:lnTo>
                <a:lnTo>
                  <a:pt x="21869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91984" y="3947033"/>
            <a:ext cx="405765" cy="610870"/>
          </a:xfrm>
          <a:custGeom>
            <a:avLst/>
            <a:gdLst/>
            <a:ahLst/>
            <a:cxnLst/>
            <a:rect l="l" t="t" r="r" b="b"/>
            <a:pathLst>
              <a:path w="405765" h="610870">
                <a:moveTo>
                  <a:pt x="374142" y="482981"/>
                </a:moveTo>
                <a:lnTo>
                  <a:pt x="127762" y="610616"/>
                </a:lnTo>
                <a:lnTo>
                  <a:pt x="0" y="364236"/>
                </a:lnTo>
                <a:lnTo>
                  <a:pt x="93599" y="393827"/>
                </a:lnTo>
                <a:lnTo>
                  <a:pt x="218694" y="0"/>
                </a:lnTo>
                <a:lnTo>
                  <a:pt x="405765" y="59436"/>
                </a:lnTo>
                <a:lnTo>
                  <a:pt x="280670" y="453263"/>
                </a:lnTo>
                <a:lnTo>
                  <a:pt x="374142" y="482981"/>
                </a:lnTo>
                <a:close/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7622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22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165607" y="0"/>
                </a:moveTo>
                <a:lnTo>
                  <a:pt x="0" y="105409"/>
                </a:lnTo>
                <a:lnTo>
                  <a:pt x="222123" y="454025"/>
                </a:lnTo>
                <a:lnTo>
                  <a:pt x="139319" y="506729"/>
                </a:lnTo>
                <a:lnTo>
                  <a:pt x="410337" y="566801"/>
                </a:lnTo>
                <a:lnTo>
                  <a:pt x="458697" y="348614"/>
                </a:lnTo>
                <a:lnTo>
                  <a:pt x="387603" y="348614"/>
                </a:lnTo>
                <a:lnTo>
                  <a:pt x="165607" y="0"/>
                </a:lnTo>
                <a:close/>
              </a:path>
              <a:path w="470534" h="567054">
                <a:moveTo>
                  <a:pt x="470407" y="295782"/>
                </a:moveTo>
                <a:lnTo>
                  <a:pt x="387603" y="348614"/>
                </a:lnTo>
                <a:lnTo>
                  <a:pt x="458697" y="348614"/>
                </a:lnTo>
                <a:lnTo>
                  <a:pt x="470407" y="29578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470407" y="295782"/>
                </a:moveTo>
                <a:lnTo>
                  <a:pt x="410337" y="566801"/>
                </a:lnTo>
                <a:lnTo>
                  <a:pt x="139319" y="506729"/>
                </a:lnTo>
                <a:lnTo>
                  <a:pt x="222123" y="454025"/>
                </a:lnTo>
                <a:lnTo>
                  <a:pt x="0" y="105409"/>
                </a:lnTo>
                <a:lnTo>
                  <a:pt x="165607" y="0"/>
                </a:lnTo>
                <a:lnTo>
                  <a:pt x="387603" y="348614"/>
                </a:lnTo>
                <a:lnTo>
                  <a:pt x="470407" y="295782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1574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13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4575176" y="4815967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8100" y="3877055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36520" y="3192779"/>
          <a:ext cx="6858000" cy="470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91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75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165607" y="0"/>
                </a:moveTo>
                <a:lnTo>
                  <a:pt x="0" y="105409"/>
                </a:lnTo>
                <a:lnTo>
                  <a:pt x="222123" y="454025"/>
                </a:lnTo>
                <a:lnTo>
                  <a:pt x="139319" y="506729"/>
                </a:lnTo>
                <a:lnTo>
                  <a:pt x="410337" y="566801"/>
                </a:lnTo>
                <a:lnTo>
                  <a:pt x="458697" y="348614"/>
                </a:lnTo>
                <a:lnTo>
                  <a:pt x="387603" y="348614"/>
                </a:lnTo>
                <a:lnTo>
                  <a:pt x="165607" y="0"/>
                </a:lnTo>
                <a:close/>
              </a:path>
              <a:path w="470534" h="567054">
                <a:moveTo>
                  <a:pt x="470407" y="295782"/>
                </a:moveTo>
                <a:lnTo>
                  <a:pt x="387603" y="348614"/>
                </a:lnTo>
                <a:lnTo>
                  <a:pt x="458697" y="348614"/>
                </a:lnTo>
                <a:lnTo>
                  <a:pt x="470407" y="295782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01353" y="3957446"/>
            <a:ext cx="470534" cy="567055"/>
          </a:xfrm>
          <a:custGeom>
            <a:avLst/>
            <a:gdLst/>
            <a:ahLst/>
            <a:cxnLst/>
            <a:rect l="l" t="t" r="r" b="b"/>
            <a:pathLst>
              <a:path w="470534" h="567054">
                <a:moveTo>
                  <a:pt x="470407" y="295782"/>
                </a:moveTo>
                <a:lnTo>
                  <a:pt x="410337" y="566801"/>
                </a:lnTo>
                <a:lnTo>
                  <a:pt x="139319" y="506729"/>
                </a:lnTo>
                <a:lnTo>
                  <a:pt x="222123" y="454025"/>
                </a:lnTo>
                <a:lnTo>
                  <a:pt x="0" y="105409"/>
                </a:lnTo>
                <a:lnTo>
                  <a:pt x="165607" y="0"/>
                </a:lnTo>
                <a:lnTo>
                  <a:pt x="387603" y="348614"/>
                </a:lnTo>
                <a:lnTo>
                  <a:pt x="470407" y="295782"/>
                </a:lnTo>
                <a:close/>
              </a:path>
            </a:pathLst>
          </a:custGeom>
          <a:ln w="25399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0210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294893" y="196595"/>
                </a:moveTo>
                <a:lnTo>
                  <a:pt x="98297" y="196595"/>
                </a:lnTo>
                <a:lnTo>
                  <a:pt x="98297" y="609599"/>
                </a:lnTo>
                <a:lnTo>
                  <a:pt x="294893" y="609599"/>
                </a:lnTo>
                <a:lnTo>
                  <a:pt x="294893" y="196595"/>
                </a:lnTo>
                <a:close/>
              </a:path>
              <a:path w="393700" h="609600">
                <a:moveTo>
                  <a:pt x="196595" y="0"/>
                </a:moveTo>
                <a:lnTo>
                  <a:pt x="0" y="196595"/>
                </a:lnTo>
                <a:lnTo>
                  <a:pt x="393191" y="196595"/>
                </a:lnTo>
                <a:lnTo>
                  <a:pt x="196595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0038" y="2998470"/>
            <a:ext cx="393700" cy="609600"/>
          </a:xfrm>
          <a:custGeom>
            <a:avLst/>
            <a:gdLst/>
            <a:ahLst/>
            <a:cxnLst/>
            <a:rect l="l" t="t" r="r" b="b"/>
            <a:pathLst>
              <a:path w="393700" h="609600">
                <a:moveTo>
                  <a:pt x="0" y="196595"/>
                </a:moveTo>
                <a:lnTo>
                  <a:pt x="196595" y="0"/>
                </a:lnTo>
                <a:lnTo>
                  <a:pt x="393191" y="196595"/>
                </a:lnTo>
                <a:lnTo>
                  <a:pt x="294893" y="196595"/>
                </a:lnTo>
                <a:lnTo>
                  <a:pt x="294893" y="609599"/>
                </a:lnTo>
                <a:lnTo>
                  <a:pt x="98297" y="609599"/>
                </a:lnTo>
                <a:lnTo>
                  <a:pt x="98297" y="196595"/>
                </a:lnTo>
                <a:lnTo>
                  <a:pt x="0" y="196595"/>
                </a:lnTo>
                <a:close/>
              </a:path>
            </a:pathLst>
          </a:custGeom>
          <a:ln w="25908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0" y="269366"/>
                </a:moveTo>
                <a:lnTo>
                  <a:pt x="37337" y="544448"/>
                </a:lnTo>
                <a:lnTo>
                  <a:pt x="312419" y="507237"/>
                </a:lnTo>
                <a:lnTo>
                  <a:pt x="234314" y="447801"/>
                </a:lnTo>
                <a:lnTo>
                  <a:pt x="324857" y="328929"/>
                </a:lnTo>
                <a:lnTo>
                  <a:pt x="78104" y="328929"/>
                </a:lnTo>
                <a:lnTo>
                  <a:pt x="0" y="269366"/>
                </a:lnTo>
                <a:close/>
              </a:path>
              <a:path w="485139" h="544829">
                <a:moveTo>
                  <a:pt x="328549" y="0"/>
                </a:moveTo>
                <a:lnTo>
                  <a:pt x="78104" y="328929"/>
                </a:lnTo>
                <a:lnTo>
                  <a:pt x="324857" y="328929"/>
                </a:lnTo>
                <a:lnTo>
                  <a:pt x="484758" y="118998"/>
                </a:lnTo>
                <a:lnTo>
                  <a:pt x="32854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312419" y="507237"/>
                </a:moveTo>
                <a:lnTo>
                  <a:pt x="37337" y="544448"/>
                </a:lnTo>
                <a:lnTo>
                  <a:pt x="0" y="269366"/>
                </a:lnTo>
                <a:lnTo>
                  <a:pt x="78104" y="328929"/>
                </a:lnTo>
                <a:lnTo>
                  <a:pt x="328549" y="0"/>
                </a:lnTo>
                <a:lnTo>
                  <a:pt x="484758" y="118998"/>
                </a:lnTo>
                <a:lnTo>
                  <a:pt x="234314" y="447801"/>
                </a:lnTo>
                <a:lnTo>
                  <a:pt x="312419" y="507237"/>
                </a:lnTo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06483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Create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store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unique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object: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0" y="269366"/>
                </a:moveTo>
                <a:lnTo>
                  <a:pt x="37337" y="544448"/>
                </a:lnTo>
                <a:lnTo>
                  <a:pt x="312419" y="507237"/>
                </a:lnTo>
                <a:lnTo>
                  <a:pt x="234314" y="447801"/>
                </a:lnTo>
                <a:lnTo>
                  <a:pt x="324857" y="328929"/>
                </a:lnTo>
                <a:lnTo>
                  <a:pt x="78104" y="328929"/>
                </a:lnTo>
                <a:lnTo>
                  <a:pt x="0" y="269366"/>
                </a:lnTo>
                <a:close/>
              </a:path>
              <a:path w="485139" h="544829">
                <a:moveTo>
                  <a:pt x="328549" y="0"/>
                </a:moveTo>
                <a:lnTo>
                  <a:pt x="78104" y="328929"/>
                </a:lnTo>
                <a:lnTo>
                  <a:pt x="324857" y="328929"/>
                </a:lnTo>
                <a:lnTo>
                  <a:pt x="484758" y="118998"/>
                </a:lnTo>
                <a:lnTo>
                  <a:pt x="32854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43296" y="3914394"/>
            <a:ext cx="485140" cy="544830"/>
          </a:xfrm>
          <a:custGeom>
            <a:avLst/>
            <a:gdLst/>
            <a:ahLst/>
            <a:cxnLst/>
            <a:rect l="l" t="t" r="r" b="b"/>
            <a:pathLst>
              <a:path w="485139" h="544829">
                <a:moveTo>
                  <a:pt x="312419" y="507237"/>
                </a:moveTo>
                <a:lnTo>
                  <a:pt x="37337" y="544448"/>
                </a:lnTo>
                <a:lnTo>
                  <a:pt x="0" y="269366"/>
                </a:lnTo>
                <a:lnTo>
                  <a:pt x="78104" y="328929"/>
                </a:lnTo>
                <a:lnTo>
                  <a:pt x="328549" y="0"/>
                </a:lnTo>
                <a:lnTo>
                  <a:pt x="484758" y="118998"/>
                </a:lnTo>
                <a:lnTo>
                  <a:pt x="234314" y="447801"/>
                </a:lnTo>
                <a:lnTo>
                  <a:pt x="312419" y="507237"/>
                </a:lnTo>
              </a:path>
            </a:pathLst>
          </a:custGeom>
          <a:ln w="25400">
            <a:solidFill>
              <a:srgbClr val="5C4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23489" y="40154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8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7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7" y="375919"/>
                </a:moveTo>
                <a:lnTo>
                  <a:pt x="566547" y="375919"/>
                </a:lnTo>
                <a:lnTo>
                  <a:pt x="680974" y="481075"/>
                </a:lnTo>
                <a:lnTo>
                  <a:pt x="776097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9" y="375919"/>
                </a:lnTo>
                <a:lnTo>
                  <a:pt x="724535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23489" y="40154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5" y="375919"/>
                </a:lnTo>
                <a:lnTo>
                  <a:pt x="776097" y="375919"/>
                </a:lnTo>
                <a:lnTo>
                  <a:pt x="680974" y="481075"/>
                </a:lnTo>
                <a:lnTo>
                  <a:pt x="566547" y="375919"/>
                </a:lnTo>
                <a:lnTo>
                  <a:pt x="618109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7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8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5307" y="37412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50183" y="36516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7" y="0"/>
                </a:moveTo>
                <a:lnTo>
                  <a:pt x="0" y="0"/>
                </a:lnTo>
                <a:lnTo>
                  <a:pt x="0" y="89662"/>
                </a:lnTo>
                <a:lnTo>
                  <a:pt x="279907" y="89662"/>
                </a:lnTo>
                <a:lnTo>
                  <a:pt x="2799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5307" y="35565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0183" y="35565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2"/>
                </a:moveTo>
                <a:lnTo>
                  <a:pt x="95123" y="95122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2"/>
                </a:lnTo>
                <a:lnTo>
                  <a:pt x="279907" y="95122"/>
                </a:lnTo>
                <a:lnTo>
                  <a:pt x="279907" y="184784"/>
                </a:lnTo>
                <a:lnTo>
                  <a:pt x="184785" y="184784"/>
                </a:lnTo>
                <a:lnTo>
                  <a:pt x="184785" y="279907"/>
                </a:lnTo>
                <a:lnTo>
                  <a:pt x="95123" y="279907"/>
                </a:lnTo>
                <a:lnTo>
                  <a:pt x="95123" y="184784"/>
                </a:lnTo>
                <a:lnTo>
                  <a:pt x="0" y="184784"/>
                </a:lnTo>
                <a:lnTo>
                  <a:pt x="0" y="9512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71289" y="4018660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1"/>
                </a:lnTo>
                <a:lnTo>
                  <a:pt x="287973" y="11090"/>
                </a:lnTo>
                <a:lnTo>
                  <a:pt x="250732" y="24513"/>
                </a:lnTo>
                <a:lnTo>
                  <a:pt x="215188" y="42797"/>
                </a:lnTo>
                <a:lnTo>
                  <a:pt x="181562" y="65649"/>
                </a:lnTo>
                <a:lnTo>
                  <a:pt x="150080" y="92777"/>
                </a:lnTo>
                <a:lnTo>
                  <a:pt x="120963" y="123886"/>
                </a:lnTo>
                <a:lnTo>
                  <a:pt x="94436" y="158685"/>
                </a:lnTo>
                <a:lnTo>
                  <a:pt x="70721" y="196879"/>
                </a:lnTo>
                <a:lnTo>
                  <a:pt x="50042" y="238176"/>
                </a:lnTo>
                <a:lnTo>
                  <a:pt x="32622" y="282283"/>
                </a:lnTo>
                <a:lnTo>
                  <a:pt x="18685" y="328907"/>
                </a:lnTo>
                <a:lnTo>
                  <a:pt x="8453" y="377755"/>
                </a:lnTo>
                <a:lnTo>
                  <a:pt x="2150" y="428533"/>
                </a:lnTo>
                <a:lnTo>
                  <a:pt x="0" y="480949"/>
                </a:lnTo>
                <a:lnTo>
                  <a:pt x="104648" y="480949"/>
                </a:lnTo>
                <a:lnTo>
                  <a:pt x="107440" y="426049"/>
                </a:lnTo>
                <a:lnTo>
                  <a:pt x="115588" y="373297"/>
                </a:lnTo>
                <a:lnTo>
                  <a:pt x="128745" y="323356"/>
                </a:lnTo>
                <a:lnTo>
                  <a:pt x="146564" y="276885"/>
                </a:lnTo>
                <a:lnTo>
                  <a:pt x="168701" y="234548"/>
                </a:lnTo>
                <a:lnTo>
                  <a:pt x="194808" y="197005"/>
                </a:lnTo>
                <a:lnTo>
                  <a:pt x="224541" y="164918"/>
                </a:lnTo>
                <a:lnTo>
                  <a:pt x="257552" y="138950"/>
                </a:lnTo>
                <a:lnTo>
                  <a:pt x="293497" y="119761"/>
                </a:lnTo>
                <a:lnTo>
                  <a:pt x="331434" y="108116"/>
                </a:lnTo>
                <a:lnTo>
                  <a:pt x="369196" y="104646"/>
                </a:lnTo>
                <a:lnTo>
                  <a:pt x="594967" y="104646"/>
                </a:lnTo>
                <a:lnTo>
                  <a:pt x="562883" y="74605"/>
                </a:lnTo>
                <a:lnTo>
                  <a:pt x="527393" y="48603"/>
                </a:lnTo>
                <a:lnTo>
                  <a:pt x="489719" y="27820"/>
                </a:lnTo>
                <a:lnTo>
                  <a:pt x="450167" y="12578"/>
                </a:lnTo>
                <a:lnTo>
                  <a:pt x="409042" y="3198"/>
                </a:lnTo>
                <a:lnTo>
                  <a:pt x="366649" y="0"/>
                </a:lnTo>
                <a:close/>
              </a:path>
              <a:path w="776604" h="481329">
                <a:moveTo>
                  <a:pt x="776097" y="375793"/>
                </a:moveTo>
                <a:lnTo>
                  <a:pt x="566547" y="375793"/>
                </a:lnTo>
                <a:lnTo>
                  <a:pt x="680974" y="480949"/>
                </a:lnTo>
                <a:lnTo>
                  <a:pt x="776097" y="375793"/>
                </a:lnTo>
                <a:close/>
              </a:path>
              <a:path w="776604" h="481329">
                <a:moveTo>
                  <a:pt x="594967" y="104646"/>
                </a:moveTo>
                <a:lnTo>
                  <a:pt x="369196" y="104646"/>
                </a:lnTo>
                <a:lnTo>
                  <a:pt x="406278" y="108954"/>
                </a:lnTo>
                <a:lnTo>
                  <a:pt x="442179" y="120642"/>
                </a:lnTo>
                <a:lnTo>
                  <a:pt x="476394" y="139314"/>
                </a:lnTo>
                <a:lnTo>
                  <a:pt x="508420" y="164574"/>
                </a:lnTo>
                <a:lnTo>
                  <a:pt x="537754" y="196023"/>
                </a:lnTo>
                <a:lnTo>
                  <a:pt x="563894" y="233267"/>
                </a:lnTo>
                <a:lnTo>
                  <a:pt x="586335" y="275908"/>
                </a:lnTo>
                <a:lnTo>
                  <a:pt x="604574" y="323548"/>
                </a:lnTo>
                <a:lnTo>
                  <a:pt x="618109" y="375793"/>
                </a:lnTo>
                <a:lnTo>
                  <a:pt x="724535" y="375793"/>
                </a:lnTo>
                <a:lnTo>
                  <a:pt x="712875" y="322244"/>
                </a:lnTo>
                <a:lnTo>
                  <a:pt x="696896" y="271668"/>
                </a:lnTo>
                <a:lnTo>
                  <a:pt x="676902" y="224385"/>
                </a:lnTo>
                <a:lnTo>
                  <a:pt x="653198" y="180716"/>
                </a:lnTo>
                <a:lnTo>
                  <a:pt x="626090" y="140982"/>
                </a:lnTo>
                <a:lnTo>
                  <a:pt x="595883" y="105505"/>
                </a:lnTo>
                <a:lnTo>
                  <a:pt x="594967" y="10464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1289" y="4018660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0949"/>
                </a:moveTo>
                <a:lnTo>
                  <a:pt x="2150" y="428533"/>
                </a:lnTo>
                <a:lnTo>
                  <a:pt x="8453" y="377755"/>
                </a:lnTo>
                <a:lnTo>
                  <a:pt x="18685" y="328907"/>
                </a:lnTo>
                <a:lnTo>
                  <a:pt x="32622" y="282283"/>
                </a:lnTo>
                <a:lnTo>
                  <a:pt x="50042" y="238176"/>
                </a:lnTo>
                <a:lnTo>
                  <a:pt x="70721" y="196879"/>
                </a:lnTo>
                <a:lnTo>
                  <a:pt x="94436" y="158685"/>
                </a:lnTo>
                <a:lnTo>
                  <a:pt x="120963" y="123886"/>
                </a:lnTo>
                <a:lnTo>
                  <a:pt x="150080" y="92777"/>
                </a:lnTo>
                <a:lnTo>
                  <a:pt x="181562" y="65649"/>
                </a:lnTo>
                <a:lnTo>
                  <a:pt x="215188" y="42797"/>
                </a:lnTo>
                <a:lnTo>
                  <a:pt x="250732" y="24513"/>
                </a:lnTo>
                <a:lnTo>
                  <a:pt x="287973" y="11090"/>
                </a:lnTo>
                <a:lnTo>
                  <a:pt x="326686" y="2821"/>
                </a:lnTo>
                <a:lnTo>
                  <a:pt x="366649" y="0"/>
                </a:lnTo>
                <a:lnTo>
                  <a:pt x="409042" y="3198"/>
                </a:lnTo>
                <a:lnTo>
                  <a:pt x="450167" y="12578"/>
                </a:lnTo>
                <a:lnTo>
                  <a:pt x="489719" y="27820"/>
                </a:lnTo>
                <a:lnTo>
                  <a:pt x="527393" y="48603"/>
                </a:lnTo>
                <a:lnTo>
                  <a:pt x="562883" y="74605"/>
                </a:lnTo>
                <a:lnTo>
                  <a:pt x="595883" y="105505"/>
                </a:lnTo>
                <a:lnTo>
                  <a:pt x="626090" y="140982"/>
                </a:lnTo>
                <a:lnTo>
                  <a:pt x="653198" y="180716"/>
                </a:lnTo>
                <a:lnTo>
                  <a:pt x="676902" y="224385"/>
                </a:lnTo>
                <a:lnTo>
                  <a:pt x="696896" y="271668"/>
                </a:lnTo>
                <a:lnTo>
                  <a:pt x="712875" y="322244"/>
                </a:lnTo>
                <a:lnTo>
                  <a:pt x="724535" y="375793"/>
                </a:lnTo>
                <a:lnTo>
                  <a:pt x="776097" y="375793"/>
                </a:lnTo>
                <a:lnTo>
                  <a:pt x="680974" y="480949"/>
                </a:lnTo>
                <a:lnTo>
                  <a:pt x="566547" y="375793"/>
                </a:lnTo>
                <a:lnTo>
                  <a:pt x="618109" y="375793"/>
                </a:lnTo>
                <a:lnTo>
                  <a:pt x="604574" y="323548"/>
                </a:lnTo>
                <a:lnTo>
                  <a:pt x="586335" y="275908"/>
                </a:lnTo>
                <a:lnTo>
                  <a:pt x="563894" y="233267"/>
                </a:lnTo>
                <a:lnTo>
                  <a:pt x="537754" y="196023"/>
                </a:lnTo>
                <a:lnTo>
                  <a:pt x="508420" y="164574"/>
                </a:lnTo>
                <a:lnTo>
                  <a:pt x="476394" y="139314"/>
                </a:lnTo>
                <a:lnTo>
                  <a:pt x="442179" y="120642"/>
                </a:lnTo>
                <a:lnTo>
                  <a:pt x="369196" y="104646"/>
                </a:lnTo>
                <a:lnTo>
                  <a:pt x="331434" y="108116"/>
                </a:lnTo>
                <a:lnTo>
                  <a:pt x="293497" y="119761"/>
                </a:lnTo>
                <a:lnTo>
                  <a:pt x="257552" y="138950"/>
                </a:lnTo>
                <a:lnTo>
                  <a:pt x="224541" y="164918"/>
                </a:lnTo>
                <a:lnTo>
                  <a:pt x="194808" y="197005"/>
                </a:lnTo>
                <a:lnTo>
                  <a:pt x="168701" y="234548"/>
                </a:lnTo>
                <a:lnTo>
                  <a:pt x="146564" y="276885"/>
                </a:lnTo>
                <a:lnTo>
                  <a:pt x="128745" y="323356"/>
                </a:lnTo>
                <a:lnTo>
                  <a:pt x="115588" y="373297"/>
                </a:lnTo>
                <a:lnTo>
                  <a:pt x="107440" y="426049"/>
                </a:lnTo>
                <a:lnTo>
                  <a:pt x="104648" y="480949"/>
                </a:lnTo>
                <a:lnTo>
                  <a:pt x="0" y="480949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3107" y="3744340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7984" y="3654678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7" y="0"/>
                </a:moveTo>
                <a:lnTo>
                  <a:pt x="0" y="0"/>
                </a:lnTo>
                <a:lnTo>
                  <a:pt x="0" y="89662"/>
                </a:lnTo>
                <a:lnTo>
                  <a:pt x="279907" y="89662"/>
                </a:lnTo>
                <a:lnTo>
                  <a:pt x="2799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3107" y="3559555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7984" y="3559555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7" y="95123"/>
                </a:lnTo>
                <a:lnTo>
                  <a:pt x="279907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887084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8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7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7" y="375919"/>
                </a:lnTo>
                <a:lnTo>
                  <a:pt x="680973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9" y="375919"/>
                </a:lnTo>
                <a:lnTo>
                  <a:pt x="724535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7084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5" y="375919"/>
                </a:lnTo>
                <a:lnTo>
                  <a:pt x="776096" y="375919"/>
                </a:lnTo>
                <a:lnTo>
                  <a:pt x="680973" y="481075"/>
                </a:lnTo>
                <a:lnTo>
                  <a:pt x="566547" y="375919"/>
                </a:lnTo>
                <a:lnTo>
                  <a:pt x="618109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7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8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08903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3779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5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08903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3779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5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3668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7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6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6" y="375919"/>
                </a:lnTo>
                <a:lnTo>
                  <a:pt x="680974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8" y="375919"/>
                </a:lnTo>
                <a:lnTo>
                  <a:pt x="724534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68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4" y="375919"/>
                </a:lnTo>
                <a:lnTo>
                  <a:pt x="776096" y="375919"/>
                </a:lnTo>
                <a:lnTo>
                  <a:pt x="680974" y="481075"/>
                </a:lnTo>
                <a:lnTo>
                  <a:pt x="566546" y="375919"/>
                </a:lnTo>
                <a:lnTo>
                  <a:pt x="618108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6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7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88706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3583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8706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3583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5487"/>
            <a:ext cx="94507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50" dirty="0">
                <a:solidFill>
                  <a:srgbClr val="0F243E"/>
                </a:solidFill>
                <a:latin typeface="Arial Black"/>
                <a:cs typeface="Arial Black"/>
              </a:rPr>
              <a:t>Modify </a:t>
            </a:r>
            <a:r>
              <a:rPr sz="3200" spc="-550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60" dirty="0">
                <a:solidFill>
                  <a:srgbClr val="0F243E"/>
                </a:solidFill>
                <a:latin typeface="Arial Black"/>
                <a:cs typeface="Arial Black"/>
              </a:rPr>
              <a:t>adding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previous </a:t>
            </a:r>
            <a:r>
              <a:rPr sz="3200" spc="-484" dirty="0">
                <a:solidFill>
                  <a:srgbClr val="0F243E"/>
                </a:solidFill>
                <a:latin typeface="Arial Black"/>
                <a:cs typeface="Arial Black"/>
              </a:rPr>
              <a:t>number</a:t>
            </a:r>
            <a:r>
              <a:rPr sz="3200" spc="-5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40" dirty="0">
                <a:solidFill>
                  <a:srgbClr val="0F243E"/>
                </a:solidFill>
                <a:latin typeface="Arial Black"/>
                <a:cs typeface="Arial Black"/>
              </a:rPr>
              <a:t>: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9748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557267"/>
          <a:ext cx="8676639" cy="15419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332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8146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366649" y="0"/>
                </a:moveTo>
                <a:lnTo>
                  <a:pt x="326686" y="2822"/>
                </a:lnTo>
                <a:lnTo>
                  <a:pt x="287973" y="11096"/>
                </a:lnTo>
                <a:lnTo>
                  <a:pt x="250732" y="24526"/>
                </a:lnTo>
                <a:lnTo>
                  <a:pt x="215188" y="42819"/>
                </a:lnTo>
                <a:lnTo>
                  <a:pt x="181562" y="65682"/>
                </a:lnTo>
                <a:lnTo>
                  <a:pt x="150080" y="92821"/>
                </a:lnTo>
                <a:lnTo>
                  <a:pt x="120963" y="123943"/>
                </a:lnTo>
                <a:lnTo>
                  <a:pt x="94436" y="158754"/>
                </a:lnTo>
                <a:lnTo>
                  <a:pt x="70721" y="196961"/>
                </a:lnTo>
                <a:lnTo>
                  <a:pt x="50042" y="238270"/>
                </a:lnTo>
                <a:lnTo>
                  <a:pt x="32622" y="282388"/>
                </a:lnTo>
                <a:lnTo>
                  <a:pt x="18685" y="329021"/>
                </a:lnTo>
                <a:lnTo>
                  <a:pt x="8453" y="377875"/>
                </a:lnTo>
                <a:lnTo>
                  <a:pt x="2150" y="428658"/>
                </a:lnTo>
                <a:lnTo>
                  <a:pt x="0" y="481075"/>
                </a:lnTo>
                <a:lnTo>
                  <a:pt x="104647" y="481075"/>
                </a:lnTo>
                <a:lnTo>
                  <a:pt x="107440" y="426176"/>
                </a:lnTo>
                <a:lnTo>
                  <a:pt x="115588" y="373424"/>
                </a:lnTo>
                <a:lnTo>
                  <a:pt x="128745" y="323483"/>
                </a:lnTo>
                <a:lnTo>
                  <a:pt x="146564" y="277012"/>
                </a:lnTo>
                <a:lnTo>
                  <a:pt x="168701" y="234675"/>
                </a:lnTo>
                <a:lnTo>
                  <a:pt x="194808" y="197132"/>
                </a:lnTo>
                <a:lnTo>
                  <a:pt x="224541" y="165045"/>
                </a:lnTo>
                <a:lnTo>
                  <a:pt x="257552" y="139077"/>
                </a:lnTo>
                <a:lnTo>
                  <a:pt x="293496" y="119887"/>
                </a:lnTo>
                <a:lnTo>
                  <a:pt x="331434" y="108243"/>
                </a:lnTo>
                <a:lnTo>
                  <a:pt x="369196" y="104773"/>
                </a:lnTo>
                <a:lnTo>
                  <a:pt x="595035" y="104773"/>
                </a:lnTo>
                <a:lnTo>
                  <a:pt x="562883" y="74652"/>
                </a:lnTo>
                <a:lnTo>
                  <a:pt x="527393" y="48636"/>
                </a:lnTo>
                <a:lnTo>
                  <a:pt x="489719" y="27840"/>
                </a:lnTo>
                <a:lnTo>
                  <a:pt x="450167" y="12588"/>
                </a:lnTo>
                <a:lnTo>
                  <a:pt x="409042" y="3200"/>
                </a:lnTo>
                <a:lnTo>
                  <a:pt x="366649" y="0"/>
                </a:lnTo>
                <a:close/>
              </a:path>
              <a:path w="776604" h="481329">
                <a:moveTo>
                  <a:pt x="776096" y="375919"/>
                </a:moveTo>
                <a:lnTo>
                  <a:pt x="566546" y="375919"/>
                </a:lnTo>
                <a:lnTo>
                  <a:pt x="680974" y="481075"/>
                </a:lnTo>
                <a:lnTo>
                  <a:pt x="776096" y="375919"/>
                </a:lnTo>
                <a:close/>
              </a:path>
              <a:path w="776604" h="481329">
                <a:moveTo>
                  <a:pt x="595035" y="104773"/>
                </a:moveTo>
                <a:lnTo>
                  <a:pt x="369196" y="104773"/>
                </a:lnTo>
                <a:lnTo>
                  <a:pt x="406278" y="109081"/>
                </a:lnTo>
                <a:lnTo>
                  <a:pt x="442179" y="120769"/>
                </a:lnTo>
                <a:lnTo>
                  <a:pt x="476394" y="139441"/>
                </a:lnTo>
                <a:lnTo>
                  <a:pt x="508420" y="164701"/>
                </a:lnTo>
                <a:lnTo>
                  <a:pt x="537754" y="196150"/>
                </a:lnTo>
                <a:lnTo>
                  <a:pt x="563894" y="233394"/>
                </a:lnTo>
                <a:lnTo>
                  <a:pt x="586335" y="276035"/>
                </a:lnTo>
                <a:lnTo>
                  <a:pt x="604574" y="323675"/>
                </a:lnTo>
                <a:lnTo>
                  <a:pt x="618108" y="375919"/>
                </a:lnTo>
                <a:lnTo>
                  <a:pt x="724534" y="375919"/>
                </a:lnTo>
                <a:lnTo>
                  <a:pt x="712875" y="322369"/>
                </a:lnTo>
                <a:lnTo>
                  <a:pt x="696896" y="271785"/>
                </a:lnTo>
                <a:lnTo>
                  <a:pt x="676902" y="224492"/>
                </a:lnTo>
                <a:lnTo>
                  <a:pt x="653198" y="180810"/>
                </a:lnTo>
                <a:lnTo>
                  <a:pt x="626090" y="141061"/>
                </a:lnTo>
                <a:lnTo>
                  <a:pt x="595883" y="105568"/>
                </a:lnTo>
                <a:lnTo>
                  <a:pt x="595035" y="104773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4689" y="4167885"/>
            <a:ext cx="776605" cy="481330"/>
          </a:xfrm>
          <a:custGeom>
            <a:avLst/>
            <a:gdLst/>
            <a:ahLst/>
            <a:cxnLst/>
            <a:rect l="l" t="t" r="r" b="b"/>
            <a:pathLst>
              <a:path w="776604" h="481329">
                <a:moveTo>
                  <a:pt x="0" y="481075"/>
                </a:moveTo>
                <a:lnTo>
                  <a:pt x="2150" y="428658"/>
                </a:lnTo>
                <a:lnTo>
                  <a:pt x="8453" y="377875"/>
                </a:lnTo>
                <a:lnTo>
                  <a:pt x="18685" y="329021"/>
                </a:lnTo>
                <a:lnTo>
                  <a:pt x="32622" y="282388"/>
                </a:lnTo>
                <a:lnTo>
                  <a:pt x="50042" y="238270"/>
                </a:lnTo>
                <a:lnTo>
                  <a:pt x="70721" y="196961"/>
                </a:lnTo>
                <a:lnTo>
                  <a:pt x="94436" y="158754"/>
                </a:lnTo>
                <a:lnTo>
                  <a:pt x="120963" y="123943"/>
                </a:lnTo>
                <a:lnTo>
                  <a:pt x="150080" y="92821"/>
                </a:lnTo>
                <a:lnTo>
                  <a:pt x="181562" y="65682"/>
                </a:lnTo>
                <a:lnTo>
                  <a:pt x="215188" y="42819"/>
                </a:lnTo>
                <a:lnTo>
                  <a:pt x="250732" y="24526"/>
                </a:lnTo>
                <a:lnTo>
                  <a:pt x="287973" y="11096"/>
                </a:lnTo>
                <a:lnTo>
                  <a:pt x="326686" y="2822"/>
                </a:lnTo>
                <a:lnTo>
                  <a:pt x="366649" y="0"/>
                </a:lnTo>
                <a:lnTo>
                  <a:pt x="409042" y="3200"/>
                </a:lnTo>
                <a:lnTo>
                  <a:pt x="450167" y="12588"/>
                </a:lnTo>
                <a:lnTo>
                  <a:pt x="489719" y="27840"/>
                </a:lnTo>
                <a:lnTo>
                  <a:pt x="527393" y="48636"/>
                </a:lnTo>
                <a:lnTo>
                  <a:pt x="562883" y="74652"/>
                </a:lnTo>
                <a:lnTo>
                  <a:pt x="595883" y="105568"/>
                </a:lnTo>
                <a:lnTo>
                  <a:pt x="626090" y="141061"/>
                </a:lnTo>
                <a:lnTo>
                  <a:pt x="653198" y="180810"/>
                </a:lnTo>
                <a:lnTo>
                  <a:pt x="676902" y="224492"/>
                </a:lnTo>
                <a:lnTo>
                  <a:pt x="696896" y="271785"/>
                </a:lnTo>
                <a:lnTo>
                  <a:pt x="712875" y="322369"/>
                </a:lnTo>
                <a:lnTo>
                  <a:pt x="724534" y="375919"/>
                </a:lnTo>
                <a:lnTo>
                  <a:pt x="776096" y="375919"/>
                </a:lnTo>
                <a:lnTo>
                  <a:pt x="680974" y="481075"/>
                </a:lnTo>
                <a:lnTo>
                  <a:pt x="566546" y="375919"/>
                </a:lnTo>
                <a:lnTo>
                  <a:pt x="618108" y="375919"/>
                </a:lnTo>
                <a:lnTo>
                  <a:pt x="604574" y="323675"/>
                </a:lnTo>
                <a:lnTo>
                  <a:pt x="586335" y="276035"/>
                </a:lnTo>
                <a:lnTo>
                  <a:pt x="563894" y="233394"/>
                </a:lnTo>
                <a:lnTo>
                  <a:pt x="537754" y="196150"/>
                </a:lnTo>
                <a:lnTo>
                  <a:pt x="508420" y="164701"/>
                </a:lnTo>
                <a:lnTo>
                  <a:pt x="476394" y="139441"/>
                </a:lnTo>
                <a:lnTo>
                  <a:pt x="442179" y="120769"/>
                </a:lnTo>
                <a:lnTo>
                  <a:pt x="369196" y="104773"/>
                </a:lnTo>
                <a:lnTo>
                  <a:pt x="331434" y="108243"/>
                </a:lnTo>
                <a:lnTo>
                  <a:pt x="293496" y="119887"/>
                </a:lnTo>
                <a:lnTo>
                  <a:pt x="257552" y="139077"/>
                </a:lnTo>
                <a:lnTo>
                  <a:pt x="224541" y="165045"/>
                </a:lnTo>
                <a:lnTo>
                  <a:pt x="194808" y="197132"/>
                </a:lnTo>
                <a:lnTo>
                  <a:pt x="168701" y="234675"/>
                </a:lnTo>
                <a:lnTo>
                  <a:pt x="146564" y="277012"/>
                </a:lnTo>
                <a:lnTo>
                  <a:pt x="128745" y="323483"/>
                </a:lnTo>
                <a:lnTo>
                  <a:pt x="115588" y="373424"/>
                </a:lnTo>
                <a:lnTo>
                  <a:pt x="107440" y="426176"/>
                </a:lnTo>
                <a:lnTo>
                  <a:pt x="104647" y="481075"/>
                </a:lnTo>
                <a:lnTo>
                  <a:pt x="0" y="481075"/>
                </a:lnTo>
                <a:close/>
              </a:path>
            </a:pathLst>
          </a:custGeom>
          <a:ln w="25908">
            <a:solidFill>
              <a:srgbClr val="357C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6506" y="3893692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2"/>
                </a:lnTo>
                <a:lnTo>
                  <a:pt x="89662" y="95122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1383" y="3804030"/>
            <a:ext cx="280035" cy="90170"/>
          </a:xfrm>
          <a:custGeom>
            <a:avLst/>
            <a:gdLst/>
            <a:ahLst/>
            <a:cxnLst/>
            <a:rect l="l" t="t" r="r" b="b"/>
            <a:pathLst>
              <a:path w="280034" h="90170">
                <a:moveTo>
                  <a:pt x="279908" y="0"/>
                </a:moveTo>
                <a:lnTo>
                  <a:pt x="0" y="0"/>
                </a:lnTo>
                <a:lnTo>
                  <a:pt x="0" y="89662"/>
                </a:lnTo>
                <a:lnTo>
                  <a:pt x="279908" y="89662"/>
                </a:lnTo>
                <a:lnTo>
                  <a:pt x="2799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36506" y="3708908"/>
            <a:ext cx="90170" cy="95250"/>
          </a:xfrm>
          <a:custGeom>
            <a:avLst/>
            <a:gdLst/>
            <a:ahLst/>
            <a:cxnLst/>
            <a:rect l="l" t="t" r="r" b="b"/>
            <a:pathLst>
              <a:path w="90170" h="95250">
                <a:moveTo>
                  <a:pt x="89662" y="0"/>
                </a:moveTo>
                <a:lnTo>
                  <a:pt x="0" y="0"/>
                </a:lnTo>
                <a:lnTo>
                  <a:pt x="0" y="95123"/>
                </a:lnTo>
                <a:lnTo>
                  <a:pt x="89662" y="95123"/>
                </a:lnTo>
                <a:lnTo>
                  <a:pt x="8966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1383" y="3708908"/>
            <a:ext cx="280035" cy="280035"/>
          </a:xfrm>
          <a:custGeom>
            <a:avLst/>
            <a:gdLst/>
            <a:ahLst/>
            <a:cxnLst/>
            <a:rect l="l" t="t" r="r" b="b"/>
            <a:pathLst>
              <a:path w="280034" h="280035">
                <a:moveTo>
                  <a:pt x="0" y="95123"/>
                </a:moveTo>
                <a:lnTo>
                  <a:pt x="95123" y="95123"/>
                </a:lnTo>
                <a:lnTo>
                  <a:pt x="95123" y="0"/>
                </a:lnTo>
                <a:lnTo>
                  <a:pt x="184785" y="0"/>
                </a:lnTo>
                <a:lnTo>
                  <a:pt x="184785" y="95123"/>
                </a:lnTo>
                <a:lnTo>
                  <a:pt x="279908" y="95123"/>
                </a:lnTo>
                <a:lnTo>
                  <a:pt x="279908" y="184785"/>
                </a:lnTo>
                <a:lnTo>
                  <a:pt x="184785" y="184785"/>
                </a:lnTo>
                <a:lnTo>
                  <a:pt x="184785" y="279908"/>
                </a:lnTo>
                <a:lnTo>
                  <a:pt x="95123" y="279908"/>
                </a:lnTo>
                <a:lnTo>
                  <a:pt x="95123" y="184785"/>
                </a:lnTo>
                <a:lnTo>
                  <a:pt x="0" y="184785"/>
                </a:lnTo>
                <a:lnTo>
                  <a:pt x="0" y="951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5700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14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5268848" y="4788154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1520" y="3848100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22804" y="3212592"/>
          <a:ext cx="6858000" cy="46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39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570227" y="5955093"/>
            <a:ext cx="2486660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-86.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62" y="2508250"/>
          <a:ext cx="1012126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07889" y="4709439"/>
          <a:ext cx="8676639" cy="154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560"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760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575">
                <a:tc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9372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5805" y="3474745"/>
          <a:ext cx="7533639" cy="11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05805" y="3474745"/>
          <a:ext cx="7533639" cy="116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6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045"/>
                        </a:lnSpc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799" y="5621972"/>
          <a:ext cx="9587864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91410" y="5111686"/>
          <a:ext cx="8702669" cy="454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5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592">
                <a:tc>
                  <a:txBody>
                    <a:bodyPr/>
                    <a:lstStyle/>
                    <a:p>
                      <a:pPr marL="1270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3479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6748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8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 gridSpan="2">
                  <a:txBody>
                    <a:bodyPr/>
                    <a:lstStyle/>
                    <a:p>
                      <a:pPr marR="1066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64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291840"/>
          <a:ext cx="7532369" cy="1312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112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08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7314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58526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 </a:t>
            </a:r>
            <a:r>
              <a:rPr spc="-270" dirty="0"/>
              <a:t>Search</a:t>
            </a:r>
            <a:r>
              <a:rPr spc="-335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8" y="4647438"/>
            <a:ext cx="11423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0" dirty="0">
                <a:latin typeface="Verdana"/>
                <a:cs typeface="Verdana"/>
              </a:rPr>
              <a:t>e</a:t>
            </a:r>
            <a:r>
              <a:rPr sz="2400" spc="-160" dirty="0">
                <a:latin typeface="Verdana"/>
                <a:cs typeface="Verdana"/>
              </a:rPr>
              <a:t>nt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6483" y="3707891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09090" y="3102866"/>
          <a:ext cx="6858000" cy="46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39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745995" y="5955093"/>
            <a:ext cx="3481704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235" dirty="0">
                <a:latin typeface="Verdana"/>
                <a:cs typeface="Verdana"/>
              </a:rPr>
              <a:t>-86:</a:t>
            </a:r>
            <a:r>
              <a:rPr sz="2400" spc="-254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found!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476" y="6451657"/>
            <a:ext cx="17716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-254" dirty="0">
                <a:solidFill>
                  <a:srgbClr val="B31166"/>
                </a:solidFill>
                <a:latin typeface="Verdana"/>
                <a:cs typeface="Verdana"/>
              </a:rPr>
              <a:pPr marL="38100">
                <a:lnSpc>
                  <a:spcPct val="100000"/>
                </a:lnSpc>
                <a:spcBef>
                  <a:spcPts val="110"/>
                </a:spcBef>
              </a:pPr>
              <a:t>15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4180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3844"/>
          <a:ext cx="7532366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783579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19271"/>
          <a:ext cx="7532369" cy="128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69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6386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Analysis </a:t>
            </a:r>
            <a:r>
              <a:rPr spc="-150" dirty="0"/>
              <a:t>of </a:t>
            </a:r>
            <a:r>
              <a:rPr spc="-210" dirty="0"/>
              <a:t>Linear</a:t>
            </a:r>
            <a:r>
              <a:rPr spc="-35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554985"/>
            <a:ext cx="8450580" cy="2978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800" spc="-90" dirty="0">
                <a:solidFill>
                  <a:srgbClr val="404040"/>
                </a:solidFill>
                <a:cs typeface="Verdana"/>
              </a:rPr>
              <a:t>How </a:t>
            </a:r>
            <a:r>
              <a:rPr sz="2800" spc="-80" dirty="0">
                <a:solidFill>
                  <a:srgbClr val="404040"/>
                </a:solidFill>
                <a:cs typeface="Verdana"/>
              </a:rPr>
              <a:t>long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our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</a:t>
            </a:r>
            <a:r>
              <a:rPr sz="2800" spc="-254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take?</a:t>
            </a:r>
            <a:endParaRPr sz="2800" dirty="0"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3600" dirty="0">
              <a:cs typeface="Verdana"/>
            </a:endParaRPr>
          </a:p>
          <a:p>
            <a:pPr marL="355600" marR="134620" indent="-342900" algn="just">
              <a:lnSpc>
                <a:spcPts val="2300"/>
              </a:lnSpc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best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first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459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some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tiny,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constant,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</a:t>
            </a:r>
            <a:r>
              <a:rPr sz="2800" spc="13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time.</a:t>
            </a:r>
            <a:endParaRPr sz="2800" dirty="0">
              <a:cs typeface="Verdana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994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5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worst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last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439420" indent="-342900" algn="just">
              <a:lnSpc>
                <a:spcPts val="2300"/>
              </a:lnSpc>
              <a:spcBef>
                <a:spcPts val="980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time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proportional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125" dirty="0">
                <a:solidFill>
                  <a:srgbClr val="404040"/>
                </a:solidFill>
                <a:cs typeface="Verdana"/>
              </a:rPr>
              <a:t>length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61276" y="2382011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6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7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5328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  <a:tab pos="1962150" algn="l"/>
                <a:tab pos="3122930" algn="l"/>
                <a:tab pos="4487545" algn="l"/>
                <a:tab pos="5619750" algn="l"/>
                <a:tab pos="6485255" algn="l"/>
                <a:tab pos="7680325" algn="l"/>
                <a:tab pos="9581515" algn="l"/>
                <a:tab pos="11353800" algn="l"/>
              </a:tabLst>
            </a:pP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Outpu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70" dirty="0">
                <a:solidFill>
                  <a:srgbClr val="0F243E"/>
                </a:solidFill>
                <a:latin typeface="Arial Black"/>
                <a:cs typeface="Arial Black"/>
              </a:rPr>
              <a:t>obj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ct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from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3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5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415" dirty="0">
                <a:solidFill>
                  <a:srgbClr val="0F243E"/>
                </a:solidFill>
                <a:latin typeface="Arial Black"/>
                <a:cs typeface="Arial Black"/>
              </a:rPr>
              <a:t>p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</a:t>
            </a:r>
            <a:r>
              <a:rPr sz="3100" spc="-635" dirty="0">
                <a:solidFill>
                  <a:srgbClr val="0F243E"/>
                </a:solidFill>
                <a:latin typeface="Arial Black"/>
                <a:cs typeface="Arial Black"/>
              </a:rPr>
              <a:t>t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seque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n</a:t>
            </a:r>
            <a:r>
              <a:rPr sz="3100" spc="-630" dirty="0">
                <a:solidFill>
                  <a:srgbClr val="0F243E"/>
                </a:solidFill>
                <a:latin typeface="Arial Black"/>
                <a:cs typeface="Arial Black"/>
              </a:rPr>
              <a:t>ce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390" dirty="0">
                <a:solidFill>
                  <a:srgbClr val="0F243E"/>
                </a:solidFill>
                <a:latin typeface="Arial Black"/>
                <a:cs typeface="Arial Black"/>
              </a:rPr>
              <a:t>fol</a:t>
            </a:r>
            <a:r>
              <a:rPr sz="3100" spc="-290" dirty="0">
                <a:solidFill>
                  <a:srgbClr val="0F243E"/>
                </a:solidFill>
                <a:latin typeface="Arial Black"/>
                <a:cs typeface="Arial Black"/>
              </a:rPr>
              <a:t>l</a:t>
            </a: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owed</a:t>
            </a:r>
            <a:r>
              <a:rPr sz="31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100" spc="-295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decreasing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its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count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150" dirty="0">
                <a:solidFill>
                  <a:srgbClr val="0F243E"/>
                </a:solidFill>
                <a:latin typeface="Arial Black"/>
                <a:cs typeface="Arial Black"/>
              </a:rPr>
              <a:t>1</a:t>
            </a:r>
            <a:r>
              <a:rPr sz="3100" spc="-15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39799" y="243205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39005" y="5111686"/>
          <a:ext cx="9589134" cy="122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0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6635"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354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904476" y="2377439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ln w="57912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506598" y="3328415"/>
          <a:ext cx="7532369" cy="1275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1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76200">
                      <a:solidFill>
                        <a:srgbClr val="5C4676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76200">
                      <a:solidFill>
                        <a:srgbClr val="5C4676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51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3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dirty="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0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76200">
                      <a:solidFill>
                        <a:srgbClr val="5C4676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5C4676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5C4676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70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6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24762" y="3544570"/>
          <a:ext cx="9587864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1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2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3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4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4000" dirty="0">
                          <a:latin typeface="Arial"/>
                          <a:cs typeface="Arial"/>
                        </a:rPr>
                        <a:t>5</a:t>
                      </a:r>
                      <a:endParaRPr sz="4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65384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Analysis </a:t>
            </a:r>
            <a:r>
              <a:rPr spc="-150" dirty="0"/>
              <a:t>of </a:t>
            </a:r>
            <a:r>
              <a:rPr spc="-210" dirty="0"/>
              <a:t>Linear</a:t>
            </a:r>
            <a:r>
              <a:rPr spc="-35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9463" y="2501646"/>
            <a:ext cx="8904605" cy="311046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u="heavy" spc="-1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average </a:t>
            </a:r>
            <a:r>
              <a:rPr sz="2800" u="heavy" spc="-1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case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somewhere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20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251460" indent="-342900">
              <a:lnSpc>
                <a:spcPct val="100000"/>
              </a:lnSpc>
              <a:spcBef>
                <a:spcPts val="994"/>
              </a:spcBef>
            </a:pPr>
            <a:r>
              <a:rPr sz="2800" spc="-28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fact,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since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can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anywhere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any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equally</a:t>
            </a:r>
            <a:r>
              <a:rPr sz="2800" spc="-2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29" dirty="0">
                <a:solidFill>
                  <a:srgbClr val="404040"/>
                </a:solidFill>
                <a:cs typeface="Verdana"/>
              </a:rPr>
              <a:t>likely.</a:t>
            </a:r>
            <a:endParaRPr sz="2800" dirty="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70" dirty="0">
                <a:solidFill>
                  <a:srgbClr val="404040"/>
                </a:solidFill>
                <a:cs typeface="Verdana"/>
              </a:rPr>
              <a:t>on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average,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800" dirty="0">
              <a:cs typeface="Verdana"/>
            </a:endParaRPr>
          </a:p>
          <a:p>
            <a:pPr marL="355600" marR="306705" indent="-342900">
              <a:lnSpc>
                <a:spcPct val="100000"/>
              </a:lnSpc>
              <a:spcBef>
                <a:spcPts val="1010"/>
              </a:spcBef>
            </a:pPr>
            <a:r>
              <a:rPr sz="2800" spc="-180" dirty="0">
                <a:solidFill>
                  <a:srgbClr val="404040"/>
                </a:solidFill>
                <a:cs typeface="Verdana"/>
              </a:rPr>
              <a:t>So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amount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time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proportional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half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 </a:t>
            </a:r>
            <a:r>
              <a:rPr sz="2800" spc="-125" dirty="0">
                <a:solidFill>
                  <a:srgbClr val="404040"/>
                </a:solidFill>
                <a:cs typeface="Verdana"/>
              </a:rPr>
              <a:t>length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36898" y="1215389"/>
          <a:ext cx="3444875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34517" y="2172335"/>
          <a:ext cx="3446778" cy="740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758">
                <a:tc>
                  <a:txBody>
                    <a:bodyPr/>
                    <a:lstStyle/>
                    <a:p>
                      <a:pPr marL="317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17372" y="3910076"/>
          <a:ext cx="3446778" cy="753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076">
                <a:tc>
                  <a:txBody>
                    <a:bodyPr/>
                    <a:lstStyle/>
                    <a:p>
                      <a:pPr marL="3746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32050" y="2516200"/>
            <a:ext cx="6572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Cou</a:t>
            </a:r>
            <a:r>
              <a:rPr sz="2000" b="1" spc="-1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146" y="701760"/>
            <a:ext cx="2338705" cy="1438910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222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  <a:p>
            <a:pPr marL="318135">
              <a:lnSpc>
                <a:spcPct val="100000"/>
              </a:lnSpc>
              <a:spcBef>
                <a:spcPts val="1920"/>
              </a:spcBef>
            </a:pPr>
            <a:r>
              <a:rPr sz="2800" b="1" spc="-10" dirty="0">
                <a:latin typeface="Calibri"/>
                <a:cs typeface="Calibri"/>
              </a:rPr>
              <a:t>Range=[0-4]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6797" y="3412997"/>
            <a:ext cx="453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Add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470" y="4251197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26589" y="5165852"/>
            <a:ext cx="802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636898" y="5939790"/>
          <a:ext cx="3444875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22213" y="3053842"/>
          <a:ext cx="3446780" cy="2873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111">
                <a:tc>
                  <a:txBody>
                    <a:bodyPr/>
                    <a:lstStyle/>
                    <a:p>
                      <a:pPr marL="33020" algn="ct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515"/>
                        </a:lnSpc>
                      </a:pPr>
                      <a:r>
                        <a:rPr sz="16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515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384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b="1" dirty="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6205" marB="0"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015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99">
                <a:tc>
                  <a:txBody>
                    <a:bodyPr/>
                    <a:lstStyle/>
                    <a:p>
                      <a:pPr marL="33020" algn="ct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7335" algn="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66700" algn="r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ts val="19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00AFE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2380614" y="6065316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68586" y="950722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59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68586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7181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45902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34495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79866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23217" y="931672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0816" y="950722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60816" y="1468882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45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21673" y="961136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2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68285" y="1056258"/>
            <a:ext cx="802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61297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50145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38993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927460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616308" y="657860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83318" y="1767839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3318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72040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0633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49355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4725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37948" y="174878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5675" y="1767839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675" y="2286000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525381" y="1777949"/>
            <a:ext cx="89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</a:tabLst>
            </a:pPr>
            <a:r>
              <a:rPr sz="2800" b="1" spc="-5" dirty="0">
                <a:latin typeface="Calibri"/>
                <a:cs typeface="Calibri"/>
              </a:rPr>
              <a:t>1	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91670" y="177794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76156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65005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253598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42446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31294" y="146888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19898" y="1873376"/>
            <a:ext cx="784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283318" y="2555875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3318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72040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60633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349355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594725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37948" y="25368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575675" y="255587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75675" y="307403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836532" y="2566238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1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83271" y="2661666"/>
            <a:ext cx="802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876156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565005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253598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42446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631294" y="2263267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594725" y="3384169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59"/>
                </a:moveTo>
                <a:lnTo>
                  <a:pt x="688670" y="518159"/>
                </a:lnTo>
                <a:lnTo>
                  <a:pt x="68867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283318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72040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660633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349355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94725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037948" y="336511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5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75675" y="3384169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75675" y="3902328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836532" y="3394659"/>
            <a:ext cx="158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</a:tabLst>
            </a:pPr>
            <a:r>
              <a:rPr sz="2800" b="1" spc="-5" dirty="0">
                <a:latin typeface="Calibri"/>
                <a:cs typeface="Calibri"/>
              </a:rPr>
              <a:t>1	1	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591670" y="339465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876156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565005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0253598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942446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631294" y="3085592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319898" y="3490086"/>
            <a:ext cx="784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660633" y="4232275"/>
            <a:ext cx="688975" cy="518159"/>
          </a:xfrm>
          <a:custGeom>
            <a:avLst/>
            <a:gdLst/>
            <a:ahLst/>
            <a:cxnLst/>
            <a:rect l="l" t="t" r="r" b="b"/>
            <a:pathLst>
              <a:path w="688975" h="518160">
                <a:moveTo>
                  <a:pt x="0" y="518160"/>
                </a:moveTo>
                <a:lnTo>
                  <a:pt x="688670" y="518160"/>
                </a:lnTo>
                <a:lnTo>
                  <a:pt x="68867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83318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72040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60633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349355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94725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037948" y="4213225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575675" y="4232275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575675" y="4750434"/>
            <a:ext cx="3481704" cy="0"/>
          </a:xfrm>
          <a:custGeom>
            <a:avLst/>
            <a:gdLst/>
            <a:ahLst/>
            <a:cxnLst/>
            <a:rect l="l" t="t" r="r" b="b"/>
            <a:pathLst>
              <a:path w="3481704">
                <a:moveTo>
                  <a:pt x="0" y="0"/>
                </a:moveTo>
                <a:lnTo>
                  <a:pt x="348132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8836532" y="4242892"/>
            <a:ext cx="2961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1040" algn="l"/>
                <a:tab pos="1390015" algn="l"/>
                <a:tab pos="2078355" algn="l"/>
                <a:tab pos="2767330" algn="l"/>
              </a:tabLst>
            </a:pPr>
            <a:r>
              <a:rPr sz="2800" b="1" spc="-5" dirty="0">
                <a:latin typeface="Calibri"/>
                <a:cs typeface="Calibri"/>
              </a:rPr>
              <a:t>0	0	2	4	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0" name="object 1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7383271" y="4338320"/>
            <a:ext cx="802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876156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565005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253598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942446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1631294" y="3939921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96" name="object 96"/>
          <p:cNvGraphicFramePr>
            <a:graphicFrameLocks noGrp="1"/>
          </p:cNvGraphicFramePr>
          <p:nvPr/>
        </p:nvGraphicFramePr>
        <p:xfrm>
          <a:off x="8575675" y="5041519"/>
          <a:ext cx="3441698" cy="518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7" name="object 97"/>
          <p:cNvSpPr txBox="1"/>
          <p:nvPr/>
        </p:nvSpPr>
        <p:spPr>
          <a:xfrm>
            <a:off x="8890507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579356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267950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956797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1645645" y="476224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03083" y="5166741"/>
            <a:ext cx="7848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Out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ut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8575675" y="5979121"/>
          <a:ext cx="3441698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34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4" name="object 104"/>
          <p:cNvSpPr txBox="1"/>
          <p:nvPr/>
        </p:nvSpPr>
        <p:spPr>
          <a:xfrm>
            <a:off x="8799956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488805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177398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866246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555094" y="5700166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403083" y="6104635"/>
            <a:ext cx="7232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Sor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85" y="144271"/>
            <a:ext cx="2652674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5609"/>
            <a:ext cx="11774805" cy="3875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9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10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330" dirty="0">
                <a:solidFill>
                  <a:srgbClr val="0F243E"/>
                </a:solidFill>
                <a:latin typeface="Arial Black"/>
                <a:cs typeface="Arial Black"/>
              </a:rPr>
              <a:t>O(n+k) </a:t>
            </a:r>
            <a:r>
              <a:rPr sz="3100" spc="-515" dirty="0">
                <a:solidFill>
                  <a:srgbClr val="0F243E"/>
                </a:solidFill>
                <a:latin typeface="Arial Black"/>
                <a:cs typeface="Arial Black"/>
              </a:rPr>
              <a:t>where </a:t>
            </a:r>
            <a:r>
              <a:rPr sz="3100" spc="-450" dirty="0">
                <a:solidFill>
                  <a:srgbClr val="0F243E"/>
                </a:solidFill>
                <a:latin typeface="Arial Black"/>
                <a:cs typeface="Arial Black"/>
              </a:rPr>
              <a:t>n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100" spc="-34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input  </a:t>
            </a:r>
            <a:r>
              <a:rPr sz="3100" spc="-305" dirty="0">
                <a:solidFill>
                  <a:srgbClr val="0F243E"/>
                </a:solidFill>
                <a:latin typeface="Arial Black"/>
                <a:cs typeface="Arial Black"/>
              </a:rPr>
              <a:t>array,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3100" spc="-640" dirty="0">
                <a:solidFill>
                  <a:srgbClr val="0F243E"/>
                </a:solidFill>
                <a:latin typeface="Arial Black"/>
                <a:cs typeface="Arial Black"/>
              </a:rPr>
              <a:t>k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</a:t>
            </a:r>
            <a:r>
              <a:rPr sz="3100" spc="-2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input.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514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  <a:p>
            <a:pPr marL="965200" lvl="1" indent="-365760">
              <a:lnSpc>
                <a:spcPct val="100000"/>
              </a:lnSpc>
              <a:spcBef>
                <a:spcPts val="2660"/>
              </a:spcBef>
              <a:buFont typeface="Wingdings"/>
              <a:buChar char=""/>
              <a:tabLst>
                <a:tab pos="964565" algn="l"/>
                <a:tab pos="965200" algn="l"/>
              </a:tabLst>
            </a:pPr>
            <a:r>
              <a:rPr sz="3200" spc="-50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between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10K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51752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89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200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7403" y="2687827"/>
            <a:ext cx="44526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145" dirty="0">
                <a:solidFill>
                  <a:srgbClr val="0F243E"/>
                </a:solidFill>
                <a:latin typeface="Arial Black"/>
                <a:cs typeface="Arial Black"/>
              </a:rPr>
              <a:t>Radix</a:t>
            </a:r>
            <a:r>
              <a:rPr sz="8000" b="0" spc="-41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732256"/>
            <a:ext cx="11779250" cy="451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sorts </a:t>
            </a:r>
            <a:r>
              <a:rPr sz="3200" spc="-525" dirty="0">
                <a:solidFill>
                  <a:srgbClr val="0F243E"/>
                </a:solidFill>
                <a:latin typeface="Arial Black"/>
                <a:cs typeface="Arial Black"/>
              </a:rPr>
              <a:t>numbers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processing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digits 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200" spc="-490" dirty="0">
                <a:solidFill>
                  <a:srgbClr val="0F243E"/>
                </a:solidFill>
                <a:latin typeface="Arial Black"/>
                <a:cs typeface="Arial Black"/>
              </a:rPr>
              <a:t>number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either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00" dirty="0">
                <a:solidFill>
                  <a:srgbClr val="0F243E"/>
                </a:solidFill>
                <a:latin typeface="Arial Black"/>
                <a:cs typeface="Arial Black"/>
              </a:rPr>
              <a:t>(LSD)  </a:t>
            </a:r>
            <a:r>
              <a:rPr sz="3200" spc="-355" dirty="0">
                <a:solidFill>
                  <a:srgbClr val="0F243E"/>
                </a:solidFill>
                <a:latin typeface="Arial Black"/>
                <a:cs typeface="Arial Black"/>
              </a:rPr>
              <a:t>or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5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630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7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r>
              <a:rPr sz="32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335" dirty="0">
                <a:solidFill>
                  <a:srgbClr val="0F243E"/>
                </a:solidFill>
                <a:latin typeface="Arial Black"/>
                <a:cs typeface="Arial Black"/>
              </a:rPr>
              <a:t>(MSD).</a:t>
            </a:r>
            <a:endParaRPr sz="3200">
              <a:latin typeface="Arial Black"/>
              <a:cs typeface="Arial Black"/>
            </a:endParaRPr>
          </a:p>
          <a:p>
            <a:pPr marL="451484" marR="5715" indent="-439420" algn="just">
              <a:lnSpc>
                <a:spcPct val="150000"/>
              </a:lnSpc>
              <a:spcBef>
                <a:spcPts val="77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63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idea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Sort is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do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38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200" spc="-380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starting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from 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7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to </a:t>
            </a:r>
            <a:r>
              <a:rPr sz="3200" spc="-635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200" spc="-335" dirty="0">
                <a:solidFill>
                  <a:srgbClr val="0F243E"/>
                </a:solidFill>
                <a:latin typeface="Arial Black"/>
                <a:cs typeface="Arial Black"/>
              </a:rPr>
              <a:t>digit. </a:t>
            </a:r>
            <a:r>
              <a:rPr sz="3200" spc="-459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200" spc="-52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635" dirty="0">
                <a:solidFill>
                  <a:srgbClr val="0F243E"/>
                </a:solidFill>
                <a:latin typeface="Arial Black"/>
                <a:cs typeface="Arial Black"/>
              </a:rPr>
              <a:t>uses 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54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200" spc="-355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200" spc="-470" dirty="0">
                <a:solidFill>
                  <a:srgbClr val="0F243E"/>
                </a:solidFill>
                <a:latin typeface="Arial Black"/>
                <a:cs typeface="Arial Black"/>
              </a:rPr>
              <a:t>subroutine </a:t>
            </a:r>
            <a:r>
              <a:rPr sz="3200" spc="-535" dirty="0">
                <a:solidFill>
                  <a:srgbClr val="0F243E"/>
                </a:solidFill>
                <a:latin typeface="Arial Black"/>
                <a:cs typeface="Arial Black"/>
              </a:rPr>
              <a:t>to</a:t>
            </a:r>
            <a:r>
              <a:rPr sz="3200" spc="-2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445" dirty="0">
                <a:solidFill>
                  <a:srgbClr val="0F243E"/>
                </a:solidFill>
                <a:latin typeface="Arial Black"/>
                <a:cs typeface="Arial Black"/>
              </a:rPr>
              <a:t>sort.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0956925" cy="337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685" dirty="0">
                <a:solidFill>
                  <a:srgbClr val="0F243E"/>
                </a:solidFill>
                <a:latin typeface="Arial Black"/>
                <a:cs typeface="Arial Black"/>
              </a:rPr>
              <a:t>Take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element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Step2 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600" spc="-535" dirty="0">
                <a:solidFill>
                  <a:srgbClr val="0F243E"/>
                </a:solidFill>
                <a:latin typeface="Arial Black"/>
                <a:cs typeface="Arial Black"/>
              </a:rPr>
              <a:t>based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on 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that</a:t>
            </a:r>
            <a:r>
              <a:rPr sz="36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Step3 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Repeat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8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with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more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significant</a:t>
            </a:r>
            <a:r>
              <a:rPr sz="3600" spc="-86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25" dirty="0">
                <a:solidFill>
                  <a:srgbClr val="0F243E"/>
                </a:solidFill>
                <a:latin typeface="Arial Black"/>
                <a:cs typeface="Arial Black"/>
              </a:rPr>
              <a:t>digit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30416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74917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 </a:t>
            </a:r>
            <a:r>
              <a:rPr sz="3100" spc="-484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will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appear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three</a:t>
            </a:r>
            <a:r>
              <a:rPr sz="3100" spc="-16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90" dirty="0">
                <a:solidFill>
                  <a:srgbClr val="0F243E"/>
                </a:solidFill>
                <a:latin typeface="Arial Black"/>
                <a:cs typeface="Arial Black"/>
              </a:rPr>
              <a:t>steps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1822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30262" y="30416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30262" y="4260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30262" y="5403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856742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Step1: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least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(1s</a:t>
            </a:r>
            <a:r>
              <a:rPr sz="3100" spc="-6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2203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25360" y="4381753"/>
          <a:ext cx="10744200" cy="91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694372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Step2: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next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395" dirty="0">
                <a:solidFill>
                  <a:srgbClr val="0F243E"/>
                </a:solidFill>
                <a:latin typeface="Arial Black"/>
                <a:cs typeface="Arial Black"/>
              </a:rPr>
              <a:t>(10s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15962" y="22034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9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0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2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4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7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6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5962" y="4260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903795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Step3: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most </a:t>
            </a:r>
            <a:r>
              <a:rPr sz="3100" spc="-430" dirty="0">
                <a:solidFill>
                  <a:srgbClr val="0F243E"/>
                </a:solidFill>
                <a:latin typeface="Arial Black"/>
                <a:cs typeface="Arial Black"/>
              </a:rPr>
              <a:t>significant </a:t>
            </a:r>
            <a:r>
              <a:rPr sz="3100" spc="-365" dirty="0">
                <a:solidFill>
                  <a:srgbClr val="0F243E"/>
                </a:solidFill>
                <a:latin typeface="Arial Black"/>
                <a:cs typeface="Arial Black"/>
              </a:rPr>
              <a:t>digit </a:t>
            </a:r>
            <a:r>
              <a:rPr sz="3100" spc="-375" dirty="0">
                <a:solidFill>
                  <a:srgbClr val="0F243E"/>
                </a:solidFill>
                <a:latin typeface="Arial Black"/>
                <a:cs typeface="Arial Black"/>
              </a:rPr>
              <a:t>(100s</a:t>
            </a:r>
            <a:r>
              <a:rPr sz="3100" spc="-48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place)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2355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6131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8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30262" y="46418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39476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</a:t>
            </a:r>
            <a:r>
              <a:rPr spc="-315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579528"/>
            <a:ext cx="8549005" cy="354327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46100" marR="5080" indent="-533400" algn="just">
              <a:lnSpc>
                <a:spcPts val="2380"/>
              </a:lnSpc>
              <a:spcBef>
                <a:spcPts val="509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general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term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for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smart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through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sorted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i="1" u="heavy" spc="-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binary </a:t>
            </a:r>
            <a:r>
              <a:rPr sz="2400" i="1" spc="-16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i="1" u="heavy" spc="-2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cs typeface="Verdana"/>
              </a:rPr>
              <a:t>search</a:t>
            </a:r>
            <a:r>
              <a:rPr sz="2400" spc="-215" dirty="0">
                <a:solidFill>
                  <a:srgbClr val="404040"/>
                </a:solidFill>
                <a:cs typeface="Verdana"/>
              </a:rPr>
              <a:t>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4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initial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whole</a:t>
            </a:r>
            <a:r>
              <a:rPr sz="2400" spc="-3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65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100" dirty="0">
                <a:solidFill>
                  <a:srgbClr val="404040"/>
                </a:solidFill>
                <a:cs typeface="Verdana"/>
              </a:rPr>
              <a:t>Look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at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4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in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region.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you’ve </a:t>
            </a:r>
            <a:r>
              <a:rPr sz="2400" spc="-85" dirty="0">
                <a:solidFill>
                  <a:srgbClr val="404040"/>
                </a:solidFill>
                <a:cs typeface="Verdana"/>
              </a:rPr>
              <a:t>found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target,</a:t>
            </a:r>
            <a:r>
              <a:rPr sz="2400" spc="-3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45" dirty="0">
                <a:solidFill>
                  <a:srgbClr val="404040"/>
                </a:solidFill>
                <a:cs typeface="Verdana"/>
              </a:rPr>
              <a:t>stop.</a:t>
            </a:r>
            <a:endParaRPr sz="2400" dirty="0">
              <a:cs typeface="Verdana"/>
            </a:endParaRPr>
          </a:p>
          <a:p>
            <a:pPr marL="546100" marR="78740" indent="-533400" algn="just">
              <a:lnSpc>
                <a:spcPts val="2380"/>
              </a:lnSpc>
              <a:spcBef>
                <a:spcPts val="1040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less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than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new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lower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90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11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data.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ts val="2510"/>
              </a:lnSpc>
              <a:spcBef>
                <a:spcPts val="695"/>
              </a:spcBef>
              <a:buClr>
                <a:srgbClr val="000000"/>
              </a:buClr>
              <a:buAutoNum type="arabicPeriod"/>
              <a:tabLst>
                <a:tab pos="545465" algn="l"/>
                <a:tab pos="546100" algn="l"/>
              </a:tabLst>
            </a:pPr>
            <a:r>
              <a:rPr sz="2400" spc="-254" dirty="0">
                <a:solidFill>
                  <a:srgbClr val="404040"/>
                </a:solidFill>
                <a:cs typeface="Verdana"/>
              </a:rPr>
              <a:t>If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target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greater than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middle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data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11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new</a:t>
            </a:r>
            <a:endParaRPr sz="2400" dirty="0">
              <a:cs typeface="Verdana"/>
            </a:endParaRPr>
          </a:p>
          <a:p>
            <a:pPr marL="546100" algn="just">
              <a:lnSpc>
                <a:spcPts val="2510"/>
              </a:lnSpc>
            </a:pP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higher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8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data.</a:t>
            </a:r>
            <a:endParaRPr sz="2400" dirty="0">
              <a:cs typeface="Verdana"/>
            </a:endParaRPr>
          </a:p>
          <a:p>
            <a:pPr marL="546100" indent="-533400" algn="just">
              <a:lnSpc>
                <a:spcPct val="100000"/>
              </a:lnSpc>
              <a:spcBef>
                <a:spcPts val="265"/>
              </a:spcBef>
              <a:buClr>
                <a:srgbClr val="000000"/>
              </a:buClr>
              <a:buAutoNum type="arabicPeriod" startAt="6"/>
              <a:tabLst>
                <a:tab pos="545465" algn="l"/>
                <a:tab pos="546100" algn="l"/>
              </a:tabLst>
            </a:pPr>
            <a:r>
              <a:rPr sz="2400" spc="-105" dirty="0">
                <a:solidFill>
                  <a:srgbClr val="404040"/>
                </a:solidFill>
                <a:cs typeface="Verdana"/>
              </a:rPr>
              <a:t>Continue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from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Step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35" dirty="0">
                <a:solidFill>
                  <a:srgbClr val="404040"/>
                </a:solidFill>
                <a:cs typeface="Verdana"/>
              </a:rPr>
              <a:t>2.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30262" y="3194050"/>
          <a:ext cx="107442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24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45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66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75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90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170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802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91" y="104902"/>
            <a:ext cx="1080770" cy="405765"/>
          </a:xfrm>
          <a:custGeom>
            <a:avLst/>
            <a:gdLst/>
            <a:ahLst/>
            <a:cxnLst/>
            <a:rect l="l" t="t" r="r" b="b"/>
            <a:pathLst>
              <a:path w="1080770" h="405765">
                <a:moveTo>
                  <a:pt x="588581" y="173100"/>
                </a:moveTo>
                <a:lnTo>
                  <a:pt x="546798" y="181578"/>
                </a:lnTo>
                <a:lnTo>
                  <a:pt x="513854" y="207009"/>
                </a:lnTo>
                <a:lnTo>
                  <a:pt x="492469" y="243982"/>
                </a:lnTo>
                <a:lnTo>
                  <a:pt x="485343" y="287147"/>
                </a:lnTo>
                <a:lnTo>
                  <a:pt x="487098" y="310868"/>
                </a:lnTo>
                <a:lnTo>
                  <a:pt x="501138" y="352690"/>
                </a:lnTo>
                <a:lnTo>
                  <a:pt x="528762" y="385861"/>
                </a:lnTo>
                <a:lnTo>
                  <a:pt x="567243" y="403094"/>
                </a:lnTo>
                <a:lnTo>
                  <a:pt x="590384" y="405257"/>
                </a:lnTo>
                <a:lnTo>
                  <a:pt x="601590" y="404544"/>
                </a:lnTo>
                <a:lnTo>
                  <a:pt x="639780" y="389473"/>
                </a:lnTo>
                <a:lnTo>
                  <a:pt x="658012" y="373125"/>
                </a:lnTo>
                <a:lnTo>
                  <a:pt x="707529" y="373125"/>
                </a:lnTo>
                <a:lnTo>
                  <a:pt x="707529" y="360680"/>
                </a:lnTo>
                <a:lnTo>
                  <a:pt x="596658" y="360680"/>
                </a:lnTo>
                <a:lnTo>
                  <a:pt x="583235" y="359370"/>
                </a:lnTo>
                <a:lnTo>
                  <a:pt x="544277" y="328656"/>
                </a:lnTo>
                <a:lnTo>
                  <a:pt x="534847" y="288544"/>
                </a:lnTo>
                <a:lnTo>
                  <a:pt x="535907" y="274401"/>
                </a:lnTo>
                <a:lnTo>
                  <a:pt x="551802" y="238378"/>
                </a:lnTo>
                <a:lnTo>
                  <a:pt x="596658" y="217677"/>
                </a:lnTo>
                <a:lnTo>
                  <a:pt x="707529" y="217677"/>
                </a:lnTo>
                <a:lnTo>
                  <a:pt x="707529" y="205994"/>
                </a:lnTo>
                <a:lnTo>
                  <a:pt x="658012" y="205994"/>
                </a:lnTo>
                <a:lnTo>
                  <a:pt x="657072" y="204724"/>
                </a:lnTo>
                <a:lnTo>
                  <a:pt x="642961" y="190888"/>
                </a:lnTo>
                <a:lnTo>
                  <a:pt x="626841" y="181006"/>
                </a:lnTo>
                <a:lnTo>
                  <a:pt x="608714" y="175077"/>
                </a:lnTo>
                <a:lnTo>
                  <a:pt x="588581" y="173100"/>
                </a:lnTo>
                <a:close/>
              </a:path>
              <a:path w="1080770" h="405765">
                <a:moveTo>
                  <a:pt x="707529" y="373125"/>
                </a:moveTo>
                <a:lnTo>
                  <a:pt x="658012" y="373125"/>
                </a:lnTo>
                <a:lnTo>
                  <a:pt x="658012" y="398018"/>
                </a:lnTo>
                <a:lnTo>
                  <a:pt x="707529" y="398018"/>
                </a:lnTo>
                <a:lnTo>
                  <a:pt x="707529" y="373125"/>
                </a:lnTo>
                <a:close/>
              </a:path>
              <a:path w="1080770" h="405765">
                <a:moveTo>
                  <a:pt x="707529" y="217677"/>
                </a:moveTo>
                <a:lnTo>
                  <a:pt x="596658" y="217677"/>
                </a:lnTo>
                <a:lnTo>
                  <a:pt x="610517" y="218959"/>
                </a:lnTo>
                <a:lnTo>
                  <a:pt x="622873" y="222789"/>
                </a:lnTo>
                <a:lnTo>
                  <a:pt x="655964" y="260842"/>
                </a:lnTo>
                <a:lnTo>
                  <a:pt x="660260" y="288544"/>
                </a:lnTo>
                <a:lnTo>
                  <a:pt x="659196" y="303331"/>
                </a:lnTo>
                <a:lnTo>
                  <a:pt x="643242" y="339978"/>
                </a:lnTo>
                <a:lnTo>
                  <a:pt x="596658" y="360680"/>
                </a:lnTo>
                <a:lnTo>
                  <a:pt x="707529" y="360680"/>
                </a:lnTo>
                <a:lnTo>
                  <a:pt x="707529" y="217677"/>
                </a:lnTo>
                <a:close/>
              </a:path>
              <a:path w="1080770" h="405765">
                <a:moveTo>
                  <a:pt x="707529" y="0"/>
                </a:moveTo>
                <a:lnTo>
                  <a:pt x="658012" y="0"/>
                </a:lnTo>
                <a:lnTo>
                  <a:pt x="658012" y="205994"/>
                </a:lnTo>
                <a:lnTo>
                  <a:pt x="707529" y="205994"/>
                </a:lnTo>
                <a:lnTo>
                  <a:pt x="707529" y="0"/>
                </a:lnTo>
                <a:close/>
              </a:path>
              <a:path w="1080770" h="405765">
                <a:moveTo>
                  <a:pt x="333006" y="173100"/>
                </a:moveTo>
                <a:lnTo>
                  <a:pt x="290876" y="181578"/>
                </a:lnTo>
                <a:lnTo>
                  <a:pt x="257822" y="207009"/>
                </a:lnTo>
                <a:lnTo>
                  <a:pt x="236437" y="243982"/>
                </a:lnTo>
                <a:lnTo>
                  <a:pt x="229311" y="287147"/>
                </a:lnTo>
                <a:lnTo>
                  <a:pt x="231080" y="310868"/>
                </a:lnTo>
                <a:lnTo>
                  <a:pt x="245234" y="352690"/>
                </a:lnTo>
                <a:lnTo>
                  <a:pt x="273030" y="385861"/>
                </a:lnTo>
                <a:lnTo>
                  <a:pt x="311397" y="403094"/>
                </a:lnTo>
                <a:lnTo>
                  <a:pt x="334352" y="405257"/>
                </a:lnTo>
                <a:lnTo>
                  <a:pt x="353888" y="403332"/>
                </a:lnTo>
                <a:lnTo>
                  <a:pt x="371519" y="397573"/>
                </a:lnTo>
                <a:lnTo>
                  <a:pt x="387245" y="388004"/>
                </a:lnTo>
                <a:lnTo>
                  <a:pt x="401066" y="374650"/>
                </a:lnTo>
                <a:lnTo>
                  <a:pt x="401980" y="373507"/>
                </a:lnTo>
                <a:lnTo>
                  <a:pt x="451497" y="373507"/>
                </a:lnTo>
                <a:lnTo>
                  <a:pt x="451497" y="360680"/>
                </a:lnTo>
                <a:lnTo>
                  <a:pt x="340626" y="360680"/>
                </a:lnTo>
                <a:lnTo>
                  <a:pt x="327203" y="359370"/>
                </a:lnTo>
                <a:lnTo>
                  <a:pt x="288245" y="328656"/>
                </a:lnTo>
                <a:lnTo>
                  <a:pt x="278815" y="288544"/>
                </a:lnTo>
                <a:lnTo>
                  <a:pt x="279875" y="274401"/>
                </a:lnTo>
                <a:lnTo>
                  <a:pt x="295770" y="238378"/>
                </a:lnTo>
                <a:lnTo>
                  <a:pt x="340626" y="217677"/>
                </a:lnTo>
                <a:lnTo>
                  <a:pt x="451497" y="217677"/>
                </a:lnTo>
                <a:lnTo>
                  <a:pt x="451497" y="205867"/>
                </a:lnTo>
                <a:lnTo>
                  <a:pt x="401980" y="205867"/>
                </a:lnTo>
                <a:lnTo>
                  <a:pt x="401053" y="204724"/>
                </a:lnTo>
                <a:lnTo>
                  <a:pt x="386984" y="190888"/>
                </a:lnTo>
                <a:lnTo>
                  <a:pt x="370954" y="181006"/>
                </a:lnTo>
                <a:lnTo>
                  <a:pt x="352961" y="175077"/>
                </a:lnTo>
                <a:lnTo>
                  <a:pt x="333006" y="173100"/>
                </a:lnTo>
                <a:close/>
              </a:path>
              <a:path w="1080770" h="405765">
                <a:moveTo>
                  <a:pt x="451497" y="373507"/>
                </a:moveTo>
                <a:lnTo>
                  <a:pt x="401980" y="373507"/>
                </a:lnTo>
                <a:lnTo>
                  <a:pt x="401980" y="398018"/>
                </a:lnTo>
                <a:lnTo>
                  <a:pt x="451497" y="398018"/>
                </a:lnTo>
                <a:lnTo>
                  <a:pt x="451497" y="373507"/>
                </a:lnTo>
                <a:close/>
              </a:path>
              <a:path w="1080770" h="405765">
                <a:moveTo>
                  <a:pt x="451497" y="217677"/>
                </a:moveTo>
                <a:lnTo>
                  <a:pt x="340626" y="217677"/>
                </a:lnTo>
                <a:lnTo>
                  <a:pt x="354485" y="218959"/>
                </a:lnTo>
                <a:lnTo>
                  <a:pt x="366841" y="222789"/>
                </a:lnTo>
                <a:lnTo>
                  <a:pt x="399932" y="260842"/>
                </a:lnTo>
                <a:lnTo>
                  <a:pt x="404228" y="288544"/>
                </a:lnTo>
                <a:lnTo>
                  <a:pt x="403164" y="303331"/>
                </a:lnTo>
                <a:lnTo>
                  <a:pt x="387210" y="339978"/>
                </a:lnTo>
                <a:lnTo>
                  <a:pt x="340626" y="360680"/>
                </a:lnTo>
                <a:lnTo>
                  <a:pt x="451497" y="360680"/>
                </a:lnTo>
                <a:lnTo>
                  <a:pt x="451497" y="217677"/>
                </a:lnTo>
                <a:close/>
              </a:path>
              <a:path w="1080770" h="405765">
                <a:moveTo>
                  <a:pt x="451497" y="179450"/>
                </a:moveTo>
                <a:lnTo>
                  <a:pt x="401980" y="179450"/>
                </a:lnTo>
                <a:lnTo>
                  <a:pt x="401980" y="205867"/>
                </a:lnTo>
                <a:lnTo>
                  <a:pt x="451497" y="205867"/>
                </a:lnTo>
                <a:lnTo>
                  <a:pt x="451497" y="179450"/>
                </a:lnTo>
                <a:close/>
              </a:path>
              <a:path w="1080770" h="405765">
                <a:moveTo>
                  <a:pt x="912126" y="179450"/>
                </a:moveTo>
                <a:lnTo>
                  <a:pt x="857643" y="179450"/>
                </a:lnTo>
                <a:lnTo>
                  <a:pt x="932992" y="279653"/>
                </a:lnTo>
                <a:lnTo>
                  <a:pt x="839254" y="398018"/>
                </a:lnTo>
                <a:lnTo>
                  <a:pt x="894943" y="398018"/>
                </a:lnTo>
                <a:lnTo>
                  <a:pt x="959573" y="312800"/>
                </a:lnTo>
                <a:lnTo>
                  <a:pt x="1015374" y="312800"/>
                </a:lnTo>
                <a:lnTo>
                  <a:pt x="990130" y="279653"/>
                </a:lnTo>
                <a:lnTo>
                  <a:pt x="1015554" y="246633"/>
                </a:lnTo>
                <a:lnTo>
                  <a:pt x="959662" y="246633"/>
                </a:lnTo>
                <a:lnTo>
                  <a:pt x="912126" y="179450"/>
                </a:lnTo>
                <a:close/>
              </a:path>
              <a:path w="1080770" h="405765">
                <a:moveTo>
                  <a:pt x="1015374" y="312800"/>
                </a:moveTo>
                <a:lnTo>
                  <a:pt x="959573" y="312800"/>
                </a:lnTo>
                <a:lnTo>
                  <a:pt x="1026375" y="398018"/>
                </a:lnTo>
                <a:lnTo>
                  <a:pt x="1080274" y="398018"/>
                </a:lnTo>
                <a:lnTo>
                  <a:pt x="1015374" y="312800"/>
                </a:lnTo>
                <a:close/>
              </a:path>
              <a:path w="1080770" h="405765">
                <a:moveTo>
                  <a:pt x="1067282" y="179450"/>
                </a:moveTo>
                <a:lnTo>
                  <a:pt x="1011478" y="179450"/>
                </a:lnTo>
                <a:lnTo>
                  <a:pt x="959662" y="246633"/>
                </a:lnTo>
                <a:lnTo>
                  <a:pt x="1015554" y="246633"/>
                </a:lnTo>
                <a:lnTo>
                  <a:pt x="1067282" y="179450"/>
                </a:lnTo>
                <a:close/>
              </a:path>
              <a:path w="1080770" h="405765">
                <a:moveTo>
                  <a:pt x="816000" y="179450"/>
                </a:moveTo>
                <a:lnTo>
                  <a:pt x="766483" y="179450"/>
                </a:lnTo>
                <a:lnTo>
                  <a:pt x="766483" y="398018"/>
                </a:lnTo>
                <a:lnTo>
                  <a:pt x="816000" y="398018"/>
                </a:lnTo>
                <a:lnTo>
                  <a:pt x="816000" y="179450"/>
                </a:lnTo>
                <a:close/>
              </a:path>
              <a:path w="1080770" h="405765">
                <a:moveTo>
                  <a:pt x="55702" y="51180"/>
                </a:moveTo>
                <a:lnTo>
                  <a:pt x="0" y="51180"/>
                </a:lnTo>
                <a:lnTo>
                  <a:pt x="0" y="398018"/>
                </a:lnTo>
                <a:lnTo>
                  <a:pt x="51307" y="398018"/>
                </a:lnTo>
                <a:lnTo>
                  <a:pt x="51307" y="254888"/>
                </a:lnTo>
                <a:lnTo>
                  <a:pt x="116333" y="254888"/>
                </a:lnTo>
                <a:lnTo>
                  <a:pt x="112763" y="249936"/>
                </a:lnTo>
                <a:lnTo>
                  <a:pt x="129129" y="246528"/>
                </a:lnTo>
                <a:lnTo>
                  <a:pt x="144186" y="240109"/>
                </a:lnTo>
                <a:lnTo>
                  <a:pt x="157933" y="230665"/>
                </a:lnTo>
                <a:lnTo>
                  <a:pt x="170370" y="218186"/>
                </a:lnTo>
                <a:lnTo>
                  <a:pt x="175190" y="211327"/>
                </a:lnTo>
                <a:lnTo>
                  <a:pt x="51307" y="211327"/>
                </a:lnTo>
                <a:lnTo>
                  <a:pt x="51307" y="97536"/>
                </a:lnTo>
                <a:lnTo>
                  <a:pt x="177997" y="97536"/>
                </a:lnTo>
                <a:lnTo>
                  <a:pt x="174870" y="92463"/>
                </a:lnTo>
                <a:lnTo>
                  <a:pt x="141707" y="64815"/>
                </a:lnTo>
                <a:lnTo>
                  <a:pt x="100695" y="53324"/>
                </a:lnTo>
                <a:lnTo>
                  <a:pt x="64539" y="51226"/>
                </a:lnTo>
                <a:lnTo>
                  <a:pt x="55702" y="51180"/>
                </a:lnTo>
                <a:close/>
              </a:path>
              <a:path w="1080770" h="405765">
                <a:moveTo>
                  <a:pt x="116333" y="254888"/>
                </a:moveTo>
                <a:lnTo>
                  <a:pt x="61785" y="254888"/>
                </a:lnTo>
                <a:lnTo>
                  <a:pt x="161353" y="398018"/>
                </a:lnTo>
                <a:lnTo>
                  <a:pt x="219494" y="398018"/>
                </a:lnTo>
                <a:lnTo>
                  <a:pt x="116333" y="254888"/>
                </a:lnTo>
                <a:close/>
              </a:path>
              <a:path w="1080770" h="405765">
                <a:moveTo>
                  <a:pt x="177997" y="97536"/>
                </a:moveTo>
                <a:lnTo>
                  <a:pt x="57950" y="97536"/>
                </a:lnTo>
                <a:lnTo>
                  <a:pt x="96171" y="101036"/>
                </a:lnTo>
                <a:lnTo>
                  <a:pt x="123472" y="111537"/>
                </a:lnTo>
                <a:lnTo>
                  <a:pt x="139853" y="129039"/>
                </a:lnTo>
                <a:lnTo>
                  <a:pt x="145313" y="153543"/>
                </a:lnTo>
                <a:lnTo>
                  <a:pt x="144873" y="162212"/>
                </a:lnTo>
                <a:lnTo>
                  <a:pt x="124436" y="198127"/>
                </a:lnTo>
                <a:lnTo>
                  <a:pt x="84758" y="210042"/>
                </a:lnTo>
                <a:lnTo>
                  <a:pt x="60197" y="211327"/>
                </a:lnTo>
                <a:lnTo>
                  <a:pt x="175190" y="211327"/>
                </a:lnTo>
                <a:lnTo>
                  <a:pt x="180679" y="203519"/>
                </a:lnTo>
                <a:lnTo>
                  <a:pt x="188040" y="187531"/>
                </a:lnTo>
                <a:lnTo>
                  <a:pt x="192457" y="170233"/>
                </a:lnTo>
                <a:lnTo>
                  <a:pt x="193929" y="151638"/>
                </a:lnTo>
                <a:lnTo>
                  <a:pt x="193154" y="139041"/>
                </a:lnTo>
                <a:lnTo>
                  <a:pt x="190830" y="126777"/>
                </a:lnTo>
                <a:lnTo>
                  <a:pt x="186953" y="114847"/>
                </a:lnTo>
                <a:lnTo>
                  <a:pt x="181521" y="103250"/>
                </a:lnTo>
                <a:lnTo>
                  <a:pt x="177997" y="97536"/>
                </a:lnTo>
                <a:close/>
              </a:path>
              <a:path w="1080770" h="405765">
                <a:moveTo>
                  <a:pt x="800315" y="55245"/>
                </a:moveTo>
                <a:lnTo>
                  <a:pt x="782104" y="55245"/>
                </a:lnTo>
                <a:lnTo>
                  <a:pt x="774433" y="58420"/>
                </a:lnTo>
                <a:lnTo>
                  <a:pt x="768197" y="64770"/>
                </a:lnTo>
                <a:lnTo>
                  <a:pt x="761974" y="71247"/>
                </a:lnTo>
                <a:lnTo>
                  <a:pt x="758863" y="78740"/>
                </a:lnTo>
                <a:lnTo>
                  <a:pt x="758863" y="96393"/>
                </a:lnTo>
                <a:lnTo>
                  <a:pt x="761987" y="103886"/>
                </a:lnTo>
                <a:lnTo>
                  <a:pt x="774458" y="116331"/>
                </a:lnTo>
                <a:lnTo>
                  <a:pt x="782129" y="119506"/>
                </a:lnTo>
                <a:lnTo>
                  <a:pt x="800290" y="119506"/>
                </a:lnTo>
                <a:lnTo>
                  <a:pt x="807961" y="116331"/>
                </a:lnTo>
                <a:lnTo>
                  <a:pt x="820496" y="103886"/>
                </a:lnTo>
                <a:lnTo>
                  <a:pt x="823568" y="96393"/>
                </a:lnTo>
                <a:lnTo>
                  <a:pt x="823568" y="78740"/>
                </a:lnTo>
                <a:lnTo>
                  <a:pt x="820496" y="71247"/>
                </a:lnTo>
                <a:lnTo>
                  <a:pt x="814247" y="64770"/>
                </a:lnTo>
                <a:lnTo>
                  <a:pt x="807999" y="58420"/>
                </a:lnTo>
                <a:lnTo>
                  <a:pt x="800315" y="552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767" y="318008"/>
            <a:ext cx="134556" cy="152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307" y="322579"/>
            <a:ext cx="125730" cy="143510"/>
          </a:xfrm>
          <a:custGeom>
            <a:avLst/>
            <a:gdLst/>
            <a:ahLst/>
            <a:cxnLst/>
            <a:rect l="l" t="t" r="r" b="b"/>
            <a:pathLst>
              <a:path w="125729" h="143509">
                <a:moveTo>
                  <a:pt x="61810" y="0"/>
                </a:moveTo>
                <a:lnTo>
                  <a:pt x="16954" y="20700"/>
                </a:lnTo>
                <a:lnTo>
                  <a:pt x="1059" y="56723"/>
                </a:lnTo>
                <a:lnTo>
                  <a:pt x="0" y="70866"/>
                </a:lnTo>
                <a:lnTo>
                  <a:pt x="1047" y="85363"/>
                </a:lnTo>
                <a:lnTo>
                  <a:pt x="16764" y="122047"/>
                </a:lnTo>
                <a:lnTo>
                  <a:pt x="61810" y="143002"/>
                </a:lnTo>
                <a:lnTo>
                  <a:pt x="75802" y="141714"/>
                </a:lnTo>
                <a:lnTo>
                  <a:pt x="115838" y="111371"/>
                </a:lnTo>
                <a:lnTo>
                  <a:pt x="125412" y="70866"/>
                </a:lnTo>
                <a:lnTo>
                  <a:pt x="124338" y="56413"/>
                </a:lnTo>
                <a:lnTo>
                  <a:pt x="108229" y="20320"/>
                </a:lnTo>
                <a:lnTo>
                  <a:pt x="6181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1402" y="279781"/>
            <a:ext cx="322935" cy="227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802" y="278002"/>
            <a:ext cx="222250" cy="232410"/>
          </a:xfrm>
          <a:custGeom>
            <a:avLst/>
            <a:gdLst/>
            <a:ahLst/>
            <a:cxnLst/>
            <a:rect l="l" t="t" r="r" b="b"/>
            <a:pathLst>
              <a:path w="222250" h="232409">
                <a:moveTo>
                  <a:pt x="103695" y="0"/>
                </a:moveTo>
                <a:lnTo>
                  <a:pt x="141643" y="7905"/>
                </a:lnTo>
                <a:lnTo>
                  <a:pt x="171742" y="31623"/>
                </a:lnTo>
                <a:lnTo>
                  <a:pt x="172669" y="32766"/>
                </a:lnTo>
                <a:lnTo>
                  <a:pt x="172669" y="6350"/>
                </a:lnTo>
                <a:lnTo>
                  <a:pt x="222186" y="6350"/>
                </a:lnTo>
                <a:lnTo>
                  <a:pt x="222186" y="224917"/>
                </a:lnTo>
                <a:lnTo>
                  <a:pt x="172669" y="224917"/>
                </a:lnTo>
                <a:lnTo>
                  <a:pt x="172669" y="200406"/>
                </a:lnTo>
                <a:lnTo>
                  <a:pt x="171754" y="201549"/>
                </a:lnTo>
                <a:lnTo>
                  <a:pt x="157934" y="214903"/>
                </a:lnTo>
                <a:lnTo>
                  <a:pt x="142208" y="224472"/>
                </a:lnTo>
                <a:lnTo>
                  <a:pt x="124577" y="230231"/>
                </a:lnTo>
                <a:lnTo>
                  <a:pt x="105041" y="232156"/>
                </a:lnTo>
                <a:lnTo>
                  <a:pt x="82086" y="229993"/>
                </a:lnTo>
                <a:lnTo>
                  <a:pt x="43719" y="212760"/>
                </a:lnTo>
                <a:lnTo>
                  <a:pt x="15923" y="179589"/>
                </a:lnTo>
                <a:lnTo>
                  <a:pt x="1769" y="137767"/>
                </a:lnTo>
                <a:lnTo>
                  <a:pt x="0" y="114046"/>
                </a:lnTo>
                <a:lnTo>
                  <a:pt x="1781" y="91684"/>
                </a:lnTo>
                <a:lnTo>
                  <a:pt x="16035" y="51627"/>
                </a:lnTo>
                <a:lnTo>
                  <a:pt x="43904" y="19073"/>
                </a:lnTo>
                <a:lnTo>
                  <a:pt x="81494" y="2119"/>
                </a:lnTo>
                <a:lnTo>
                  <a:pt x="103695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227" y="197865"/>
            <a:ext cx="103149" cy="12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782" y="155575"/>
            <a:ext cx="73901" cy="73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491" y="156082"/>
            <a:ext cx="219710" cy="347345"/>
          </a:xfrm>
          <a:custGeom>
            <a:avLst/>
            <a:gdLst/>
            <a:ahLst/>
            <a:cxnLst/>
            <a:rect l="l" t="t" r="r" b="b"/>
            <a:pathLst>
              <a:path w="219710" h="347345">
                <a:moveTo>
                  <a:pt x="0" y="0"/>
                </a:moveTo>
                <a:lnTo>
                  <a:pt x="55702" y="0"/>
                </a:lnTo>
                <a:lnTo>
                  <a:pt x="64539" y="45"/>
                </a:lnTo>
                <a:lnTo>
                  <a:pt x="108484" y="3438"/>
                </a:lnTo>
                <a:lnTo>
                  <a:pt x="149529" y="17780"/>
                </a:lnTo>
                <a:lnTo>
                  <a:pt x="181521" y="52070"/>
                </a:lnTo>
                <a:lnTo>
                  <a:pt x="193929" y="100457"/>
                </a:lnTo>
                <a:lnTo>
                  <a:pt x="192457" y="119052"/>
                </a:lnTo>
                <a:lnTo>
                  <a:pt x="170370" y="167005"/>
                </a:lnTo>
                <a:lnTo>
                  <a:pt x="129129" y="195347"/>
                </a:lnTo>
                <a:lnTo>
                  <a:pt x="112763" y="198755"/>
                </a:lnTo>
                <a:lnTo>
                  <a:pt x="219494" y="346837"/>
                </a:lnTo>
                <a:lnTo>
                  <a:pt x="161353" y="346837"/>
                </a:lnTo>
                <a:lnTo>
                  <a:pt x="61785" y="203708"/>
                </a:lnTo>
                <a:lnTo>
                  <a:pt x="51307" y="203708"/>
                </a:lnTo>
                <a:lnTo>
                  <a:pt x="51307" y="346837"/>
                </a:lnTo>
                <a:lnTo>
                  <a:pt x="0" y="3468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834" y="104902"/>
            <a:ext cx="222250" cy="405765"/>
          </a:xfrm>
          <a:custGeom>
            <a:avLst/>
            <a:gdLst/>
            <a:ahLst/>
            <a:cxnLst/>
            <a:rect l="l" t="t" r="r" b="b"/>
            <a:pathLst>
              <a:path w="222250" h="405765">
                <a:moveTo>
                  <a:pt x="172669" y="0"/>
                </a:moveTo>
                <a:lnTo>
                  <a:pt x="222186" y="0"/>
                </a:lnTo>
                <a:lnTo>
                  <a:pt x="222186" y="398018"/>
                </a:lnTo>
                <a:lnTo>
                  <a:pt x="172669" y="398018"/>
                </a:lnTo>
                <a:lnTo>
                  <a:pt x="172669" y="373125"/>
                </a:lnTo>
                <a:lnTo>
                  <a:pt x="172351" y="373507"/>
                </a:lnTo>
                <a:lnTo>
                  <a:pt x="137420" y="398881"/>
                </a:lnTo>
                <a:lnTo>
                  <a:pt x="105041" y="405257"/>
                </a:lnTo>
                <a:lnTo>
                  <a:pt x="81900" y="403094"/>
                </a:lnTo>
                <a:lnTo>
                  <a:pt x="43419" y="385861"/>
                </a:lnTo>
                <a:lnTo>
                  <a:pt x="15794" y="352690"/>
                </a:lnTo>
                <a:lnTo>
                  <a:pt x="1754" y="310868"/>
                </a:lnTo>
                <a:lnTo>
                  <a:pt x="0" y="287147"/>
                </a:lnTo>
                <a:lnTo>
                  <a:pt x="1781" y="264785"/>
                </a:lnTo>
                <a:lnTo>
                  <a:pt x="16035" y="224728"/>
                </a:lnTo>
                <a:lnTo>
                  <a:pt x="43877" y="192174"/>
                </a:lnTo>
                <a:lnTo>
                  <a:pt x="81243" y="175220"/>
                </a:lnTo>
                <a:lnTo>
                  <a:pt x="103238" y="173100"/>
                </a:lnTo>
                <a:lnTo>
                  <a:pt x="123371" y="175077"/>
                </a:lnTo>
                <a:lnTo>
                  <a:pt x="141498" y="181006"/>
                </a:lnTo>
                <a:lnTo>
                  <a:pt x="157618" y="190888"/>
                </a:lnTo>
                <a:lnTo>
                  <a:pt x="171729" y="204724"/>
                </a:lnTo>
                <a:lnTo>
                  <a:pt x="172669" y="205994"/>
                </a:lnTo>
                <a:lnTo>
                  <a:pt x="17266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1439" y="148844"/>
            <a:ext cx="765175" cy="361315"/>
          </a:xfrm>
          <a:custGeom>
            <a:avLst/>
            <a:gdLst/>
            <a:ahLst/>
            <a:cxnLst/>
            <a:rect l="l" t="t" r="r" b="b"/>
            <a:pathLst>
              <a:path w="765175" h="361315">
                <a:moveTo>
                  <a:pt x="358140" y="129158"/>
                </a:moveTo>
                <a:lnTo>
                  <a:pt x="312864" y="137556"/>
                </a:lnTo>
                <a:lnTo>
                  <a:pt x="275209" y="162813"/>
                </a:lnTo>
                <a:lnTo>
                  <a:pt x="249951" y="200167"/>
                </a:lnTo>
                <a:lnTo>
                  <a:pt x="241553" y="245236"/>
                </a:lnTo>
                <a:lnTo>
                  <a:pt x="243653" y="268688"/>
                </a:lnTo>
                <a:lnTo>
                  <a:pt x="260520" y="309923"/>
                </a:lnTo>
                <a:lnTo>
                  <a:pt x="293167" y="342348"/>
                </a:lnTo>
                <a:lnTo>
                  <a:pt x="334593" y="359199"/>
                </a:lnTo>
                <a:lnTo>
                  <a:pt x="358140" y="361314"/>
                </a:lnTo>
                <a:lnTo>
                  <a:pt x="381742" y="359199"/>
                </a:lnTo>
                <a:lnTo>
                  <a:pt x="403415" y="352869"/>
                </a:lnTo>
                <a:lnTo>
                  <a:pt x="423183" y="342348"/>
                </a:lnTo>
                <a:lnTo>
                  <a:pt x="441071" y="327659"/>
                </a:lnTo>
                <a:lnTo>
                  <a:pt x="452452" y="313943"/>
                </a:lnTo>
                <a:lnTo>
                  <a:pt x="358140" y="313943"/>
                </a:lnTo>
                <a:lnTo>
                  <a:pt x="344820" y="312677"/>
                </a:lnTo>
                <a:lnTo>
                  <a:pt x="310768" y="293623"/>
                </a:lnTo>
                <a:lnTo>
                  <a:pt x="292193" y="258581"/>
                </a:lnTo>
                <a:lnTo>
                  <a:pt x="290957" y="244982"/>
                </a:lnTo>
                <a:lnTo>
                  <a:pt x="292195" y="231386"/>
                </a:lnTo>
                <a:lnTo>
                  <a:pt x="310768" y="196596"/>
                </a:lnTo>
                <a:lnTo>
                  <a:pt x="344808" y="177772"/>
                </a:lnTo>
                <a:lnTo>
                  <a:pt x="358140" y="176529"/>
                </a:lnTo>
                <a:lnTo>
                  <a:pt x="452539" y="176529"/>
                </a:lnTo>
                <a:lnTo>
                  <a:pt x="441071" y="162813"/>
                </a:lnTo>
                <a:lnTo>
                  <a:pt x="423237" y="148072"/>
                </a:lnTo>
                <a:lnTo>
                  <a:pt x="403463" y="137556"/>
                </a:lnTo>
                <a:lnTo>
                  <a:pt x="381760" y="131256"/>
                </a:lnTo>
                <a:lnTo>
                  <a:pt x="358140" y="129158"/>
                </a:lnTo>
                <a:close/>
              </a:path>
              <a:path w="765175" h="361315">
                <a:moveTo>
                  <a:pt x="452539" y="176529"/>
                </a:moveTo>
                <a:lnTo>
                  <a:pt x="358140" y="176529"/>
                </a:lnTo>
                <a:lnTo>
                  <a:pt x="371473" y="177792"/>
                </a:lnTo>
                <a:lnTo>
                  <a:pt x="383841" y="181578"/>
                </a:lnTo>
                <a:lnTo>
                  <a:pt x="414285" y="207299"/>
                </a:lnTo>
                <a:lnTo>
                  <a:pt x="425322" y="244982"/>
                </a:lnTo>
                <a:lnTo>
                  <a:pt x="424078" y="258601"/>
                </a:lnTo>
                <a:lnTo>
                  <a:pt x="405510" y="293496"/>
                </a:lnTo>
                <a:lnTo>
                  <a:pt x="371432" y="312679"/>
                </a:lnTo>
                <a:lnTo>
                  <a:pt x="358140" y="313943"/>
                </a:lnTo>
                <a:lnTo>
                  <a:pt x="452452" y="313943"/>
                </a:lnTo>
                <a:lnTo>
                  <a:pt x="455832" y="309870"/>
                </a:lnTo>
                <a:lnTo>
                  <a:pt x="466391" y="290210"/>
                </a:lnTo>
                <a:lnTo>
                  <a:pt x="472735" y="268670"/>
                </a:lnTo>
                <a:lnTo>
                  <a:pt x="474853" y="245236"/>
                </a:lnTo>
                <a:lnTo>
                  <a:pt x="472753" y="221732"/>
                </a:lnTo>
                <a:lnTo>
                  <a:pt x="466439" y="200167"/>
                </a:lnTo>
                <a:lnTo>
                  <a:pt x="455886" y="180532"/>
                </a:lnTo>
                <a:lnTo>
                  <a:pt x="452539" y="176529"/>
                </a:lnTo>
                <a:close/>
              </a:path>
              <a:path w="765175" h="361315">
                <a:moveTo>
                  <a:pt x="560959" y="135508"/>
                </a:moveTo>
                <a:lnTo>
                  <a:pt x="511428" y="135508"/>
                </a:lnTo>
                <a:lnTo>
                  <a:pt x="511428" y="354075"/>
                </a:lnTo>
                <a:lnTo>
                  <a:pt x="560959" y="354075"/>
                </a:lnTo>
                <a:lnTo>
                  <a:pt x="561054" y="239264"/>
                </a:lnTo>
                <a:lnTo>
                  <a:pt x="561340" y="232600"/>
                </a:lnTo>
                <a:lnTo>
                  <a:pt x="571118" y="191642"/>
                </a:lnTo>
                <a:lnTo>
                  <a:pt x="595757" y="176529"/>
                </a:lnTo>
                <a:lnTo>
                  <a:pt x="635622" y="176529"/>
                </a:lnTo>
                <a:lnTo>
                  <a:pt x="645067" y="157860"/>
                </a:lnTo>
                <a:lnTo>
                  <a:pt x="560959" y="157860"/>
                </a:lnTo>
                <a:lnTo>
                  <a:pt x="560959" y="135508"/>
                </a:lnTo>
                <a:close/>
              </a:path>
              <a:path w="765175" h="361315">
                <a:moveTo>
                  <a:pt x="635622" y="176529"/>
                </a:moveTo>
                <a:lnTo>
                  <a:pt x="605282" y="176529"/>
                </a:lnTo>
                <a:lnTo>
                  <a:pt x="611778" y="177055"/>
                </a:lnTo>
                <a:lnTo>
                  <a:pt x="618299" y="178641"/>
                </a:lnTo>
                <a:lnTo>
                  <a:pt x="624820" y="181298"/>
                </a:lnTo>
                <a:lnTo>
                  <a:pt x="631316" y="185038"/>
                </a:lnTo>
                <a:lnTo>
                  <a:pt x="635622" y="176529"/>
                </a:lnTo>
                <a:close/>
              </a:path>
              <a:path w="765175" h="361315">
                <a:moveTo>
                  <a:pt x="615187" y="129158"/>
                </a:moveTo>
                <a:lnTo>
                  <a:pt x="577596" y="140842"/>
                </a:lnTo>
                <a:lnTo>
                  <a:pt x="560959" y="157860"/>
                </a:lnTo>
                <a:lnTo>
                  <a:pt x="645067" y="157860"/>
                </a:lnTo>
                <a:lnTo>
                  <a:pt x="652907" y="142366"/>
                </a:lnTo>
                <a:lnTo>
                  <a:pt x="643262" y="136606"/>
                </a:lnTo>
                <a:lnTo>
                  <a:pt x="633761" y="132476"/>
                </a:lnTo>
                <a:lnTo>
                  <a:pt x="624403" y="129990"/>
                </a:lnTo>
                <a:lnTo>
                  <a:pt x="615187" y="129158"/>
                </a:lnTo>
                <a:close/>
              </a:path>
              <a:path w="765175" h="361315">
                <a:moveTo>
                  <a:pt x="725678" y="181863"/>
                </a:moveTo>
                <a:lnTo>
                  <a:pt x="676147" y="181863"/>
                </a:lnTo>
                <a:lnTo>
                  <a:pt x="676147" y="354075"/>
                </a:lnTo>
                <a:lnTo>
                  <a:pt x="725678" y="354075"/>
                </a:lnTo>
                <a:lnTo>
                  <a:pt x="725678" y="181863"/>
                </a:lnTo>
                <a:close/>
              </a:path>
              <a:path w="765175" h="361315">
                <a:moveTo>
                  <a:pt x="765047" y="135508"/>
                </a:moveTo>
                <a:lnTo>
                  <a:pt x="654177" y="135508"/>
                </a:lnTo>
                <a:lnTo>
                  <a:pt x="654177" y="181863"/>
                </a:lnTo>
                <a:lnTo>
                  <a:pt x="765047" y="181863"/>
                </a:lnTo>
                <a:lnTo>
                  <a:pt x="765047" y="135508"/>
                </a:lnTo>
                <a:close/>
              </a:path>
              <a:path w="765175" h="361315">
                <a:moveTo>
                  <a:pt x="725678" y="55245"/>
                </a:moveTo>
                <a:lnTo>
                  <a:pt x="676147" y="55245"/>
                </a:lnTo>
                <a:lnTo>
                  <a:pt x="676147" y="135508"/>
                </a:lnTo>
                <a:lnTo>
                  <a:pt x="725678" y="135508"/>
                </a:lnTo>
                <a:lnTo>
                  <a:pt x="725678" y="55245"/>
                </a:lnTo>
                <a:close/>
              </a:path>
              <a:path w="765175" h="361315">
                <a:moveTo>
                  <a:pt x="51688" y="248538"/>
                </a:moveTo>
                <a:lnTo>
                  <a:pt x="0" y="258952"/>
                </a:lnTo>
                <a:lnTo>
                  <a:pt x="4329" y="281120"/>
                </a:lnTo>
                <a:lnTo>
                  <a:pt x="11779" y="300942"/>
                </a:lnTo>
                <a:lnTo>
                  <a:pt x="35940" y="333501"/>
                </a:lnTo>
                <a:lnTo>
                  <a:pt x="69468" y="354361"/>
                </a:lnTo>
                <a:lnTo>
                  <a:pt x="109093" y="361314"/>
                </a:lnTo>
                <a:lnTo>
                  <a:pt x="131954" y="359364"/>
                </a:lnTo>
                <a:lnTo>
                  <a:pt x="172011" y="343794"/>
                </a:lnTo>
                <a:lnTo>
                  <a:pt x="203471" y="313555"/>
                </a:lnTo>
                <a:lnTo>
                  <a:pt x="203743" y="313054"/>
                </a:lnTo>
                <a:lnTo>
                  <a:pt x="112648" y="313054"/>
                </a:lnTo>
                <a:lnTo>
                  <a:pt x="100214" y="311983"/>
                </a:lnTo>
                <a:lnTo>
                  <a:pt x="61243" y="286525"/>
                </a:lnTo>
                <a:lnTo>
                  <a:pt x="52619" y="262852"/>
                </a:lnTo>
                <a:lnTo>
                  <a:pt x="51688" y="248538"/>
                </a:lnTo>
                <a:close/>
              </a:path>
              <a:path w="765175" h="361315">
                <a:moveTo>
                  <a:pt x="119379" y="0"/>
                </a:moveTo>
                <a:lnTo>
                  <a:pt x="80041" y="6286"/>
                </a:lnTo>
                <a:lnTo>
                  <a:pt x="46228" y="25146"/>
                </a:lnTo>
                <a:lnTo>
                  <a:pt x="17170" y="71973"/>
                </a:lnTo>
                <a:lnTo>
                  <a:pt x="15240" y="91566"/>
                </a:lnTo>
                <a:lnTo>
                  <a:pt x="16523" y="107832"/>
                </a:lnTo>
                <a:lnTo>
                  <a:pt x="35687" y="146176"/>
                </a:lnTo>
                <a:lnTo>
                  <a:pt x="73245" y="172394"/>
                </a:lnTo>
                <a:lnTo>
                  <a:pt x="120268" y="191770"/>
                </a:lnTo>
                <a:lnTo>
                  <a:pt x="130488" y="197195"/>
                </a:lnTo>
                <a:lnTo>
                  <a:pt x="162290" y="222686"/>
                </a:lnTo>
                <a:lnTo>
                  <a:pt x="170434" y="251332"/>
                </a:lnTo>
                <a:lnTo>
                  <a:pt x="169390" y="263550"/>
                </a:lnTo>
                <a:lnTo>
                  <a:pt x="145135" y="302875"/>
                </a:lnTo>
                <a:lnTo>
                  <a:pt x="112648" y="313054"/>
                </a:lnTo>
                <a:lnTo>
                  <a:pt x="203743" y="313054"/>
                </a:lnTo>
                <a:lnTo>
                  <a:pt x="213629" y="294862"/>
                </a:lnTo>
                <a:lnTo>
                  <a:pt x="219715" y="274121"/>
                </a:lnTo>
                <a:lnTo>
                  <a:pt x="221741" y="251332"/>
                </a:lnTo>
                <a:lnTo>
                  <a:pt x="220315" y="231900"/>
                </a:lnTo>
                <a:lnTo>
                  <a:pt x="199009" y="186054"/>
                </a:lnTo>
                <a:lnTo>
                  <a:pt x="154449" y="154265"/>
                </a:lnTo>
                <a:lnTo>
                  <a:pt x="113665" y="137667"/>
                </a:lnTo>
                <a:lnTo>
                  <a:pt x="93069" y="127946"/>
                </a:lnTo>
                <a:lnTo>
                  <a:pt x="78343" y="117046"/>
                </a:lnTo>
                <a:lnTo>
                  <a:pt x="69498" y="104931"/>
                </a:lnTo>
                <a:lnTo>
                  <a:pt x="66547" y="91566"/>
                </a:lnTo>
                <a:lnTo>
                  <a:pt x="67548" y="82615"/>
                </a:lnTo>
                <a:lnTo>
                  <a:pt x="99520" y="51244"/>
                </a:lnTo>
                <a:lnTo>
                  <a:pt x="118490" y="48132"/>
                </a:lnTo>
                <a:lnTo>
                  <a:pt x="204825" y="48132"/>
                </a:lnTo>
                <a:lnTo>
                  <a:pt x="193782" y="32093"/>
                </a:lnTo>
                <a:lnTo>
                  <a:pt x="172783" y="14271"/>
                </a:lnTo>
                <a:lnTo>
                  <a:pt x="147974" y="3569"/>
                </a:lnTo>
                <a:lnTo>
                  <a:pt x="119379" y="0"/>
                </a:lnTo>
                <a:close/>
              </a:path>
              <a:path w="765175" h="361315">
                <a:moveTo>
                  <a:pt x="204825" y="48132"/>
                </a:moveTo>
                <a:lnTo>
                  <a:pt x="118490" y="48132"/>
                </a:lnTo>
                <a:lnTo>
                  <a:pt x="134064" y="50131"/>
                </a:lnTo>
                <a:lnTo>
                  <a:pt x="148018" y="56118"/>
                </a:lnTo>
                <a:lnTo>
                  <a:pt x="160353" y="66081"/>
                </a:lnTo>
                <a:lnTo>
                  <a:pt x="171069" y="80009"/>
                </a:lnTo>
                <a:lnTo>
                  <a:pt x="210947" y="57023"/>
                </a:lnTo>
                <a:lnTo>
                  <a:pt x="204825" y="48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52397" y="325374"/>
            <a:ext cx="134620" cy="137795"/>
          </a:xfrm>
          <a:custGeom>
            <a:avLst/>
            <a:gdLst/>
            <a:ahLst/>
            <a:cxnLst/>
            <a:rect l="l" t="t" r="r" b="b"/>
            <a:pathLst>
              <a:path w="134619" h="137795">
                <a:moveTo>
                  <a:pt x="67182" y="0"/>
                </a:moveTo>
                <a:lnTo>
                  <a:pt x="30142" y="11251"/>
                </a:lnTo>
                <a:lnTo>
                  <a:pt x="4952" y="42259"/>
                </a:lnTo>
                <a:lnTo>
                  <a:pt x="0" y="68452"/>
                </a:lnTo>
                <a:lnTo>
                  <a:pt x="1238" y="82071"/>
                </a:lnTo>
                <a:lnTo>
                  <a:pt x="19811" y="117093"/>
                </a:lnTo>
                <a:lnTo>
                  <a:pt x="53869" y="136149"/>
                </a:lnTo>
                <a:lnTo>
                  <a:pt x="67182" y="137413"/>
                </a:lnTo>
                <a:lnTo>
                  <a:pt x="80496" y="136147"/>
                </a:lnTo>
                <a:lnTo>
                  <a:pt x="114553" y="116966"/>
                </a:lnTo>
                <a:lnTo>
                  <a:pt x="133127" y="82051"/>
                </a:lnTo>
                <a:lnTo>
                  <a:pt x="134365" y="68452"/>
                </a:lnTo>
                <a:lnTo>
                  <a:pt x="133147" y="54875"/>
                </a:lnTo>
                <a:lnTo>
                  <a:pt x="114680" y="20193"/>
                </a:lnTo>
                <a:lnTo>
                  <a:pt x="80516" y="1262"/>
                </a:lnTo>
                <a:lnTo>
                  <a:pt x="67182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8297" y="273431"/>
            <a:ext cx="150622" cy="234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2994" y="278002"/>
            <a:ext cx="233679" cy="232410"/>
          </a:xfrm>
          <a:custGeom>
            <a:avLst/>
            <a:gdLst/>
            <a:ahLst/>
            <a:cxnLst/>
            <a:rect l="l" t="t" r="r" b="b"/>
            <a:pathLst>
              <a:path w="233680" h="232409">
                <a:moveTo>
                  <a:pt x="116586" y="0"/>
                </a:moveTo>
                <a:lnTo>
                  <a:pt x="161909" y="8397"/>
                </a:lnTo>
                <a:lnTo>
                  <a:pt x="199517" y="33654"/>
                </a:lnTo>
                <a:lnTo>
                  <a:pt x="224885" y="71008"/>
                </a:lnTo>
                <a:lnTo>
                  <a:pt x="233299" y="116077"/>
                </a:lnTo>
                <a:lnTo>
                  <a:pt x="231181" y="139511"/>
                </a:lnTo>
                <a:lnTo>
                  <a:pt x="214278" y="180711"/>
                </a:lnTo>
                <a:lnTo>
                  <a:pt x="181629" y="213189"/>
                </a:lnTo>
                <a:lnTo>
                  <a:pt x="140188" y="230040"/>
                </a:lnTo>
                <a:lnTo>
                  <a:pt x="116586" y="232156"/>
                </a:lnTo>
                <a:lnTo>
                  <a:pt x="93039" y="230040"/>
                </a:lnTo>
                <a:lnTo>
                  <a:pt x="51613" y="213189"/>
                </a:lnTo>
                <a:lnTo>
                  <a:pt x="18966" y="180764"/>
                </a:lnTo>
                <a:lnTo>
                  <a:pt x="2099" y="139529"/>
                </a:lnTo>
                <a:lnTo>
                  <a:pt x="0" y="116077"/>
                </a:lnTo>
                <a:lnTo>
                  <a:pt x="2097" y="92573"/>
                </a:lnTo>
                <a:lnTo>
                  <a:pt x="18913" y="51373"/>
                </a:lnTo>
                <a:lnTo>
                  <a:pt x="51542" y="18913"/>
                </a:lnTo>
                <a:lnTo>
                  <a:pt x="92983" y="2097"/>
                </a:lnTo>
                <a:lnTo>
                  <a:pt x="116586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617" y="204088"/>
            <a:ext cx="111125" cy="299085"/>
          </a:xfrm>
          <a:custGeom>
            <a:avLst/>
            <a:gdLst/>
            <a:ahLst/>
            <a:cxnLst/>
            <a:rect l="l" t="t" r="r" b="b"/>
            <a:pathLst>
              <a:path w="111125" h="299084">
                <a:moveTo>
                  <a:pt x="21970" y="0"/>
                </a:moveTo>
                <a:lnTo>
                  <a:pt x="71500" y="0"/>
                </a:lnTo>
                <a:lnTo>
                  <a:pt x="71500" y="80263"/>
                </a:lnTo>
                <a:lnTo>
                  <a:pt x="110870" y="80263"/>
                </a:lnTo>
                <a:lnTo>
                  <a:pt x="110870" y="126618"/>
                </a:lnTo>
                <a:lnTo>
                  <a:pt x="71500" y="126618"/>
                </a:lnTo>
                <a:lnTo>
                  <a:pt x="71500" y="298830"/>
                </a:lnTo>
                <a:lnTo>
                  <a:pt x="21970" y="298830"/>
                </a:lnTo>
                <a:lnTo>
                  <a:pt x="21970" y="126618"/>
                </a:lnTo>
                <a:lnTo>
                  <a:pt x="0" y="126618"/>
                </a:lnTo>
                <a:lnTo>
                  <a:pt x="0" y="80263"/>
                </a:lnTo>
                <a:lnTo>
                  <a:pt x="21970" y="80263"/>
                </a:lnTo>
                <a:lnTo>
                  <a:pt x="21970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1439" y="148844"/>
            <a:ext cx="222250" cy="361315"/>
          </a:xfrm>
          <a:custGeom>
            <a:avLst/>
            <a:gdLst/>
            <a:ahLst/>
            <a:cxnLst/>
            <a:rect l="l" t="t" r="r" b="b"/>
            <a:pathLst>
              <a:path w="222250" h="361315">
                <a:moveTo>
                  <a:pt x="119379" y="0"/>
                </a:moveTo>
                <a:lnTo>
                  <a:pt x="147974" y="3569"/>
                </a:lnTo>
                <a:lnTo>
                  <a:pt x="172783" y="14271"/>
                </a:lnTo>
                <a:lnTo>
                  <a:pt x="193782" y="32093"/>
                </a:lnTo>
                <a:lnTo>
                  <a:pt x="210947" y="57023"/>
                </a:lnTo>
                <a:lnTo>
                  <a:pt x="171069" y="80009"/>
                </a:lnTo>
                <a:lnTo>
                  <a:pt x="160353" y="66081"/>
                </a:lnTo>
                <a:lnTo>
                  <a:pt x="148018" y="56118"/>
                </a:lnTo>
                <a:lnTo>
                  <a:pt x="134064" y="50131"/>
                </a:lnTo>
                <a:lnTo>
                  <a:pt x="118490" y="48132"/>
                </a:lnTo>
                <a:lnTo>
                  <a:pt x="108749" y="48914"/>
                </a:lnTo>
                <a:lnTo>
                  <a:pt x="70548" y="74437"/>
                </a:lnTo>
                <a:lnTo>
                  <a:pt x="66547" y="91566"/>
                </a:lnTo>
                <a:lnTo>
                  <a:pt x="69498" y="104931"/>
                </a:lnTo>
                <a:lnTo>
                  <a:pt x="78343" y="117046"/>
                </a:lnTo>
                <a:lnTo>
                  <a:pt x="93069" y="127946"/>
                </a:lnTo>
                <a:lnTo>
                  <a:pt x="113665" y="137667"/>
                </a:lnTo>
                <a:lnTo>
                  <a:pt x="134873" y="145669"/>
                </a:lnTo>
                <a:lnTo>
                  <a:pt x="154449" y="154265"/>
                </a:lnTo>
                <a:lnTo>
                  <a:pt x="199009" y="186054"/>
                </a:lnTo>
                <a:lnTo>
                  <a:pt x="220315" y="231900"/>
                </a:lnTo>
                <a:lnTo>
                  <a:pt x="221741" y="251332"/>
                </a:lnTo>
                <a:lnTo>
                  <a:pt x="219715" y="274121"/>
                </a:lnTo>
                <a:lnTo>
                  <a:pt x="203471" y="313555"/>
                </a:lnTo>
                <a:lnTo>
                  <a:pt x="172011" y="343794"/>
                </a:lnTo>
                <a:lnTo>
                  <a:pt x="131954" y="359364"/>
                </a:lnTo>
                <a:lnTo>
                  <a:pt x="109093" y="361314"/>
                </a:lnTo>
                <a:lnTo>
                  <a:pt x="88518" y="359576"/>
                </a:lnTo>
                <a:lnTo>
                  <a:pt x="51943" y="345670"/>
                </a:lnTo>
                <a:lnTo>
                  <a:pt x="22324" y="318406"/>
                </a:lnTo>
                <a:lnTo>
                  <a:pt x="4329" y="281120"/>
                </a:lnTo>
                <a:lnTo>
                  <a:pt x="0" y="258952"/>
                </a:lnTo>
                <a:lnTo>
                  <a:pt x="51688" y="248538"/>
                </a:lnTo>
                <a:lnTo>
                  <a:pt x="52619" y="262852"/>
                </a:lnTo>
                <a:lnTo>
                  <a:pt x="55800" y="275510"/>
                </a:lnTo>
                <a:lnTo>
                  <a:pt x="88804" y="308768"/>
                </a:lnTo>
                <a:lnTo>
                  <a:pt x="112648" y="313054"/>
                </a:lnTo>
                <a:lnTo>
                  <a:pt x="124509" y="311931"/>
                </a:lnTo>
                <a:lnTo>
                  <a:pt x="161111" y="285319"/>
                </a:lnTo>
                <a:lnTo>
                  <a:pt x="170434" y="251332"/>
                </a:lnTo>
                <a:lnTo>
                  <a:pt x="169529" y="240593"/>
                </a:lnTo>
                <a:lnTo>
                  <a:pt x="139827" y="202977"/>
                </a:lnTo>
                <a:lnTo>
                  <a:pt x="88772" y="179324"/>
                </a:lnTo>
                <a:lnTo>
                  <a:pt x="73245" y="172394"/>
                </a:lnTo>
                <a:lnTo>
                  <a:pt x="35687" y="146176"/>
                </a:lnTo>
                <a:lnTo>
                  <a:pt x="16523" y="107832"/>
                </a:lnTo>
                <a:lnTo>
                  <a:pt x="15240" y="91566"/>
                </a:lnTo>
                <a:lnTo>
                  <a:pt x="17170" y="71973"/>
                </a:lnTo>
                <a:lnTo>
                  <a:pt x="46228" y="25146"/>
                </a:lnTo>
                <a:lnTo>
                  <a:pt x="80041" y="6286"/>
                </a:lnTo>
                <a:lnTo>
                  <a:pt x="99020" y="1571"/>
                </a:lnTo>
                <a:lnTo>
                  <a:pt x="119379" y="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06146" y="972438"/>
            <a:ext cx="22237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65" dirty="0">
                <a:solidFill>
                  <a:srgbClr val="0F243E"/>
                </a:solidFill>
                <a:latin typeface="Arial"/>
                <a:cs typeface="Arial"/>
              </a:rPr>
              <a:t>2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14045" y="1883689"/>
          <a:ext cx="1502410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667125" y="1883689"/>
          <a:ext cx="150304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020559" y="1883689"/>
          <a:ext cx="150177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0373614" y="1883689"/>
          <a:ext cx="1503044" cy="4298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097">
                <a:tc>
                  <a:txBody>
                    <a:bodyPr/>
                    <a:lstStyle/>
                    <a:p>
                      <a:pPr marR="3175" algn="ctr">
                        <a:lnSpc>
                          <a:spcPts val="342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342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1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359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7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70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3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245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2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5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R="3175" algn="ctr">
                        <a:lnSpc>
                          <a:spcPts val="4140"/>
                        </a:lnSpc>
                      </a:pPr>
                      <a:r>
                        <a:rPr sz="36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8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4140"/>
                        </a:lnSpc>
                      </a:pPr>
                      <a:r>
                        <a:rPr sz="3600" b="1" dirty="0">
                          <a:latin typeface="Calibri"/>
                          <a:cs typeface="Calibri"/>
                        </a:rPr>
                        <a:t>9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object 22"/>
          <p:cNvSpPr/>
          <p:nvPr/>
        </p:nvSpPr>
        <p:spPr>
          <a:xfrm>
            <a:off x="2056638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5" y="0"/>
                </a:moveTo>
                <a:lnTo>
                  <a:pt x="1072895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5" y="448056"/>
                </a:lnTo>
                <a:lnTo>
                  <a:pt x="1072895" y="597408"/>
                </a:lnTo>
                <a:lnTo>
                  <a:pt x="1371600" y="298704"/>
                </a:lnTo>
                <a:lnTo>
                  <a:pt x="10728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6638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5" y="149352"/>
                </a:lnTo>
                <a:lnTo>
                  <a:pt x="1072895" y="0"/>
                </a:lnTo>
                <a:lnTo>
                  <a:pt x="1371600" y="298704"/>
                </a:lnTo>
                <a:lnTo>
                  <a:pt x="1072895" y="597408"/>
                </a:lnTo>
                <a:lnTo>
                  <a:pt x="1072895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21076" y="3761308"/>
            <a:ext cx="2901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36870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6" y="0"/>
                </a:moveTo>
                <a:lnTo>
                  <a:pt x="1072896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6" y="448056"/>
                </a:lnTo>
                <a:lnTo>
                  <a:pt x="1072896" y="597408"/>
                </a:lnTo>
                <a:lnTo>
                  <a:pt x="1371600" y="298704"/>
                </a:lnTo>
                <a:lnTo>
                  <a:pt x="10728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36870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6" y="149352"/>
                </a:lnTo>
                <a:lnTo>
                  <a:pt x="1072896" y="0"/>
                </a:lnTo>
                <a:lnTo>
                  <a:pt x="1371600" y="298704"/>
                </a:lnTo>
                <a:lnTo>
                  <a:pt x="1072896" y="597408"/>
                </a:lnTo>
                <a:lnTo>
                  <a:pt x="1072896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28157" y="3761308"/>
            <a:ext cx="43815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34806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1072896" y="0"/>
                </a:moveTo>
                <a:lnTo>
                  <a:pt x="1072896" y="149352"/>
                </a:lnTo>
                <a:lnTo>
                  <a:pt x="0" y="149352"/>
                </a:lnTo>
                <a:lnTo>
                  <a:pt x="0" y="448056"/>
                </a:lnTo>
                <a:lnTo>
                  <a:pt x="1072896" y="448056"/>
                </a:lnTo>
                <a:lnTo>
                  <a:pt x="1072896" y="597408"/>
                </a:lnTo>
                <a:lnTo>
                  <a:pt x="1371600" y="298704"/>
                </a:lnTo>
                <a:lnTo>
                  <a:pt x="107289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34806" y="3670553"/>
            <a:ext cx="1371600" cy="597535"/>
          </a:xfrm>
          <a:custGeom>
            <a:avLst/>
            <a:gdLst/>
            <a:ahLst/>
            <a:cxnLst/>
            <a:rect l="l" t="t" r="r" b="b"/>
            <a:pathLst>
              <a:path w="1371600" h="597535">
                <a:moveTo>
                  <a:pt x="0" y="149352"/>
                </a:moveTo>
                <a:lnTo>
                  <a:pt x="1072896" y="149352"/>
                </a:lnTo>
                <a:lnTo>
                  <a:pt x="1072896" y="0"/>
                </a:lnTo>
                <a:lnTo>
                  <a:pt x="1371600" y="298704"/>
                </a:lnTo>
                <a:lnTo>
                  <a:pt x="1072896" y="597408"/>
                </a:lnTo>
                <a:lnTo>
                  <a:pt x="1072896" y="448056"/>
                </a:lnTo>
                <a:lnTo>
                  <a:pt x="0" y="448056"/>
                </a:lnTo>
                <a:lnTo>
                  <a:pt x="0" y="14935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52686" y="3761308"/>
            <a:ext cx="5861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671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37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4000" b="1" spc="-265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4000" spc="-240" dirty="0">
                <a:solidFill>
                  <a:srgbClr val="0F243E"/>
                </a:solidFill>
                <a:latin typeface="Arial Black"/>
                <a:cs typeface="Arial Black"/>
              </a:rPr>
              <a:t>O(n+k/d) </a:t>
            </a:r>
            <a:r>
              <a:rPr sz="4000" spc="-660" dirty="0">
                <a:solidFill>
                  <a:srgbClr val="0F243E"/>
                </a:solidFill>
                <a:latin typeface="Arial Black"/>
                <a:cs typeface="Arial Black"/>
              </a:rPr>
              <a:t>where </a:t>
            </a:r>
            <a:r>
              <a:rPr sz="4000" spc="-580" dirty="0">
                <a:solidFill>
                  <a:srgbClr val="0F243E"/>
                </a:solidFill>
                <a:latin typeface="Arial Black"/>
                <a:cs typeface="Arial Black"/>
              </a:rPr>
              <a:t>n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number  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73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555" dirty="0">
                <a:solidFill>
                  <a:srgbClr val="0F243E"/>
                </a:solidFill>
                <a:latin typeface="Arial Black"/>
                <a:cs typeface="Arial Black"/>
              </a:rPr>
              <a:t>input </a:t>
            </a:r>
            <a:r>
              <a:rPr sz="4000" spc="-390" dirty="0">
                <a:solidFill>
                  <a:srgbClr val="0F243E"/>
                </a:solidFill>
                <a:latin typeface="Arial Black"/>
                <a:cs typeface="Arial Black"/>
              </a:rPr>
              <a:t>array, </a:t>
            </a:r>
            <a:r>
              <a:rPr sz="4000" spc="-825" dirty="0">
                <a:solidFill>
                  <a:srgbClr val="0F243E"/>
                </a:solidFill>
                <a:latin typeface="Arial Black"/>
                <a:cs typeface="Arial Black"/>
              </a:rPr>
              <a:t>k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71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520" dirty="0">
                <a:solidFill>
                  <a:srgbClr val="0F243E"/>
                </a:solidFill>
                <a:latin typeface="Arial Black"/>
                <a:cs typeface="Arial Black"/>
              </a:rPr>
              <a:t>range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input,  and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d </a:t>
            </a:r>
            <a:r>
              <a:rPr sz="4000" spc="-615" dirty="0">
                <a:solidFill>
                  <a:srgbClr val="0F243E"/>
                </a:solidFill>
                <a:latin typeface="Arial Black"/>
                <a:cs typeface="Arial Black"/>
              </a:rPr>
              <a:t>is number </a:t>
            </a:r>
            <a:r>
              <a:rPr sz="4000" spc="-484" dirty="0">
                <a:solidFill>
                  <a:srgbClr val="0F243E"/>
                </a:solidFill>
                <a:latin typeface="Arial Black"/>
                <a:cs typeface="Arial Black"/>
              </a:rPr>
              <a:t>of</a:t>
            </a:r>
            <a:r>
              <a:rPr sz="40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490" dirty="0">
                <a:solidFill>
                  <a:srgbClr val="0F243E"/>
                </a:solidFill>
                <a:latin typeface="Arial Black"/>
                <a:cs typeface="Arial Black"/>
              </a:rPr>
              <a:t>digits.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240" y="2687827"/>
            <a:ext cx="479298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050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r>
              <a:rPr sz="8000" b="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07141"/>
            <a:ext cx="11777980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Font typeface="Wingdings"/>
              <a:buChar char=""/>
              <a:tabLst>
                <a:tab pos="612140" algn="l"/>
              </a:tabLst>
            </a:pPr>
            <a:r>
              <a:rPr sz="4000" b="1" spc="-170" dirty="0">
                <a:solidFill>
                  <a:srgbClr val="0F243E"/>
                </a:solidFill>
                <a:latin typeface="Arial"/>
                <a:cs typeface="Arial"/>
              </a:rPr>
              <a:t>Merge </a:t>
            </a:r>
            <a:r>
              <a:rPr sz="4000" b="1" spc="-335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4000" spc="-62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4000" b="1" spc="-225" dirty="0">
                <a:solidFill>
                  <a:srgbClr val="0F243E"/>
                </a:solidFill>
                <a:latin typeface="Arial"/>
                <a:cs typeface="Arial"/>
              </a:rPr>
              <a:t>Divide </a:t>
            </a:r>
            <a:r>
              <a:rPr sz="4000" b="1" spc="-195" dirty="0">
                <a:solidFill>
                  <a:srgbClr val="0F243E"/>
                </a:solidFill>
                <a:latin typeface="Arial"/>
                <a:cs typeface="Arial"/>
              </a:rPr>
              <a:t>and </a:t>
            </a:r>
            <a:r>
              <a:rPr sz="4000" b="1" spc="-275" dirty="0">
                <a:solidFill>
                  <a:srgbClr val="0F243E"/>
                </a:solidFill>
                <a:latin typeface="Arial"/>
                <a:cs typeface="Arial"/>
              </a:rPr>
              <a:t>Conquer </a:t>
            </a:r>
            <a:r>
              <a:rPr sz="4000" b="1" spc="-235" dirty="0">
                <a:solidFill>
                  <a:srgbClr val="0F243E"/>
                </a:solidFill>
                <a:latin typeface="Arial"/>
                <a:cs typeface="Arial"/>
              </a:rPr>
              <a:t>algorithm</a:t>
            </a:r>
            <a:r>
              <a:rPr sz="4000" spc="-235" dirty="0">
                <a:solidFill>
                  <a:srgbClr val="0F243E"/>
                </a:solidFill>
                <a:latin typeface="Arial Black"/>
                <a:cs typeface="Arial Black"/>
              </a:rPr>
              <a:t>. </a:t>
            </a:r>
            <a:r>
              <a:rPr sz="4000" spc="-730" dirty="0">
                <a:solidFill>
                  <a:srgbClr val="0F243E"/>
                </a:solidFill>
                <a:latin typeface="Arial Black"/>
                <a:cs typeface="Arial Black"/>
              </a:rPr>
              <a:t>It  </a:t>
            </a:r>
            <a:r>
              <a:rPr sz="4000" spc="-545" dirty="0">
                <a:solidFill>
                  <a:srgbClr val="0F243E"/>
                </a:solidFill>
                <a:latin typeface="Arial Black"/>
                <a:cs typeface="Arial Black"/>
              </a:rPr>
              <a:t>divides </a:t>
            </a:r>
            <a:r>
              <a:rPr sz="4000" spc="-555" dirty="0">
                <a:solidFill>
                  <a:srgbClr val="0F243E"/>
                </a:solidFill>
                <a:latin typeface="Arial Black"/>
                <a:cs typeface="Arial Black"/>
              </a:rPr>
              <a:t>input </a:t>
            </a:r>
            <a:r>
              <a:rPr sz="4000" spc="-43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halves,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calls </a:t>
            </a:r>
            <a:r>
              <a:rPr sz="4000" spc="-610" dirty="0">
                <a:solidFill>
                  <a:srgbClr val="0F243E"/>
                </a:solidFill>
                <a:latin typeface="Arial Black"/>
                <a:cs typeface="Arial Black"/>
              </a:rPr>
              <a:t>itself </a:t>
            </a:r>
            <a:r>
              <a:rPr sz="4000" spc="-450" dirty="0">
                <a:solidFill>
                  <a:srgbClr val="0F243E"/>
                </a:solidFill>
                <a:latin typeface="Arial Black"/>
                <a:cs typeface="Arial Black"/>
              </a:rPr>
              <a:t>for </a:t>
            </a:r>
            <a:r>
              <a:rPr sz="4000" spc="-710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halves </a:t>
            </a:r>
            <a:r>
              <a:rPr sz="4000" spc="-49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4000" spc="-675" dirty="0">
                <a:solidFill>
                  <a:srgbClr val="0F243E"/>
                </a:solidFill>
                <a:latin typeface="Arial Black"/>
                <a:cs typeface="Arial Black"/>
              </a:rPr>
              <a:t>then </a:t>
            </a:r>
            <a:r>
              <a:rPr sz="4000" spc="-685" dirty="0">
                <a:solidFill>
                  <a:srgbClr val="0F243E"/>
                </a:solidFill>
                <a:latin typeface="Arial Black"/>
                <a:cs typeface="Arial Black"/>
              </a:rPr>
              <a:t>merges </a:t>
            </a:r>
            <a:r>
              <a:rPr sz="4000" spc="-70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000" spc="-74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4000" spc="-63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4000" spc="-59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565" dirty="0">
                <a:solidFill>
                  <a:srgbClr val="0F243E"/>
                </a:solidFill>
                <a:latin typeface="Arial Black"/>
                <a:cs typeface="Arial Black"/>
              </a:rPr>
              <a:t>halves.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919" y="100330"/>
            <a:ext cx="198614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5440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marR="5080" indent="-439420">
              <a:lnSpc>
                <a:spcPct val="150000"/>
              </a:lnSpc>
              <a:spcBef>
                <a:spcPts val="86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440" dirty="0">
                <a:solidFill>
                  <a:srgbClr val="0F243E"/>
                </a:solidFill>
                <a:latin typeface="Arial Black"/>
                <a:cs typeface="Arial Black"/>
              </a:rPr>
              <a:t>Divide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535" dirty="0">
                <a:solidFill>
                  <a:srgbClr val="0F243E"/>
                </a:solidFill>
                <a:latin typeface="Arial Black"/>
                <a:cs typeface="Arial Black"/>
              </a:rPr>
              <a:t>recursively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600" spc="-67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600" spc="-565" dirty="0">
                <a:solidFill>
                  <a:srgbClr val="0F243E"/>
                </a:solidFill>
                <a:latin typeface="Arial Black"/>
                <a:cs typeface="Arial Black"/>
              </a:rPr>
              <a:t>halves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600" spc="-580" dirty="0">
                <a:solidFill>
                  <a:srgbClr val="0F243E"/>
                </a:solidFill>
                <a:latin typeface="Arial Black"/>
                <a:cs typeface="Arial Black"/>
              </a:rPr>
              <a:t>can 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no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more </a:t>
            </a:r>
            <a:r>
              <a:rPr sz="3600" spc="-525" dirty="0">
                <a:solidFill>
                  <a:srgbClr val="0F243E"/>
                </a:solidFill>
                <a:latin typeface="Arial Black"/>
                <a:cs typeface="Arial Black"/>
              </a:rPr>
              <a:t>be</a:t>
            </a:r>
            <a:r>
              <a:rPr sz="3600" spc="-75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30" dirty="0">
                <a:solidFill>
                  <a:srgbClr val="0F243E"/>
                </a:solidFill>
                <a:latin typeface="Arial Black"/>
                <a:cs typeface="Arial Black"/>
              </a:rPr>
              <a:t>divided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55"/>
              </a:spcBef>
              <a:buFont typeface="Wingdings"/>
              <a:buChar char=""/>
              <a:tabLst>
                <a:tab pos="451484" algn="l"/>
                <a:tab pos="452120" algn="l"/>
                <a:tab pos="1765300" algn="l"/>
              </a:tabLst>
            </a:pPr>
            <a:r>
              <a:rPr sz="3600" b="1" spc="-229" dirty="0">
                <a:solidFill>
                  <a:srgbClr val="0F243E"/>
                </a:solidFill>
                <a:latin typeface="Arial"/>
                <a:cs typeface="Arial"/>
              </a:rPr>
              <a:t>Step2	</a:t>
            </a:r>
            <a:r>
              <a:rPr sz="3600" spc="-160" dirty="0">
                <a:solidFill>
                  <a:srgbClr val="0F243E"/>
                </a:solidFill>
                <a:latin typeface="Arial Black"/>
                <a:cs typeface="Arial Black"/>
              </a:rPr>
              <a:t>: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Merge </a:t>
            </a:r>
            <a:r>
              <a:rPr sz="3600" spc="-245" dirty="0">
                <a:solidFill>
                  <a:srgbClr val="0F243E"/>
                </a:solidFill>
                <a:latin typeface="Arial Black"/>
                <a:cs typeface="Arial Black"/>
              </a:rPr>
              <a:t>(</a:t>
            </a:r>
            <a:r>
              <a:rPr sz="3100" b="1" spc="-245" dirty="0">
                <a:solidFill>
                  <a:srgbClr val="0F243E"/>
                </a:solidFill>
                <a:latin typeface="Arial"/>
                <a:cs typeface="Arial"/>
              </a:rPr>
              <a:t>Conquer</a:t>
            </a:r>
            <a:r>
              <a:rPr sz="3600" spc="-245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smaller </a:t>
            </a:r>
            <a:r>
              <a:rPr sz="3600" spc="-610" dirty="0">
                <a:solidFill>
                  <a:srgbClr val="0F243E"/>
                </a:solidFill>
                <a:latin typeface="Arial Black"/>
                <a:cs typeface="Arial Black"/>
              </a:rPr>
              <a:t>lists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new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 </a:t>
            </a:r>
            <a:r>
              <a:rPr sz="3600" spc="-409" dirty="0">
                <a:solidFill>
                  <a:srgbClr val="0F243E"/>
                </a:solidFill>
                <a:latin typeface="Arial Black"/>
                <a:cs typeface="Arial Black"/>
              </a:rPr>
              <a:t>in 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3600" spc="-14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order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32702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119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D</a:t>
            </a:r>
            <a:r>
              <a:rPr sz="3100" spc="-175" dirty="0">
                <a:solidFill>
                  <a:srgbClr val="0F243E"/>
                </a:solidFill>
                <a:latin typeface="Arial Black"/>
                <a:cs typeface="Arial Black"/>
              </a:rPr>
              <a:t>i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vide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9239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0812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19</a:t>
            </a:fld>
            <a:endParaRPr spc="-170" dirty="0"/>
          </a:p>
        </p:txBody>
      </p:sp>
      <p:sp>
        <p:nvSpPr>
          <p:cNvPr id="4" name="object 4"/>
          <p:cNvSpPr txBox="1"/>
          <p:nvPr/>
        </p:nvSpPr>
        <p:spPr>
          <a:xfrm>
            <a:off x="2265427" y="4289552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6077" y="6036055"/>
            <a:ext cx="2301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-350" dirty="0">
                <a:latin typeface="Verdana"/>
                <a:cs typeface="Verdana"/>
              </a:rPr>
              <a:t>18.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7479" y="4289552"/>
            <a:ext cx="971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Verdana"/>
                <a:cs typeface="Verdana"/>
              </a:rPr>
              <a:t>middle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1040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85733" y="4289552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9040" y="3349752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485646" y="2761488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140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5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1301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5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1301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6140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634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90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790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0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7348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2522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2522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734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57696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0998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0998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4107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09154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9154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4107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432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7757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20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37757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2920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92D050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00AFEF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257410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22584" y="4267200"/>
            <a:ext cx="1265555" cy="914400"/>
          </a:xfrm>
          <a:custGeom>
            <a:avLst/>
            <a:gdLst/>
            <a:ahLst/>
            <a:cxnLst/>
            <a:rect l="l" t="t" r="r" b="b"/>
            <a:pathLst>
              <a:path w="1265554" h="914400">
                <a:moveTo>
                  <a:pt x="0" y="914400"/>
                </a:moveTo>
                <a:lnTo>
                  <a:pt x="1265135" y="914400"/>
                </a:lnTo>
                <a:lnTo>
                  <a:pt x="1265135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2584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57410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87758" y="426085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71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51060" y="42672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1060" y="5181600"/>
            <a:ext cx="2543175" cy="0"/>
          </a:xfrm>
          <a:custGeom>
            <a:avLst/>
            <a:gdLst/>
            <a:ahLst/>
            <a:cxnLst/>
            <a:rect l="l" t="t" r="r" b="b"/>
            <a:pathLst>
              <a:path w="2543175">
                <a:moveTo>
                  <a:pt x="0" y="0"/>
                </a:moveTo>
                <a:lnTo>
                  <a:pt x="2543048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64" name="Google Shape;64;p8"/>
          <p:cNvGrpSpPr/>
          <p:nvPr/>
        </p:nvGrpSpPr>
        <p:grpSpPr>
          <a:xfrm>
            <a:off x="23868" y="-9965"/>
            <a:ext cx="12192000" cy="6855016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940418" y="793924"/>
            <a:ext cx="10712157" cy="62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INSTITUTE</a:t>
            </a:r>
            <a:endParaRPr sz="3533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900915" y="1825041"/>
            <a:ext cx="10291474" cy="428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sz="1353" dirty="0"/>
          </a:p>
          <a:p>
            <a:endParaRPr sz="210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Institute</a:t>
            </a:r>
            <a:endParaRPr sz="2105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Focus on research and spirit of innovation that will drive academic orientation and pursuit at JECRC University. 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Identify, based on informed perception of Indian, regional and global needs, areas of focus and specialization on which the University can concentrate.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Undertake collaborative projects that offer opportunities for long-term interaction between academia and industry.</a:t>
            </a:r>
            <a:endParaRPr sz="1353" dirty="0"/>
          </a:p>
          <a:p>
            <a:pPr marL="343673" indent="-343673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Develop human potential to its fullest extent so that intellectually capable and imaginatively gifted leaders can emerge in a range of professions.</a:t>
            </a:r>
            <a:endParaRPr sz="1353" dirty="0"/>
          </a:p>
        </p:txBody>
      </p:sp>
    </p:spTree>
    <p:extLst>
      <p:ext uri="{BB962C8B-B14F-4D97-AF65-F5344CB8AC3E}">
        <p14:creationId xmlns:p14="http://schemas.microsoft.com/office/powerpoint/2010/main" val="22845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2100" y="3947159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28649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20</a:t>
            </a:fld>
            <a:endParaRPr spc="-17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84706" y="3278123"/>
          <a:ext cx="6858000" cy="470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099429" y="4886959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5077" y="5875121"/>
            <a:ext cx="2301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240" dirty="0">
                <a:latin typeface="Verdana"/>
                <a:cs typeface="Verdana"/>
              </a:rPr>
              <a:t> </a:t>
            </a:r>
            <a:r>
              <a:rPr sz="2400" spc="-350" dirty="0">
                <a:latin typeface="Verdana"/>
                <a:cs typeface="Verdana"/>
              </a:rPr>
              <a:t>18.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0126" y="5356352"/>
            <a:ext cx="971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0" dirty="0">
                <a:latin typeface="Verdana"/>
                <a:cs typeface="Verdana"/>
              </a:rPr>
              <a:t>middle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93431" y="3930398"/>
            <a:ext cx="127000" cy="1518285"/>
          </a:xfrm>
          <a:custGeom>
            <a:avLst/>
            <a:gdLst/>
            <a:ahLst/>
            <a:cxnLst/>
            <a:rect l="l" t="t" r="r" b="b"/>
            <a:pathLst>
              <a:path w="127000" h="1518285">
                <a:moveTo>
                  <a:pt x="69850" y="114299"/>
                </a:moveTo>
                <a:lnTo>
                  <a:pt x="57150" y="114299"/>
                </a:lnTo>
                <a:lnTo>
                  <a:pt x="57150" y="1517903"/>
                </a:lnTo>
                <a:lnTo>
                  <a:pt x="69850" y="1517903"/>
                </a:lnTo>
                <a:lnTo>
                  <a:pt x="69850" y="114299"/>
                </a:lnTo>
                <a:close/>
              </a:path>
              <a:path w="127000" h="1518285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1518285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95843" y="4791836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38768" y="3852671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69875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100" spc="-615" dirty="0">
                <a:solidFill>
                  <a:srgbClr val="0F243E"/>
                </a:solidFill>
                <a:latin typeface="Arial Black"/>
                <a:cs typeface="Arial Black"/>
              </a:rPr>
              <a:t>&amp;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Merge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162" y="1517650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8931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37757" y="2889250"/>
          <a:ext cx="505967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0979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20998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37757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51060" y="4260850"/>
          <a:ext cx="2529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6993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85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03476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24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734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63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891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45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842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17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01102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31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57410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96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72318" y="5541898"/>
            <a:ext cx="1265555" cy="915035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0"/>
              </a:spcBef>
            </a:pPr>
            <a:r>
              <a:rPr sz="4000" b="1" spc="-5" dirty="0">
                <a:latin typeface="Calibri"/>
                <a:cs typeface="Calibri"/>
              </a:rPr>
              <a:t>50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7506" y="3468115"/>
          <a:ext cx="1011935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24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31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45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63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85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96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2225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</a:t>
            </a:r>
            <a:r>
              <a:rPr sz="31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2276" y="717804"/>
            <a:ext cx="5943600" cy="5838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460" y="136652"/>
            <a:ext cx="2166523" cy="4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1012062"/>
            <a:ext cx="7181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spc="-370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4000" b="1" spc="-265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4000" spc="-335" dirty="0">
                <a:solidFill>
                  <a:srgbClr val="0F243E"/>
                </a:solidFill>
                <a:latin typeface="Arial Black"/>
                <a:cs typeface="Arial Black"/>
              </a:rPr>
              <a:t>O(n </a:t>
            </a:r>
            <a:r>
              <a:rPr sz="4000" spc="-500" dirty="0">
                <a:solidFill>
                  <a:srgbClr val="0F243E"/>
                </a:solidFill>
                <a:latin typeface="Arial Black"/>
                <a:cs typeface="Arial Black"/>
              </a:rPr>
              <a:t>* </a:t>
            </a:r>
            <a:r>
              <a:rPr sz="4000" spc="-465" dirty="0">
                <a:solidFill>
                  <a:srgbClr val="0F243E"/>
                </a:solidFill>
                <a:latin typeface="Arial Black"/>
                <a:cs typeface="Arial Black"/>
              </a:rPr>
              <a:t>log(n)</a:t>
            </a:r>
            <a:r>
              <a:rPr sz="4000" spc="-6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000" spc="-390" dirty="0">
                <a:solidFill>
                  <a:srgbClr val="0F243E"/>
                </a:solidFill>
                <a:latin typeface="Arial Black"/>
                <a:cs typeface="Arial Black"/>
              </a:rPr>
              <a:t>)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62280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i="1" spc="-10" dirty="0">
                <a:latin typeface="Calibri"/>
                <a:cs typeface="Calibri"/>
              </a:rPr>
              <a:t>Definitions </a:t>
            </a:r>
            <a:r>
              <a:rPr sz="4500" b="1" i="1" spc="-5" dirty="0">
                <a:latin typeface="Calibri"/>
                <a:cs typeface="Calibri"/>
              </a:rPr>
              <a:t>of</a:t>
            </a:r>
            <a:r>
              <a:rPr sz="4500" b="1" i="1" spc="-50" dirty="0">
                <a:latin typeface="Calibri"/>
                <a:cs typeface="Calibri"/>
              </a:rPr>
              <a:t> </a:t>
            </a:r>
            <a:r>
              <a:rPr sz="4500" b="1" i="1" spc="-5" dirty="0">
                <a:latin typeface="Calibri"/>
                <a:cs typeface="Calibri"/>
              </a:rPr>
              <a:t>heap: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6346" y="2372994"/>
            <a:ext cx="10348807" cy="213904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03200" marR="5080" indent="-1905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heap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data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structure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that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stores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collection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  objects (with </a:t>
            </a:r>
            <a:r>
              <a:rPr sz="2800" spc="-15" dirty="0">
                <a:latin typeface="Constantia"/>
                <a:cs typeface="Constantia"/>
              </a:rPr>
              <a:t>keys), </a:t>
            </a:r>
            <a:r>
              <a:rPr sz="2800" spc="-5" dirty="0">
                <a:latin typeface="Constantia"/>
                <a:cs typeface="Constantia"/>
              </a:rPr>
              <a:t>and has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following  </a:t>
            </a:r>
            <a:r>
              <a:rPr sz="2800" spc="-10" dirty="0">
                <a:latin typeface="Constantia"/>
                <a:cs typeface="Constantia"/>
              </a:rPr>
              <a:t>properties: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Constantia"/>
              <a:cs typeface="Constantia"/>
            </a:endParaRPr>
          </a:p>
          <a:p>
            <a:pPr marL="568960" indent="-247650">
              <a:lnSpc>
                <a:spcPct val="100000"/>
              </a:lnSpc>
              <a:buClr>
                <a:srgbClr val="0E6EC5"/>
              </a:buClr>
              <a:buSzPct val="84000"/>
              <a:buFont typeface="Wingdings 2"/>
              <a:buChar char=""/>
              <a:tabLst>
                <a:tab pos="569595" algn="l"/>
              </a:tabLst>
            </a:pPr>
            <a:r>
              <a:rPr sz="2500" spc="-20" dirty="0">
                <a:latin typeface="Constantia"/>
                <a:cs typeface="Constantia"/>
              </a:rPr>
              <a:t>Complete </a:t>
            </a:r>
            <a:r>
              <a:rPr sz="2500" dirty="0">
                <a:latin typeface="Constantia"/>
                <a:cs typeface="Constantia"/>
              </a:rPr>
              <a:t>Binary</a:t>
            </a:r>
            <a:r>
              <a:rPr sz="2500" spc="-90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tree</a:t>
            </a:r>
            <a:endParaRPr sz="2500">
              <a:latin typeface="Constantia"/>
              <a:cs typeface="Constantia"/>
            </a:endParaRPr>
          </a:p>
          <a:p>
            <a:pPr marL="568960" indent="-247650">
              <a:lnSpc>
                <a:spcPct val="100000"/>
              </a:lnSpc>
              <a:spcBef>
                <a:spcPts val="300"/>
              </a:spcBef>
              <a:buClr>
                <a:srgbClr val="0E6EC5"/>
              </a:buClr>
              <a:buSzPct val="84000"/>
              <a:buFont typeface="Wingdings 2"/>
              <a:buChar char=""/>
              <a:tabLst>
                <a:tab pos="569595" algn="l"/>
              </a:tabLst>
            </a:pPr>
            <a:r>
              <a:rPr sz="2500" spc="-15" dirty="0">
                <a:latin typeface="Constantia"/>
                <a:cs typeface="Constantia"/>
              </a:rPr>
              <a:t>Heap</a:t>
            </a:r>
            <a:r>
              <a:rPr sz="2500" spc="-70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Order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19823" y="389534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299"/>
                </a:moveTo>
                <a:lnTo>
                  <a:pt x="57150" y="114299"/>
                </a:lnTo>
                <a:lnTo>
                  <a:pt x="57150" y="990599"/>
                </a:lnTo>
                <a:lnTo>
                  <a:pt x="69850" y="990599"/>
                </a:lnTo>
                <a:lnTo>
                  <a:pt x="69850" y="114299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932" y="948200"/>
            <a:ext cx="669086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Binary </a:t>
            </a:r>
            <a:r>
              <a:rPr spc="-270" dirty="0"/>
              <a:t>Search</a:t>
            </a:r>
            <a:r>
              <a:rPr spc="-330" dirty="0"/>
              <a:t> </a:t>
            </a:r>
            <a:r>
              <a:rPr spc="-254" dirty="0"/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6899" y="4835397"/>
            <a:ext cx="5022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o</a:t>
            </a:r>
            <a:r>
              <a:rPr sz="2400" spc="-210" dirty="0">
                <a:latin typeface="Verdana"/>
                <a:cs typeface="Verdana"/>
              </a:rPr>
              <a:t>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665" y="5264024"/>
            <a:ext cx="519430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90" dirty="0">
                <a:latin typeface="Verdana"/>
                <a:cs typeface="Verdana"/>
              </a:rPr>
              <a:t>m</a:t>
            </a:r>
            <a:r>
              <a:rPr sz="2400" spc="-125" dirty="0">
                <a:latin typeface="Verdana"/>
                <a:cs typeface="Verdana"/>
              </a:rPr>
              <a:t>i</a:t>
            </a:r>
            <a:r>
              <a:rPr sz="2400" spc="-40" dirty="0">
                <a:latin typeface="Verdana"/>
                <a:cs typeface="Verdana"/>
              </a:rPr>
              <a:t>dd</a:t>
            </a:r>
            <a:r>
              <a:rPr sz="2400" spc="-125" dirty="0">
                <a:latin typeface="Verdana"/>
                <a:cs typeface="Verdana"/>
              </a:rPr>
              <a:t>le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400" spc="-155" dirty="0">
                <a:latin typeface="Verdana"/>
                <a:cs typeface="Verdana"/>
              </a:rPr>
              <a:t>Searching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434" dirty="0">
                <a:latin typeface="Verdana"/>
                <a:cs typeface="Verdana"/>
              </a:rPr>
              <a:t>18:</a:t>
            </a:r>
            <a:r>
              <a:rPr sz="2400" spc="-23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found!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87464" y="3895344"/>
            <a:ext cx="127000" cy="1455420"/>
          </a:xfrm>
          <a:custGeom>
            <a:avLst/>
            <a:gdLst/>
            <a:ahLst/>
            <a:cxnLst/>
            <a:rect l="l" t="t" r="r" b="b"/>
            <a:pathLst>
              <a:path w="127000" h="1455420">
                <a:moveTo>
                  <a:pt x="69850" y="114299"/>
                </a:moveTo>
                <a:lnTo>
                  <a:pt x="57150" y="114299"/>
                </a:lnTo>
                <a:lnTo>
                  <a:pt x="57150" y="1455419"/>
                </a:lnTo>
                <a:lnTo>
                  <a:pt x="69850" y="1455419"/>
                </a:lnTo>
                <a:lnTo>
                  <a:pt x="69850" y="114299"/>
                </a:lnTo>
                <a:close/>
              </a:path>
              <a:path w="127000" h="1455420">
                <a:moveTo>
                  <a:pt x="63500" y="0"/>
                </a:moveTo>
                <a:lnTo>
                  <a:pt x="0" y="126999"/>
                </a:lnTo>
                <a:lnTo>
                  <a:pt x="57150" y="126999"/>
                </a:lnTo>
                <a:lnTo>
                  <a:pt x="57150" y="114299"/>
                </a:lnTo>
                <a:lnTo>
                  <a:pt x="120650" y="114299"/>
                </a:lnTo>
                <a:lnTo>
                  <a:pt x="63500" y="0"/>
                </a:lnTo>
                <a:close/>
              </a:path>
              <a:path w="127000" h="1455420">
                <a:moveTo>
                  <a:pt x="120650" y="114299"/>
                </a:moveTo>
                <a:lnTo>
                  <a:pt x="69850" y="114299"/>
                </a:lnTo>
                <a:lnTo>
                  <a:pt x="69850" y="126999"/>
                </a:lnTo>
                <a:lnTo>
                  <a:pt x="127000" y="126999"/>
                </a:lnTo>
                <a:lnTo>
                  <a:pt x="120650" y="114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67497" y="4880229"/>
            <a:ext cx="63373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Verdana"/>
                <a:cs typeface="Verdana"/>
              </a:rPr>
              <a:t>hi</a:t>
            </a:r>
            <a:r>
              <a:rPr sz="2400" spc="-40" dirty="0">
                <a:latin typeface="Verdana"/>
                <a:cs typeface="Verdana"/>
              </a:rPr>
              <a:t>g</a:t>
            </a:r>
            <a:r>
              <a:rPr sz="2400" spc="-135" dirty="0">
                <a:latin typeface="Verdana"/>
                <a:cs typeface="Verdana"/>
              </a:rPr>
              <a:t>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10423" y="3941064"/>
            <a:ext cx="127000" cy="990600"/>
          </a:xfrm>
          <a:custGeom>
            <a:avLst/>
            <a:gdLst/>
            <a:ahLst/>
            <a:cxnLst/>
            <a:rect l="l" t="t" r="r" b="b"/>
            <a:pathLst>
              <a:path w="127000" h="990600">
                <a:moveTo>
                  <a:pt x="69850" y="114300"/>
                </a:moveTo>
                <a:lnTo>
                  <a:pt x="57150" y="114300"/>
                </a:lnTo>
                <a:lnTo>
                  <a:pt x="57150" y="990600"/>
                </a:lnTo>
                <a:lnTo>
                  <a:pt x="69850" y="990600"/>
                </a:lnTo>
                <a:lnTo>
                  <a:pt x="69850" y="114300"/>
                </a:lnTo>
                <a:close/>
              </a:path>
              <a:path w="127000" h="990600">
                <a:moveTo>
                  <a:pt x="63500" y="0"/>
                </a:moveTo>
                <a:lnTo>
                  <a:pt x="0" y="127000"/>
                </a:lnTo>
                <a:lnTo>
                  <a:pt x="57150" y="127000"/>
                </a:lnTo>
                <a:lnTo>
                  <a:pt x="57150" y="114300"/>
                </a:lnTo>
                <a:lnTo>
                  <a:pt x="120650" y="114300"/>
                </a:lnTo>
                <a:lnTo>
                  <a:pt x="63500" y="0"/>
                </a:lnTo>
                <a:close/>
              </a:path>
              <a:path w="127000" h="990600">
                <a:moveTo>
                  <a:pt x="120650" y="114300"/>
                </a:moveTo>
                <a:lnTo>
                  <a:pt x="69850" y="114300"/>
                </a:lnTo>
                <a:lnTo>
                  <a:pt x="69850" y="127000"/>
                </a:lnTo>
                <a:lnTo>
                  <a:pt x="127000" y="127000"/>
                </a:lnTo>
                <a:lnTo>
                  <a:pt x="120650" y="114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62429" y="3285746"/>
          <a:ext cx="6858000" cy="469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939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-86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65" dirty="0">
                          <a:latin typeface="Verdana"/>
                          <a:cs typeface="Verdana"/>
                        </a:rPr>
                        <a:t>-37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55" dirty="0">
                          <a:latin typeface="Verdana"/>
                          <a:cs typeface="Verdana"/>
                        </a:rPr>
                        <a:t>-23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0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Verdana"/>
                          <a:cs typeface="Verdana"/>
                        </a:rPr>
                        <a:t>5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0" dirty="0">
                          <a:latin typeface="Verdana"/>
                          <a:cs typeface="Verdana"/>
                        </a:rPr>
                        <a:t>18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405" dirty="0">
                          <a:latin typeface="Verdana"/>
                          <a:cs typeface="Verdana"/>
                        </a:rPr>
                        <a:t>21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180" dirty="0">
                          <a:latin typeface="Verdana"/>
                          <a:cs typeface="Verdana"/>
                        </a:rPr>
                        <a:t>64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spc="-220" dirty="0">
                          <a:latin typeface="Verdana"/>
                          <a:cs typeface="Verdana"/>
                        </a:rPr>
                        <a:t>97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639876" y="6451657"/>
            <a:ext cx="146051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70" dirty="0">
                <a:solidFill>
                  <a:srgbClr val="B31166"/>
                </a:solidFill>
                <a:latin typeface="Verdana"/>
                <a:cs typeface="Verdana"/>
              </a:rPr>
              <a:t>17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269" y="1"/>
            <a:ext cx="10296312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b="1" spc="-5" dirty="0">
                <a:latin typeface="Calibri"/>
                <a:cs typeface="Calibri"/>
              </a:rPr>
              <a:t>The </a:t>
            </a:r>
            <a:r>
              <a:rPr sz="4500" b="1" dirty="0">
                <a:latin typeface="Calibri"/>
                <a:cs typeface="Calibri"/>
              </a:rPr>
              <a:t>heap sort </a:t>
            </a:r>
            <a:r>
              <a:rPr sz="4500" b="1" spc="-10" dirty="0">
                <a:latin typeface="Calibri"/>
                <a:cs typeface="Calibri"/>
              </a:rPr>
              <a:t>algorithm has </a:t>
            </a:r>
            <a:r>
              <a:rPr sz="4500" b="1" spc="-15" dirty="0">
                <a:latin typeface="Calibri"/>
                <a:cs typeface="Calibri"/>
              </a:rPr>
              <a:t>two  </a:t>
            </a:r>
            <a:r>
              <a:rPr sz="4500" b="1" spc="-5" dirty="0">
                <a:latin typeface="Calibri"/>
                <a:cs typeface="Calibri"/>
              </a:rPr>
              <a:t>major </a:t>
            </a:r>
            <a:r>
              <a:rPr sz="4500" b="1" spc="-30" dirty="0">
                <a:latin typeface="Calibri"/>
                <a:cs typeface="Calibri"/>
              </a:rPr>
              <a:t>steps</a:t>
            </a:r>
            <a:r>
              <a:rPr sz="4500" b="1" spc="-5" dirty="0">
                <a:latin typeface="Calibri"/>
                <a:cs typeface="Calibri"/>
              </a:rPr>
              <a:t> </a:t>
            </a:r>
            <a:r>
              <a:rPr sz="4500" b="1" dirty="0">
                <a:latin typeface="Calibri"/>
                <a:cs typeface="Calibri"/>
              </a:rPr>
              <a:t>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7" y="2388234"/>
            <a:ext cx="1058926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Constantia"/>
              <a:buAutoNum type="romanLcPeriod"/>
              <a:tabLst>
                <a:tab pos="673735" algn="l"/>
                <a:tab pos="675005" algn="l"/>
              </a:tabLst>
            </a:pPr>
            <a:r>
              <a:rPr dirty="0"/>
              <a:t>	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first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major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involves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transforming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complete 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heap.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AD0D9"/>
              </a:buClr>
              <a:buFont typeface="Constantia"/>
              <a:buAutoNum type="romanLcPeriod"/>
            </a:pPr>
            <a:endParaRPr sz="3300">
              <a:latin typeface="Constantia"/>
              <a:cs typeface="Constantia"/>
            </a:endParaRPr>
          </a:p>
          <a:p>
            <a:pPr marL="527685" marR="318135" indent="-515620" algn="just">
              <a:lnSpc>
                <a:spcPct val="100000"/>
              </a:lnSpc>
              <a:buClr>
                <a:srgbClr val="0AD0D9"/>
              </a:buClr>
              <a:buSzPct val="93750"/>
              <a:buAutoNum type="romanLcPeriod"/>
              <a:tabLst>
                <a:tab pos="528320" algn="l"/>
              </a:tabLst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second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major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step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perform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actual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sort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by  </a:t>
            </a:r>
            <a:r>
              <a:rPr sz="2400" spc="-5" dirty="0">
                <a:latin typeface="Constantia"/>
                <a:cs typeface="Constantia"/>
              </a:rPr>
              <a:t>extracting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largest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lowerst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element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from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root 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transforming the remaining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4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heap.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43180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0" dirty="0"/>
              <a:t>Types </a:t>
            </a:r>
            <a:r>
              <a:rPr sz="4500" spc="-5" dirty="0"/>
              <a:t>of</a:t>
            </a:r>
            <a:r>
              <a:rPr sz="4500" spc="-55" dirty="0"/>
              <a:t> </a:t>
            </a:r>
            <a:r>
              <a:rPr sz="4500" spc="-5" dirty="0"/>
              <a:t>heap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714587" y="2820513"/>
            <a:ext cx="2335952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10" dirty="0">
                <a:latin typeface="Constantia"/>
                <a:cs typeface="Constantia"/>
              </a:rPr>
              <a:t>Max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  <a:p>
            <a:pPr marL="293370" indent="-2806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5" dirty="0">
                <a:latin typeface="Constantia"/>
                <a:cs typeface="Constantia"/>
              </a:rPr>
              <a:t>Min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26465"/>
            <a:ext cx="5946987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" dirty="0"/>
              <a:t>Max </a:t>
            </a:r>
            <a:r>
              <a:rPr sz="4500" spc="-5" dirty="0"/>
              <a:t>Heap</a:t>
            </a:r>
            <a:r>
              <a:rPr sz="4500" spc="-120" dirty="0"/>
              <a:t> </a:t>
            </a:r>
            <a:r>
              <a:rPr sz="4500" spc="-15" dirty="0"/>
              <a:t>Example</a:t>
            </a:r>
            <a:endParaRPr sz="45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163568" y="4799077"/>
          <a:ext cx="3058160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084233" y="5360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89600" y="16002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97033" y="17020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36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1033" y="2616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07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14971" y="2616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83200" y="3657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90633" y="37600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92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682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9200" y="3657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06633" y="37600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7200" y="20574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479552"/>
            <a:ext cx="57556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</a:t>
            </a:r>
            <a:r>
              <a:rPr sz="4500" spc="-5" dirty="0"/>
              <a:t>heap</a:t>
            </a:r>
            <a:r>
              <a:rPr sz="4500" spc="-120" dirty="0"/>
              <a:t> </a:t>
            </a:r>
            <a:r>
              <a:rPr sz="4500" spc="-25" dirty="0"/>
              <a:t>example</a:t>
            </a:r>
            <a:endParaRPr sz="45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61968" y="5256277"/>
          <a:ext cx="3129277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490633" y="5741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8000" y="1676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5433" y="1778253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9433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371" y="26930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89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7600" y="3810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6125" y="39124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7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5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5600" y="2133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970534"/>
            <a:ext cx="453220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1-Max </a:t>
            </a:r>
            <a:r>
              <a:rPr spc="-5" dirty="0"/>
              <a:t>heap</a:t>
            </a:r>
            <a:r>
              <a:rPr spc="-105" dirty="0"/>
              <a:t> </a:t>
            </a:r>
            <a:r>
              <a:rPr dirty="0"/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8" y="1824964"/>
            <a:ext cx="10656993" cy="395414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3600" spc="-5" dirty="0">
                <a:latin typeface="Constantia"/>
                <a:cs typeface="Constantia"/>
              </a:rPr>
              <a:t>max-heap</a:t>
            </a:r>
            <a:r>
              <a:rPr sz="3600" spc="-114" dirty="0">
                <a:latin typeface="Constantia"/>
                <a:cs typeface="Constantia"/>
              </a:rPr>
              <a:t> </a:t>
            </a:r>
            <a:r>
              <a:rPr sz="3500" spc="5" dirty="0">
                <a:latin typeface="Constantia"/>
                <a:cs typeface="Constantia"/>
              </a:rPr>
              <a:t>Definition:</a:t>
            </a:r>
            <a:endParaRPr sz="3500">
              <a:latin typeface="Constantia"/>
              <a:cs typeface="Constantia"/>
            </a:endParaRPr>
          </a:p>
          <a:p>
            <a:pPr marL="286385" marR="370205" indent="-180340" algn="just">
              <a:lnSpc>
                <a:spcPct val="100000"/>
              </a:lnSpc>
              <a:spcBef>
                <a:spcPts val="755"/>
              </a:spcBef>
            </a:pP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complete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5" dirty="0">
                <a:latin typeface="Constantia"/>
                <a:cs typeface="Constantia"/>
              </a:rPr>
              <a:t>binary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tree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value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  </a:t>
            </a:r>
            <a:r>
              <a:rPr sz="3000" dirty="0">
                <a:latin typeface="Constantia"/>
                <a:cs typeface="Constantia"/>
              </a:rPr>
              <a:t>each</a:t>
            </a:r>
            <a:r>
              <a:rPr sz="3000" spc="-6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internal</a:t>
            </a:r>
            <a:r>
              <a:rPr sz="3000" spc="-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greater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or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equal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 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values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children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of</a:t>
            </a:r>
            <a:r>
              <a:rPr sz="3000" spc="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that</a:t>
            </a:r>
            <a:r>
              <a:rPr sz="3000" spc="-8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node.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2190"/>
              </a:spcBef>
            </a:pPr>
            <a:r>
              <a:rPr sz="3500" spc="-5" dirty="0">
                <a:latin typeface="Constantia"/>
                <a:cs typeface="Constantia"/>
              </a:rPr>
              <a:t>Max-heap</a:t>
            </a:r>
            <a:r>
              <a:rPr sz="3500" spc="-170" dirty="0">
                <a:latin typeface="Constantia"/>
                <a:cs typeface="Constantia"/>
              </a:rPr>
              <a:t> </a:t>
            </a:r>
            <a:r>
              <a:rPr sz="3500" spc="-5" dirty="0">
                <a:latin typeface="Constantia"/>
                <a:cs typeface="Constantia"/>
              </a:rPr>
              <a:t>property:</a:t>
            </a:r>
            <a:endParaRPr sz="35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key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≥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keys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its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children.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8234" y="190882"/>
            <a:ext cx="70891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Max </a:t>
            </a:r>
            <a:r>
              <a:rPr spc="-5" dirty="0"/>
              <a:t>heap</a:t>
            </a:r>
            <a:r>
              <a:rPr spc="-50" dirty="0"/>
              <a:t> </a:t>
            </a:r>
            <a:r>
              <a:rPr spc="-25" dirty="0"/>
              <a:t>Operation</a:t>
            </a:r>
          </a:p>
        </p:txBody>
      </p:sp>
      <p:sp>
        <p:nvSpPr>
          <p:cNvPr id="9" name="object 9"/>
          <p:cNvSpPr/>
          <p:nvPr/>
        </p:nvSpPr>
        <p:spPr>
          <a:xfrm>
            <a:off x="6701536" y="2743200"/>
            <a:ext cx="4984496" cy="2462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2400" y="1371600"/>
            <a:ext cx="5384800" cy="11490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9787" y="1102232"/>
            <a:ext cx="5240867" cy="2200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93675" indent="-274320">
              <a:lnSpc>
                <a:spcPct val="12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heap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stored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 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i="1" spc="-5" dirty="0">
                <a:latin typeface="Constantia"/>
                <a:cs typeface="Constantia"/>
              </a:rPr>
              <a:t>A</a:t>
            </a:r>
            <a:r>
              <a:rPr sz="2400" spc="-5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1025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Root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tree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2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A[1]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5" dirty="0">
                <a:latin typeface="Constantia"/>
                <a:cs typeface="Constantia"/>
              </a:rPr>
              <a:t>Left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</a:t>
            </a:r>
            <a:r>
              <a:rPr sz="2000" spc="-15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A[2i]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Right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A[2i +</a:t>
            </a:r>
            <a:r>
              <a:rPr sz="2000" spc="-1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1]</a:t>
            </a:r>
            <a:endParaRPr sz="2000">
              <a:latin typeface="Comic Sans MS"/>
              <a:cs typeface="Comic Sans MS"/>
            </a:endParaRPr>
          </a:p>
          <a:p>
            <a:pPr marL="652780" lvl="1" indent="-247015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</a:tabLst>
            </a:pPr>
            <a:r>
              <a:rPr sz="2000" spc="-10" dirty="0">
                <a:latin typeface="Constantia"/>
                <a:cs typeface="Constantia"/>
              </a:rPr>
              <a:t>Parent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</a:t>
            </a:r>
            <a:r>
              <a:rPr sz="2000" spc="-5" dirty="0">
                <a:latin typeface="Comic Sans MS"/>
                <a:cs typeface="Comic Sans MS"/>
              </a:rPr>
              <a:t>A[ </a:t>
            </a:r>
            <a:r>
              <a:rPr sz="2000" spc="-5" dirty="0">
                <a:latin typeface="Symbol"/>
                <a:cs typeface="Symbol"/>
              </a:rPr>
              <a:t></a:t>
            </a:r>
            <a:r>
              <a:rPr sz="2000" spc="-5" dirty="0">
                <a:latin typeface="Comic Sans MS"/>
                <a:cs typeface="Comic Sans MS"/>
              </a:rPr>
              <a:t>i/2</a:t>
            </a:r>
            <a:r>
              <a:rPr sz="2000" spc="-5" dirty="0">
                <a:latin typeface="Symbol"/>
                <a:cs typeface="Symbol"/>
              </a:rPr>
              <a:t>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]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240"/>
              </a:lnSpc>
            </a:pPr>
            <a:fld id="{81D60167-4931-47E6-BA6A-407CBD079E47}" type="slidenum">
              <a:rPr dirty="0">
                <a:latin typeface="Constantia"/>
                <a:cs typeface="Constantia"/>
              </a:rPr>
              <a:pPr marL="99060">
                <a:lnSpc>
                  <a:spcPts val="1240"/>
                </a:lnSpc>
              </a:pPr>
              <a:t>215</a:t>
            </a:fld>
            <a:endParaRPr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4270" y="666115"/>
            <a:ext cx="5319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29050" algn="l"/>
              </a:tabLst>
            </a:pPr>
            <a:r>
              <a:rPr sz="3200" spc="-5" dirty="0"/>
              <a:t>E</a:t>
            </a:r>
            <a:r>
              <a:rPr sz="3200" spc="-60" dirty="0"/>
              <a:t>x</a:t>
            </a:r>
            <a:r>
              <a:rPr sz="3200" dirty="0"/>
              <a:t>amp</a:t>
            </a:r>
            <a:r>
              <a:rPr sz="3200" spc="-10" dirty="0"/>
              <a:t>l</a:t>
            </a:r>
            <a:r>
              <a:rPr sz="3200" dirty="0"/>
              <a:t>e </a:t>
            </a:r>
            <a:r>
              <a:rPr sz="3200" spc="-5" dirty="0"/>
              <a:t>Explaini</a:t>
            </a:r>
            <a:r>
              <a:rPr sz="3200" spc="-15" dirty="0"/>
              <a:t>n</a:t>
            </a:r>
            <a:r>
              <a:rPr sz="3200" dirty="0"/>
              <a:t>g</a:t>
            </a:r>
            <a:r>
              <a:rPr sz="3200" spc="-220" dirty="0"/>
              <a:t> </a:t>
            </a:r>
            <a:r>
              <a:rPr sz="2000" dirty="0"/>
              <a:t>:	A</a:t>
            </a:r>
            <a:endParaRPr sz="200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72284" y="485712"/>
          <a:ext cx="5527034" cy="33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8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solidFill>
                            <a:srgbClr val="009DD9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92608" y="1717548"/>
            <a:ext cx="11572240" cy="1857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89566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1915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2448" y="4462272"/>
            <a:ext cx="11572240" cy="1868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78999" y="4984699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1240"/>
              </a:lnSpc>
            </a:pPr>
            <a:fld id="{81D60167-4931-47E6-BA6A-407CBD079E47}" type="slidenum">
              <a:rPr dirty="0">
                <a:latin typeface="Constantia"/>
                <a:cs typeface="Constantia"/>
              </a:rPr>
              <a:pPr marL="99060">
                <a:lnSpc>
                  <a:spcPts val="1240"/>
                </a:lnSpc>
              </a:pPr>
              <a:t>216</a:t>
            </a:fld>
            <a:endParaRPr dirty="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0457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06474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8859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494789" y="1593853"/>
          <a:ext cx="7881620" cy="424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0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573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57">
                <a:tc>
                  <a:txBody>
                    <a:bodyPr/>
                    <a:lstStyle/>
                    <a:p>
                      <a:pPr marL="31750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0330">
                        <a:lnSpc>
                          <a:spcPts val="1970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9223418" y="2228237"/>
            <a:ext cx="12954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25802" y="2228237"/>
            <a:ext cx="173567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49705" y="2662065"/>
            <a:ext cx="777240" cy="485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165" algn="ctr">
              <a:lnSpc>
                <a:spcPct val="100000"/>
              </a:lnSpc>
              <a:spcBef>
                <a:spcPts val="185"/>
              </a:spcBef>
              <a:tabLst>
                <a:tab pos="438784" algn="l"/>
              </a:tabLst>
            </a:pPr>
            <a:r>
              <a:rPr sz="1000" spc="-5" dirty="0">
                <a:latin typeface="Constantia"/>
                <a:cs typeface="Constantia"/>
              </a:rPr>
              <a:t>5	6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  <a:tabLst>
                <a:tab pos="431800" algn="l"/>
              </a:tabLst>
            </a:pPr>
            <a:r>
              <a:rPr sz="1800" dirty="0">
                <a:latin typeface="Constantia"/>
                <a:cs typeface="Constantia"/>
              </a:rPr>
              <a:t>16	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498410" y="2662065"/>
            <a:ext cx="293793" cy="485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85"/>
              </a:spcBef>
            </a:pPr>
            <a:r>
              <a:rPr sz="1000" spc="-5" dirty="0">
                <a:latin typeface="Constantia"/>
                <a:cs typeface="Constantia"/>
              </a:rPr>
              <a:t>7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928149" y="2718057"/>
          <a:ext cx="7926487" cy="42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60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510">
                <a:tc>
                  <a:txBody>
                    <a:bodyPr/>
                    <a:lstStyle/>
                    <a:p>
                      <a:pPr marL="4762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529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843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18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850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6256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7175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93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850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63195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5143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 algn="ctr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43746" y="3100835"/>
          <a:ext cx="9366667" cy="44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7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9685">
                <a:tc>
                  <a:txBody>
                    <a:bodyPr/>
                    <a:lstStyle/>
                    <a:p>
                      <a:pPr marL="7937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3">
                <a:tc>
                  <a:txBody>
                    <a:bodyPr/>
                    <a:lstStyle/>
                    <a:p>
                      <a:pPr marL="3175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4069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8585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5312663" y="4984699"/>
            <a:ext cx="294639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37401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94638" y="4296352"/>
            <a:ext cx="294639" cy="48005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75"/>
              </a:spcBef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31470" y="4984699"/>
            <a:ext cx="292100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2</a:t>
            </a:r>
            <a:endParaRPr sz="1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954174" y="4984699"/>
            <a:ext cx="293793" cy="4775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65"/>
              </a:spcBef>
            </a:pPr>
            <a:r>
              <a:rPr sz="1000" spc="-5" dirty="0">
                <a:latin typeface="Constantia"/>
                <a:cs typeface="Constantia"/>
              </a:rPr>
              <a:t>3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5933" y="5418573"/>
            <a:ext cx="719667" cy="4851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90"/>
              </a:spcBef>
              <a:tabLst>
                <a:tab pos="433705" algn="l"/>
              </a:tabLst>
            </a:pPr>
            <a:r>
              <a:rPr sz="1000" spc="-5" dirty="0">
                <a:latin typeface="Constantia"/>
                <a:cs typeface="Constantia"/>
              </a:rPr>
              <a:t>5	6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401320" algn="l"/>
              </a:tabLst>
            </a:pPr>
            <a:r>
              <a:rPr sz="1800" dirty="0">
                <a:latin typeface="Constantia"/>
                <a:cs typeface="Constantia"/>
              </a:rPr>
              <a:t>7	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548873" y="5418573"/>
            <a:ext cx="173567" cy="4851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Constantia"/>
                <a:cs typeface="Constantia"/>
              </a:rPr>
              <a:t>7</a:t>
            </a:r>
            <a:endParaRPr sz="1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862719" y="5474592"/>
          <a:ext cx="7929876" cy="427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5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1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5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2535">
                <a:tc>
                  <a:txBody>
                    <a:bodyPr/>
                    <a:lstStyle/>
                    <a:p>
                      <a:pPr marL="8890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815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5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6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7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4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43">
                <a:tc>
                  <a:txBody>
                    <a:bodyPr/>
                    <a:lstStyle/>
                    <a:p>
                      <a:pPr marL="317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106045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4224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29209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12700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120650">
                        <a:lnSpc>
                          <a:spcPts val="245"/>
                        </a:lnSpc>
                      </a:pPr>
                      <a:r>
                        <a:rPr sz="1000" spc="-5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ts val="17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R="46990" algn="r">
                        <a:lnSpc>
                          <a:spcPts val="245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85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388044" y="5857141"/>
          <a:ext cx="9281155" cy="44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2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15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9685">
                <a:tc>
                  <a:txBody>
                    <a:bodyPr/>
                    <a:lstStyle/>
                    <a:p>
                      <a:pPr marL="38100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8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9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0"/>
                        </a:lnSpc>
                      </a:pPr>
                      <a:r>
                        <a:rPr sz="1000" dirty="0">
                          <a:latin typeface="Constantia"/>
                          <a:cs typeface="Constantia"/>
                        </a:rPr>
                        <a:t>10</a:t>
                      </a:r>
                      <a:endParaRPr sz="10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3">
                <a:tc>
                  <a:txBody>
                    <a:bodyPr/>
                    <a:lstStyle/>
                    <a:p>
                      <a:pPr marL="3175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448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922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39"/>
                        </a:lnSpc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2238925" y="1302765"/>
            <a:ext cx="57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01834" y="1302765"/>
            <a:ext cx="5901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5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60279" y="1302765"/>
            <a:ext cx="567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5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38925" y="4046602"/>
            <a:ext cx="577427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  <a:p>
            <a:pPr marL="89535" algn="ctr">
              <a:lnSpc>
                <a:spcPts val="1140"/>
              </a:lnSpc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marL="120014" algn="ctr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00234" y="4046602"/>
            <a:ext cx="524933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00"/>
              </a:lnSpc>
              <a:spcBef>
                <a:spcPts val="100"/>
              </a:spcBef>
            </a:pPr>
            <a:r>
              <a:rPr sz="1800" i="1" dirty="0">
                <a:solidFill>
                  <a:srgbClr val="DD0011"/>
                </a:solidFill>
                <a:latin typeface="Monotype Corsiva"/>
                <a:cs typeface="Monotype Corsiva"/>
              </a:rPr>
              <a:t>i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=</a:t>
            </a:r>
            <a:r>
              <a:rPr sz="1800" spc="-30" dirty="0">
                <a:solidFill>
                  <a:srgbClr val="DD0011"/>
                </a:solidFill>
                <a:latin typeface="Constantia"/>
                <a:cs typeface="Constantia"/>
              </a:rPr>
              <a:t> </a:t>
            </a:r>
            <a:r>
              <a:rPr sz="1800" dirty="0">
                <a:solidFill>
                  <a:srgbClr val="DD0011"/>
                </a:solidFill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  <a:p>
            <a:pPr marL="62230" algn="ctr">
              <a:lnSpc>
                <a:spcPts val="1140"/>
              </a:lnSpc>
            </a:pPr>
            <a:r>
              <a:rPr sz="1000" spc="-5" dirty="0">
                <a:latin typeface="Constantia"/>
                <a:cs typeface="Constantia"/>
              </a:rPr>
              <a:t>1</a:t>
            </a:r>
            <a:endParaRPr sz="1000">
              <a:latin typeface="Constantia"/>
              <a:cs typeface="Constantia"/>
            </a:endParaRPr>
          </a:p>
          <a:p>
            <a:pPr marL="182245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4465" y="398781"/>
            <a:ext cx="5917353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5945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Build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Max-heap</a:t>
            </a:r>
          </a:p>
          <a:p>
            <a:pPr marL="12700">
              <a:lnSpc>
                <a:spcPts val="4625"/>
              </a:lnSpc>
            </a:pPr>
            <a:r>
              <a:rPr sz="3900" spc="-5" dirty="0"/>
              <a:t>Heapify()</a:t>
            </a:r>
            <a:r>
              <a:rPr sz="3900" spc="-10" dirty="0"/>
              <a:t> </a:t>
            </a:r>
            <a:r>
              <a:rPr sz="3900" spc="-15" dirty="0"/>
              <a:t>Example</a:t>
            </a:r>
            <a:endParaRPr sz="3900"/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217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50"/>
          <p:cNvGrpSpPr/>
          <p:nvPr/>
        </p:nvGrpSpPr>
        <p:grpSpPr>
          <a:xfrm>
            <a:off x="3430015" y="5468111"/>
            <a:ext cx="660400" cy="495300"/>
            <a:chOff x="2572511" y="5468111"/>
            <a:chExt cx="495300" cy="495300"/>
          </a:xfrm>
        </p:grpSpPr>
        <p:sp>
          <p:nvSpPr>
            <p:cNvPr id="51" name="object 51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/>
          <p:nvPr/>
        </p:nvSpPr>
        <p:spPr>
          <a:xfrm>
            <a:off x="4065016" y="5487161"/>
            <a:ext cx="5486400" cy="457200"/>
          </a:xfrm>
          <a:custGeom>
            <a:avLst/>
            <a:gdLst/>
            <a:ahLst/>
            <a:cxnLst/>
            <a:rect l="l" t="t" r="r" b="b"/>
            <a:pathLst>
              <a:path w="4114800" h="457200">
                <a:moveTo>
                  <a:pt x="4114800" y="0"/>
                </a:moveTo>
                <a:lnTo>
                  <a:pt x="4114800" y="0"/>
                </a:lnTo>
                <a:lnTo>
                  <a:pt x="0" y="0"/>
                </a:lnTo>
                <a:lnTo>
                  <a:pt x="0" y="457200"/>
                </a:lnTo>
                <a:lnTo>
                  <a:pt x="4114800" y="457200"/>
                </a:lnTo>
                <a:lnTo>
                  <a:pt x="411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757931" y="5551119"/>
            <a:ext cx="114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78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	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218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4039615" y="5468111"/>
          <a:ext cx="5486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4607A"/>
                      </a:solidFill>
                      <a:prstDash val="solid"/>
                    </a:lnR>
                    <a:lnT w="38100">
                      <a:solidFill>
                        <a:srgbClr val="04607A"/>
                      </a:solidFill>
                      <a:prstDash val="solid"/>
                    </a:lnT>
                    <a:lnB w="38100">
                      <a:solidFill>
                        <a:srgbClr val="04607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4607A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1499615" y="2343911"/>
            <a:ext cx="8585199" cy="2324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0233" y="3035934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94298" y="3645789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30015" y="5468111"/>
            <a:ext cx="6121400" cy="495300"/>
            <a:chOff x="2572511" y="5468111"/>
            <a:chExt cx="4591050" cy="495300"/>
          </a:xfrm>
        </p:grpSpPr>
        <p:sp>
          <p:nvSpPr>
            <p:cNvPr id="21" name="object 21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915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9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059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487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487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20362" y="5487161"/>
              <a:ext cx="2743200" cy="457200"/>
            </a:xfrm>
            <a:custGeom>
              <a:avLst/>
              <a:gdLst/>
              <a:ahLst/>
              <a:cxnLst/>
              <a:rect l="l" t="t" r="r" b="b"/>
              <a:pathLst>
                <a:path w="2743200" h="457200">
                  <a:moveTo>
                    <a:pt x="2743200" y="0"/>
                  </a:moveTo>
                  <a:lnTo>
                    <a:pt x="274320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2743200" y="457200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57931" y="5551119"/>
            <a:ext cx="236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780" algn="l"/>
                <a:tab pos="1146810" algn="l"/>
                <a:tab pos="1567180" algn="l"/>
              </a:tabLst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	16	</a:t>
            </a: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	</a:t>
            </a: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215" y="54871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57200" y="0"/>
                </a:moveTo>
                <a:lnTo>
                  <a:pt x="0" y="0"/>
                </a:lnTo>
                <a:lnTo>
                  <a:pt x="0" y="457200"/>
                </a:lnTo>
                <a:lnTo>
                  <a:pt x="457200" y="457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5258815" y="5468111"/>
          <a:ext cx="4267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4607A"/>
                      </a:solidFill>
                      <a:prstDash val="solid"/>
                    </a:lnR>
                    <a:lnB w="38100">
                      <a:solidFill>
                        <a:srgbClr val="04607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4607A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369815" y="5240273"/>
            <a:ext cx="1219200" cy="230504"/>
          </a:xfrm>
          <a:custGeom>
            <a:avLst/>
            <a:gdLst/>
            <a:ahLst/>
            <a:cxnLst/>
            <a:rect l="l" t="t" r="r" b="b"/>
            <a:pathLst>
              <a:path w="914400" h="230504">
                <a:moveTo>
                  <a:pt x="834651" y="145414"/>
                </a:moveTo>
                <a:lnTo>
                  <a:pt x="805052" y="164084"/>
                </a:lnTo>
                <a:lnTo>
                  <a:pt x="914400" y="230250"/>
                </a:lnTo>
                <a:lnTo>
                  <a:pt x="907599" y="162178"/>
                </a:lnTo>
                <a:lnTo>
                  <a:pt x="849122" y="162178"/>
                </a:lnTo>
                <a:lnTo>
                  <a:pt x="834651" y="145414"/>
                </a:lnTo>
                <a:close/>
              </a:path>
              <a:path w="914400" h="230504">
                <a:moveTo>
                  <a:pt x="13462" y="101472"/>
                </a:moveTo>
                <a:lnTo>
                  <a:pt x="0" y="228600"/>
                </a:lnTo>
                <a:lnTo>
                  <a:pt x="109727" y="163194"/>
                </a:lnTo>
                <a:lnTo>
                  <a:pt x="105964" y="160781"/>
                </a:lnTo>
                <a:lnTo>
                  <a:pt x="65786" y="160781"/>
                </a:lnTo>
                <a:lnTo>
                  <a:pt x="36957" y="135889"/>
                </a:lnTo>
                <a:lnTo>
                  <a:pt x="47686" y="123416"/>
                </a:lnTo>
                <a:lnTo>
                  <a:pt x="13462" y="101472"/>
                </a:lnTo>
                <a:close/>
              </a:path>
              <a:path w="914400" h="230504">
                <a:moveTo>
                  <a:pt x="867229" y="124866"/>
                </a:moveTo>
                <a:lnTo>
                  <a:pt x="834651" y="145414"/>
                </a:lnTo>
                <a:lnTo>
                  <a:pt x="849122" y="162178"/>
                </a:lnTo>
                <a:lnTo>
                  <a:pt x="877951" y="137287"/>
                </a:lnTo>
                <a:lnTo>
                  <a:pt x="867229" y="124866"/>
                </a:lnTo>
                <a:close/>
              </a:path>
              <a:path w="914400" h="230504">
                <a:moveTo>
                  <a:pt x="901700" y="103123"/>
                </a:moveTo>
                <a:lnTo>
                  <a:pt x="867229" y="124866"/>
                </a:lnTo>
                <a:lnTo>
                  <a:pt x="877951" y="137287"/>
                </a:lnTo>
                <a:lnTo>
                  <a:pt x="849122" y="162178"/>
                </a:lnTo>
                <a:lnTo>
                  <a:pt x="907599" y="162178"/>
                </a:lnTo>
                <a:lnTo>
                  <a:pt x="901700" y="103123"/>
                </a:lnTo>
                <a:close/>
              </a:path>
              <a:path w="914400" h="230504">
                <a:moveTo>
                  <a:pt x="47686" y="123416"/>
                </a:moveTo>
                <a:lnTo>
                  <a:pt x="36957" y="135889"/>
                </a:lnTo>
                <a:lnTo>
                  <a:pt x="65786" y="160781"/>
                </a:lnTo>
                <a:lnTo>
                  <a:pt x="80118" y="144210"/>
                </a:lnTo>
                <a:lnTo>
                  <a:pt x="47686" y="123416"/>
                </a:lnTo>
                <a:close/>
              </a:path>
              <a:path w="914400" h="230504">
                <a:moveTo>
                  <a:pt x="80118" y="144210"/>
                </a:moveTo>
                <a:lnTo>
                  <a:pt x="65786" y="160781"/>
                </a:lnTo>
                <a:lnTo>
                  <a:pt x="105964" y="160781"/>
                </a:lnTo>
                <a:lnTo>
                  <a:pt x="80118" y="144210"/>
                </a:lnTo>
                <a:close/>
              </a:path>
              <a:path w="914400" h="230504">
                <a:moveTo>
                  <a:pt x="829942" y="139959"/>
                </a:moveTo>
                <a:lnTo>
                  <a:pt x="834651" y="145414"/>
                </a:lnTo>
                <a:lnTo>
                  <a:pt x="841094" y="141350"/>
                </a:lnTo>
                <a:lnTo>
                  <a:pt x="831976" y="141350"/>
                </a:lnTo>
                <a:lnTo>
                  <a:pt x="829942" y="139959"/>
                </a:lnTo>
                <a:close/>
              </a:path>
              <a:path w="914400" h="230504">
                <a:moveTo>
                  <a:pt x="456946" y="0"/>
                </a:moveTo>
                <a:lnTo>
                  <a:pt x="413130" y="1269"/>
                </a:lnTo>
                <a:lnTo>
                  <a:pt x="369315" y="4825"/>
                </a:lnTo>
                <a:lnTo>
                  <a:pt x="326643" y="10667"/>
                </a:lnTo>
                <a:lnTo>
                  <a:pt x="284861" y="18541"/>
                </a:lnTo>
                <a:lnTo>
                  <a:pt x="244475" y="28320"/>
                </a:lnTo>
                <a:lnTo>
                  <a:pt x="205993" y="39623"/>
                </a:lnTo>
                <a:lnTo>
                  <a:pt x="169163" y="52831"/>
                </a:lnTo>
                <a:lnTo>
                  <a:pt x="118363" y="75056"/>
                </a:lnTo>
                <a:lnTo>
                  <a:pt x="73787" y="100456"/>
                </a:lnTo>
                <a:lnTo>
                  <a:pt x="61087" y="108965"/>
                </a:lnTo>
                <a:lnTo>
                  <a:pt x="59689" y="109854"/>
                </a:lnTo>
                <a:lnTo>
                  <a:pt x="58420" y="110997"/>
                </a:lnTo>
                <a:lnTo>
                  <a:pt x="57276" y="112267"/>
                </a:lnTo>
                <a:lnTo>
                  <a:pt x="47686" y="123416"/>
                </a:lnTo>
                <a:lnTo>
                  <a:pt x="80118" y="144210"/>
                </a:lnTo>
                <a:lnTo>
                  <a:pt x="83250" y="140588"/>
                </a:lnTo>
                <a:lnTo>
                  <a:pt x="82296" y="140588"/>
                </a:lnTo>
                <a:lnTo>
                  <a:pt x="86105" y="137287"/>
                </a:lnTo>
                <a:lnTo>
                  <a:pt x="87224" y="137287"/>
                </a:lnTo>
                <a:lnTo>
                  <a:pt x="94996" y="132079"/>
                </a:lnTo>
                <a:lnTo>
                  <a:pt x="107950" y="124078"/>
                </a:lnTo>
                <a:lnTo>
                  <a:pt x="151129" y="101726"/>
                </a:lnTo>
                <a:lnTo>
                  <a:pt x="200533" y="81787"/>
                </a:lnTo>
                <a:lnTo>
                  <a:pt x="255270" y="64896"/>
                </a:lnTo>
                <a:lnTo>
                  <a:pt x="293877" y="55625"/>
                </a:lnTo>
                <a:lnTo>
                  <a:pt x="333628" y="48132"/>
                </a:lnTo>
                <a:lnTo>
                  <a:pt x="374523" y="42544"/>
                </a:lnTo>
                <a:lnTo>
                  <a:pt x="415671" y="39242"/>
                </a:lnTo>
                <a:lnTo>
                  <a:pt x="457453" y="38100"/>
                </a:lnTo>
                <a:lnTo>
                  <a:pt x="702175" y="38100"/>
                </a:lnTo>
                <a:lnTo>
                  <a:pt x="669036" y="28320"/>
                </a:lnTo>
                <a:lnTo>
                  <a:pt x="628650" y="18414"/>
                </a:lnTo>
                <a:lnTo>
                  <a:pt x="586866" y="10667"/>
                </a:lnTo>
                <a:lnTo>
                  <a:pt x="544322" y="4825"/>
                </a:lnTo>
                <a:lnTo>
                  <a:pt x="500761" y="1269"/>
                </a:lnTo>
                <a:lnTo>
                  <a:pt x="478916" y="253"/>
                </a:lnTo>
                <a:lnTo>
                  <a:pt x="456946" y="0"/>
                </a:lnTo>
                <a:close/>
              </a:path>
              <a:path w="914400" h="230504">
                <a:moveTo>
                  <a:pt x="828293" y="138048"/>
                </a:moveTo>
                <a:lnTo>
                  <a:pt x="829942" y="139959"/>
                </a:lnTo>
                <a:lnTo>
                  <a:pt x="831976" y="141350"/>
                </a:lnTo>
                <a:lnTo>
                  <a:pt x="828293" y="138048"/>
                </a:lnTo>
                <a:close/>
              </a:path>
              <a:path w="914400" h="230504">
                <a:moveTo>
                  <a:pt x="846329" y="138048"/>
                </a:moveTo>
                <a:lnTo>
                  <a:pt x="828293" y="138048"/>
                </a:lnTo>
                <a:lnTo>
                  <a:pt x="831976" y="141350"/>
                </a:lnTo>
                <a:lnTo>
                  <a:pt x="841094" y="141350"/>
                </a:lnTo>
                <a:lnTo>
                  <a:pt x="846329" y="138048"/>
                </a:lnTo>
                <a:close/>
              </a:path>
              <a:path w="914400" h="230504">
                <a:moveTo>
                  <a:pt x="86105" y="137287"/>
                </a:moveTo>
                <a:lnTo>
                  <a:pt x="82296" y="140588"/>
                </a:lnTo>
                <a:lnTo>
                  <a:pt x="84565" y="139068"/>
                </a:lnTo>
                <a:lnTo>
                  <a:pt x="86105" y="137287"/>
                </a:lnTo>
                <a:close/>
              </a:path>
              <a:path w="914400" h="230504">
                <a:moveTo>
                  <a:pt x="84565" y="139068"/>
                </a:moveTo>
                <a:lnTo>
                  <a:pt x="82296" y="140588"/>
                </a:lnTo>
                <a:lnTo>
                  <a:pt x="83250" y="140588"/>
                </a:lnTo>
                <a:lnTo>
                  <a:pt x="84565" y="139068"/>
                </a:lnTo>
                <a:close/>
              </a:path>
              <a:path w="914400" h="230504">
                <a:moveTo>
                  <a:pt x="702175" y="38100"/>
                </a:moveTo>
                <a:lnTo>
                  <a:pt x="457453" y="38100"/>
                </a:lnTo>
                <a:lnTo>
                  <a:pt x="478409" y="38353"/>
                </a:lnTo>
                <a:lnTo>
                  <a:pt x="499110" y="39369"/>
                </a:lnTo>
                <a:lnTo>
                  <a:pt x="540512" y="42798"/>
                </a:lnTo>
                <a:lnTo>
                  <a:pt x="581660" y="48387"/>
                </a:lnTo>
                <a:lnTo>
                  <a:pt x="621664" y="55879"/>
                </a:lnTo>
                <a:lnTo>
                  <a:pt x="660018" y="65278"/>
                </a:lnTo>
                <a:lnTo>
                  <a:pt x="696849" y="76326"/>
                </a:lnTo>
                <a:lnTo>
                  <a:pt x="748029" y="95376"/>
                </a:lnTo>
                <a:lnTo>
                  <a:pt x="793368" y="117347"/>
                </a:lnTo>
                <a:lnTo>
                  <a:pt x="829942" y="139959"/>
                </a:lnTo>
                <a:lnTo>
                  <a:pt x="828293" y="138048"/>
                </a:lnTo>
                <a:lnTo>
                  <a:pt x="846329" y="138048"/>
                </a:lnTo>
                <a:lnTo>
                  <a:pt x="867229" y="124866"/>
                </a:lnTo>
                <a:lnTo>
                  <a:pt x="826008" y="91947"/>
                </a:lnTo>
                <a:lnTo>
                  <a:pt x="779272" y="67690"/>
                </a:lnTo>
                <a:lnTo>
                  <a:pt x="726566" y="46228"/>
                </a:lnTo>
                <a:lnTo>
                  <a:pt x="707771" y="39750"/>
                </a:lnTo>
                <a:lnTo>
                  <a:pt x="702175" y="38100"/>
                </a:lnTo>
                <a:close/>
              </a:path>
              <a:path w="914400" h="230504">
                <a:moveTo>
                  <a:pt x="87224" y="137287"/>
                </a:moveTo>
                <a:lnTo>
                  <a:pt x="86105" y="137287"/>
                </a:lnTo>
                <a:lnTo>
                  <a:pt x="84565" y="139068"/>
                </a:lnTo>
                <a:lnTo>
                  <a:pt x="87224" y="137287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219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8535035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Time </a:t>
            </a:r>
            <a:r>
              <a:rPr spc="-215" dirty="0"/>
              <a:t>Complexity </a:t>
            </a:r>
            <a:r>
              <a:rPr spc="-150" dirty="0"/>
              <a:t>of </a:t>
            </a:r>
            <a:r>
              <a:rPr spc="-225" dirty="0"/>
              <a:t>Binary</a:t>
            </a:r>
            <a:r>
              <a:rPr spc="-37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22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208533" y="2499512"/>
            <a:ext cx="8560435" cy="422231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105"/>
              </a:spcBef>
            </a:pPr>
            <a:r>
              <a:rPr sz="2400" spc="-85" dirty="0">
                <a:solidFill>
                  <a:srgbClr val="404040"/>
                </a:solidFill>
                <a:cs typeface="Verdana"/>
              </a:rPr>
              <a:t>How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fast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binary</a:t>
            </a:r>
            <a:r>
              <a:rPr sz="2400" spc="-7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60" dirty="0">
                <a:solidFill>
                  <a:srgbClr val="404040"/>
                </a:solidFill>
                <a:cs typeface="Verdana"/>
              </a:rPr>
              <a:t>search?</a:t>
            </a:r>
            <a:endParaRPr sz="2400" dirty="0">
              <a:cs typeface="Verdana"/>
            </a:endParaRPr>
          </a:p>
          <a:p>
            <a:pPr marL="381000" marR="30480" indent="-342900" algn="just">
              <a:lnSpc>
                <a:spcPct val="100000"/>
              </a:lnSpc>
              <a:spcBef>
                <a:spcPts val="1010"/>
              </a:spcBef>
            </a:pPr>
            <a:r>
              <a:rPr sz="2400" spc="-155" dirty="0">
                <a:solidFill>
                  <a:srgbClr val="404040"/>
                </a:solidFill>
                <a:cs typeface="Verdana"/>
              </a:rPr>
              <a:t>Think </a:t>
            </a:r>
            <a:r>
              <a:rPr sz="2400" spc="-100" dirty="0">
                <a:solidFill>
                  <a:srgbClr val="404040"/>
                </a:solidFill>
                <a:cs typeface="Verdana"/>
              </a:rPr>
              <a:t>about </a:t>
            </a:r>
            <a:r>
              <a:rPr sz="2400" spc="-114" dirty="0">
                <a:solidFill>
                  <a:srgbClr val="404040"/>
                </a:solidFill>
                <a:cs typeface="Verdana"/>
              </a:rPr>
              <a:t>how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operates: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after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you </a:t>
            </a:r>
            <a:r>
              <a:rPr sz="2400" spc="-165" dirty="0">
                <a:solidFill>
                  <a:srgbClr val="404040"/>
                </a:solidFill>
                <a:cs typeface="Verdana"/>
              </a:rPr>
              <a:t>examine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70" dirty="0">
                <a:solidFill>
                  <a:srgbClr val="404040"/>
                </a:solidFill>
                <a:cs typeface="Verdana"/>
              </a:rPr>
              <a:t>value, </a:t>
            </a:r>
            <a:r>
              <a:rPr sz="2400" spc="-125" dirty="0">
                <a:solidFill>
                  <a:srgbClr val="404040"/>
                </a:solidFill>
                <a:cs typeface="Verdana"/>
              </a:rPr>
              <a:t>you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cut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in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04" dirty="0">
                <a:solidFill>
                  <a:srgbClr val="404040"/>
                </a:solidFill>
                <a:cs typeface="Verdana"/>
              </a:rPr>
              <a:t>half.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994"/>
              </a:spcBef>
            </a:pPr>
            <a:r>
              <a:rPr sz="2400" spc="-204" dirty="0">
                <a:solidFill>
                  <a:srgbClr val="404040"/>
                </a:solidFill>
                <a:cs typeface="Verdana"/>
              </a:rPr>
              <a:t>So,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first </a:t>
            </a:r>
            <a:r>
              <a:rPr sz="2400" spc="-125" dirty="0">
                <a:solidFill>
                  <a:srgbClr val="404040"/>
                </a:solidFill>
                <a:cs typeface="Verdana"/>
              </a:rPr>
              <a:t>iteration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90" dirty="0">
                <a:solidFill>
                  <a:srgbClr val="404040"/>
                </a:solidFill>
                <a:cs typeface="Verdana"/>
              </a:rPr>
              <a:t>loop,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your </a:t>
            </a:r>
            <a:r>
              <a:rPr sz="2400" spc="-15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region </a:t>
            </a:r>
            <a:r>
              <a:rPr sz="2400" spc="-175" dirty="0">
                <a:solidFill>
                  <a:srgbClr val="404040"/>
                </a:solidFill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4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110" dirty="0">
                <a:solidFill>
                  <a:srgbClr val="404040"/>
                </a:solidFill>
                <a:cs typeface="Verdana"/>
              </a:rPr>
              <a:t>whole</a:t>
            </a:r>
            <a:endParaRPr sz="2400" dirty="0">
              <a:cs typeface="Verdana"/>
            </a:endParaRPr>
          </a:p>
          <a:p>
            <a:pPr marL="381000" algn="just">
              <a:lnSpc>
                <a:spcPct val="100000"/>
              </a:lnSpc>
              <a:spcBef>
                <a:spcPts val="5"/>
              </a:spcBef>
            </a:pP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994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05" dirty="0">
                <a:solidFill>
                  <a:srgbClr val="404040"/>
                </a:solidFill>
                <a:cs typeface="Verdana"/>
              </a:rPr>
              <a:t>second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130" dirty="0">
                <a:solidFill>
                  <a:srgbClr val="404040"/>
                </a:solidFill>
                <a:cs typeface="Verdana"/>
              </a:rPr>
              <a:t>half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60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1005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third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150" dirty="0">
                <a:solidFill>
                  <a:srgbClr val="404040"/>
                </a:solidFill>
                <a:cs typeface="Verdana"/>
              </a:rPr>
              <a:t>a </a:t>
            </a:r>
            <a:r>
              <a:rPr sz="2400" spc="-120" dirty="0">
                <a:solidFill>
                  <a:srgbClr val="404040"/>
                </a:solidFill>
                <a:cs typeface="Verdana"/>
              </a:rPr>
              <a:t>quarter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5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1000"/>
              </a:spcBef>
            </a:pPr>
            <a:r>
              <a:rPr sz="2400" spc="-275" dirty="0">
                <a:solidFill>
                  <a:srgbClr val="404040"/>
                </a:solidFill>
                <a:cs typeface="Verdana"/>
              </a:rPr>
              <a:t>...</a:t>
            </a:r>
            <a:endParaRPr sz="2400" dirty="0">
              <a:cs typeface="Verdana"/>
            </a:endParaRPr>
          </a:p>
          <a:p>
            <a:pPr marL="38100" algn="just">
              <a:lnSpc>
                <a:spcPct val="100000"/>
              </a:lnSpc>
              <a:spcBef>
                <a:spcPts val="894"/>
              </a:spcBef>
            </a:pPr>
            <a:r>
              <a:rPr sz="2400" spc="-130" dirty="0">
                <a:solidFill>
                  <a:srgbClr val="404040"/>
                </a:solidFill>
                <a:cs typeface="Verdana"/>
              </a:rPr>
              <a:t>The </a:t>
            </a:r>
            <a:r>
              <a:rPr sz="2400" i="1" spc="-160" dirty="0">
                <a:solidFill>
                  <a:srgbClr val="404040"/>
                </a:solidFill>
                <a:cs typeface="Verdana"/>
              </a:rPr>
              <a:t>k</a:t>
            </a:r>
            <a:r>
              <a:rPr sz="2400" spc="-240" baseline="24904" dirty="0">
                <a:solidFill>
                  <a:srgbClr val="404040"/>
                </a:solidFill>
                <a:cs typeface="Verdana"/>
              </a:rPr>
              <a:t>th </a:t>
            </a:r>
            <a:r>
              <a:rPr sz="2400" spc="-140" dirty="0">
                <a:solidFill>
                  <a:srgbClr val="404040"/>
                </a:solidFill>
                <a:cs typeface="Verdana"/>
              </a:rPr>
              <a:t>iteration, </a:t>
            </a:r>
            <a:r>
              <a:rPr sz="2400" spc="-200" dirty="0">
                <a:solidFill>
                  <a:srgbClr val="404040"/>
                </a:solidFill>
                <a:cs typeface="Verdana"/>
              </a:rPr>
              <a:t>it’s </a:t>
            </a:r>
            <a:r>
              <a:rPr sz="2400" spc="-270" dirty="0">
                <a:solidFill>
                  <a:srgbClr val="404040"/>
                </a:solidFill>
                <a:cs typeface="Verdana"/>
              </a:rPr>
              <a:t>(1/2</a:t>
            </a:r>
            <a:r>
              <a:rPr sz="2400" i="1" spc="-405" baseline="23297" dirty="0">
                <a:solidFill>
                  <a:srgbClr val="404040"/>
                </a:solidFill>
                <a:cs typeface="Verdana"/>
              </a:rPr>
              <a:t>k</a:t>
            </a:r>
            <a:r>
              <a:rPr sz="2400" spc="-405" baseline="24904" dirty="0">
                <a:solidFill>
                  <a:srgbClr val="404040"/>
                </a:solidFill>
                <a:cs typeface="Verdana"/>
              </a:rPr>
              <a:t>-1</a:t>
            </a:r>
            <a:r>
              <a:rPr sz="2400" spc="-270" dirty="0">
                <a:solidFill>
                  <a:srgbClr val="404040"/>
                </a:solidFill>
                <a:cs typeface="Verdana"/>
              </a:rPr>
              <a:t>) </a:t>
            </a:r>
            <a:r>
              <a:rPr sz="2400" spc="-95" dirty="0">
                <a:solidFill>
                  <a:srgbClr val="404040"/>
                </a:solidFill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cs typeface="Verdana"/>
              </a:rPr>
              <a:t>the</a:t>
            </a:r>
            <a:r>
              <a:rPr sz="2400" spc="-455" dirty="0">
                <a:solidFill>
                  <a:srgbClr val="404040"/>
                </a:solidFill>
                <a:cs typeface="Verdana"/>
              </a:rPr>
              <a:t> </a:t>
            </a:r>
            <a:r>
              <a:rPr sz="2400" spc="-22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220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258815" y="5468111"/>
            <a:ext cx="660400" cy="495300"/>
            <a:chOff x="3944111" y="5468111"/>
            <a:chExt cx="495300" cy="495300"/>
          </a:xfrm>
        </p:grpSpPr>
        <p:sp>
          <p:nvSpPr>
            <p:cNvPr id="52" name="object 52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623570" algn="l"/>
                          <a:tab pos="1086485" algn="l"/>
                        </a:tabLst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	</a:t>
                      </a: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	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221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41033" y="36457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48601" y="42553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019807" y="2753867"/>
            <a:ext cx="7543800" cy="1504950"/>
            <a:chOff x="1514855" y="2753867"/>
            <a:chExt cx="5657850" cy="1504950"/>
          </a:xfrm>
        </p:grpSpPr>
        <p:sp>
          <p:nvSpPr>
            <p:cNvPr id="50" name="object 50"/>
            <p:cNvSpPr/>
            <p:nvPr/>
          </p:nvSpPr>
          <p:spPr>
            <a:xfrm>
              <a:off x="1533905" y="2772917"/>
              <a:ext cx="5619750" cy="1466850"/>
            </a:xfrm>
            <a:custGeom>
              <a:avLst/>
              <a:gdLst/>
              <a:ahLst/>
              <a:cxnLst/>
              <a:rect l="l" t="t" r="r" b="b"/>
              <a:pathLst>
                <a:path w="5619750" h="1466850">
                  <a:moveTo>
                    <a:pt x="2876549" y="0"/>
                  </a:moveTo>
                  <a:lnTo>
                    <a:pt x="1371600" y="247650"/>
                  </a:lnTo>
                </a:path>
                <a:path w="5619750" h="1466850">
                  <a:moveTo>
                    <a:pt x="1047750" y="609600"/>
                  </a:moveTo>
                  <a:lnTo>
                    <a:pt x="457200" y="857250"/>
                  </a:lnTo>
                </a:path>
                <a:path w="5619750" h="1466850">
                  <a:moveTo>
                    <a:pt x="133350" y="1219200"/>
                  </a:moveTo>
                  <a:lnTo>
                    <a:pt x="0" y="1466850"/>
                  </a:lnTo>
                </a:path>
                <a:path w="5619750" h="1466850">
                  <a:moveTo>
                    <a:pt x="457200" y="1219200"/>
                  </a:moveTo>
                  <a:lnTo>
                    <a:pt x="590550" y="1466850"/>
                  </a:lnTo>
                </a:path>
                <a:path w="5619750" h="1466850">
                  <a:moveTo>
                    <a:pt x="1371600" y="609600"/>
                  </a:moveTo>
                  <a:lnTo>
                    <a:pt x="1962149" y="857250"/>
                  </a:lnTo>
                </a:path>
                <a:path w="5619750" h="1466850">
                  <a:moveTo>
                    <a:pt x="1962149" y="1219200"/>
                  </a:moveTo>
                  <a:lnTo>
                    <a:pt x="1828799" y="1466850"/>
                  </a:lnTo>
                </a:path>
                <a:path w="5619750" h="1466850">
                  <a:moveTo>
                    <a:pt x="3200399" y="0"/>
                  </a:moveTo>
                  <a:lnTo>
                    <a:pt x="4705350" y="247650"/>
                  </a:lnTo>
                </a:path>
                <a:path w="5619750" h="1466850">
                  <a:moveTo>
                    <a:pt x="5029200" y="609600"/>
                  </a:moveTo>
                  <a:lnTo>
                    <a:pt x="5619750" y="857250"/>
                  </a:lnTo>
                </a:path>
                <a:path w="5619750" h="1466850">
                  <a:moveTo>
                    <a:pt x="4114800" y="857250"/>
                  </a:moveTo>
                  <a:lnTo>
                    <a:pt x="4705350" y="60960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77973" y="3779773"/>
              <a:ext cx="411480" cy="459740"/>
            </a:xfrm>
            <a:custGeom>
              <a:avLst/>
              <a:gdLst/>
              <a:ahLst/>
              <a:cxnLst/>
              <a:rect l="l" t="t" r="r" b="b"/>
              <a:pathLst>
                <a:path w="411480" h="459739">
                  <a:moveTo>
                    <a:pt x="335384" y="349382"/>
                  </a:moveTo>
                  <a:lnTo>
                    <a:pt x="298323" y="354838"/>
                  </a:lnTo>
                  <a:lnTo>
                    <a:pt x="371475" y="459613"/>
                  </a:lnTo>
                  <a:lnTo>
                    <a:pt x="401300" y="368807"/>
                  </a:lnTo>
                  <a:lnTo>
                    <a:pt x="338836" y="368807"/>
                  </a:lnTo>
                  <a:lnTo>
                    <a:pt x="335384" y="349382"/>
                  </a:lnTo>
                  <a:close/>
                </a:path>
                <a:path w="411480" h="459739">
                  <a:moveTo>
                    <a:pt x="373066" y="343836"/>
                  </a:moveTo>
                  <a:lnTo>
                    <a:pt x="335384" y="349382"/>
                  </a:lnTo>
                  <a:lnTo>
                    <a:pt x="338836" y="368807"/>
                  </a:lnTo>
                  <a:lnTo>
                    <a:pt x="376300" y="361950"/>
                  </a:lnTo>
                  <a:lnTo>
                    <a:pt x="373066" y="343836"/>
                  </a:lnTo>
                  <a:close/>
                </a:path>
                <a:path w="411480" h="459739">
                  <a:moveTo>
                    <a:pt x="411352" y="338200"/>
                  </a:moveTo>
                  <a:lnTo>
                    <a:pt x="373066" y="343836"/>
                  </a:lnTo>
                  <a:lnTo>
                    <a:pt x="376300" y="361950"/>
                  </a:lnTo>
                  <a:lnTo>
                    <a:pt x="338836" y="368807"/>
                  </a:lnTo>
                  <a:lnTo>
                    <a:pt x="401300" y="368807"/>
                  </a:lnTo>
                  <a:lnTo>
                    <a:pt x="411352" y="338200"/>
                  </a:lnTo>
                  <a:close/>
                </a:path>
                <a:path w="411480" h="459739">
                  <a:moveTo>
                    <a:pt x="334675" y="345389"/>
                  </a:moveTo>
                  <a:lnTo>
                    <a:pt x="335384" y="349382"/>
                  </a:lnTo>
                  <a:lnTo>
                    <a:pt x="355269" y="346456"/>
                  </a:lnTo>
                  <a:lnTo>
                    <a:pt x="335025" y="346456"/>
                  </a:lnTo>
                  <a:lnTo>
                    <a:pt x="334675" y="345389"/>
                  </a:lnTo>
                  <a:close/>
                </a:path>
                <a:path w="411480" h="459739">
                  <a:moveTo>
                    <a:pt x="334390" y="343788"/>
                  </a:moveTo>
                  <a:lnTo>
                    <a:pt x="334675" y="345389"/>
                  </a:lnTo>
                  <a:lnTo>
                    <a:pt x="335025" y="346456"/>
                  </a:lnTo>
                  <a:lnTo>
                    <a:pt x="334390" y="343788"/>
                  </a:lnTo>
                  <a:close/>
                </a:path>
                <a:path w="411480" h="459739">
                  <a:moveTo>
                    <a:pt x="373057" y="343788"/>
                  </a:moveTo>
                  <a:lnTo>
                    <a:pt x="334390" y="343788"/>
                  </a:lnTo>
                  <a:lnTo>
                    <a:pt x="335025" y="346456"/>
                  </a:lnTo>
                  <a:lnTo>
                    <a:pt x="355269" y="346456"/>
                  </a:lnTo>
                  <a:lnTo>
                    <a:pt x="373066" y="343836"/>
                  </a:lnTo>
                  <a:close/>
                </a:path>
                <a:path w="411480" h="459739">
                  <a:moveTo>
                    <a:pt x="112553" y="77114"/>
                  </a:moveTo>
                  <a:lnTo>
                    <a:pt x="158242" y="103377"/>
                  </a:lnTo>
                  <a:lnTo>
                    <a:pt x="201549" y="137159"/>
                  </a:lnTo>
                  <a:lnTo>
                    <a:pt x="241173" y="177673"/>
                  </a:lnTo>
                  <a:lnTo>
                    <a:pt x="265302" y="207899"/>
                  </a:lnTo>
                  <a:lnTo>
                    <a:pt x="286893" y="240156"/>
                  </a:lnTo>
                  <a:lnTo>
                    <a:pt x="305943" y="274193"/>
                  </a:lnTo>
                  <a:lnTo>
                    <a:pt x="322071" y="309752"/>
                  </a:lnTo>
                  <a:lnTo>
                    <a:pt x="334675" y="345389"/>
                  </a:lnTo>
                  <a:lnTo>
                    <a:pt x="334390" y="343788"/>
                  </a:lnTo>
                  <a:lnTo>
                    <a:pt x="373057" y="343788"/>
                  </a:lnTo>
                  <a:lnTo>
                    <a:pt x="371856" y="337057"/>
                  </a:lnTo>
                  <a:lnTo>
                    <a:pt x="371728" y="336169"/>
                  </a:lnTo>
                  <a:lnTo>
                    <a:pt x="357124" y="294767"/>
                  </a:lnTo>
                  <a:lnTo>
                    <a:pt x="339470" y="256286"/>
                  </a:lnTo>
                  <a:lnTo>
                    <a:pt x="318896" y="219456"/>
                  </a:lnTo>
                  <a:lnTo>
                    <a:pt x="295528" y="184657"/>
                  </a:lnTo>
                  <a:lnTo>
                    <a:pt x="269494" y="152145"/>
                  </a:lnTo>
                  <a:lnTo>
                    <a:pt x="241300" y="122300"/>
                  </a:lnTo>
                  <a:lnTo>
                    <a:pt x="210946" y="95123"/>
                  </a:lnTo>
                  <a:lnTo>
                    <a:pt x="187955" y="77724"/>
                  </a:lnTo>
                  <a:lnTo>
                    <a:pt x="114681" y="77724"/>
                  </a:lnTo>
                  <a:lnTo>
                    <a:pt x="112553" y="77114"/>
                  </a:lnTo>
                  <a:close/>
                </a:path>
                <a:path w="411480" h="459739">
                  <a:moveTo>
                    <a:pt x="123951" y="0"/>
                  </a:moveTo>
                  <a:lnTo>
                    <a:pt x="0" y="30987"/>
                  </a:lnTo>
                  <a:lnTo>
                    <a:pt x="99187" y="111632"/>
                  </a:lnTo>
                  <a:lnTo>
                    <a:pt x="107185" y="75577"/>
                  </a:lnTo>
                  <a:lnTo>
                    <a:pt x="87630" y="69976"/>
                  </a:lnTo>
                  <a:lnTo>
                    <a:pt x="98298" y="33400"/>
                  </a:lnTo>
                  <a:lnTo>
                    <a:pt x="116542" y="33400"/>
                  </a:lnTo>
                  <a:lnTo>
                    <a:pt x="123951" y="0"/>
                  </a:lnTo>
                  <a:close/>
                </a:path>
                <a:path w="411480" h="459739">
                  <a:moveTo>
                    <a:pt x="111251" y="76453"/>
                  </a:moveTo>
                  <a:lnTo>
                    <a:pt x="112553" y="77114"/>
                  </a:lnTo>
                  <a:lnTo>
                    <a:pt x="114681" y="77724"/>
                  </a:lnTo>
                  <a:lnTo>
                    <a:pt x="111251" y="76453"/>
                  </a:lnTo>
                  <a:close/>
                </a:path>
                <a:path w="411480" h="459739">
                  <a:moveTo>
                    <a:pt x="186163" y="76453"/>
                  </a:moveTo>
                  <a:lnTo>
                    <a:pt x="111251" y="76453"/>
                  </a:lnTo>
                  <a:lnTo>
                    <a:pt x="114681" y="77724"/>
                  </a:lnTo>
                  <a:lnTo>
                    <a:pt x="187955" y="77724"/>
                  </a:lnTo>
                  <a:lnTo>
                    <a:pt x="186163" y="76453"/>
                  </a:lnTo>
                  <a:close/>
                </a:path>
                <a:path w="411480" h="459739">
                  <a:moveTo>
                    <a:pt x="115447" y="38335"/>
                  </a:moveTo>
                  <a:lnTo>
                    <a:pt x="107185" y="75577"/>
                  </a:lnTo>
                  <a:lnTo>
                    <a:pt x="112553" y="77114"/>
                  </a:lnTo>
                  <a:lnTo>
                    <a:pt x="111251" y="76453"/>
                  </a:lnTo>
                  <a:lnTo>
                    <a:pt x="186163" y="76453"/>
                  </a:lnTo>
                  <a:lnTo>
                    <a:pt x="178815" y="71246"/>
                  </a:lnTo>
                  <a:lnTo>
                    <a:pt x="162051" y="60578"/>
                  </a:lnTo>
                  <a:lnTo>
                    <a:pt x="145033" y="50926"/>
                  </a:lnTo>
                  <a:lnTo>
                    <a:pt x="128524" y="42544"/>
                  </a:lnTo>
                  <a:lnTo>
                    <a:pt x="127507" y="41909"/>
                  </a:lnTo>
                  <a:lnTo>
                    <a:pt x="125221" y="41148"/>
                  </a:lnTo>
                  <a:lnTo>
                    <a:pt x="115447" y="38335"/>
                  </a:lnTo>
                  <a:close/>
                </a:path>
                <a:path w="411480" h="459739">
                  <a:moveTo>
                    <a:pt x="98298" y="33400"/>
                  </a:moveTo>
                  <a:lnTo>
                    <a:pt x="87630" y="69976"/>
                  </a:lnTo>
                  <a:lnTo>
                    <a:pt x="107185" y="75577"/>
                  </a:lnTo>
                  <a:lnTo>
                    <a:pt x="115447" y="38335"/>
                  </a:lnTo>
                  <a:lnTo>
                    <a:pt x="98298" y="33400"/>
                  </a:lnTo>
                  <a:close/>
                </a:path>
                <a:path w="411480" h="459739">
                  <a:moveTo>
                    <a:pt x="116542" y="33400"/>
                  </a:moveTo>
                  <a:lnTo>
                    <a:pt x="98298" y="33400"/>
                  </a:lnTo>
                  <a:lnTo>
                    <a:pt x="115447" y="38335"/>
                  </a:lnTo>
                  <a:lnTo>
                    <a:pt x="116542" y="33400"/>
                  </a:lnTo>
                  <a:close/>
                </a:path>
              </a:pathLst>
            </a:custGeom>
            <a:solidFill>
              <a:srgbClr val="009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258815" y="5468111"/>
            <a:ext cx="3708400" cy="495300"/>
            <a:chOff x="3944111" y="5468111"/>
            <a:chExt cx="2781300" cy="495300"/>
          </a:xfrm>
        </p:grpSpPr>
        <p:sp>
          <p:nvSpPr>
            <p:cNvPr id="54" name="object 54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63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1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199" y="457200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199" y="45720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3430015" y="5468111"/>
          <a:ext cx="609599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3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7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5589015" y="5240146"/>
            <a:ext cx="3048000" cy="230504"/>
          </a:xfrm>
          <a:custGeom>
            <a:avLst/>
            <a:gdLst/>
            <a:ahLst/>
            <a:cxnLst/>
            <a:rect l="l" t="t" r="r" b="b"/>
            <a:pathLst>
              <a:path w="2286000" h="230504">
                <a:moveTo>
                  <a:pt x="2184579" y="173474"/>
                </a:moveTo>
                <a:lnTo>
                  <a:pt x="2161666" y="200913"/>
                </a:lnTo>
                <a:lnTo>
                  <a:pt x="2286000" y="230377"/>
                </a:lnTo>
                <a:lnTo>
                  <a:pt x="2266308" y="185165"/>
                </a:lnTo>
                <a:lnTo>
                  <a:pt x="2202434" y="185165"/>
                </a:lnTo>
                <a:lnTo>
                  <a:pt x="2184579" y="173474"/>
                </a:lnTo>
                <a:close/>
              </a:path>
              <a:path w="2286000" h="230504">
                <a:moveTo>
                  <a:pt x="51688" y="111886"/>
                </a:moveTo>
                <a:lnTo>
                  <a:pt x="0" y="228726"/>
                </a:lnTo>
                <a:lnTo>
                  <a:pt x="124460" y="200024"/>
                </a:lnTo>
                <a:lnTo>
                  <a:pt x="111247" y="184022"/>
                </a:lnTo>
                <a:lnTo>
                  <a:pt x="83947" y="184022"/>
                </a:lnTo>
                <a:lnTo>
                  <a:pt x="62991" y="152145"/>
                </a:lnTo>
                <a:lnTo>
                  <a:pt x="77215" y="142803"/>
                </a:lnTo>
                <a:lnTo>
                  <a:pt x="51688" y="111886"/>
                </a:lnTo>
                <a:close/>
              </a:path>
              <a:path w="2286000" h="230504">
                <a:moveTo>
                  <a:pt x="2209170" y="144025"/>
                </a:moveTo>
                <a:lnTo>
                  <a:pt x="2184579" y="173474"/>
                </a:lnTo>
                <a:lnTo>
                  <a:pt x="2202434" y="185165"/>
                </a:lnTo>
                <a:lnTo>
                  <a:pt x="2223389" y="153288"/>
                </a:lnTo>
                <a:lnTo>
                  <a:pt x="2209170" y="144025"/>
                </a:lnTo>
                <a:close/>
              </a:path>
              <a:path w="2286000" h="230504">
                <a:moveTo>
                  <a:pt x="2234946" y="113156"/>
                </a:moveTo>
                <a:lnTo>
                  <a:pt x="2209170" y="144025"/>
                </a:lnTo>
                <a:lnTo>
                  <a:pt x="2223389" y="153288"/>
                </a:lnTo>
                <a:lnTo>
                  <a:pt x="2202434" y="185165"/>
                </a:lnTo>
                <a:lnTo>
                  <a:pt x="2266308" y="185165"/>
                </a:lnTo>
                <a:lnTo>
                  <a:pt x="2234946" y="113156"/>
                </a:lnTo>
                <a:close/>
              </a:path>
              <a:path w="2286000" h="230504">
                <a:moveTo>
                  <a:pt x="77215" y="142803"/>
                </a:moveTo>
                <a:lnTo>
                  <a:pt x="62991" y="152145"/>
                </a:lnTo>
                <a:lnTo>
                  <a:pt x="83947" y="184022"/>
                </a:lnTo>
                <a:lnTo>
                  <a:pt x="101603" y="172342"/>
                </a:lnTo>
                <a:lnTo>
                  <a:pt x="77215" y="142803"/>
                </a:lnTo>
                <a:close/>
              </a:path>
              <a:path w="2286000" h="230504">
                <a:moveTo>
                  <a:pt x="101603" y="172342"/>
                </a:moveTo>
                <a:lnTo>
                  <a:pt x="83947" y="184022"/>
                </a:lnTo>
                <a:lnTo>
                  <a:pt x="111247" y="184022"/>
                </a:lnTo>
                <a:lnTo>
                  <a:pt x="101603" y="172342"/>
                </a:lnTo>
                <a:close/>
              </a:path>
              <a:path w="2286000" h="230504">
                <a:moveTo>
                  <a:pt x="2178914" y="169764"/>
                </a:moveTo>
                <a:lnTo>
                  <a:pt x="2184579" y="173474"/>
                </a:lnTo>
                <a:lnTo>
                  <a:pt x="2187012" y="170560"/>
                </a:lnTo>
                <a:lnTo>
                  <a:pt x="2180971" y="170560"/>
                </a:lnTo>
                <a:lnTo>
                  <a:pt x="2178914" y="169764"/>
                </a:lnTo>
                <a:close/>
              </a:path>
              <a:path w="2286000" h="230504">
                <a:moveTo>
                  <a:pt x="1142873" y="0"/>
                </a:moveTo>
                <a:lnTo>
                  <a:pt x="1089152" y="380"/>
                </a:lnTo>
                <a:lnTo>
                  <a:pt x="981963" y="2666"/>
                </a:lnTo>
                <a:lnTo>
                  <a:pt x="876173" y="7365"/>
                </a:lnTo>
                <a:lnTo>
                  <a:pt x="823976" y="10413"/>
                </a:lnTo>
                <a:lnTo>
                  <a:pt x="721613" y="18160"/>
                </a:lnTo>
                <a:lnTo>
                  <a:pt x="622553" y="27685"/>
                </a:lnTo>
                <a:lnTo>
                  <a:pt x="574421" y="33146"/>
                </a:lnTo>
                <a:lnTo>
                  <a:pt x="527558" y="38988"/>
                </a:lnTo>
                <a:lnTo>
                  <a:pt x="437641" y="51688"/>
                </a:lnTo>
                <a:lnTo>
                  <a:pt x="394842" y="58673"/>
                </a:lnTo>
                <a:lnTo>
                  <a:pt x="353567" y="65912"/>
                </a:lnTo>
                <a:lnTo>
                  <a:pt x="313943" y="73532"/>
                </a:lnTo>
                <a:lnTo>
                  <a:pt x="276098" y="81406"/>
                </a:lnTo>
                <a:lnTo>
                  <a:pt x="205993" y="97916"/>
                </a:lnTo>
                <a:lnTo>
                  <a:pt x="144145" y="115569"/>
                </a:lnTo>
                <a:lnTo>
                  <a:pt x="103504" y="129412"/>
                </a:lnTo>
                <a:lnTo>
                  <a:pt x="77215" y="142803"/>
                </a:lnTo>
                <a:lnTo>
                  <a:pt x="101603" y="172342"/>
                </a:lnTo>
                <a:lnTo>
                  <a:pt x="105832" y="169544"/>
                </a:lnTo>
                <a:lnTo>
                  <a:pt x="104901" y="169544"/>
                </a:lnTo>
                <a:lnTo>
                  <a:pt x="108712" y="167639"/>
                </a:lnTo>
                <a:lnTo>
                  <a:pt x="109981" y="167639"/>
                </a:lnTo>
                <a:lnTo>
                  <a:pt x="117093" y="164972"/>
                </a:lnTo>
                <a:lnTo>
                  <a:pt x="129412" y="160527"/>
                </a:lnTo>
                <a:lnTo>
                  <a:pt x="169925" y="147446"/>
                </a:lnTo>
                <a:lnTo>
                  <a:pt x="215900" y="134746"/>
                </a:lnTo>
                <a:lnTo>
                  <a:pt x="284479" y="118490"/>
                </a:lnTo>
                <a:lnTo>
                  <a:pt x="360807" y="103377"/>
                </a:lnTo>
                <a:lnTo>
                  <a:pt x="443738" y="89280"/>
                </a:lnTo>
                <a:lnTo>
                  <a:pt x="532764" y="76707"/>
                </a:lnTo>
                <a:lnTo>
                  <a:pt x="626745" y="65531"/>
                </a:lnTo>
                <a:lnTo>
                  <a:pt x="725042" y="56006"/>
                </a:lnTo>
                <a:lnTo>
                  <a:pt x="826642" y="48513"/>
                </a:lnTo>
                <a:lnTo>
                  <a:pt x="878332" y="45465"/>
                </a:lnTo>
                <a:lnTo>
                  <a:pt x="983488" y="40766"/>
                </a:lnTo>
                <a:lnTo>
                  <a:pt x="1089787" y="38353"/>
                </a:lnTo>
                <a:lnTo>
                  <a:pt x="1749019" y="38099"/>
                </a:lnTo>
                <a:lnTo>
                  <a:pt x="1711325" y="33400"/>
                </a:lnTo>
                <a:lnTo>
                  <a:pt x="1663318" y="27939"/>
                </a:lnTo>
                <a:lnTo>
                  <a:pt x="1614170" y="22859"/>
                </a:lnTo>
                <a:lnTo>
                  <a:pt x="1564259" y="18287"/>
                </a:lnTo>
                <a:lnTo>
                  <a:pt x="1513459" y="14223"/>
                </a:lnTo>
                <a:lnTo>
                  <a:pt x="1409700" y="7492"/>
                </a:lnTo>
                <a:lnTo>
                  <a:pt x="1303782" y="2793"/>
                </a:lnTo>
                <a:lnTo>
                  <a:pt x="1196721" y="380"/>
                </a:lnTo>
                <a:lnTo>
                  <a:pt x="1142873" y="0"/>
                </a:lnTo>
                <a:close/>
              </a:path>
              <a:path w="2286000" h="230504">
                <a:moveTo>
                  <a:pt x="2177415" y="168782"/>
                </a:moveTo>
                <a:lnTo>
                  <a:pt x="2178914" y="169764"/>
                </a:lnTo>
                <a:lnTo>
                  <a:pt x="2180971" y="170560"/>
                </a:lnTo>
                <a:lnTo>
                  <a:pt x="2177415" y="168782"/>
                </a:lnTo>
                <a:close/>
              </a:path>
              <a:path w="2286000" h="230504">
                <a:moveTo>
                  <a:pt x="2188497" y="168782"/>
                </a:moveTo>
                <a:lnTo>
                  <a:pt x="2177415" y="168782"/>
                </a:lnTo>
                <a:lnTo>
                  <a:pt x="2180971" y="170560"/>
                </a:lnTo>
                <a:lnTo>
                  <a:pt x="2187012" y="170560"/>
                </a:lnTo>
                <a:lnTo>
                  <a:pt x="2188497" y="168782"/>
                </a:lnTo>
                <a:close/>
              </a:path>
              <a:path w="2286000" h="230504">
                <a:moveTo>
                  <a:pt x="1749019" y="38099"/>
                </a:moveTo>
                <a:lnTo>
                  <a:pt x="1143127" y="38099"/>
                </a:lnTo>
                <a:lnTo>
                  <a:pt x="1196339" y="38480"/>
                </a:lnTo>
                <a:lnTo>
                  <a:pt x="1302765" y="40893"/>
                </a:lnTo>
                <a:lnTo>
                  <a:pt x="1355471" y="42925"/>
                </a:lnTo>
                <a:lnTo>
                  <a:pt x="1459484" y="48640"/>
                </a:lnTo>
                <a:lnTo>
                  <a:pt x="1510791" y="52196"/>
                </a:lnTo>
                <a:lnTo>
                  <a:pt x="1561084" y="56260"/>
                </a:lnTo>
                <a:lnTo>
                  <a:pt x="1659382" y="65785"/>
                </a:lnTo>
                <a:lnTo>
                  <a:pt x="1707007" y="71246"/>
                </a:lnTo>
                <a:lnTo>
                  <a:pt x="1798574" y="83184"/>
                </a:lnTo>
                <a:lnTo>
                  <a:pt x="1842389" y="89788"/>
                </a:lnTo>
                <a:lnTo>
                  <a:pt x="1884807" y="96646"/>
                </a:lnTo>
                <a:lnTo>
                  <a:pt x="1925447" y="103885"/>
                </a:lnTo>
                <a:lnTo>
                  <a:pt x="1964563" y="111378"/>
                </a:lnTo>
                <a:lnTo>
                  <a:pt x="2037207" y="127253"/>
                </a:lnTo>
                <a:lnTo>
                  <a:pt x="2101596" y="144144"/>
                </a:lnTo>
                <a:lnTo>
                  <a:pt x="2144014" y="157098"/>
                </a:lnTo>
                <a:lnTo>
                  <a:pt x="2178914" y="169764"/>
                </a:lnTo>
                <a:lnTo>
                  <a:pt x="2177415" y="168782"/>
                </a:lnTo>
                <a:lnTo>
                  <a:pt x="2188497" y="168782"/>
                </a:lnTo>
                <a:lnTo>
                  <a:pt x="2209170" y="144025"/>
                </a:lnTo>
                <a:lnTo>
                  <a:pt x="2198242" y="136905"/>
                </a:lnTo>
                <a:lnTo>
                  <a:pt x="2197100" y="136143"/>
                </a:lnTo>
                <a:lnTo>
                  <a:pt x="2155698" y="120903"/>
                </a:lnTo>
                <a:lnTo>
                  <a:pt x="2111629" y="107441"/>
                </a:lnTo>
                <a:lnTo>
                  <a:pt x="2045589" y="90169"/>
                </a:lnTo>
                <a:lnTo>
                  <a:pt x="1971675" y="74040"/>
                </a:lnTo>
                <a:lnTo>
                  <a:pt x="1932177" y="66420"/>
                </a:lnTo>
                <a:lnTo>
                  <a:pt x="1890902" y="59054"/>
                </a:lnTo>
                <a:lnTo>
                  <a:pt x="1803780" y="45465"/>
                </a:lnTo>
                <a:lnTo>
                  <a:pt x="1758188" y="39242"/>
                </a:lnTo>
                <a:lnTo>
                  <a:pt x="1749019" y="38099"/>
                </a:lnTo>
                <a:close/>
              </a:path>
              <a:path w="2286000" h="230504">
                <a:moveTo>
                  <a:pt x="108712" y="167639"/>
                </a:moveTo>
                <a:lnTo>
                  <a:pt x="104901" y="169544"/>
                </a:lnTo>
                <a:lnTo>
                  <a:pt x="107049" y="168739"/>
                </a:lnTo>
                <a:lnTo>
                  <a:pt x="108712" y="167639"/>
                </a:lnTo>
                <a:close/>
              </a:path>
              <a:path w="2286000" h="230504">
                <a:moveTo>
                  <a:pt x="107049" y="168739"/>
                </a:moveTo>
                <a:lnTo>
                  <a:pt x="104901" y="169544"/>
                </a:lnTo>
                <a:lnTo>
                  <a:pt x="105832" y="169544"/>
                </a:lnTo>
                <a:lnTo>
                  <a:pt x="107049" y="168739"/>
                </a:lnTo>
                <a:close/>
              </a:path>
              <a:path w="2286000" h="230504">
                <a:moveTo>
                  <a:pt x="109981" y="167639"/>
                </a:moveTo>
                <a:lnTo>
                  <a:pt x="108712" y="167639"/>
                </a:lnTo>
                <a:lnTo>
                  <a:pt x="107049" y="168739"/>
                </a:lnTo>
                <a:lnTo>
                  <a:pt x="109981" y="167639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222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223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4607A"/>
                </a:solidFill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8306815" y="5468111"/>
            <a:ext cx="660400" cy="495300"/>
            <a:chOff x="6230111" y="5468111"/>
            <a:chExt cx="495300" cy="495300"/>
          </a:xfrm>
        </p:grpSpPr>
        <p:sp>
          <p:nvSpPr>
            <p:cNvPr id="52" name="object 52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199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199" y="457200"/>
                  </a:lnTo>
                  <a:lnTo>
                    <a:pt x="457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49161" y="5487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199" y="457200"/>
                  </a:lnTo>
                  <a:lnTo>
                    <a:pt x="457199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38100">
              <a:solidFill>
                <a:srgbClr val="0460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623570" algn="l"/>
                          <a:tab pos="1106805" algn="l"/>
                        </a:tabLst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	</a:t>
                      </a:r>
                      <a:r>
                        <a:rPr sz="1800" dirty="0">
                          <a:solidFill>
                            <a:srgbClr val="04607A"/>
                          </a:solidFill>
                          <a:latin typeface="Constantia"/>
                          <a:cs typeface="Constantia"/>
                        </a:rPr>
                        <a:t>4	</a:t>
                      </a: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224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28734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Heapify()</a:t>
            </a:r>
            <a:r>
              <a:rPr spc="-90" dirty="0"/>
              <a:t> </a:t>
            </a:r>
            <a:r>
              <a:rPr spc="-15" dirty="0"/>
              <a:t>Example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766815" y="2343911"/>
            <a:ext cx="660400" cy="495300"/>
            <a:chOff x="4325111" y="2343911"/>
            <a:chExt cx="495300" cy="495300"/>
          </a:xfrm>
        </p:grpSpPr>
        <p:sp>
          <p:nvSpPr>
            <p:cNvPr id="10" name="object 10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44161" y="23629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50205" y="2426334"/>
            <a:ext cx="2946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16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28415" y="2953511"/>
            <a:ext cx="660400" cy="495300"/>
            <a:chOff x="2496311" y="2953511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513497" y="3035934"/>
            <a:ext cx="2912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205215" y="2953511"/>
            <a:ext cx="660400" cy="495300"/>
            <a:chOff x="6153911" y="2953511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72961" y="29725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89113" y="3035934"/>
            <a:ext cx="2937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10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09215" y="3563111"/>
            <a:ext cx="660400" cy="495300"/>
            <a:chOff x="1581911" y="3563111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09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339001" y="3645789"/>
            <a:ext cx="19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8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7615" y="3563111"/>
            <a:ext cx="660400" cy="495300"/>
            <a:chOff x="3410711" y="3563111"/>
            <a:chExt cx="495300" cy="495300"/>
          </a:xfrm>
        </p:grpSpPr>
        <p:sp>
          <p:nvSpPr>
            <p:cNvPr id="26" name="object 26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297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85869" y="36457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7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86015" y="3563111"/>
            <a:ext cx="660400" cy="495300"/>
            <a:chOff x="5239511" y="3563111"/>
            <a:chExt cx="495300" cy="495300"/>
          </a:xfrm>
        </p:grpSpPr>
        <p:sp>
          <p:nvSpPr>
            <p:cNvPr id="30" name="object 30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85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16647" y="3645789"/>
            <a:ext cx="200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9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9424415" y="3563111"/>
            <a:ext cx="660400" cy="495300"/>
            <a:chOff x="7068311" y="3563111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7361" y="35821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69273" y="3645789"/>
            <a:ext cx="173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3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99615" y="4172711"/>
            <a:ext cx="660400" cy="495300"/>
            <a:chOff x="1124711" y="4172711"/>
            <a:chExt cx="495300" cy="495300"/>
          </a:xfrm>
        </p:grpSpPr>
        <p:sp>
          <p:nvSpPr>
            <p:cNvPr id="38" name="object 38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7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737530" y="4255389"/>
            <a:ext cx="1820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2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18815" y="4172711"/>
            <a:ext cx="660400" cy="495300"/>
            <a:chOff x="2039111" y="4172711"/>
            <a:chExt cx="495300" cy="495300"/>
          </a:xfrm>
        </p:grpSpPr>
        <p:sp>
          <p:nvSpPr>
            <p:cNvPr id="42" name="object 42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81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50633" y="4255389"/>
            <a:ext cx="19642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4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938015" y="4172711"/>
            <a:ext cx="660400" cy="495300"/>
            <a:chOff x="2953511" y="4172711"/>
            <a:chExt cx="495300" cy="495300"/>
          </a:xfrm>
        </p:grpSpPr>
        <p:sp>
          <p:nvSpPr>
            <p:cNvPr id="46" name="object 46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972561" y="419176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202685" y="4255389"/>
            <a:ext cx="129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45207" y="2772917"/>
            <a:ext cx="7493000" cy="1466850"/>
          </a:xfrm>
          <a:custGeom>
            <a:avLst/>
            <a:gdLst/>
            <a:ahLst/>
            <a:cxnLst/>
            <a:rect l="l" t="t" r="r" b="b"/>
            <a:pathLst>
              <a:path w="5619750" h="1466850">
                <a:moveTo>
                  <a:pt x="2876549" y="0"/>
                </a:moveTo>
                <a:lnTo>
                  <a:pt x="1371600" y="247650"/>
                </a:lnTo>
              </a:path>
              <a:path w="5619750" h="1466850">
                <a:moveTo>
                  <a:pt x="1047750" y="609600"/>
                </a:moveTo>
                <a:lnTo>
                  <a:pt x="457200" y="857250"/>
                </a:lnTo>
              </a:path>
              <a:path w="5619750" h="1466850">
                <a:moveTo>
                  <a:pt x="133350" y="1219200"/>
                </a:moveTo>
                <a:lnTo>
                  <a:pt x="0" y="1466850"/>
                </a:lnTo>
              </a:path>
              <a:path w="5619750" h="1466850">
                <a:moveTo>
                  <a:pt x="457200" y="1219200"/>
                </a:moveTo>
                <a:lnTo>
                  <a:pt x="590550" y="1466850"/>
                </a:lnTo>
              </a:path>
              <a:path w="5619750" h="1466850">
                <a:moveTo>
                  <a:pt x="1371600" y="609600"/>
                </a:moveTo>
                <a:lnTo>
                  <a:pt x="1962149" y="857250"/>
                </a:lnTo>
              </a:path>
              <a:path w="5619750" h="1466850">
                <a:moveTo>
                  <a:pt x="1962149" y="1219200"/>
                </a:moveTo>
                <a:lnTo>
                  <a:pt x="1828799" y="1466850"/>
                </a:lnTo>
              </a:path>
              <a:path w="5619750" h="1466850">
                <a:moveTo>
                  <a:pt x="3200399" y="0"/>
                </a:moveTo>
                <a:lnTo>
                  <a:pt x="4705350" y="247650"/>
                </a:lnTo>
              </a:path>
              <a:path w="5619750" h="1466850">
                <a:moveTo>
                  <a:pt x="5029200" y="609600"/>
                </a:moveTo>
                <a:lnTo>
                  <a:pt x="5619750" y="857250"/>
                </a:lnTo>
              </a:path>
              <a:path w="5619750" h="1466850">
                <a:moveTo>
                  <a:pt x="4114800" y="857250"/>
                </a:moveTo>
                <a:lnTo>
                  <a:pt x="4705350" y="60960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3430015" y="5468111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16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10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8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7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9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3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2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4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dirty="0">
                          <a:latin typeface="Constantia"/>
                          <a:cs typeface="Constantia"/>
                        </a:rPr>
                        <a:t>1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76200" marB="0">
                    <a:lnL w="38100">
                      <a:solidFill>
                        <a:srgbClr val="0E6EC5"/>
                      </a:solidFill>
                      <a:prstDash val="solid"/>
                    </a:lnL>
                    <a:lnR w="38100">
                      <a:solidFill>
                        <a:srgbClr val="0E6EC5"/>
                      </a:solidFill>
                      <a:prstDash val="solid"/>
                    </a:lnR>
                    <a:lnT w="38100">
                      <a:solidFill>
                        <a:srgbClr val="0E6EC5"/>
                      </a:solidFill>
                      <a:prstDash val="solid"/>
                    </a:lnT>
                    <a:lnB w="38100">
                      <a:solidFill>
                        <a:srgbClr val="0E6EC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539406" y="6190136"/>
            <a:ext cx="123867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David</a:t>
            </a:r>
            <a:r>
              <a:rPr sz="1200" spc="-70" dirty="0">
                <a:solidFill>
                  <a:srgbClr val="045C75"/>
                </a:solidFill>
                <a:latin typeface="Constantia"/>
                <a:cs typeface="Constantia"/>
              </a:rPr>
              <a:t> 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Luebke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82445" y="6373016"/>
            <a:ext cx="2743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pPr marL="38100">
                <a:lnSpc>
                  <a:spcPts val="1240"/>
                </a:lnSpc>
              </a:pPr>
              <a:t>225</a:t>
            </a:fld>
            <a:endParaRPr sz="1200">
              <a:latin typeface="Constantia"/>
              <a:cs typeface="Constant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87913" y="6555895"/>
            <a:ext cx="8966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0/</a:t>
            </a: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0</a:t>
            </a:r>
            <a:r>
              <a:rPr sz="1200" spc="-15" dirty="0">
                <a:solidFill>
                  <a:srgbClr val="045C75"/>
                </a:solidFill>
                <a:latin typeface="Constantia"/>
                <a:cs typeface="Constantia"/>
              </a:rPr>
              <a:t>1</a:t>
            </a: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7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57931" y="5551119"/>
            <a:ext cx="4792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</a:t>
            </a:r>
            <a:r>
              <a:rPr sz="1800" spc="-114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=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9888" y="552958"/>
            <a:ext cx="5774267" cy="1217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55545">
              <a:lnSpc>
                <a:spcPts val="4090"/>
              </a:lnSpc>
              <a:spcBef>
                <a:spcPts val="105"/>
              </a:spcBef>
            </a:pPr>
            <a:r>
              <a:rPr sz="3500" b="1" dirty="0">
                <a:latin typeface="Calibri"/>
                <a:cs typeface="Calibri"/>
              </a:rPr>
              <a:t>Hea</a:t>
            </a:r>
            <a:r>
              <a:rPr sz="3500" b="1" spc="-5" dirty="0">
                <a:latin typeface="Calibri"/>
                <a:cs typeface="Calibri"/>
              </a:rPr>
              <a:t>p-</a:t>
            </a:r>
            <a:r>
              <a:rPr sz="3500" b="1" dirty="0">
                <a:latin typeface="Calibri"/>
                <a:cs typeface="Calibri"/>
              </a:rPr>
              <a:t>Sort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5290"/>
              </a:lnSpc>
            </a:pPr>
            <a:r>
              <a:rPr sz="4500" b="1" dirty="0">
                <a:latin typeface="Calibri"/>
                <a:cs typeface="Calibri"/>
              </a:rPr>
              <a:t>sorting</a:t>
            </a:r>
            <a:r>
              <a:rPr sz="4500" b="1" spc="-15" dirty="0">
                <a:latin typeface="Calibri"/>
                <a:cs typeface="Calibri"/>
              </a:rPr>
              <a:t> </a:t>
            </a:r>
            <a:r>
              <a:rPr sz="4500" b="1" spc="-35" dirty="0">
                <a:latin typeface="Calibri"/>
                <a:cs typeface="Calibri"/>
              </a:rPr>
              <a:t>strategy: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4587" y="1869160"/>
            <a:ext cx="10609579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latin typeface="Constantia"/>
                <a:cs typeface="Constantia"/>
              </a:rPr>
              <a:t>Build </a:t>
            </a:r>
            <a:r>
              <a:rPr sz="2600" spc="-10" dirty="0">
                <a:latin typeface="Constantia"/>
                <a:cs typeface="Constantia"/>
              </a:rPr>
              <a:t>Max Heap from unordered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array;</a:t>
            </a:r>
            <a:endParaRPr sz="2600">
              <a:latin typeface="Constantia"/>
              <a:cs typeface="Constantia"/>
            </a:endParaRPr>
          </a:p>
          <a:p>
            <a:pPr marL="610235" indent="-5981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610235" algn="l"/>
                <a:tab pos="610870" algn="l"/>
              </a:tabLst>
            </a:pPr>
            <a:r>
              <a:rPr sz="2600" spc="-10" dirty="0">
                <a:latin typeface="Constantia"/>
                <a:cs typeface="Constantia"/>
              </a:rPr>
              <a:t>Find </a:t>
            </a:r>
            <a:r>
              <a:rPr sz="2600" spc="-5" dirty="0">
                <a:latin typeface="Constantia"/>
                <a:cs typeface="Constantia"/>
              </a:rPr>
              <a:t>maximum </a:t>
            </a:r>
            <a:r>
              <a:rPr sz="2600" dirty="0">
                <a:latin typeface="Constantia"/>
                <a:cs typeface="Constantia"/>
              </a:rPr>
              <a:t>element</a:t>
            </a:r>
            <a:r>
              <a:rPr sz="2600" spc="-2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A[1];</a:t>
            </a:r>
            <a:endParaRPr sz="2600">
              <a:latin typeface="Constantia"/>
              <a:cs typeface="Constantia"/>
            </a:endParaRPr>
          </a:p>
          <a:p>
            <a:pPr marL="329565" indent="-317500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330200" algn="l"/>
              </a:tabLst>
            </a:pPr>
            <a:r>
              <a:rPr sz="2600" spc="-20" dirty="0">
                <a:latin typeface="Constantia"/>
                <a:cs typeface="Constantia"/>
              </a:rPr>
              <a:t>Swap </a:t>
            </a:r>
            <a:r>
              <a:rPr sz="2600" dirty="0">
                <a:latin typeface="Constantia"/>
                <a:cs typeface="Constantia"/>
              </a:rPr>
              <a:t>elements </a:t>
            </a:r>
            <a:r>
              <a:rPr sz="2600" spc="-5" dirty="0">
                <a:latin typeface="Constantia"/>
                <a:cs typeface="Constantia"/>
              </a:rPr>
              <a:t>A[n] </a:t>
            </a:r>
            <a:r>
              <a:rPr sz="2600" dirty="0">
                <a:latin typeface="Constantia"/>
                <a:cs typeface="Constantia"/>
              </a:rPr>
              <a:t>and A[1]</a:t>
            </a:r>
            <a:r>
              <a:rPr sz="2600" spc="-3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endParaRPr sz="2600">
              <a:latin typeface="Constantia"/>
              <a:cs typeface="Constantia"/>
            </a:endParaRPr>
          </a:p>
          <a:p>
            <a:pPr marL="672465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Constantia"/>
                <a:cs typeface="Constantia"/>
              </a:rPr>
              <a:t>now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max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element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at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end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array!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 marL="353695" indent="-341630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354330" algn="l"/>
              </a:tabLst>
            </a:pPr>
            <a:r>
              <a:rPr sz="2600" spc="-5" dirty="0">
                <a:latin typeface="Constantia"/>
                <a:cs typeface="Constantia"/>
              </a:rPr>
              <a:t>Discard node </a:t>
            </a:r>
            <a:r>
              <a:rPr sz="2600" dirty="0">
                <a:latin typeface="Constantia"/>
                <a:cs typeface="Constantia"/>
              </a:rPr>
              <a:t>n </a:t>
            </a:r>
            <a:r>
              <a:rPr sz="2600" spc="-10" dirty="0">
                <a:latin typeface="Constantia"/>
                <a:cs typeface="Constantia"/>
              </a:rPr>
              <a:t>from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heap</a:t>
            </a:r>
            <a:endParaRPr sz="2600">
              <a:latin typeface="Constantia"/>
              <a:cs typeface="Constantia"/>
            </a:endParaRPr>
          </a:p>
          <a:p>
            <a:pPr marL="755015">
              <a:lnSpc>
                <a:spcPct val="100000"/>
              </a:lnSpc>
              <a:spcBef>
                <a:spcPts val="625"/>
              </a:spcBef>
            </a:pPr>
            <a:r>
              <a:rPr sz="2600" spc="-10" dirty="0">
                <a:latin typeface="Constantia"/>
                <a:cs typeface="Constantia"/>
              </a:rPr>
              <a:t>(by </a:t>
            </a:r>
            <a:r>
              <a:rPr sz="2600" spc="-5" dirty="0">
                <a:latin typeface="Constantia"/>
                <a:cs typeface="Constantia"/>
              </a:rPr>
              <a:t>decrementing heap-size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variable).</a:t>
            </a:r>
            <a:endParaRPr sz="2600">
              <a:latin typeface="Constantia"/>
              <a:cs typeface="Constantia"/>
            </a:endParaRPr>
          </a:p>
          <a:p>
            <a:pPr marL="335915" marR="5080" indent="-33591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335915" algn="l"/>
              </a:tabLst>
            </a:pPr>
            <a:r>
              <a:rPr sz="2600" spc="-10" dirty="0">
                <a:latin typeface="Constantia"/>
                <a:cs typeface="Constantia"/>
              </a:rPr>
              <a:t>New </a:t>
            </a:r>
            <a:r>
              <a:rPr sz="2600" spc="-15" dirty="0">
                <a:latin typeface="Constantia"/>
                <a:cs typeface="Constantia"/>
              </a:rPr>
              <a:t>root </a:t>
            </a:r>
            <a:r>
              <a:rPr sz="2600" spc="-20" dirty="0">
                <a:latin typeface="Constantia"/>
                <a:cs typeface="Constantia"/>
              </a:rPr>
              <a:t>may </a:t>
            </a:r>
            <a:r>
              <a:rPr sz="2600" spc="-10" dirty="0">
                <a:latin typeface="Constantia"/>
                <a:cs typeface="Constantia"/>
              </a:rPr>
              <a:t>violate </a:t>
            </a:r>
            <a:r>
              <a:rPr sz="2600" dirty="0">
                <a:latin typeface="Constantia"/>
                <a:cs typeface="Constantia"/>
              </a:rPr>
              <a:t>max heap </a:t>
            </a:r>
            <a:r>
              <a:rPr sz="2600" spc="-35" dirty="0">
                <a:latin typeface="Constantia"/>
                <a:cs typeface="Constantia"/>
              </a:rPr>
              <a:t>property, </a:t>
            </a:r>
            <a:r>
              <a:rPr sz="2600" spc="-5" dirty="0">
                <a:latin typeface="Constantia"/>
                <a:cs typeface="Constantia"/>
              </a:rPr>
              <a:t>but its  </a:t>
            </a:r>
            <a:r>
              <a:rPr sz="2600" spc="-10" dirty="0">
                <a:latin typeface="Constantia"/>
                <a:cs typeface="Constantia"/>
              </a:rPr>
              <a:t>children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max </a:t>
            </a:r>
            <a:r>
              <a:rPr sz="2600" spc="-10" dirty="0">
                <a:latin typeface="Constantia"/>
                <a:cs typeface="Constantia"/>
              </a:rPr>
              <a:t>heaps. </a:t>
            </a:r>
            <a:r>
              <a:rPr sz="2600" spc="-15" dirty="0">
                <a:latin typeface="Constantia"/>
                <a:cs typeface="Constantia"/>
              </a:rPr>
              <a:t>Run </a:t>
            </a:r>
            <a:r>
              <a:rPr sz="2600" dirty="0">
                <a:latin typeface="Constantia"/>
                <a:cs typeface="Constantia"/>
              </a:rPr>
              <a:t>max_heapify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15" dirty="0">
                <a:latin typeface="Constantia"/>
                <a:cs typeface="Constantia"/>
              </a:rPr>
              <a:t>fix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this.</a:t>
            </a:r>
            <a:endParaRPr sz="2600">
              <a:latin typeface="Constantia"/>
              <a:cs typeface="Constantia"/>
            </a:endParaRPr>
          </a:p>
          <a:p>
            <a:pPr marL="358140" indent="-346075">
              <a:lnSpc>
                <a:spcPct val="100000"/>
              </a:lnSpc>
              <a:spcBef>
                <a:spcPts val="625"/>
              </a:spcBef>
              <a:buAutoNum type="arabicPeriod" startAt="5"/>
              <a:tabLst>
                <a:tab pos="358775" algn="l"/>
              </a:tabLst>
            </a:pPr>
            <a:r>
              <a:rPr sz="2600" dirty="0">
                <a:latin typeface="Constantia"/>
                <a:cs typeface="Constantia"/>
              </a:rPr>
              <a:t>Go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Step </a:t>
            </a:r>
            <a:r>
              <a:rPr sz="2600" dirty="0">
                <a:latin typeface="Constantia"/>
                <a:cs typeface="Constantia"/>
              </a:rPr>
              <a:t>2 </a:t>
            </a:r>
            <a:r>
              <a:rPr sz="2600" spc="-5" dirty="0">
                <a:latin typeface="Constantia"/>
                <a:cs typeface="Constantia"/>
              </a:rPr>
              <a:t>unless </a:t>
            </a:r>
            <a:r>
              <a:rPr sz="2600" dirty="0">
                <a:latin typeface="Constantia"/>
                <a:cs typeface="Constantia"/>
              </a:rPr>
              <a:t>heap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b="1" dirty="0">
                <a:solidFill>
                  <a:srgbClr val="C00000"/>
                </a:solidFill>
                <a:latin typeface="Constantia"/>
                <a:cs typeface="Constantia"/>
              </a:rPr>
              <a:t>empty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0121" y="3584576"/>
            <a:ext cx="3200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2" name="object 12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6161" y="4557521"/>
              <a:ext cx="523875" cy="657225"/>
            </a:xfrm>
            <a:custGeom>
              <a:avLst/>
              <a:gdLst/>
              <a:ahLst/>
              <a:cxnLst/>
              <a:rect l="l" t="t" r="r" b="b"/>
              <a:pathLst>
                <a:path w="5238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523875" h="657225">
                  <a:moveTo>
                    <a:pt x="523494" y="0"/>
                  </a:moveTo>
                  <a:lnTo>
                    <a:pt x="39014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43505" y="3947921"/>
              <a:ext cx="1896110" cy="1266825"/>
            </a:xfrm>
            <a:custGeom>
              <a:avLst/>
              <a:gdLst/>
              <a:ahLst/>
              <a:cxnLst/>
              <a:rect l="l" t="t" r="r" b="b"/>
              <a:pathLst>
                <a:path w="1896110" h="1266825">
                  <a:moveTo>
                    <a:pt x="67056" y="1037844"/>
                  </a:moveTo>
                  <a:lnTo>
                    <a:pt x="71700" y="991777"/>
                  </a:lnTo>
                  <a:lnTo>
                    <a:pt x="85022" y="948868"/>
                  </a:lnTo>
                  <a:lnTo>
                    <a:pt x="106101" y="910037"/>
                  </a:lnTo>
                  <a:lnTo>
                    <a:pt x="134016" y="876204"/>
                  </a:lnTo>
                  <a:lnTo>
                    <a:pt x="167849" y="848289"/>
                  </a:lnTo>
                  <a:lnTo>
                    <a:pt x="206680" y="827210"/>
                  </a:lnTo>
                  <a:lnTo>
                    <a:pt x="249589" y="813888"/>
                  </a:lnTo>
                  <a:lnTo>
                    <a:pt x="295656" y="809244"/>
                  </a:lnTo>
                  <a:lnTo>
                    <a:pt x="341722" y="813888"/>
                  </a:lnTo>
                  <a:lnTo>
                    <a:pt x="384631" y="827210"/>
                  </a:lnTo>
                  <a:lnTo>
                    <a:pt x="423462" y="848289"/>
                  </a:lnTo>
                  <a:lnTo>
                    <a:pt x="457295" y="876204"/>
                  </a:lnTo>
                  <a:lnTo>
                    <a:pt x="485210" y="910037"/>
                  </a:lnTo>
                  <a:lnTo>
                    <a:pt x="506289" y="948868"/>
                  </a:lnTo>
                  <a:lnTo>
                    <a:pt x="519611" y="991777"/>
                  </a:lnTo>
                  <a:lnTo>
                    <a:pt x="524256" y="1037844"/>
                  </a:lnTo>
                  <a:lnTo>
                    <a:pt x="519611" y="1083910"/>
                  </a:lnTo>
                  <a:lnTo>
                    <a:pt x="506289" y="1126819"/>
                  </a:lnTo>
                  <a:lnTo>
                    <a:pt x="485210" y="1165650"/>
                  </a:lnTo>
                  <a:lnTo>
                    <a:pt x="457295" y="1199483"/>
                  </a:lnTo>
                  <a:lnTo>
                    <a:pt x="423462" y="1227398"/>
                  </a:lnTo>
                  <a:lnTo>
                    <a:pt x="384631" y="1248477"/>
                  </a:lnTo>
                  <a:lnTo>
                    <a:pt x="341722" y="1261799"/>
                  </a:lnTo>
                  <a:lnTo>
                    <a:pt x="295656" y="1266444"/>
                  </a:lnTo>
                  <a:lnTo>
                    <a:pt x="249589" y="1261799"/>
                  </a:lnTo>
                  <a:lnTo>
                    <a:pt x="206680" y="1248477"/>
                  </a:lnTo>
                  <a:lnTo>
                    <a:pt x="167849" y="1227398"/>
                  </a:lnTo>
                  <a:lnTo>
                    <a:pt x="134016" y="1199483"/>
                  </a:lnTo>
                  <a:lnTo>
                    <a:pt x="106101" y="1165650"/>
                  </a:lnTo>
                  <a:lnTo>
                    <a:pt x="85022" y="1126819"/>
                  </a:lnTo>
                  <a:lnTo>
                    <a:pt x="71700" y="1083910"/>
                  </a:lnTo>
                  <a:lnTo>
                    <a:pt x="67056" y="1037844"/>
                  </a:lnTo>
                  <a:close/>
                </a:path>
                <a:path w="1896110" h="1266825">
                  <a:moveTo>
                    <a:pt x="0" y="609600"/>
                  </a:moveTo>
                  <a:lnTo>
                    <a:pt x="133350" y="857250"/>
                  </a:lnTo>
                </a:path>
                <a:path w="1896110" h="1266825">
                  <a:moveTo>
                    <a:pt x="1438656" y="428244"/>
                  </a:moveTo>
                  <a:lnTo>
                    <a:pt x="1443300" y="382177"/>
                  </a:lnTo>
                  <a:lnTo>
                    <a:pt x="1456622" y="339268"/>
                  </a:lnTo>
                  <a:lnTo>
                    <a:pt x="1477701" y="300437"/>
                  </a:lnTo>
                  <a:lnTo>
                    <a:pt x="1505616" y="266604"/>
                  </a:lnTo>
                  <a:lnTo>
                    <a:pt x="1539449" y="238689"/>
                  </a:lnTo>
                  <a:lnTo>
                    <a:pt x="1578280" y="217610"/>
                  </a:lnTo>
                  <a:lnTo>
                    <a:pt x="1621189" y="204288"/>
                  </a:lnTo>
                  <a:lnTo>
                    <a:pt x="1667256" y="199644"/>
                  </a:lnTo>
                  <a:lnTo>
                    <a:pt x="1713322" y="204288"/>
                  </a:lnTo>
                  <a:lnTo>
                    <a:pt x="1756231" y="217610"/>
                  </a:lnTo>
                  <a:lnTo>
                    <a:pt x="1795062" y="238689"/>
                  </a:lnTo>
                  <a:lnTo>
                    <a:pt x="1828895" y="266604"/>
                  </a:lnTo>
                  <a:lnTo>
                    <a:pt x="1856810" y="300437"/>
                  </a:lnTo>
                  <a:lnTo>
                    <a:pt x="1877889" y="339268"/>
                  </a:lnTo>
                  <a:lnTo>
                    <a:pt x="1891211" y="382177"/>
                  </a:lnTo>
                  <a:lnTo>
                    <a:pt x="1895856" y="428244"/>
                  </a:lnTo>
                  <a:lnTo>
                    <a:pt x="1891211" y="474310"/>
                  </a:lnTo>
                  <a:lnTo>
                    <a:pt x="1877889" y="517219"/>
                  </a:lnTo>
                  <a:lnTo>
                    <a:pt x="1856810" y="556050"/>
                  </a:lnTo>
                  <a:lnTo>
                    <a:pt x="1828895" y="589883"/>
                  </a:lnTo>
                  <a:lnTo>
                    <a:pt x="1795062" y="617798"/>
                  </a:lnTo>
                  <a:lnTo>
                    <a:pt x="1756231" y="638877"/>
                  </a:lnTo>
                  <a:lnTo>
                    <a:pt x="1713322" y="652199"/>
                  </a:lnTo>
                  <a:lnTo>
                    <a:pt x="1667256" y="656844"/>
                  </a:lnTo>
                  <a:lnTo>
                    <a:pt x="1621189" y="652199"/>
                  </a:lnTo>
                  <a:lnTo>
                    <a:pt x="1578280" y="638877"/>
                  </a:lnTo>
                  <a:lnTo>
                    <a:pt x="1539449" y="617798"/>
                  </a:lnTo>
                  <a:lnTo>
                    <a:pt x="1505616" y="589883"/>
                  </a:lnTo>
                  <a:lnTo>
                    <a:pt x="1477701" y="556050"/>
                  </a:lnTo>
                  <a:lnTo>
                    <a:pt x="1456622" y="517219"/>
                  </a:lnTo>
                  <a:lnTo>
                    <a:pt x="1443300" y="474310"/>
                  </a:lnTo>
                  <a:lnTo>
                    <a:pt x="1438656" y="428244"/>
                  </a:lnTo>
                  <a:close/>
                </a:path>
                <a:path w="1896110" h="1266825">
                  <a:moveTo>
                    <a:pt x="914400" y="0"/>
                  </a:moveTo>
                  <a:lnTo>
                    <a:pt x="1504949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4961" y="3338321"/>
              <a:ext cx="3267075" cy="1876425"/>
            </a:xfrm>
            <a:custGeom>
              <a:avLst/>
              <a:gdLst/>
              <a:ahLst/>
              <a:cxnLst/>
              <a:rect l="l" t="t" r="r" b="b"/>
              <a:pathLst>
                <a:path w="3267075" h="1876425">
                  <a:moveTo>
                    <a:pt x="0" y="1647444"/>
                  </a:moveTo>
                  <a:lnTo>
                    <a:pt x="4644" y="1601377"/>
                  </a:lnTo>
                  <a:lnTo>
                    <a:pt x="17966" y="1558468"/>
                  </a:lnTo>
                  <a:lnTo>
                    <a:pt x="39045" y="1519637"/>
                  </a:lnTo>
                  <a:lnTo>
                    <a:pt x="66960" y="1485804"/>
                  </a:lnTo>
                  <a:lnTo>
                    <a:pt x="100793" y="1457889"/>
                  </a:lnTo>
                  <a:lnTo>
                    <a:pt x="139624" y="1436810"/>
                  </a:lnTo>
                  <a:lnTo>
                    <a:pt x="182533" y="1423488"/>
                  </a:lnTo>
                  <a:lnTo>
                    <a:pt x="228600" y="1418844"/>
                  </a:lnTo>
                  <a:lnTo>
                    <a:pt x="274666" y="1423488"/>
                  </a:lnTo>
                  <a:lnTo>
                    <a:pt x="317575" y="1436810"/>
                  </a:lnTo>
                  <a:lnTo>
                    <a:pt x="356406" y="1457889"/>
                  </a:lnTo>
                  <a:lnTo>
                    <a:pt x="390239" y="1485804"/>
                  </a:lnTo>
                  <a:lnTo>
                    <a:pt x="418154" y="1519637"/>
                  </a:lnTo>
                  <a:lnTo>
                    <a:pt x="439233" y="1558468"/>
                  </a:lnTo>
                  <a:lnTo>
                    <a:pt x="452555" y="1601377"/>
                  </a:lnTo>
                  <a:lnTo>
                    <a:pt x="457200" y="1647444"/>
                  </a:lnTo>
                  <a:lnTo>
                    <a:pt x="452555" y="1693510"/>
                  </a:lnTo>
                  <a:lnTo>
                    <a:pt x="439233" y="1736419"/>
                  </a:lnTo>
                  <a:lnTo>
                    <a:pt x="418154" y="1775250"/>
                  </a:lnTo>
                  <a:lnTo>
                    <a:pt x="390239" y="1809083"/>
                  </a:lnTo>
                  <a:lnTo>
                    <a:pt x="356406" y="1836998"/>
                  </a:lnTo>
                  <a:lnTo>
                    <a:pt x="317575" y="1858077"/>
                  </a:lnTo>
                  <a:lnTo>
                    <a:pt x="274666" y="1871399"/>
                  </a:lnTo>
                  <a:lnTo>
                    <a:pt x="228600" y="1876044"/>
                  </a:lnTo>
                  <a:lnTo>
                    <a:pt x="182533" y="1871399"/>
                  </a:lnTo>
                  <a:lnTo>
                    <a:pt x="139624" y="1858077"/>
                  </a:lnTo>
                  <a:lnTo>
                    <a:pt x="100793" y="1836998"/>
                  </a:lnTo>
                  <a:lnTo>
                    <a:pt x="66960" y="1809083"/>
                  </a:lnTo>
                  <a:lnTo>
                    <a:pt x="39045" y="1775250"/>
                  </a:lnTo>
                  <a:lnTo>
                    <a:pt x="17966" y="1736419"/>
                  </a:lnTo>
                  <a:lnTo>
                    <a:pt x="4644" y="1693510"/>
                  </a:lnTo>
                  <a:lnTo>
                    <a:pt x="0" y="1647444"/>
                  </a:lnTo>
                  <a:close/>
                </a:path>
                <a:path w="3267075" h="1876425">
                  <a:moveTo>
                    <a:pt x="523493" y="1219200"/>
                  </a:moveTo>
                  <a:lnTo>
                    <a:pt x="390143" y="1466850"/>
                  </a:lnTo>
                </a:path>
                <a:path w="3267075" h="1876425">
                  <a:moveTo>
                    <a:pt x="1761743" y="0"/>
                  </a:moveTo>
                  <a:lnTo>
                    <a:pt x="3266693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4587" y="1947799"/>
            <a:ext cx="60638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{16, </a:t>
            </a:r>
            <a:r>
              <a:rPr sz="2600" dirty="0">
                <a:latin typeface="Constantia"/>
                <a:cs typeface="Constantia"/>
              </a:rPr>
              <a:t>14, 10, 8, </a:t>
            </a:r>
            <a:r>
              <a:rPr sz="2600" spc="-5" dirty="0">
                <a:latin typeface="Constantia"/>
                <a:cs typeface="Constantia"/>
              </a:rPr>
              <a:t>7, 9, </a:t>
            </a:r>
            <a:r>
              <a:rPr sz="2600" dirty="0">
                <a:latin typeface="Constantia"/>
                <a:cs typeface="Constantia"/>
              </a:rPr>
              <a:t>3,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4,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241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39575" y="6532382"/>
            <a:ext cx="26162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045C75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4506" y="3263594"/>
            <a:ext cx="341205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4414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spc="-5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51100" y="3793799"/>
            <a:ext cx="299720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493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11721" y="3873649"/>
            <a:ext cx="248073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64682" y="3873649"/>
            <a:ext cx="22606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45705" y="4483532"/>
            <a:ext cx="247227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35703" y="4483532"/>
            <a:ext cx="30480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  <a:p>
            <a:pPr marL="13716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80121" y="3584576"/>
            <a:ext cx="3200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5" name="object 15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96161" y="4557521"/>
              <a:ext cx="523875" cy="657225"/>
            </a:xfrm>
            <a:custGeom>
              <a:avLst/>
              <a:gdLst/>
              <a:ahLst/>
              <a:cxnLst/>
              <a:rect l="l" t="t" r="r" b="b"/>
              <a:pathLst>
                <a:path w="5238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523875" h="657225">
                  <a:moveTo>
                    <a:pt x="523494" y="0"/>
                  </a:moveTo>
                  <a:lnTo>
                    <a:pt x="39014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43505" y="3338321"/>
              <a:ext cx="4248150" cy="1876425"/>
            </a:xfrm>
            <a:custGeom>
              <a:avLst/>
              <a:gdLst/>
              <a:ahLst/>
              <a:cxnLst/>
              <a:rect l="l" t="t" r="r" b="b"/>
              <a:pathLst>
                <a:path w="4248150" h="1876425">
                  <a:moveTo>
                    <a:pt x="67056" y="1647444"/>
                  </a:moveTo>
                  <a:lnTo>
                    <a:pt x="71700" y="1601377"/>
                  </a:lnTo>
                  <a:lnTo>
                    <a:pt x="85022" y="1558468"/>
                  </a:lnTo>
                  <a:lnTo>
                    <a:pt x="106101" y="1519637"/>
                  </a:lnTo>
                  <a:lnTo>
                    <a:pt x="134016" y="1485804"/>
                  </a:lnTo>
                  <a:lnTo>
                    <a:pt x="167849" y="1457889"/>
                  </a:lnTo>
                  <a:lnTo>
                    <a:pt x="206680" y="1436810"/>
                  </a:lnTo>
                  <a:lnTo>
                    <a:pt x="249589" y="1423488"/>
                  </a:lnTo>
                  <a:lnTo>
                    <a:pt x="295656" y="1418844"/>
                  </a:lnTo>
                  <a:lnTo>
                    <a:pt x="341722" y="1423488"/>
                  </a:lnTo>
                  <a:lnTo>
                    <a:pt x="384631" y="1436810"/>
                  </a:lnTo>
                  <a:lnTo>
                    <a:pt x="423462" y="1457889"/>
                  </a:lnTo>
                  <a:lnTo>
                    <a:pt x="457295" y="1485804"/>
                  </a:lnTo>
                  <a:lnTo>
                    <a:pt x="485210" y="1519637"/>
                  </a:lnTo>
                  <a:lnTo>
                    <a:pt x="506289" y="1558468"/>
                  </a:lnTo>
                  <a:lnTo>
                    <a:pt x="519611" y="1601377"/>
                  </a:lnTo>
                  <a:lnTo>
                    <a:pt x="524256" y="1647444"/>
                  </a:lnTo>
                  <a:lnTo>
                    <a:pt x="519611" y="1693510"/>
                  </a:lnTo>
                  <a:lnTo>
                    <a:pt x="506289" y="1736419"/>
                  </a:lnTo>
                  <a:lnTo>
                    <a:pt x="485210" y="1775250"/>
                  </a:lnTo>
                  <a:lnTo>
                    <a:pt x="457295" y="1809083"/>
                  </a:lnTo>
                  <a:lnTo>
                    <a:pt x="423462" y="1836998"/>
                  </a:lnTo>
                  <a:lnTo>
                    <a:pt x="384631" y="1858077"/>
                  </a:lnTo>
                  <a:lnTo>
                    <a:pt x="341722" y="1871399"/>
                  </a:lnTo>
                  <a:lnTo>
                    <a:pt x="295656" y="1876044"/>
                  </a:lnTo>
                  <a:lnTo>
                    <a:pt x="249589" y="1871399"/>
                  </a:lnTo>
                  <a:lnTo>
                    <a:pt x="206680" y="1858077"/>
                  </a:lnTo>
                  <a:lnTo>
                    <a:pt x="167849" y="1836998"/>
                  </a:lnTo>
                  <a:lnTo>
                    <a:pt x="134016" y="1809083"/>
                  </a:lnTo>
                  <a:lnTo>
                    <a:pt x="106101" y="1775250"/>
                  </a:lnTo>
                  <a:lnTo>
                    <a:pt x="85022" y="1736419"/>
                  </a:lnTo>
                  <a:lnTo>
                    <a:pt x="71700" y="1693510"/>
                  </a:lnTo>
                  <a:lnTo>
                    <a:pt x="67056" y="1647444"/>
                  </a:lnTo>
                  <a:close/>
                </a:path>
                <a:path w="4248150" h="1876425">
                  <a:moveTo>
                    <a:pt x="0" y="1219200"/>
                  </a:moveTo>
                  <a:lnTo>
                    <a:pt x="133350" y="1466850"/>
                  </a:lnTo>
                </a:path>
                <a:path w="4248150" h="1876425">
                  <a:moveTo>
                    <a:pt x="1438656" y="1037844"/>
                  </a:moveTo>
                  <a:lnTo>
                    <a:pt x="1443300" y="991777"/>
                  </a:lnTo>
                  <a:lnTo>
                    <a:pt x="1456622" y="948868"/>
                  </a:lnTo>
                  <a:lnTo>
                    <a:pt x="1477701" y="910037"/>
                  </a:lnTo>
                  <a:lnTo>
                    <a:pt x="1505616" y="876204"/>
                  </a:lnTo>
                  <a:lnTo>
                    <a:pt x="1539449" y="848289"/>
                  </a:lnTo>
                  <a:lnTo>
                    <a:pt x="1578280" y="827210"/>
                  </a:lnTo>
                  <a:lnTo>
                    <a:pt x="1621189" y="813888"/>
                  </a:lnTo>
                  <a:lnTo>
                    <a:pt x="1667256" y="809244"/>
                  </a:lnTo>
                  <a:lnTo>
                    <a:pt x="1713322" y="813888"/>
                  </a:lnTo>
                  <a:lnTo>
                    <a:pt x="1756231" y="827210"/>
                  </a:lnTo>
                  <a:lnTo>
                    <a:pt x="1795062" y="848289"/>
                  </a:lnTo>
                  <a:lnTo>
                    <a:pt x="1828895" y="876204"/>
                  </a:lnTo>
                  <a:lnTo>
                    <a:pt x="1856810" y="910037"/>
                  </a:lnTo>
                  <a:lnTo>
                    <a:pt x="1877889" y="948868"/>
                  </a:lnTo>
                  <a:lnTo>
                    <a:pt x="1891211" y="991777"/>
                  </a:lnTo>
                  <a:lnTo>
                    <a:pt x="1895856" y="1037844"/>
                  </a:lnTo>
                  <a:lnTo>
                    <a:pt x="1891211" y="1083910"/>
                  </a:lnTo>
                  <a:lnTo>
                    <a:pt x="1877889" y="1126819"/>
                  </a:lnTo>
                  <a:lnTo>
                    <a:pt x="1856810" y="1165650"/>
                  </a:lnTo>
                  <a:lnTo>
                    <a:pt x="1828895" y="1199483"/>
                  </a:lnTo>
                  <a:lnTo>
                    <a:pt x="1795062" y="1227398"/>
                  </a:lnTo>
                  <a:lnTo>
                    <a:pt x="1756231" y="1248477"/>
                  </a:lnTo>
                  <a:lnTo>
                    <a:pt x="1713322" y="1261799"/>
                  </a:lnTo>
                  <a:lnTo>
                    <a:pt x="1667256" y="1266444"/>
                  </a:lnTo>
                  <a:lnTo>
                    <a:pt x="1621189" y="1261799"/>
                  </a:lnTo>
                  <a:lnTo>
                    <a:pt x="1578280" y="1248477"/>
                  </a:lnTo>
                  <a:lnTo>
                    <a:pt x="1539449" y="1227398"/>
                  </a:lnTo>
                  <a:lnTo>
                    <a:pt x="1505616" y="1199483"/>
                  </a:lnTo>
                  <a:lnTo>
                    <a:pt x="1477701" y="1165650"/>
                  </a:lnTo>
                  <a:lnTo>
                    <a:pt x="1456622" y="1126819"/>
                  </a:lnTo>
                  <a:lnTo>
                    <a:pt x="1443300" y="1083910"/>
                  </a:lnTo>
                  <a:lnTo>
                    <a:pt x="1438656" y="1037844"/>
                  </a:lnTo>
                  <a:close/>
                </a:path>
                <a:path w="4248150" h="1876425">
                  <a:moveTo>
                    <a:pt x="914400" y="609600"/>
                  </a:moveTo>
                  <a:lnTo>
                    <a:pt x="1504949" y="857250"/>
                  </a:lnTo>
                </a:path>
                <a:path w="4248150" h="1876425">
                  <a:moveTo>
                    <a:pt x="2743199" y="0"/>
                  </a:moveTo>
                  <a:lnTo>
                    <a:pt x="42481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587" y="1947799"/>
            <a:ext cx="60892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{14, 8, 10, 4, </a:t>
            </a:r>
            <a:r>
              <a:rPr sz="2600" spc="-5" dirty="0">
                <a:latin typeface="Constantia"/>
                <a:cs typeface="Constantia"/>
              </a:rPr>
              <a:t>7, </a:t>
            </a:r>
            <a:r>
              <a:rPr sz="2600" dirty="0">
                <a:latin typeface="Constantia"/>
                <a:cs typeface="Constantia"/>
              </a:rPr>
              <a:t>9, 3,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1,</a:t>
            </a:r>
            <a:r>
              <a:rPr sz="2600" spc="-20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368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11721" y="3873649"/>
            <a:ext cx="248073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64682" y="3873649"/>
            <a:ext cx="22606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2281" y="4483532"/>
            <a:ext cx="2108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60089" y="4684730"/>
            <a:ext cx="623993" cy="7880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040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30921" y="3584576"/>
            <a:ext cx="217593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02815" y="3319272"/>
            <a:ext cx="8585200" cy="1914525"/>
            <a:chOff x="1277111" y="3319271"/>
            <a:chExt cx="6438900" cy="1914525"/>
          </a:xfrm>
        </p:grpSpPr>
        <p:sp>
          <p:nvSpPr>
            <p:cNvPr id="18" name="object 18"/>
            <p:cNvSpPr/>
            <p:nvPr/>
          </p:nvSpPr>
          <p:spPr>
            <a:xfrm>
              <a:off x="1753361" y="3338321"/>
              <a:ext cx="2809875" cy="1266825"/>
            </a:xfrm>
            <a:custGeom>
              <a:avLst/>
              <a:gdLst/>
              <a:ahLst/>
              <a:cxnLst/>
              <a:rect l="l" t="t" r="r" b="b"/>
              <a:pathLst>
                <a:path w="28098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28098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2809875" h="1266825">
                  <a:moveTo>
                    <a:pt x="980694" y="609600"/>
                  </a:moveTo>
                  <a:lnTo>
                    <a:pt x="390144" y="8572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6161" y="3338321"/>
              <a:ext cx="5095875" cy="1876425"/>
            </a:xfrm>
            <a:custGeom>
              <a:avLst/>
              <a:gdLst/>
              <a:ahLst/>
              <a:cxnLst/>
              <a:rect l="l" t="t" r="r" b="b"/>
              <a:pathLst>
                <a:path w="5095875" h="1876425">
                  <a:moveTo>
                    <a:pt x="0" y="1647444"/>
                  </a:moveTo>
                  <a:lnTo>
                    <a:pt x="4644" y="1601377"/>
                  </a:lnTo>
                  <a:lnTo>
                    <a:pt x="17966" y="1558468"/>
                  </a:lnTo>
                  <a:lnTo>
                    <a:pt x="39045" y="1519637"/>
                  </a:lnTo>
                  <a:lnTo>
                    <a:pt x="66960" y="1485804"/>
                  </a:lnTo>
                  <a:lnTo>
                    <a:pt x="100793" y="1457889"/>
                  </a:lnTo>
                  <a:lnTo>
                    <a:pt x="139624" y="1436810"/>
                  </a:lnTo>
                  <a:lnTo>
                    <a:pt x="182533" y="1423488"/>
                  </a:lnTo>
                  <a:lnTo>
                    <a:pt x="228600" y="1418844"/>
                  </a:lnTo>
                  <a:lnTo>
                    <a:pt x="274666" y="1423488"/>
                  </a:lnTo>
                  <a:lnTo>
                    <a:pt x="317575" y="1436810"/>
                  </a:lnTo>
                  <a:lnTo>
                    <a:pt x="356406" y="1457889"/>
                  </a:lnTo>
                  <a:lnTo>
                    <a:pt x="390239" y="1485804"/>
                  </a:lnTo>
                  <a:lnTo>
                    <a:pt x="418154" y="1519637"/>
                  </a:lnTo>
                  <a:lnTo>
                    <a:pt x="439233" y="1558468"/>
                  </a:lnTo>
                  <a:lnTo>
                    <a:pt x="452555" y="1601377"/>
                  </a:lnTo>
                  <a:lnTo>
                    <a:pt x="457200" y="1647444"/>
                  </a:lnTo>
                  <a:lnTo>
                    <a:pt x="452555" y="1693510"/>
                  </a:lnTo>
                  <a:lnTo>
                    <a:pt x="439233" y="1736419"/>
                  </a:lnTo>
                  <a:lnTo>
                    <a:pt x="418154" y="1775250"/>
                  </a:lnTo>
                  <a:lnTo>
                    <a:pt x="390239" y="1809083"/>
                  </a:lnTo>
                  <a:lnTo>
                    <a:pt x="356406" y="1836998"/>
                  </a:lnTo>
                  <a:lnTo>
                    <a:pt x="317575" y="1858077"/>
                  </a:lnTo>
                  <a:lnTo>
                    <a:pt x="274666" y="1871399"/>
                  </a:lnTo>
                  <a:lnTo>
                    <a:pt x="228600" y="1876044"/>
                  </a:lnTo>
                  <a:lnTo>
                    <a:pt x="182533" y="1871399"/>
                  </a:lnTo>
                  <a:lnTo>
                    <a:pt x="139624" y="1858077"/>
                  </a:lnTo>
                  <a:lnTo>
                    <a:pt x="100793" y="1836998"/>
                  </a:lnTo>
                  <a:lnTo>
                    <a:pt x="66960" y="1809083"/>
                  </a:lnTo>
                  <a:lnTo>
                    <a:pt x="39045" y="1775250"/>
                  </a:lnTo>
                  <a:lnTo>
                    <a:pt x="17966" y="1736419"/>
                  </a:lnTo>
                  <a:lnTo>
                    <a:pt x="4644" y="1693510"/>
                  </a:lnTo>
                  <a:lnTo>
                    <a:pt x="0" y="1647444"/>
                  </a:lnTo>
                  <a:close/>
                </a:path>
                <a:path w="5095875" h="1876425">
                  <a:moveTo>
                    <a:pt x="523494" y="1219200"/>
                  </a:moveTo>
                  <a:lnTo>
                    <a:pt x="390144" y="1466850"/>
                  </a:lnTo>
                </a:path>
                <a:path w="5095875" h="1876425">
                  <a:moveTo>
                    <a:pt x="2286000" y="1037844"/>
                  </a:moveTo>
                  <a:lnTo>
                    <a:pt x="2290644" y="991777"/>
                  </a:lnTo>
                  <a:lnTo>
                    <a:pt x="2303966" y="948868"/>
                  </a:lnTo>
                  <a:lnTo>
                    <a:pt x="2325045" y="910037"/>
                  </a:lnTo>
                  <a:lnTo>
                    <a:pt x="2352960" y="876204"/>
                  </a:lnTo>
                  <a:lnTo>
                    <a:pt x="2386793" y="848289"/>
                  </a:lnTo>
                  <a:lnTo>
                    <a:pt x="2425624" y="827210"/>
                  </a:lnTo>
                  <a:lnTo>
                    <a:pt x="2468533" y="813888"/>
                  </a:lnTo>
                  <a:lnTo>
                    <a:pt x="2514600" y="809244"/>
                  </a:lnTo>
                  <a:lnTo>
                    <a:pt x="2560666" y="813888"/>
                  </a:lnTo>
                  <a:lnTo>
                    <a:pt x="2603575" y="827210"/>
                  </a:lnTo>
                  <a:lnTo>
                    <a:pt x="2642406" y="848289"/>
                  </a:lnTo>
                  <a:lnTo>
                    <a:pt x="2676239" y="876204"/>
                  </a:lnTo>
                  <a:lnTo>
                    <a:pt x="2704154" y="910037"/>
                  </a:lnTo>
                  <a:lnTo>
                    <a:pt x="2725233" y="948868"/>
                  </a:lnTo>
                  <a:lnTo>
                    <a:pt x="2738555" y="991777"/>
                  </a:lnTo>
                  <a:lnTo>
                    <a:pt x="2743200" y="1037844"/>
                  </a:lnTo>
                  <a:lnTo>
                    <a:pt x="2738555" y="1083910"/>
                  </a:lnTo>
                  <a:lnTo>
                    <a:pt x="2725233" y="1126819"/>
                  </a:lnTo>
                  <a:lnTo>
                    <a:pt x="2704154" y="1165650"/>
                  </a:lnTo>
                  <a:lnTo>
                    <a:pt x="2676239" y="1199483"/>
                  </a:lnTo>
                  <a:lnTo>
                    <a:pt x="2642406" y="1227398"/>
                  </a:lnTo>
                  <a:lnTo>
                    <a:pt x="2603575" y="1248477"/>
                  </a:lnTo>
                  <a:lnTo>
                    <a:pt x="2560666" y="1261799"/>
                  </a:lnTo>
                  <a:lnTo>
                    <a:pt x="2514600" y="1266444"/>
                  </a:lnTo>
                  <a:lnTo>
                    <a:pt x="2468533" y="1261799"/>
                  </a:lnTo>
                  <a:lnTo>
                    <a:pt x="2425624" y="1248477"/>
                  </a:lnTo>
                  <a:lnTo>
                    <a:pt x="2386793" y="1227398"/>
                  </a:lnTo>
                  <a:lnTo>
                    <a:pt x="2352960" y="1199483"/>
                  </a:lnTo>
                  <a:lnTo>
                    <a:pt x="2325045" y="1165650"/>
                  </a:lnTo>
                  <a:lnTo>
                    <a:pt x="2303966" y="1126819"/>
                  </a:lnTo>
                  <a:lnTo>
                    <a:pt x="2290644" y="1083910"/>
                  </a:lnTo>
                  <a:lnTo>
                    <a:pt x="2286000" y="1037844"/>
                  </a:lnTo>
                  <a:close/>
                </a:path>
                <a:path w="5095875" h="1876425">
                  <a:moveTo>
                    <a:pt x="1761744" y="609600"/>
                  </a:moveTo>
                  <a:lnTo>
                    <a:pt x="2352293" y="857250"/>
                  </a:lnTo>
                </a:path>
                <a:path w="5095875" h="1876425">
                  <a:moveTo>
                    <a:pt x="3590543" y="0"/>
                  </a:moveTo>
                  <a:lnTo>
                    <a:pt x="50954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4586" y="1947799"/>
            <a:ext cx="610954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{10, </a:t>
            </a:r>
            <a:r>
              <a:rPr sz="2600" spc="-5" dirty="0">
                <a:latin typeface="Constantia"/>
                <a:cs typeface="Constantia"/>
              </a:rPr>
              <a:t>8, </a:t>
            </a:r>
            <a:r>
              <a:rPr sz="2600" dirty="0">
                <a:latin typeface="Constantia"/>
                <a:cs typeface="Constantia"/>
              </a:rPr>
              <a:t>9, </a:t>
            </a:r>
            <a:r>
              <a:rPr sz="2600" spc="-5" dirty="0">
                <a:latin typeface="Constantia"/>
                <a:cs typeface="Constantia"/>
              </a:rPr>
              <a:t>4, </a:t>
            </a:r>
            <a:r>
              <a:rPr sz="2600" dirty="0">
                <a:latin typeface="Constantia"/>
                <a:cs typeface="Constantia"/>
              </a:rPr>
              <a:t>7, 1, </a:t>
            </a:r>
            <a:r>
              <a:rPr sz="2600" spc="-5" dirty="0">
                <a:latin typeface="Constantia"/>
                <a:cs typeface="Constantia"/>
              </a:rPr>
              <a:t>3, 2,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082415">
              <a:lnSpc>
                <a:spcPct val="100000"/>
              </a:lnSpc>
              <a:spcBef>
                <a:spcPts val="340"/>
              </a:spcBef>
            </a:pPr>
            <a:r>
              <a:rPr sz="2000" i="1" spc="-5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09179" y="3872436"/>
            <a:ext cx="250613" cy="654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000" i="1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48089" y="3872436"/>
            <a:ext cx="242993" cy="6546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7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000" i="1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36666" y="4483532"/>
            <a:ext cx="236220" cy="6515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6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30218" y="4803469"/>
            <a:ext cx="5418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862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Need </a:t>
            </a:r>
            <a:r>
              <a:rPr spc="-135" dirty="0"/>
              <a:t>to </a:t>
            </a:r>
            <a:r>
              <a:rPr spc="-220" dirty="0"/>
              <a:t>Sort</a:t>
            </a:r>
            <a:r>
              <a:rPr spc="-490" dirty="0"/>
              <a:t> </a:t>
            </a:r>
            <a:r>
              <a:rPr spc="-225" dirty="0"/>
              <a:t>Array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614477" y="6451656"/>
            <a:ext cx="19875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170" dirty="0"/>
              <a:pPr marL="38100">
                <a:lnSpc>
                  <a:spcPct val="100000"/>
                </a:lnSpc>
                <a:spcBef>
                  <a:spcPts val="110"/>
                </a:spcBef>
              </a:pPr>
              <a:t>23</a:t>
            </a:fld>
            <a:endParaRPr spc="-170" dirty="0"/>
          </a:p>
        </p:txBody>
      </p:sp>
      <p:sp>
        <p:nvSpPr>
          <p:cNvPr id="3" name="object 3"/>
          <p:cNvSpPr txBox="1"/>
          <p:nvPr/>
        </p:nvSpPr>
        <p:spPr>
          <a:xfrm>
            <a:off x="1361947" y="2505125"/>
            <a:ext cx="8609331" cy="156068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90"/>
              </a:spcBef>
            </a:pPr>
            <a:r>
              <a:rPr sz="2800" spc="-160" dirty="0">
                <a:solidFill>
                  <a:srgbClr val="404040"/>
                </a:solidFill>
                <a:cs typeface="Verdana"/>
              </a:rPr>
              <a:t>Binary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only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works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already</a:t>
            </a:r>
            <a:r>
              <a:rPr sz="2800" spc="9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sorted.</a:t>
            </a:r>
            <a:endParaRPr sz="2800" dirty="0"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800" spc="-300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turns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out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that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sorting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huge </a:t>
            </a:r>
            <a:r>
              <a:rPr sz="2800" spc="-175" dirty="0">
                <a:solidFill>
                  <a:srgbClr val="404040"/>
                </a:solidFill>
                <a:cs typeface="Verdana"/>
              </a:rPr>
              <a:t>issue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computing </a:t>
            </a:r>
            <a:r>
              <a:rPr sz="2800" spc="-229" dirty="0">
                <a:solidFill>
                  <a:srgbClr val="404040"/>
                </a:solidFill>
                <a:cs typeface="Verdana"/>
              </a:rPr>
              <a:t>–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</a:t>
            </a:r>
            <a:r>
              <a:rPr sz="2800" spc="27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endParaRPr sz="2800" dirty="0">
              <a:cs typeface="Verdana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2800" spc="-160" dirty="0">
                <a:solidFill>
                  <a:srgbClr val="404040"/>
                </a:solidFill>
                <a:cs typeface="Verdana"/>
              </a:rPr>
              <a:t>subject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of our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next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 lecture.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312415" y="3319272"/>
            <a:ext cx="7975600" cy="1304925"/>
            <a:chOff x="1734311" y="3319271"/>
            <a:chExt cx="5981700" cy="1304925"/>
          </a:xfrm>
        </p:grpSpPr>
        <p:sp>
          <p:nvSpPr>
            <p:cNvPr id="21" name="object 21"/>
            <p:cNvSpPr/>
            <p:nvPr/>
          </p:nvSpPr>
          <p:spPr>
            <a:xfrm>
              <a:off x="1753361" y="3338321"/>
              <a:ext cx="4638675" cy="1266825"/>
            </a:xfrm>
            <a:custGeom>
              <a:avLst/>
              <a:gdLst/>
              <a:ahLst/>
              <a:cxnLst/>
              <a:rect l="l" t="t" r="r" b="b"/>
              <a:pathLst>
                <a:path w="46386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46386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4638675" h="1266825">
                  <a:moveTo>
                    <a:pt x="980694" y="609600"/>
                  </a:moveTo>
                  <a:lnTo>
                    <a:pt x="390144" y="857250"/>
                  </a:lnTo>
                </a:path>
                <a:path w="4638675" h="1266825">
                  <a:moveTo>
                    <a:pt x="1828800" y="1037844"/>
                  </a:moveTo>
                  <a:lnTo>
                    <a:pt x="1833444" y="991777"/>
                  </a:lnTo>
                  <a:lnTo>
                    <a:pt x="1846766" y="948868"/>
                  </a:lnTo>
                  <a:lnTo>
                    <a:pt x="1867845" y="910037"/>
                  </a:lnTo>
                  <a:lnTo>
                    <a:pt x="1895760" y="876204"/>
                  </a:lnTo>
                  <a:lnTo>
                    <a:pt x="1929593" y="848289"/>
                  </a:lnTo>
                  <a:lnTo>
                    <a:pt x="1968424" y="827210"/>
                  </a:lnTo>
                  <a:lnTo>
                    <a:pt x="2011333" y="813888"/>
                  </a:lnTo>
                  <a:lnTo>
                    <a:pt x="2057400" y="809244"/>
                  </a:lnTo>
                  <a:lnTo>
                    <a:pt x="2103466" y="813888"/>
                  </a:lnTo>
                  <a:lnTo>
                    <a:pt x="2146375" y="827210"/>
                  </a:lnTo>
                  <a:lnTo>
                    <a:pt x="2185206" y="848289"/>
                  </a:lnTo>
                  <a:lnTo>
                    <a:pt x="2219039" y="876204"/>
                  </a:lnTo>
                  <a:lnTo>
                    <a:pt x="2246954" y="910037"/>
                  </a:lnTo>
                  <a:lnTo>
                    <a:pt x="2268033" y="948868"/>
                  </a:lnTo>
                  <a:lnTo>
                    <a:pt x="2281355" y="991777"/>
                  </a:lnTo>
                  <a:lnTo>
                    <a:pt x="2286000" y="1037844"/>
                  </a:lnTo>
                  <a:lnTo>
                    <a:pt x="2281355" y="1083910"/>
                  </a:lnTo>
                  <a:lnTo>
                    <a:pt x="2268033" y="1126819"/>
                  </a:lnTo>
                  <a:lnTo>
                    <a:pt x="2246954" y="1165650"/>
                  </a:lnTo>
                  <a:lnTo>
                    <a:pt x="2219039" y="1199483"/>
                  </a:lnTo>
                  <a:lnTo>
                    <a:pt x="2185206" y="1227398"/>
                  </a:lnTo>
                  <a:lnTo>
                    <a:pt x="2146375" y="1248477"/>
                  </a:lnTo>
                  <a:lnTo>
                    <a:pt x="2103466" y="1261799"/>
                  </a:lnTo>
                  <a:lnTo>
                    <a:pt x="2057400" y="1266444"/>
                  </a:lnTo>
                  <a:lnTo>
                    <a:pt x="2011333" y="1261799"/>
                  </a:lnTo>
                  <a:lnTo>
                    <a:pt x="1968424" y="1248477"/>
                  </a:lnTo>
                  <a:lnTo>
                    <a:pt x="1929593" y="1227398"/>
                  </a:lnTo>
                  <a:lnTo>
                    <a:pt x="1895760" y="1199483"/>
                  </a:lnTo>
                  <a:lnTo>
                    <a:pt x="1867845" y="1165650"/>
                  </a:lnTo>
                  <a:lnTo>
                    <a:pt x="1846766" y="1126819"/>
                  </a:lnTo>
                  <a:lnTo>
                    <a:pt x="1833444" y="1083910"/>
                  </a:lnTo>
                  <a:lnTo>
                    <a:pt x="1828800" y="1037844"/>
                  </a:lnTo>
                  <a:close/>
                </a:path>
                <a:path w="4638675" h="1266825">
                  <a:moveTo>
                    <a:pt x="1304544" y="609600"/>
                  </a:moveTo>
                  <a:lnTo>
                    <a:pt x="1895093" y="857250"/>
                  </a:lnTo>
                </a:path>
                <a:path w="4638675" h="1266825">
                  <a:moveTo>
                    <a:pt x="3133343" y="0"/>
                  </a:moveTo>
                  <a:lnTo>
                    <a:pt x="46382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5505" y="3947921"/>
              <a:ext cx="981710" cy="657225"/>
            </a:xfrm>
            <a:custGeom>
              <a:avLst/>
              <a:gdLst/>
              <a:ahLst/>
              <a:cxnLst/>
              <a:rect l="l" t="t" r="r" b="b"/>
              <a:pathLst>
                <a:path w="981709" h="657225">
                  <a:moveTo>
                    <a:pt x="524255" y="428244"/>
                  </a:moveTo>
                  <a:lnTo>
                    <a:pt x="528900" y="382177"/>
                  </a:lnTo>
                  <a:lnTo>
                    <a:pt x="542222" y="339268"/>
                  </a:lnTo>
                  <a:lnTo>
                    <a:pt x="563301" y="300437"/>
                  </a:lnTo>
                  <a:lnTo>
                    <a:pt x="591216" y="266604"/>
                  </a:lnTo>
                  <a:lnTo>
                    <a:pt x="625049" y="238689"/>
                  </a:lnTo>
                  <a:lnTo>
                    <a:pt x="663880" y="217610"/>
                  </a:lnTo>
                  <a:lnTo>
                    <a:pt x="706789" y="204288"/>
                  </a:lnTo>
                  <a:lnTo>
                    <a:pt x="752855" y="199644"/>
                  </a:lnTo>
                  <a:lnTo>
                    <a:pt x="798922" y="204288"/>
                  </a:lnTo>
                  <a:lnTo>
                    <a:pt x="841831" y="217610"/>
                  </a:lnTo>
                  <a:lnTo>
                    <a:pt x="880662" y="238689"/>
                  </a:lnTo>
                  <a:lnTo>
                    <a:pt x="914495" y="266604"/>
                  </a:lnTo>
                  <a:lnTo>
                    <a:pt x="942410" y="300437"/>
                  </a:lnTo>
                  <a:lnTo>
                    <a:pt x="963489" y="339268"/>
                  </a:lnTo>
                  <a:lnTo>
                    <a:pt x="976811" y="382177"/>
                  </a:lnTo>
                  <a:lnTo>
                    <a:pt x="981455" y="428244"/>
                  </a:lnTo>
                  <a:lnTo>
                    <a:pt x="976811" y="474310"/>
                  </a:lnTo>
                  <a:lnTo>
                    <a:pt x="963489" y="517219"/>
                  </a:lnTo>
                  <a:lnTo>
                    <a:pt x="942410" y="556050"/>
                  </a:lnTo>
                  <a:lnTo>
                    <a:pt x="914495" y="589883"/>
                  </a:lnTo>
                  <a:lnTo>
                    <a:pt x="880662" y="617798"/>
                  </a:lnTo>
                  <a:lnTo>
                    <a:pt x="841831" y="638877"/>
                  </a:lnTo>
                  <a:lnTo>
                    <a:pt x="798922" y="652199"/>
                  </a:lnTo>
                  <a:lnTo>
                    <a:pt x="752855" y="656844"/>
                  </a:lnTo>
                  <a:lnTo>
                    <a:pt x="706789" y="652199"/>
                  </a:lnTo>
                  <a:lnTo>
                    <a:pt x="663880" y="638877"/>
                  </a:lnTo>
                  <a:lnTo>
                    <a:pt x="625049" y="617798"/>
                  </a:lnTo>
                  <a:lnTo>
                    <a:pt x="591216" y="589883"/>
                  </a:lnTo>
                  <a:lnTo>
                    <a:pt x="563301" y="556050"/>
                  </a:lnTo>
                  <a:lnTo>
                    <a:pt x="542222" y="517219"/>
                  </a:lnTo>
                  <a:lnTo>
                    <a:pt x="528900" y="474310"/>
                  </a:lnTo>
                  <a:lnTo>
                    <a:pt x="524255" y="428244"/>
                  </a:lnTo>
                  <a:close/>
                </a:path>
                <a:path w="981709" h="657225">
                  <a:moveTo>
                    <a:pt x="0" y="0"/>
                  </a:moveTo>
                  <a:lnTo>
                    <a:pt x="590550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4587" y="1947799"/>
            <a:ext cx="615018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{9, </a:t>
            </a:r>
            <a:r>
              <a:rPr sz="2600" spc="-5" dirty="0">
                <a:latin typeface="Constantia"/>
                <a:cs typeface="Constantia"/>
              </a:rPr>
              <a:t>8, 3, 4, </a:t>
            </a:r>
            <a:r>
              <a:rPr sz="2600" dirty="0">
                <a:latin typeface="Constantia"/>
                <a:cs typeface="Constantia"/>
              </a:rPr>
              <a:t>7, 1,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051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53273" y="3263594"/>
            <a:ext cx="292100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80939" y="3873649"/>
            <a:ext cx="28278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50328" y="3873649"/>
            <a:ext cx="20912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62311" y="3873649"/>
            <a:ext cx="2286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13051" y="4803469"/>
            <a:ext cx="53932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6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312415" y="3319272"/>
            <a:ext cx="6235700" cy="1304925"/>
            <a:chOff x="1734311" y="3319271"/>
            <a:chExt cx="4676775" cy="1304925"/>
          </a:xfrm>
        </p:grpSpPr>
        <p:sp>
          <p:nvSpPr>
            <p:cNvPr id="24" name="object 24"/>
            <p:cNvSpPr/>
            <p:nvPr/>
          </p:nvSpPr>
          <p:spPr>
            <a:xfrm>
              <a:off x="1753361" y="3338321"/>
              <a:ext cx="4638675" cy="1266825"/>
            </a:xfrm>
            <a:custGeom>
              <a:avLst/>
              <a:gdLst/>
              <a:ahLst/>
              <a:cxnLst/>
              <a:rect l="l" t="t" r="r" b="b"/>
              <a:pathLst>
                <a:path w="4638675" h="1266825">
                  <a:moveTo>
                    <a:pt x="2809493" y="0"/>
                  </a:moveTo>
                  <a:lnTo>
                    <a:pt x="1304544" y="247650"/>
                  </a:lnTo>
                </a:path>
                <a:path w="4638675" h="1266825">
                  <a:moveTo>
                    <a:pt x="0" y="1037844"/>
                  </a:moveTo>
                  <a:lnTo>
                    <a:pt x="4644" y="991777"/>
                  </a:lnTo>
                  <a:lnTo>
                    <a:pt x="17966" y="948868"/>
                  </a:lnTo>
                  <a:lnTo>
                    <a:pt x="39045" y="910037"/>
                  </a:lnTo>
                  <a:lnTo>
                    <a:pt x="66960" y="876204"/>
                  </a:lnTo>
                  <a:lnTo>
                    <a:pt x="100793" y="848289"/>
                  </a:lnTo>
                  <a:lnTo>
                    <a:pt x="139624" y="827210"/>
                  </a:lnTo>
                  <a:lnTo>
                    <a:pt x="182533" y="813888"/>
                  </a:lnTo>
                  <a:lnTo>
                    <a:pt x="228600" y="809244"/>
                  </a:lnTo>
                  <a:lnTo>
                    <a:pt x="274666" y="813888"/>
                  </a:lnTo>
                  <a:lnTo>
                    <a:pt x="317575" y="827210"/>
                  </a:lnTo>
                  <a:lnTo>
                    <a:pt x="356406" y="848289"/>
                  </a:lnTo>
                  <a:lnTo>
                    <a:pt x="390239" y="876204"/>
                  </a:lnTo>
                  <a:lnTo>
                    <a:pt x="418154" y="910037"/>
                  </a:lnTo>
                  <a:lnTo>
                    <a:pt x="439233" y="948868"/>
                  </a:lnTo>
                  <a:lnTo>
                    <a:pt x="452555" y="991777"/>
                  </a:lnTo>
                  <a:lnTo>
                    <a:pt x="457200" y="1037844"/>
                  </a:lnTo>
                  <a:lnTo>
                    <a:pt x="452555" y="1083910"/>
                  </a:lnTo>
                  <a:lnTo>
                    <a:pt x="439233" y="1126819"/>
                  </a:lnTo>
                  <a:lnTo>
                    <a:pt x="418154" y="1165650"/>
                  </a:lnTo>
                  <a:lnTo>
                    <a:pt x="390239" y="1199483"/>
                  </a:lnTo>
                  <a:lnTo>
                    <a:pt x="356406" y="1227398"/>
                  </a:lnTo>
                  <a:lnTo>
                    <a:pt x="317575" y="1248477"/>
                  </a:lnTo>
                  <a:lnTo>
                    <a:pt x="274666" y="1261799"/>
                  </a:lnTo>
                  <a:lnTo>
                    <a:pt x="228600" y="1266444"/>
                  </a:lnTo>
                  <a:lnTo>
                    <a:pt x="182533" y="1261799"/>
                  </a:lnTo>
                  <a:lnTo>
                    <a:pt x="139624" y="1248477"/>
                  </a:lnTo>
                  <a:lnTo>
                    <a:pt x="100793" y="1227398"/>
                  </a:lnTo>
                  <a:lnTo>
                    <a:pt x="66960" y="1199483"/>
                  </a:lnTo>
                  <a:lnTo>
                    <a:pt x="39045" y="1165650"/>
                  </a:lnTo>
                  <a:lnTo>
                    <a:pt x="17966" y="1126819"/>
                  </a:lnTo>
                  <a:lnTo>
                    <a:pt x="4644" y="1083910"/>
                  </a:lnTo>
                  <a:lnTo>
                    <a:pt x="0" y="1037844"/>
                  </a:lnTo>
                  <a:close/>
                </a:path>
                <a:path w="4638675" h="1266825">
                  <a:moveTo>
                    <a:pt x="980694" y="609600"/>
                  </a:moveTo>
                  <a:lnTo>
                    <a:pt x="390144" y="857250"/>
                  </a:lnTo>
                </a:path>
                <a:path w="4638675" h="1266825">
                  <a:moveTo>
                    <a:pt x="1828800" y="1037844"/>
                  </a:moveTo>
                  <a:lnTo>
                    <a:pt x="1833444" y="991777"/>
                  </a:lnTo>
                  <a:lnTo>
                    <a:pt x="1846766" y="948868"/>
                  </a:lnTo>
                  <a:lnTo>
                    <a:pt x="1867845" y="910037"/>
                  </a:lnTo>
                  <a:lnTo>
                    <a:pt x="1895760" y="876204"/>
                  </a:lnTo>
                  <a:lnTo>
                    <a:pt x="1929593" y="848289"/>
                  </a:lnTo>
                  <a:lnTo>
                    <a:pt x="1968424" y="827210"/>
                  </a:lnTo>
                  <a:lnTo>
                    <a:pt x="2011333" y="813888"/>
                  </a:lnTo>
                  <a:lnTo>
                    <a:pt x="2057400" y="809244"/>
                  </a:lnTo>
                  <a:lnTo>
                    <a:pt x="2103466" y="813888"/>
                  </a:lnTo>
                  <a:lnTo>
                    <a:pt x="2146375" y="827210"/>
                  </a:lnTo>
                  <a:lnTo>
                    <a:pt x="2185206" y="848289"/>
                  </a:lnTo>
                  <a:lnTo>
                    <a:pt x="2219039" y="876204"/>
                  </a:lnTo>
                  <a:lnTo>
                    <a:pt x="2246954" y="910037"/>
                  </a:lnTo>
                  <a:lnTo>
                    <a:pt x="2268033" y="948868"/>
                  </a:lnTo>
                  <a:lnTo>
                    <a:pt x="2281355" y="991777"/>
                  </a:lnTo>
                  <a:lnTo>
                    <a:pt x="2286000" y="1037844"/>
                  </a:lnTo>
                  <a:lnTo>
                    <a:pt x="2281355" y="1083910"/>
                  </a:lnTo>
                  <a:lnTo>
                    <a:pt x="2268033" y="1126819"/>
                  </a:lnTo>
                  <a:lnTo>
                    <a:pt x="2246954" y="1165650"/>
                  </a:lnTo>
                  <a:lnTo>
                    <a:pt x="2219039" y="1199483"/>
                  </a:lnTo>
                  <a:lnTo>
                    <a:pt x="2185206" y="1227398"/>
                  </a:lnTo>
                  <a:lnTo>
                    <a:pt x="2146375" y="1248477"/>
                  </a:lnTo>
                  <a:lnTo>
                    <a:pt x="2103466" y="1261799"/>
                  </a:lnTo>
                  <a:lnTo>
                    <a:pt x="2057400" y="1266444"/>
                  </a:lnTo>
                  <a:lnTo>
                    <a:pt x="2011333" y="1261799"/>
                  </a:lnTo>
                  <a:lnTo>
                    <a:pt x="1968424" y="1248477"/>
                  </a:lnTo>
                  <a:lnTo>
                    <a:pt x="1929593" y="1227398"/>
                  </a:lnTo>
                  <a:lnTo>
                    <a:pt x="1895760" y="1199483"/>
                  </a:lnTo>
                  <a:lnTo>
                    <a:pt x="1867845" y="1165650"/>
                  </a:lnTo>
                  <a:lnTo>
                    <a:pt x="1846766" y="1126819"/>
                  </a:lnTo>
                  <a:lnTo>
                    <a:pt x="1833444" y="1083910"/>
                  </a:lnTo>
                  <a:lnTo>
                    <a:pt x="1828800" y="1037844"/>
                  </a:lnTo>
                  <a:close/>
                </a:path>
                <a:path w="4638675" h="1266825">
                  <a:moveTo>
                    <a:pt x="1304544" y="609600"/>
                  </a:moveTo>
                  <a:lnTo>
                    <a:pt x="1895093" y="857250"/>
                  </a:lnTo>
                </a:path>
                <a:path w="4638675" h="1266825">
                  <a:moveTo>
                    <a:pt x="3133343" y="0"/>
                  </a:moveTo>
                  <a:lnTo>
                    <a:pt x="4638294" y="24765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961" y="3947921"/>
              <a:ext cx="981075" cy="657225"/>
            </a:xfrm>
            <a:custGeom>
              <a:avLst/>
              <a:gdLst/>
              <a:ahLst/>
              <a:cxnLst/>
              <a:rect l="l" t="t" r="r" b="b"/>
              <a:pathLst>
                <a:path w="981075" h="657225">
                  <a:moveTo>
                    <a:pt x="0" y="428244"/>
                  </a:moveTo>
                  <a:lnTo>
                    <a:pt x="4644" y="382177"/>
                  </a:lnTo>
                  <a:lnTo>
                    <a:pt x="17966" y="339268"/>
                  </a:lnTo>
                  <a:lnTo>
                    <a:pt x="39045" y="300437"/>
                  </a:lnTo>
                  <a:lnTo>
                    <a:pt x="66960" y="266604"/>
                  </a:lnTo>
                  <a:lnTo>
                    <a:pt x="100793" y="238689"/>
                  </a:lnTo>
                  <a:lnTo>
                    <a:pt x="139624" y="217610"/>
                  </a:lnTo>
                  <a:lnTo>
                    <a:pt x="182533" y="204288"/>
                  </a:lnTo>
                  <a:lnTo>
                    <a:pt x="228600" y="199644"/>
                  </a:lnTo>
                  <a:lnTo>
                    <a:pt x="274666" y="204288"/>
                  </a:lnTo>
                  <a:lnTo>
                    <a:pt x="317575" y="217610"/>
                  </a:lnTo>
                  <a:lnTo>
                    <a:pt x="356406" y="238689"/>
                  </a:lnTo>
                  <a:lnTo>
                    <a:pt x="390239" y="266604"/>
                  </a:lnTo>
                  <a:lnTo>
                    <a:pt x="418154" y="300437"/>
                  </a:lnTo>
                  <a:lnTo>
                    <a:pt x="439233" y="339268"/>
                  </a:lnTo>
                  <a:lnTo>
                    <a:pt x="452555" y="382177"/>
                  </a:lnTo>
                  <a:lnTo>
                    <a:pt x="457200" y="428244"/>
                  </a:lnTo>
                  <a:lnTo>
                    <a:pt x="452555" y="474310"/>
                  </a:lnTo>
                  <a:lnTo>
                    <a:pt x="439233" y="517219"/>
                  </a:lnTo>
                  <a:lnTo>
                    <a:pt x="418154" y="556050"/>
                  </a:lnTo>
                  <a:lnTo>
                    <a:pt x="390239" y="589883"/>
                  </a:lnTo>
                  <a:lnTo>
                    <a:pt x="356406" y="617798"/>
                  </a:lnTo>
                  <a:lnTo>
                    <a:pt x="317575" y="638877"/>
                  </a:lnTo>
                  <a:lnTo>
                    <a:pt x="274666" y="652199"/>
                  </a:lnTo>
                  <a:lnTo>
                    <a:pt x="228600" y="656844"/>
                  </a:lnTo>
                  <a:lnTo>
                    <a:pt x="182533" y="652199"/>
                  </a:lnTo>
                  <a:lnTo>
                    <a:pt x="139624" y="638877"/>
                  </a:lnTo>
                  <a:lnTo>
                    <a:pt x="100793" y="617798"/>
                  </a:lnTo>
                  <a:lnTo>
                    <a:pt x="66960" y="589883"/>
                  </a:lnTo>
                  <a:lnTo>
                    <a:pt x="39045" y="556050"/>
                  </a:lnTo>
                  <a:lnTo>
                    <a:pt x="17966" y="517219"/>
                  </a:lnTo>
                  <a:lnTo>
                    <a:pt x="4644" y="474310"/>
                  </a:lnTo>
                  <a:lnTo>
                    <a:pt x="0" y="428244"/>
                  </a:lnTo>
                  <a:close/>
                </a:path>
                <a:path w="981075" h="657225">
                  <a:moveTo>
                    <a:pt x="390143" y="247650"/>
                  </a:moveTo>
                  <a:lnTo>
                    <a:pt x="980693" y="0"/>
                  </a:lnTo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587" y="1947799"/>
            <a:ext cx="615018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{8, 7, </a:t>
            </a:r>
            <a:r>
              <a:rPr sz="2600" dirty="0">
                <a:latin typeface="Constantia"/>
                <a:cs typeface="Constantia"/>
              </a:rPr>
              <a:t>3, 4,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051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24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61402" y="3263594"/>
            <a:ext cx="283633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1101" y="3793799"/>
            <a:ext cx="29548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5004" y="3873649"/>
            <a:ext cx="2794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50328" y="3873649"/>
            <a:ext cx="209127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645564" y="4194176"/>
            <a:ext cx="52493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4" name="object 24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337815" y="3338322"/>
            <a:ext cx="6184900" cy="1266825"/>
          </a:xfrm>
          <a:custGeom>
            <a:avLst/>
            <a:gdLst/>
            <a:ahLst/>
            <a:cxnLst/>
            <a:rect l="l" t="t" r="r" b="b"/>
            <a:pathLst>
              <a:path w="4638675" h="1266825">
                <a:moveTo>
                  <a:pt x="2809493" y="0"/>
                </a:moveTo>
                <a:lnTo>
                  <a:pt x="1304544" y="247650"/>
                </a:lnTo>
              </a:path>
              <a:path w="4638675" h="1266825">
                <a:moveTo>
                  <a:pt x="0" y="1037844"/>
                </a:moveTo>
                <a:lnTo>
                  <a:pt x="4644" y="991777"/>
                </a:lnTo>
                <a:lnTo>
                  <a:pt x="17966" y="948868"/>
                </a:lnTo>
                <a:lnTo>
                  <a:pt x="39045" y="910037"/>
                </a:lnTo>
                <a:lnTo>
                  <a:pt x="66960" y="876204"/>
                </a:lnTo>
                <a:lnTo>
                  <a:pt x="100793" y="848289"/>
                </a:lnTo>
                <a:lnTo>
                  <a:pt x="139624" y="827210"/>
                </a:lnTo>
                <a:lnTo>
                  <a:pt x="182533" y="813888"/>
                </a:lnTo>
                <a:lnTo>
                  <a:pt x="228600" y="809244"/>
                </a:lnTo>
                <a:lnTo>
                  <a:pt x="274666" y="813888"/>
                </a:lnTo>
                <a:lnTo>
                  <a:pt x="317575" y="827210"/>
                </a:lnTo>
                <a:lnTo>
                  <a:pt x="356406" y="848289"/>
                </a:lnTo>
                <a:lnTo>
                  <a:pt x="390239" y="876204"/>
                </a:lnTo>
                <a:lnTo>
                  <a:pt x="418154" y="910037"/>
                </a:lnTo>
                <a:lnTo>
                  <a:pt x="439233" y="948868"/>
                </a:lnTo>
                <a:lnTo>
                  <a:pt x="452555" y="991777"/>
                </a:lnTo>
                <a:lnTo>
                  <a:pt x="457200" y="1037844"/>
                </a:lnTo>
                <a:lnTo>
                  <a:pt x="452555" y="1083910"/>
                </a:lnTo>
                <a:lnTo>
                  <a:pt x="439233" y="1126819"/>
                </a:lnTo>
                <a:lnTo>
                  <a:pt x="418154" y="1165650"/>
                </a:lnTo>
                <a:lnTo>
                  <a:pt x="390239" y="1199483"/>
                </a:lnTo>
                <a:lnTo>
                  <a:pt x="356406" y="1227398"/>
                </a:lnTo>
                <a:lnTo>
                  <a:pt x="317575" y="1248477"/>
                </a:lnTo>
                <a:lnTo>
                  <a:pt x="274666" y="1261799"/>
                </a:lnTo>
                <a:lnTo>
                  <a:pt x="228600" y="1266444"/>
                </a:lnTo>
                <a:lnTo>
                  <a:pt x="182533" y="1261799"/>
                </a:lnTo>
                <a:lnTo>
                  <a:pt x="139624" y="1248477"/>
                </a:lnTo>
                <a:lnTo>
                  <a:pt x="100793" y="1227398"/>
                </a:lnTo>
                <a:lnTo>
                  <a:pt x="66960" y="1199483"/>
                </a:lnTo>
                <a:lnTo>
                  <a:pt x="39045" y="1165650"/>
                </a:lnTo>
                <a:lnTo>
                  <a:pt x="17966" y="1126819"/>
                </a:lnTo>
                <a:lnTo>
                  <a:pt x="4644" y="1083910"/>
                </a:lnTo>
                <a:lnTo>
                  <a:pt x="0" y="1037844"/>
                </a:lnTo>
                <a:close/>
              </a:path>
              <a:path w="4638675" h="1266825">
                <a:moveTo>
                  <a:pt x="980694" y="609600"/>
                </a:moveTo>
                <a:lnTo>
                  <a:pt x="390144" y="857250"/>
                </a:lnTo>
              </a:path>
              <a:path w="4638675" h="1266825">
                <a:moveTo>
                  <a:pt x="1828800" y="1037844"/>
                </a:moveTo>
                <a:lnTo>
                  <a:pt x="1833444" y="991777"/>
                </a:lnTo>
                <a:lnTo>
                  <a:pt x="1846766" y="948868"/>
                </a:lnTo>
                <a:lnTo>
                  <a:pt x="1867845" y="910037"/>
                </a:lnTo>
                <a:lnTo>
                  <a:pt x="1895760" y="876204"/>
                </a:lnTo>
                <a:lnTo>
                  <a:pt x="1929593" y="848289"/>
                </a:lnTo>
                <a:lnTo>
                  <a:pt x="1968424" y="827210"/>
                </a:lnTo>
                <a:lnTo>
                  <a:pt x="2011333" y="813888"/>
                </a:lnTo>
                <a:lnTo>
                  <a:pt x="2057400" y="809244"/>
                </a:lnTo>
                <a:lnTo>
                  <a:pt x="2103466" y="813888"/>
                </a:lnTo>
                <a:lnTo>
                  <a:pt x="2146375" y="827210"/>
                </a:lnTo>
                <a:lnTo>
                  <a:pt x="2185206" y="848289"/>
                </a:lnTo>
                <a:lnTo>
                  <a:pt x="2219039" y="876204"/>
                </a:lnTo>
                <a:lnTo>
                  <a:pt x="2246954" y="910037"/>
                </a:lnTo>
                <a:lnTo>
                  <a:pt x="2268033" y="948868"/>
                </a:lnTo>
                <a:lnTo>
                  <a:pt x="2281355" y="991777"/>
                </a:lnTo>
                <a:lnTo>
                  <a:pt x="2286000" y="1037844"/>
                </a:lnTo>
                <a:lnTo>
                  <a:pt x="2281355" y="1083910"/>
                </a:lnTo>
                <a:lnTo>
                  <a:pt x="2268033" y="1126819"/>
                </a:lnTo>
                <a:lnTo>
                  <a:pt x="2246954" y="1165650"/>
                </a:lnTo>
                <a:lnTo>
                  <a:pt x="2219039" y="1199483"/>
                </a:lnTo>
                <a:lnTo>
                  <a:pt x="2185206" y="1227398"/>
                </a:lnTo>
                <a:lnTo>
                  <a:pt x="2146375" y="1248477"/>
                </a:lnTo>
                <a:lnTo>
                  <a:pt x="2103466" y="1261799"/>
                </a:lnTo>
                <a:lnTo>
                  <a:pt x="2057400" y="1266444"/>
                </a:lnTo>
                <a:lnTo>
                  <a:pt x="2011333" y="1261799"/>
                </a:lnTo>
                <a:lnTo>
                  <a:pt x="1968424" y="1248477"/>
                </a:lnTo>
                <a:lnTo>
                  <a:pt x="1929593" y="1227398"/>
                </a:lnTo>
                <a:lnTo>
                  <a:pt x="1895760" y="1199483"/>
                </a:lnTo>
                <a:lnTo>
                  <a:pt x="1867845" y="1165650"/>
                </a:lnTo>
                <a:lnTo>
                  <a:pt x="1846766" y="1126819"/>
                </a:lnTo>
                <a:lnTo>
                  <a:pt x="1833444" y="1083910"/>
                </a:lnTo>
                <a:lnTo>
                  <a:pt x="1828800" y="1037844"/>
                </a:lnTo>
                <a:close/>
              </a:path>
              <a:path w="4638675" h="1266825">
                <a:moveTo>
                  <a:pt x="1304544" y="609600"/>
                </a:moveTo>
                <a:lnTo>
                  <a:pt x="1895093" y="857250"/>
                </a:lnTo>
              </a:path>
              <a:path w="4638675" h="1266825">
                <a:moveTo>
                  <a:pt x="3133343" y="0"/>
                </a:moveTo>
                <a:lnTo>
                  <a:pt x="4638294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4587" y="1947799"/>
            <a:ext cx="614764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{7, 4, 3,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spc="-5" dirty="0">
                <a:latin typeface="Constantia"/>
                <a:cs typeface="Constantia"/>
              </a:rPr>
              <a:t>2,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686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55306" y="3263594"/>
            <a:ext cx="290405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1101" y="3793799"/>
            <a:ext cx="25992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5004" y="3873649"/>
            <a:ext cx="2794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00298" y="4194176"/>
            <a:ext cx="54017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45145" y="3584576"/>
            <a:ext cx="188807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1" name="object 21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4" name="object 24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27" name="object 2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2337815" y="3338322"/>
            <a:ext cx="6184900" cy="1266825"/>
          </a:xfrm>
          <a:custGeom>
            <a:avLst/>
            <a:gdLst/>
            <a:ahLst/>
            <a:cxnLst/>
            <a:rect l="l" t="t" r="r" b="b"/>
            <a:pathLst>
              <a:path w="4638675" h="1266825">
                <a:moveTo>
                  <a:pt x="2809493" y="0"/>
                </a:moveTo>
                <a:lnTo>
                  <a:pt x="1304544" y="247650"/>
                </a:lnTo>
              </a:path>
              <a:path w="4638675" h="1266825">
                <a:moveTo>
                  <a:pt x="0" y="1037844"/>
                </a:moveTo>
                <a:lnTo>
                  <a:pt x="4644" y="991777"/>
                </a:lnTo>
                <a:lnTo>
                  <a:pt x="17966" y="948868"/>
                </a:lnTo>
                <a:lnTo>
                  <a:pt x="39045" y="910037"/>
                </a:lnTo>
                <a:lnTo>
                  <a:pt x="66960" y="876204"/>
                </a:lnTo>
                <a:lnTo>
                  <a:pt x="100793" y="848289"/>
                </a:lnTo>
                <a:lnTo>
                  <a:pt x="139624" y="827210"/>
                </a:lnTo>
                <a:lnTo>
                  <a:pt x="182533" y="813888"/>
                </a:lnTo>
                <a:lnTo>
                  <a:pt x="228600" y="809244"/>
                </a:lnTo>
                <a:lnTo>
                  <a:pt x="274666" y="813888"/>
                </a:lnTo>
                <a:lnTo>
                  <a:pt x="317575" y="827210"/>
                </a:lnTo>
                <a:lnTo>
                  <a:pt x="356406" y="848289"/>
                </a:lnTo>
                <a:lnTo>
                  <a:pt x="390239" y="876204"/>
                </a:lnTo>
                <a:lnTo>
                  <a:pt x="418154" y="910037"/>
                </a:lnTo>
                <a:lnTo>
                  <a:pt x="439233" y="948868"/>
                </a:lnTo>
                <a:lnTo>
                  <a:pt x="452555" y="991777"/>
                </a:lnTo>
                <a:lnTo>
                  <a:pt x="457200" y="1037844"/>
                </a:lnTo>
                <a:lnTo>
                  <a:pt x="452555" y="1083910"/>
                </a:lnTo>
                <a:lnTo>
                  <a:pt x="439233" y="1126819"/>
                </a:lnTo>
                <a:lnTo>
                  <a:pt x="418154" y="1165650"/>
                </a:lnTo>
                <a:lnTo>
                  <a:pt x="390239" y="1199483"/>
                </a:lnTo>
                <a:lnTo>
                  <a:pt x="356406" y="1227398"/>
                </a:lnTo>
                <a:lnTo>
                  <a:pt x="317575" y="1248477"/>
                </a:lnTo>
                <a:lnTo>
                  <a:pt x="274666" y="1261799"/>
                </a:lnTo>
                <a:lnTo>
                  <a:pt x="228600" y="1266444"/>
                </a:lnTo>
                <a:lnTo>
                  <a:pt x="182533" y="1261799"/>
                </a:lnTo>
                <a:lnTo>
                  <a:pt x="139624" y="1248477"/>
                </a:lnTo>
                <a:lnTo>
                  <a:pt x="100793" y="1227398"/>
                </a:lnTo>
                <a:lnTo>
                  <a:pt x="66960" y="1199483"/>
                </a:lnTo>
                <a:lnTo>
                  <a:pt x="39045" y="1165650"/>
                </a:lnTo>
                <a:lnTo>
                  <a:pt x="17966" y="1126819"/>
                </a:lnTo>
                <a:lnTo>
                  <a:pt x="4644" y="1083910"/>
                </a:lnTo>
                <a:lnTo>
                  <a:pt x="0" y="1037844"/>
                </a:lnTo>
                <a:close/>
              </a:path>
              <a:path w="4638675" h="1266825">
                <a:moveTo>
                  <a:pt x="980694" y="609600"/>
                </a:moveTo>
                <a:lnTo>
                  <a:pt x="390144" y="857250"/>
                </a:lnTo>
              </a:path>
              <a:path w="4638675" h="1266825">
                <a:moveTo>
                  <a:pt x="3133343" y="0"/>
                </a:moveTo>
                <a:lnTo>
                  <a:pt x="4638294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4587" y="1947799"/>
            <a:ext cx="6141720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{4, 2, 3,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21785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26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65465" y="3263594"/>
            <a:ext cx="280247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51101" y="3793799"/>
            <a:ext cx="259927" cy="7315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  <a:p>
            <a:pPr marL="103505">
              <a:lnSpc>
                <a:spcPct val="100000"/>
              </a:lnSpc>
              <a:spcBef>
                <a:spcPts val="69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71288" y="3736763"/>
            <a:ext cx="522393" cy="78867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  <a:p>
            <a:pPr marL="19685">
              <a:lnSpc>
                <a:spcPct val="100000"/>
              </a:lnSpc>
              <a:spcBef>
                <a:spcPts val="944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/>
          <p:nvPr/>
        </p:nvSpPr>
        <p:spPr>
          <a:xfrm>
            <a:off x="3557015" y="2928366"/>
            <a:ext cx="5486400" cy="1066800"/>
          </a:xfrm>
          <a:custGeom>
            <a:avLst/>
            <a:gdLst/>
            <a:ahLst/>
            <a:cxnLst/>
            <a:rect l="l" t="t" r="r" b="b"/>
            <a:pathLst>
              <a:path w="41148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41148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4114800" h="1066800">
                <a:moveTo>
                  <a:pt x="3657600" y="838200"/>
                </a:moveTo>
                <a:lnTo>
                  <a:pt x="3662244" y="792133"/>
                </a:lnTo>
                <a:lnTo>
                  <a:pt x="3675566" y="749224"/>
                </a:lnTo>
                <a:lnTo>
                  <a:pt x="3696645" y="710393"/>
                </a:lnTo>
                <a:lnTo>
                  <a:pt x="3724560" y="676560"/>
                </a:lnTo>
                <a:lnTo>
                  <a:pt x="3758393" y="648645"/>
                </a:lnTo>
                <a:lnTo>
                  <a:pt x="3797224" y="627566"/>
                </a:lnTo>
                <a:lnTo>
                  <a:pt x="3840133" y="614244"/>
                </a:lnTo>
                <a:lnTo>
                  <a:pt x="3886199" y="609600"/>
                </a:lnTo>
                <a:lnTo>
                  <a:pt x="3932266" y="614244"/>
                </a:lnTo>
                <a:lnTo>
                  <a:pt x="3975175" y="627566"/>
                </a:lnTo>
                <a:lnTo>
                  <a:pt x="4014006" y="648645"/>
                </a:lnTo>
                <a:lnTo>
                  <a:pt x="4047839" y="676560"/>
                </a:lnTo>
                <a:lnTo>
                  <a:pt x="4075754" y="710393"/>
                </a:lnTo>
                <a:lnTo>
                  <a:pt x="4096833" y="749224"/>
                </a:lnTo>
                <a:lnTo>
                  <a:pt x="4110155" y="792133"/>
                </a:lnTo>
                <a:lnTo>
                  <a:pt x="4114799" y="838200"/>
                </a:lnTo>
                <a:lnTo>
                  <a:pt x="4110155" y="884266"/>
                </a:lnTo>
                <a:lnTo>
                  <a:pt x="4096833" y="927175"/>
                </a:lnTo>
                <a:lnTo>
                  <a:pt x="4075754" y="966006"/>
                </a:lnTo>
                <a:lnTo>
                  <a:pt x="4047839" y="999839"/>
                </a:lnTo>
                <a:lnTo>
                  <a:pt x="4014006" y="1027754"/>
                </a:lnTo>
                <a:lnTo>
                  <a:pt x="3975175" y="1048833"/>
                </a:lnTo>
                <a:lnTo>
                  <a:pt x="3932266" y="1062155"/>
                </a:lnTo>
                <a:lnTo>
                  <a:pt x="3886199" y="1066800"/>
                </a:lnTo>
                <a:lnTo>
                  <a:pt x="3840133" y="1062155"/>
                </a:lnTo>
                <a:lnTo>
                  <a:pt x="3797224" y="1048833"/>
                </a:lnTo>
                <a:lnTo>
                  <a:pt x="3758393" y="1027754"/>
                </a:lnTo>
                <a:lnTo>
                  <a:pt x="3724560" y="999839"/>
                </a:lnTo>
                <a:lnTo>
                  <a:pt x="3696645" y="966006"/>
                </a:lnTo>
                <a:lnTo>
                  <a:pt x="3675566" y="927175"/>
                </a:lnTo>
                <a:lnTo>
                  <a:pt x="3662244" y="884266"/>
                </a:lnTo>
                <a:lnTo>
                  <a:pt x="3657600" y="8382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669529" y="3584576"/>
            <a:ext cx="138852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6" name="object 16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19" name="object 19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4077207" y="3338321"/>
            <a:ext cx="4445000" cy="247650"/>
          </a:xfrm>
          <a:custGeom>
            <a:avLst/>
            <a:gdLst/>
            <a:ahLst/>
            <a:cxnLst/>
            <a:rect l="l" t="t" r="r" b="b"/>
            <a:pathLst>
              <a:path w="3333750" h="247650">
                <a:moveTo>
                  <a:pt x="1504949" y="0"/>
                </a:moveTo>
                <a:lnTo>
                  <a:pt x="0" y="247650"/>
                </a:lnTo>
              </a:path>
              <a:path w="3333750" h="247650">
                <a:moveTo>
                  <a:pt x="1828799" y="0"/>
                </a:moveTo>
                <a:lnTo>
                  <a:pt x="3333750" y="247650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4587" y="1947799"/>
            <a:ext cx="6140027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{3, 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onstantia"/>
              <a:cs typeface="Constantia"/>
            </a:endParaRPr>
          </a:p>
          <a:p>
            <a:pPr marL="4156075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413131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27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65465" y="3263594"/>
            <a:ext cx="280247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95419" y="3298063"/>
            <a:ext cx="157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05086" y="4212716"/>
            <a:ext cx="5376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947800"/>
            <a:ext cx="6140027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{2, </a:t>
            </a:r>
            <a:r>
              <a:rPr sz="2600" dirty="0">
                <a:latin typeface="Constantia"/>
                <a:cs typeface="Constantia"/>
              </a:rPr>
              <a:t>1, </a:t>
            </a:r>
            <a:r>
              <a:rPr sz="2600" b="1" spc="-5" dirty="0">
                <a:latin typeface="Constantia"/>
                <a:cs typeface="Constantia"/>
              </a:rPr>
              <a:t>3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endParaRPr sz="26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08415" y="3518915"/>
            <a:ext cx="660400" cy="495300"/>
            <a:chOff x="6306311" y="3518915"/>
            <a:chExt cx="495300" cy="495300"/>
          </a:xfrm>
        </p:grpSpPr>
        <p:sp>
          <p:nvSpPr>
            <p:cNvPr id="11" name="object 11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599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599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09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4" name="object 14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557015" y="2928366"/>
            <a:ext cx="3048000" cy="1066800"/>
          </a:xfrm>
          <a:custGeom>
            <a:avLst/>
            <a:gdLst/>
            <a:ahLst/>
            <a:cxnLst/>
            <a:rect l="l" t="t" r="r" b="b"/>
            <a:pathLst>
              <a:path w="2286000" h="1066800">
                <a:moveTo>
                  <a:pt x="1828800" y="228600"/>
                </a:moveTo>
                <a:lnTo>
                  <a:pt x="1833444" y="182533"/>
                </a:lnTo>
                <a:lnTo>
                  <a:pt x="1846766" y="139624"/>
                </a:lnTo>
                <a:lnTo>
                  <a:pt x="1867845" y="100793"/>
                </a:lnTo>
                <a:lnTo>
                  <a:pt x="1895760" y="66960"/>
                </a:lnTo>
                <a:lnTo>
                  <a:pt x="1929593" y="39045"/>
                </a:lnTo>
                <a:lnTo>
                  <a:pt x="1968424" y="17966"/>
                </a:lnTo>
                <a:lnTo>
                  <a:pt x="2011333" y="4644"/>
                </a:lnTo>
                <a:lnTo>
                  <a:pt x="2057400" y="0"/>
                </a:lnTo>
                <a:lnTo>
                  <a:pt x="2103466" y="4644"/>
                </a:lnTo>
                <a:lnTo>
                  <a:pt x="2146375" y="17966"/>
                </a:lnTo>
                <a:lnTo>
                  <a:pt x="2185206" y="39045"/>
                </a:lnTo>
                <a:lnTo>
                  <a:pt x="2219039" y="66960"/>
                </a:lnTo>
                <a:lnTo>
                  <a:pt x="2246954" y="100793"/>
                </a:lnTo>
                <a:lnTo>
                  <a:pt x="2268033" y="139624"/>
                </a:lnTo>
                <a:lnTo>
                  <a:pt x="2281355" y="182533"/>
                </a:lnTo>
                <a:lnTo>
                  <a:pt x="2286000" y="228600"/>
                </a:lnTo>
                <a:lnTo>
                  <a:pt x="2281355" y="274666"/>
                </a:lnTo>
                <a:lnTo>
                  <a:pt x="2268033" y="317575"/>
                </a:lnTo>
                <a:lnTo>
                  <a:pt x="2246954" y="356406"/>
                </a:lnTo>
                <a:lnTo>
                  <a:pt x="2219039" y="390239"/>
                </a:lnTo>
                <a:lnTo>
                  <a:pt x="2185206" y="418154"/>
                </a:lnTo>
                <a:lnTo>
                  <a:pt x="2146375" y="439233"/>
                </a:lnTo>
                <a:lnTo>
                  <a:pt x="2103466" y="452555"/>
                </a:lnTo>
                <a:lnTo>
                  <a:pt x="2057400" y="457200"/>
                </a:lnTo>
                <a:lnTo>
                  <a:pt x="2011333" y="452555"/>
                </a:lnTo>
                <a:lnTo>
                  <a:pt x="1968424" y="439233"/>
                </a:lnTo>
                <a:lnTo>
                  <a:pt x="1929593" y="418154"/>
                </a:lnTo>
                <a:lnTo>
                  <a:pt x="1895760" y="390239"/>
                </a:lnTo>
                <a:lnTo>
                  <a:pt x="1867845" y="356406"/>
                </a:lnTo>
                <a:lnTo>
                  <a:pt x="1846766" y="317575"/>
                </a:lnTo>
                <a:lnTo>
                  <a:pt x="1833444" y="274666"/>
                </a:lnTo>
                <a:lnTo>
                  <a:pt x="1828800" y="228600"/>
                </a:lnTo>
                <a:close/>
              </a:path>
              <a:path w="2286000" h="1066800">
                <a:moveTo>
                  <a:pt x="0" y="838200"/>
                </a:moveTo>
                <a:lnTo>
                  <a:pt x="4644" y="792133"/>
                </a:lnTo>
                <a:lnTo>
                  <a:pt x="17966" y="749224"/>
                </a:lnTo>
                <a:lnTo>
                  <a:pt x="39045" y="710393"/>
                </a:lnTo>
                <a:lnTo>
                  <a:pt x="66960" y="676560"/>
                </a:lnTo>
                <a:lnTo>
                  <a:pt x="100793" y="648645"/>
                </a:lnTo>
                <a:lnTo>
                  <a:pt x="139624" y="627566"/>
                </a:lnTo>
                <a:lnTo>
                  <a:pt x="182533" y="614244"/>
                </a:lnTo>
                <a:lnTo>
                  <a:pt x="228600" y="609600"/>
                </a:lnTo>
                <a:lnTo>
                  <a:pt x="274666" y="614244"/>
                </a:lnTo>
                <a:lnTo>
                  <a:pt x="317575" y="627566"/>
                </a:lnTo>
                <a:lnTo>
                  <a:pt x="356406" y="648645"/>
                </a:lnTo>
                <a:lnTo>
                  <a:pt x="390239" y="676560"/>
                </a:lnTo>
                <a:lnTo>
                  <a:pt x="418154" y="710393"/>
                </a:lnTo>
                <a:lnTo>
                  <a:pt x="439233" y="749224"/>
                </a:lnTo>
                <a:lnTo>
                  <a:pt x="452555" y="792133"/>
                </a:lnTo>
                <a:lnTo>
                  <a:pt x="457200" y="838200"/>
                </a:lnTo>
                <a:lnTo>
                  <a:pt x="452555" y="884266"/>
                </a:lnTo>
                <a:lnTo>
                  <a:pt x="439233" y="927175"/>
                </a:lnTo>
                <a:lnTo>
                  <a:pt x="418154" y="966006"/>
                </a:lnTo>
                <a:lnTo>
                  <a:pt x="390239" y="999839"/>
                </a:lnTo>
                <a:lnTo>
                  <a:pt x="356406" y="1027754"/>
                </a:lnTo>
                <a:lnTo>
                  <a:pt x="317575" y="1048833"/>
                </a:lnTo>
                <a:lnTo>
                  <a:pt x="274666" y="1062155"/>
                </a:lnTo>
                <a:lnTo>
                  <a:pt x="228600" y="1066800"/>
                </a:lnTo>
                <a:lnTo>
                  <a:pt x="182533" y="1062155"/>
                </a:lnTo>
                <a:lnTo>
                  <a:pt x="139624" y="1048833"/>
                </a:lnTo>
                <a:lnTo>
                  <a:pt x="100793" y="1027754"/>
                </a:lnTo>
                <a:lnTo>
                  <a:pt x="66960" y="999839"/>
                </a:lnTo>
                <a:lnTo>
                  <a:pt x="39045" y="966006"/>
                </a:lnTo>
                <a:lnTo>
                  <a:pt x="17966" y="927175"/>
                </a:lnTo>
                <a:lnTo>
                  <a:pt x="4644" y="884266"/>
                </a:lnTo>
                <a:lnTo>
                  <a:pt x="0" y="838200"/>
                </a:lnTo>
                <a:close/>
              </a:path>
              <a:path w="2286000" h="1066800">
                <a:moveTo>
                  <a:pt x="1895093" y="409956"/>
                </a:moveTo>
                <a:lnTo>
                  <a:pt x="390144" y="657606"/>
                </a:lnTo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19" name="object 19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204205" y="2654296"/>
            <a:ext cx="190500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28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791881" y="3263594"/>
            <a:ext cx="253153" cy="6521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74011" y="4136516"/>
            <a:ext cx="177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29660" y="3126708"/>
            <a:ext cx="517313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600" i="1" spc="-5" dirty="0">
                <a:latin typeface="Constantia"/>
                <a:cs typeface="Constantia"/>
              </a:rPr>
              <a:t>i </a:t>
            </a:r>
            <a:r>
              <a:rPr sz="1600" spc="-5" dirty="0">
                <a:latin typeface="Constantia"/>
                <a:cs typeface="Constantia"/>
              </a:rPr>
              <a:t>=</a:t>
            </a:r>
            <a:r>
              <a:rPr sz="1600" spc="-5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  <a:p>
            <a:pPr marL="9906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85969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HeapSort()</a:t>
            </a:r>
            <a:r>
              <a:rPr spc="-80" dirty="0"/>
              <a:t> </a:t>
            </a:r>
            <a:r>
              <a:rPr spc="-15" dirty="0"/>
              <a:t>Example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8" y="1947800"/>
            <a:ext cx="8223673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= </a:t>
            </a:r>
            <a:r>
              <a:rPr sz="2600" spc="-5" dirty="0">
                <a:latin typeface="Constantia"/>
                <a:cs typeface="Constantia"/>
              </a:rPr>
              <a:t>{1, </a:t>
            </a:r>
            <a:r>
              <a:rPr sz="2600" b="1" spc="-5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3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7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8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9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spc="-5" dirty="0">
                <a:latin typeface="Constantia"/>
                <a:cs typeface="Constantia"/>
              </a:rPr>
              <a:t>10</a:t>
            </a:r>
            <a:r>
              <a:rPr sz="2600" spc="-5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14</a:t>
            </a:r>
            <a:r>
              <a:rPr sz="2600" dirty="0">
                <a:latin typeface="Constantia"/>
                <a:cs typeface="Constantia"/>
              </a:rPr>
              <a:t>, </a:t>
            </a:r>
            <a:r>
              <a:rPr sz="2600" b="1" dirty="0">
                <a:latin typeface="Constantia"/>
                <a:cs typeface="Constantia"/>
              </a:rPr>
              <a:t>16</a:t>
            </a:r>
            <a:r>
              <a:rPr sz="2600" dirty="0">
                <a:latin typeface="Constantia"/>
                <a:cs typeface="Constantia"/>
              </a:rPr>
              <a:t>}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&gt;&gt;orederd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5415" y="2928366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531615" y="3518915"/>
            <a:ext cx="660400" cy="495300"/>
            <a:chOff x="2648711" y="3518915"/>
            <a:chExt cx="495300" cy="495300"/>
          </a:xfrm>
        </p:grpSpPr>
        <p:sp>
          <p:nvSpPr>
            <p:cNvPr id="12" name="object 12"/>
            <p:cNvSpPr/>
            <p:nvPr/>
          </p:nvSpPr>
          <p:spPr>
            <a:xfrm>
              <a:off x="26677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7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408415" y="3518915"/>
            <a:ext cx="660400" cy="495300"/>
            <a:chOff x="6306311" y="3518915"/>
            <a:chExt cx="495300" cy="495300"/>
          </a:xfrm>
        </p:grpSpPr>
        <p:sp>
          <p:nvSpPr>
            <p:cNvPr id="15" name="object 15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599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199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5361" y="35379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199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599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3809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12415" y="4128515"/>
            <a:ext cx="660400" cy="495300"/>
            <a:chOff x="1734311" y="4128515"/>
            <a:chExt cx="495300" cy="495300"/>
          </a:xfrm>
        </p:grpSpPr>
        <p:sp>
          <p:nvSpPr>
            <p:cNvPr id="18" name="object 18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533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536106" y="4194176"/>
            <a:ext cx="209973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4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50815" y="4128515"/>
            <a:ext cx="660400" cy="495300"/>
            <a:chOff x="3563111" y="4128515"/>
            <a:chExt cx="495300" cy="495300"/>
          </a:xfrm>
        </p:grpSpPr>
        <p:sp>
          <p:nvSpPr>
            <p:cNvPr id="22" name="object 22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821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189215" y="4128515"/>
            <a:ext cx="660400" cy="495300"/>
            <a:chOff x="5391911" y="4128515"/>
            <a:chExt cx="495300" cy="495300"/>
          </a:xfrm>
        </p:grpSpPr>
        <p:sp>
          <p:nvSpPr>
            <p:cNvPr id="25" name="object 25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09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627615" y="4128515"/>
            <a:ext cx="660400" cy="495300"/>
            <a:chOff x="7220711" y="4128515"/>
            <a:chExt cx="495300" cy="495300"/>
          </a:xfrm>
        </p:grpSpPr>
        <p:sp>
          <p:nvSpPr>
            <p:cNvPr id="28" name="object 28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39761" y="41475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02815" y="4738115"/>
            <a:ext cx="660400" cy="495300"/>
            <a:chOff x="1277111" y="4738115"/>
            <a:chExt cx="495300" cy="495300"/>
          </a:xfrm>
        </p:grpSpPr>
        <p:sp>
          <p:nvSpPr>
            <p:cNvPr id="31" name="object 31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961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922015" y="4738115"/>
            <a:ext cx="660400" cy="495300"/>
            <a:chOff x="2191511" y="4738115"/>
            <a:chExt cx="495300" cy="495300"/>
          </a:xfrm>
        </p:grpSpPr>
        <p:sp>
          <p:nvSpPr>
            <p:cNvPr id="34" name="object 34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105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141215" y="4738115"/>
            <a:ext cx="660400" cy="495300"/>
            <a:chOff x="3105911" y="4738115"/>
            <a:chExt cx="495300" cy="495300"/>
          </a:xfrm>
        </p:grpSpPr>
        <p:sp>
          <p:nvSpPr>
            <p:cNvPr id="37" name="object 37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599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199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599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24961" y="475716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599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199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599"/>
                  </a:lnTo>
                  <a:close/>
                </a:path>
              </a:pathLst>
            </a:custGeom>
            <a:ln w="3810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230621" y="2654296"/>
            <a:ext cx="138852" cy="6515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65"/>
              </a:spcBef>
            </a:pPr>
            <a:r>
              <a:rPr sz="1600" spc="-5" dirty="0">
                <a:latin typeface="Constantia"/>
                <a:cs typeface="Constantia"/>
              </a:rPr>
              <a:t>1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i="1" dirty="0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4294967295"/>
          </p:nvPr>
        </p:nvSpPr>
        <p:spPr>
          <a:xfrm>
            <a:off x="11339575" y="6532382"/>
            <a:ext cx="2954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29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645144" y="3126708"/>
            <a:ext cx="273472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844"/>
              </a:spcBef>
            </a:pPr>
            <a:r>
              <a:rPr sz="1600" spc="-5" dirty="0">
                <a:latin typeface="Constantia"/>
                <a:cs typeface="Constantia"/>
              </a:rPr>
              <a:t>3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3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74011" y="4136516"/>
            <a:ext cx="1778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4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80939" y="4075979"/>
            <a:ext cx="198120" cy="7867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i="1" dirty="0">
                <a:latin typeface="Constantia"/>
                <a:cs typeface="Constantia"/>
              </a:rPr>
              <a:t>7</a:t>
            </a:r>
            <a:endParaRPr sz="2000">
              <a:latin typeface="Constantia"/>
              <a:cs typeface="Constantia"/>
            </a:endParaRPr>
          </a:p>
          <a:p>
            <a:pPr marL="26670">
              <a:lnSpc>
                <a:spcPct val="100000"/>
              </a:lnSpc>
              <a:spcBef>
                <a:spcPts val="735"/>
              </a:spcBef>
            </a:pPr>
            <a:r>
              <a:rPr sz="1600" spc="-5" dirty="0">
                <a:latin typeface="Constantia"/>
                <a:cs typeface="Constantia"/>
              </a:rPr>
              <a:t>5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11720" y="4194176"/>
            <a:ext cx="216747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8</a:t>
            </a:r>
            <a:endParaRPr sz="2000">
              <a:latin typeface="Constantia"/>
              <a:cs typeface="Constantia"/>
            </a:endParaRPr>
          </a:p>
          <a:p>
            <a:pPr marL="2476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6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50458" y="4194176"/>
            <a:ext cx="240453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nstantia"/>
                <a:cs typeface="Constantia"/>
              </a:rPr>
              <a:t>9</a:t>
            </a:r>
            <a:endParaRPr sz="2000">
              <a:latin typeface="Constantia"/>
              <a:cs typeface="Constantia"/>
            </a:endParaRPr>
          </a:p>
          <a:p>
            <a:pPr marL="6921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7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73166" y="4803469"/>
            <a:ext cx="320039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10</a:t>
            </a:r>
            <a:endParaRPr sz="2000">
              <a:latin typeface="Constantia"/>
              <a:cs typeface="Constantia"/>
            </a:endParaRPr>
          </a:p>
          <a:p>
            <a:pPr marL="102870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8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94905" y="4803469"/>
            <a:ext cx="313267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14</a:t>
            </a:r>
            <a:endParaRPr sz="2000">
              <a:latin typeface="Constantia"/>
              <a:cs typeface="Constantia"/>
            </a:endParaRPr>
          </a:p>
          <a:p>
            <a:pPr marL="99695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9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12072" y="4803469"/>
            <a:ext cx="392853" cy="745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onstantia"/>
                <a:cs typeface="Constantia"/>
              </a:rPr>
              <a:t>16</a:t>
            </a:r>
            <a:endParaRPr sz="2000">
              <a:latin typeface="Constantia"/>
              <a:cs typeface="Constantia"/>
            </a:endParaRPr>
          </a:p>
          <a:p>
            <a:pPr marL="107314">
              <a:lnSpc>
                <a:spcPct val="100000"/>
              </a:lnSpc>
              <a:spcBef>
                <a:spcPts val="1340"/>
              </a:spcBef>
            </a:pPr>
            <a:r>
              <a:rPr sz="1600" spc="-5" dirty="0">
                <a:latin typeface="Constantia"/>
                <a:cs typeface="Constantia"/>
              </a:rPr>
              <a:t>10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65465" y="3126708"/>
            <a:ext cx="476673" cy="78930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844"/>
              </a:spcBef>
            </a:pPr>
            <a:r>
              <a:rPr sz="1600" i="1" spc="-5" dirty="0">
                <a:latin typeface="Constantia"/>
                <a:cs typeface="Constantia"/>
              </a:rPr>
              <a:t>i</a:t>
            </a:r>
            <a:r>
              <a:rPr sz="1600" i="1" spc="-55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=2</a:t>
            </a:r>
            <a:endParaRPr sz="16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sz="2000" i="1" dirty="0">
                <a:latin typeface="Constantia"/>
                <a:cs typeface="Constantia"/>
              </a:rPr>
              <a:t>2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86" y="329007"/>
            <a:ext cx="7712287" cy="4746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5155">
              <a:lnSpc>
                <a:spcPct val="100000"/>
              </a:lnSpc>
              <a:spcBef>
                <a:spcPts val="105"/>
              </a:spcBef>
            </a:pPr>
            <a:r>
              <a:rPr sz="2600" spc="10" dirty="0">
                <a:latin typeface="Arial Black"/>
                <a:cs typeface="Arial Black"/>
              </a:rPr>
              <a:t>Heap </a:t>
            </a:r>
            <a:r>
              <a:rPr sz="2600" spc="30" dirty="0">
                <a:latin typeface="Arial Black"/>
                <a:cs typeface="Arial Black"/>
              </a:rPr>
              <a:t>Sort</a:t>
            </a:r>
            <a:r>
              <a:rPr sz="2600" spc="-100" dirty="0">
                <a:latin typeface="Arial Black"/>
                <a:cs typeface="Arial Black"/>
              </a:rPr>
              <a:t> </a:t>
            </a:r>
            <a:r>
              <a:rPr sz="2600" dirty="0">
                <a:latin typeface="Arial Black"/>
                <a:cs typeface="Arial Black"/>
              </a:rPr>
              <a:t>pseducode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 Black"/>
              <a:cs typeface="Arial Black"/>
            </a:endParaRPr>
          </a:p>
          <a:p>
            <a:pPr marL="342900" marR="2839085" indent="-330835">
              <a:lnSpc>
                <a:spcPct val="110000"/>
              </a:lnSpc>
            </a:pPr>
            <a:r>
              <a:rPr sz="2600" spc="-5" dirty="0">
                <a:latin typeface="Constantia"/>
                <a:cs typeface="Constantia"/>
              </a:rPr>
              <a:t>Heapsort(A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array)  </a:t>
            </a:r>
            <a:r>
              <a:rPr sz="2600" spc="-5" dirty="0">
                <a:latin typeface="Constantia"/>
                <a:cs typeface="Constantia"/>
              </a:rPr>
              <a:t>BuildHeap(A)</a:t>
            </a:r>
            <a:endParaRPr sz="2600">
              <a:latin typeface="Constantia"/>
              <a:cs typeface="Constantia"/>
            </a:endParaRPr>
          </a:p>
          <a:p>
            <a:pPr marL="666115" marR="2889885" indent="-325120">
              <a:lnSpc>
                <a:spcPct val="110000"/>
              </a:lnSpc>
              <a:tabLst>
                <a:tab pos="1606550" algn="l"/>
              </a:tabLst>
            </a:pP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=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	</a:t>
            </a:r>
            <a:r>
              <a:rPr sz="2600" spc="-15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1  </a:t>
            </a:r>
            <a:r>
              <a:rPr sz="2600" spc="-5" dirty="0">
                <a:latin typeface="Constantia"/>
                <a:cs typeface="Constantia"/>
              </a:rPr>
              <a:t>swap(A[1],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A[i])  </a:t>
            </a:r>
            <a:r>
              <a:rPr sz="2600" dirty="0">
                <a:latin typeface="Constantia"/>
                <a:cs typeface="Constantia"/>
              </a:rPr>
              <a:t>n = n - 1  Heapify(A,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1)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onstantia"/>
              <a:cs typeface="Constantia"/>
            </a:endParaRPr>
          </a:p>
          <a:p>
            <a:pPr marL="341630" marR="2540635" indent="-329565" algn="just">
              <a:lnSpc>
                <a:spcPct val="110000"/>
              </a:lnSpc>
            </a:pPr>
            <a:r>
              <a:rPr sz="2600" spc="-5" dirty="0">
                <a:latin typeface="Constantia"/>
                <a:cs typeface="Constantia"/>
              </a:rPr>
              <a:t>BuildHeap(A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20" dirty="0">
                <a:latin typeface="Constantia"/>
                <a:cs typeface="Constantia"/>
              </a:rPr>
              <a:t>array)  </a:t>
            </a:r>
            <a:r>
              <a:rPr sz="2600" dirty="0">
                <a:latin typeface="Constantia"/>
                <a:cs typeface="Constantia"/>
              </a:rPr>
              <a:t>n = elements_in(A) 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i = </a:t>
            </a:r>
            <a:r>
              <a:rPr sz="2600" spc="15" dirty="0">
                <a:latin typeface="Constantia"/>
                <a:cs typeface="Constantia"/>
              </a:rPr>
              <a:t>floor(n/2)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31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1</a:t>
            </a:r>
            <a:endParaRPr sz="2600">
              <a:latin typeface="Constantia"/>
              <a:cs typeface="Constantia"/>
            </a:endParaRPr>
          </a:p>
          <a:p>
            <a:pPr marL="672465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latin typeface="Constantia"/>
                <a:cs typeface="Constantia"/>
              </a:rPr>
              <a:t>Heapify(A,i)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4986" y="881252"/>
            <a:ext cx="6389793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430655" indent="-254635">
              <a:lnSpc>
                <a:spcPct val="120000"/>
              </a:lnSpc>
              <a:spcBef>
                <a:spcPts val="100"/>
              </a:spcBef>
            </a:pPr>
            <a:r>
              <a:rPr sz="2100" b="1" dirty="0">
                <a:latin typeface="Constantia"/>
                <a:cs typeface="Constantia"/>
              </a:rPr>
              <a:t>Heapify(A as </a:t>
            </a:r>
            <a:r>
              <a:rPr sz="2100" b="1" spc="-45" dirty="0">
                <a:latin typeface="Constantia"/>
                <a:cs typeface="Constantia"/>
              </a:rPr>
              <a:t>array, </a:t>
            </a:r>
            <a:r>
              <a:rPr sz="2100" b="1" dirty="0">
                <a:latin typeface="Constantia"/>
                <a:cs typeface="Constantia"/>
              </a:rPr>
              <a:t>i as</a:t>
            </a:r>
            <a:r>
              <a:rPr sz="2100" b="1" spc="-30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int)  left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75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2i</a:t>
            </a:r>
            <a:endParaRPr sz="2100">
              <a:latin typeface="Constantia"/>
              <a:cs typeface="Constantia"/>
            </a:endParaRPr>
          </a:p>
          <a:p>
            <a:pPr marL="262255">
              <a:lnSpc>
                <a:spcPct val="100000"/>
              </a:lnSpc>
              <a:spcBef>
                <a:spcPts val="505"/>
              </a:spcBef>
            </a:pPr>
            <a:r>
              <a:rPr sz="2100" b="1" spc="-10" dirty="0">
                <a:latin typeface="Constantia"/>
                <a:cs typeface="Constantia"/>
              </a:rPr>
              <a:t>right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40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2i+1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20065" marR="718820" indent="-253365">
              <a:lnSpc>
                <a:spcPct val="120000"/>
              </a:lnSpc>
            </a:pPr>
            <a:r>
              <a:rPr sz="2100" b="1" dirty="0">
                <a:latin typeface="Constantia"/>
                <a:cs typeface="Constantia"/>
              </a:rPr>
              <a:t>if (left &lt;= n) and (A[left] &gt;</a:t>
            </a:r>
            <a:r>
              <a:rPr sz="2100" b="1" spc="-26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A[i])  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5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left</a:t>
            </a:r>
            <a:endParaRPr sz="2100">
              <a:latin typeface="Constantia"/>
              <a:cs typeface="Constantia"/>
            </a:endParaRPr>
          </a:p>
          <a:p>
            <a:pPr marL="259079">
              <a:lnSpc>
                <a:spcPct val="100000"/>
              </a:lnSpc>
              <a:spcBef>
                <a:spcPts val="505"/>
              </a:spcBef>
            </a:pPr>
            <a:r>
              <a:rPr sz="2100" b="1" dirty="0">
                <a:latin typeface="Constantia"/>
                <a:cs typeface="Constantia"/>
              </a:rPr>
              <a:t>else</a:t>
            </a:r>
            <a:endParaRPr sz="2100">
              <a:latin typeface="Constantia"/>
              <a:cs typeface="Constantia"/>
            </a:endParaRPr>
          </a:p>
          <a:p>
            <a:pPr marL="520065">
              <a:lnSpc>
                <a:spcPct val="100000"/>
              </a:lnSpc>
              <a:spcBef>
                <a:spcPts val="500"/>
              </a:spcBef>
            </a:pPr>
            <a:r>
              <a:rPr sz="2100" b="1" spc="-5" dirty="0">
                <a:latin typeface="Constantia"/>
                <a:cs typeface="Constantia"/>
              </a:rPr>
              <a:t>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50" dirty="0">
                <a:latin typeface="Constantia"/>
                <a:cs typeface="Constantia"/>
              </a:rPr>
              <a:t> </a:t>
            </a:r>
            <a:r>
              <a:rPr sz="2100" b="1" dirty="0">
                <a:latin typeface="Constantia"/>
                <a:cs typeface="Constantia"/>
              </a:rPr>
              <a:t>i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20065" marR="5080" indent="-253365">
              <a:lnSpc>
                <a:spcPct val="120000"/>
              </a:lnSpc>
            </a:pPr>
            <a:r>
              <a:rPr sz="2100" b="1" dirty="0">
                <a:latin typeface="Constantia"/>
                <a:cs typeface="Constantia"/>
              </a:rPr>
              <a:t>if </a:t>
            </a:r>
            <a:r>
              <a:rPr sz="2100" b="1" spc="-5" dirty="0">
                <a:latin typeface="Constantia"/>
                <a:cs typeface="Constantia"/>
              </a:rPr>
              <a:t>(right&lt;=n) </a:t>
            </a:r>
            <a:r>
              <a:rPr sz="2100" b="1" dirty="0">
                <a:latin typeface="Constantia"/>
                <a:cs typeface="Constantia"/>
              </a:rPr>
              <a:t>and </a:t>
            </a:r>
            <a:r>
              <a:rPr sz="2100" b="1" spc="-5" dirty="0">
                <a:latin typeface="Constantia"/>
                <a:cs typeface="Constantia"/>
              </a:rPr>
              <a:t>(A[right] </a:t>
            </a:r>
            <a:r>
              <a:rPr sz="2100" b="1" dirty="0">
                <a:latin typeface="Constantia"/>
                <a:cs typeface="Constantia"/>
              </a:rPr>
              <a:t>&gt;</a:t>
            </a:r>
            <a:r>
              <a:rPr sz="2100" b="1" spc="-10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A[max])  max </a:t>
            </a:r>
            <a:r>
              <a:rPr sz="2100" b="1" dirty="0">
                <a:latin typeface="Constantia"/>
                <a:cs typeface="Constantia"/>
              </a:rPr>
              <a:t>=</a:t>
            </a:r>
            <a:r>
              <a:rPr sz="2100" b="1" spc="-85" dirty="0">
                <a:latin typeface="Constantia"/>
                <a:cs typeface="Constantia"/>
              </a:rPr>
              <a:t> </a:t>
            </a:r>
            <a:r>
              <a:rPr sz="2100" b="1" spc="-10" dirty="0">
                <a:latin typeface="Constantia"/>
                <a:cs typeface="Constantia"/>
              </a:rPr>
              <a:t>right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onstantia"/>
              <a:cs typeface="Constantia"/>
            </a:endParaRPr>
          </a:p>
          <a:p>
            <a:pPr marL="514984" marR="1938655" indent="-248920">
              <a:lnSpc>
                <a:spcPct val="120000"/>
              </a:lnSpc>
              <a:spcBef>
                <a:spcPts val="5"/>
              </a:spcBef>
            </a:pPr>
            <a:r>
              <a:rPr sz="2100" b="1" dirty="0">
                <a:latin typeface="Constantia"/>
                <a:cs typeface="Constantia"/>
              </a:rPr>
              <a:t>if (max != </a:t>
            </a:r>
            <a:r>
              <a:rPr sz="2100" b="1" spc="-5" dirty="0">
                <a:latin typeface="Constantia"/>
                <a:cs typeface="Constantia"/>
              </a:rPr>
              <a:t>i)  swap(A[i],</a:t>
            </a:r>
            <a:r>
              <a:rPr sz="2100" b="1" spc="-110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A[max])  </a:t>
            </a:r>
            <a:r>
              <a:rPr sz="2100" b="1" dirty="0">
                <a:latin typeface="Constantia"/>
                <a:cs typeface="Constantia"/>
              </a:rPr>
              <a:t>Heapify(A,</a:t>
            </a:r>
            <a:r>
              <a:rPr sz="2100" b="1" spc="-35" dirty="0">
                <a:latin typeface="Constantia"/>
                <a:cs typeface="Constantia"/>
              </a:rPr>
              <a:t> </a:t>
            </a:r>
            <a:r>
              <a:rPr sz="2100" b="1" spc="-5" dirty="0">
                <a:latin typeface="Constantia"/>
                <a:cs typeface="Constantia"/>
              </a:rPr>
              <a:t>max)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970534"/>
            <a:ext cx="440943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2-Min </a:t>
            </a:r>
            <a:r>
              <a:rPr spc="-5" dirty="0"/>
              <a:t>heap</a:t>
            </a:r>
            <a:r>
              <a:rPr spc="-100" dirty="0"/>
              <a:t> </a:t>
            </a:r>
            <a:r>
              <a:rPr dirty="0"/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824965"/>
            <a:ext cx="10673079" cy="397782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600" dirty="0">
                <a:latin typeface="Constantia"/>
                <a:cs typeface="Constantia"/>
              </a:rPr>
              <a:t>min-heap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500" spc="5" dirty="0">
                <a:latin typeface="Constantia"/>
                <a:cs typeface="Constantia"/>
              </a:rPr>
              <a:t>Definition:</a:t>
            </a:r>
            <a:endParaRPr sz="3500">
              <a:latin typeface="Constantia"/>
              <a:cs typeface="Constantia"/>
            </a:endParaRPr>
          </a:p>
          <a:p>
            <a:pPr marL="286385" marR="5080" indent="-180340">
              <a:lnSpc>
                <a:spcPct val="100000"/>
              </a:lnSpc>
              <a:spcBef>
                <a:spcPts val="755"/>
              </a:spcBef>
            </a:pPr>
            <a:r>
              <a:rPr sz="3000" spc="-5" dirty="0">
                <a:latin typeface="Constantia"/>
                <a:cs typeface="Constantia"/>
              </a:rPr>
              <a:t>is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15" dirty="0">
                <a:latin typeface="Constantia"/>
                <a:cs typeface="Constantia"/>
              </a:rPr>
              <a:t>complete </a:t>
            </a:r>
            <a:r>
              <a:rPr sz="3000" spc="5" dirty="0">
                <a:latin typeface="Constantia"/>
                <a:cs typeface="Constantia"/>
              </a:rPr>
              <a:t>binary </a:t>
            </a:r>
            <a:r>
              <a:rPr sz="3000" spc="-15" dirty="0">
                <a:latin typeface="Constantia"/>
                <a:cs typeface="Constantia"/>
              </a:rPr>
              <a:t>tree </a:t>
            </a:r>
            <a:r>
              <a:rPr sz="3000" spc="-5" dirty="0">
                <a:latin typeface="Constantia"/>
                <a:cs typeface="Constantia"/>
              </a:rPr>
              <a:t>in which the value in  </a:t>
            </a:r>
            <a:r>
              <a:rPr sz="3000" dirty="0">
                <a:latin typeface="Constantia"/>
                <a:cs typeface="Constantia"/>
              </a:rPr>
              <a:t>each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internal</a:t>
            </a:r>
            <a:r>
              <a:rPr sz="3000" spc="-2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is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lower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than</a:t>
            </a:r>
            <a:r>
              <a:rPr sz="3000" spc="-12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or</a:t>
            </a:r>
            <a:r>
              <a:rPr sz="3000" spc="-1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equal</a:t>
            </a:r>
            <a:r>
              <a:rPr sz="3000" spc="-3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  values in the </a:t>
            </a:r>
            <a:r>
              <a:rPr sz="3000" spc="-10" dirty="0">
                <a:latin typeface="Constantia"/>
                <a:cs typeface="Constantia"/>
              </a:rPr>
              <a:t>children </a:t>
            </a:r>
            <a:r>
              <a:rPr sz="3000" dirty="0">
                <a:latin typeface="Constantia"/>
                <a:cs typeface="Constantia"/>
              </a:rPr>
              <a:t>of </a:t>
            </a:r>
            <a:r>
              <a:rPr sz="3000" spc="-5" dirty="0">
                <a:latin typeface="Constantia"/>
                <a:cs typeface="Constantia"/>
              </a:rPr>
              <a:t>that</a:t>
            </a:r>
            <a:r>
              <a:rPr sz="3000" spc="-4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node.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3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sz="3500" dirty="0">
                <a:latin typeface="Constantia"/>
                <a:cs typeface="Constantia"/>
              </a:rPr>
              <a:t>Min-heap</a:t>
            </a:r>
            <a:r>
              <a:rPr sz="3500" spc="-185" dirty="0">
                <a:latin typeface="Constantia"/>
                <a:cs typeface="Constantia"/>
              </a:rPr>
              <a:t> </a:t>
            </a:r>
            <a:r>
              <a:rPr sz="3500" spc="-5" dirty="0">
                <a:latin typeface="Constantia"/>
                <a:cs typeface="Constantia"/>
              </a:rPr>
              <a:t>property:</a:t>
            </a:r>
            <a:endParaRPr sz="3500">
              <a:latin typeface="Constantia"/>
              <a:cs typeface="Constantia"/>
            </a:endParaRPr>
          </a:p>
          <a:p>
            <a:pPr marL="286385" marR="1264920" indent="-274320">
              <a:lnSpc>
                <a:spcPct val="100699"/>
              </a:lnSpc>
              <a:spcBef>
                <a:spcPts val="690"/>
              </a:spcBef>
              <a:buClr>
                <a:srgbClr val="0AD0D9"/>
              </a:buClr>
              <a:buSzPct val="94642"/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key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is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&lt;=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than</a:t>
            </a:r>
            <a:r>
              <a:rPr sz="2800" spc="-7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keys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its  children.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31" y="94996"/>
            <a:ext cx="3338709" cy="41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6540" y="955537"/>
            <a:ext cx="9511298" cy="127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719" y="995172"/>
            <a:ext cx="4754880" cy="130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0075" y="969263"/>
            <a:ext cx="9448800" cy="1216660"/>
          </a:xfrm>
          <a:custGeom>
            <a:avLst/>
            <a:gdLst/>
            <a:ahLst/>
            <a:cxnLst/>
            <a:rect l="l" t="t" r="r" b="b"/>
            <a:pathLst>
              <a:path w="9448800" h="1216660">
                <a:moveTo>
                  <a:pt x="9246108" y="0"/>
                </a:moveTo>
                <a:lnTo>
                  <a:pt x="202692" y="0"/>
                </a:lnTo>
                <a:lnTo>
                  <a:pt x="156234" y="5356"/>
                </a:lnTo>
                <a:lnTo>
                  <a:pt x="113577" y="20611"/>
                </a:lnTo>
                <a:lnTo>
                  <a:pt x="75942" y="44547"/>
                </a:lnTo>
                <a:lnTo>
                  <a:pt x="44547" y="75942"/>
                </a:lnTo>
                <a:lnTo>
                  <a:pt x="20611" y="113577"/>
                </a:lnTo>
                <a:lnTo>
                  <a:pt x="5356" y="156234"/>
                </a:lnTo>
                <a:lnTo>
                  <a:pt x="0" y="202691"/>
                </a:lnTo>
                <a:lnTo>
                  <a:pt x="0" y="1013460"/>
                </a:lnTo>
                <a:lnTo>
                  <a:pt x="5356" y="1059917"/>
                </a:lnTo>
                <a:lnTo>
                  <a:pt x="20611" y="1102574"/>
                </a:lnTo>
                <a:lnTo>
                  <a:pt x="44547" y="1140209"/>
                </a:lnTo>
                <a:lnTo>
                  <a:pt x="75942" y="1171604"/>
                </a:lnTo>
                <a:lnTo>
                  <a:pt x="113577" y="1195540"/>
                </a:lnTo>
                <a:lnTo>
                  <a:pt x="156234" y="1210795"/>
                </a:lnTo>
                <a:lnTo>
                  <a:pt x="202692" y="1216152"/>
                </a:lnTo>
                <a:lnTo>
                  <a:pt x="9246108" y="1216152"/>
                </a:lnTo>
                <a:lnTo>
                  <a:pt x="9292565" y="1210795"/>
                </a:lnTo>
                <a:lnTo>
                  <a:pt x="9335222" y="1195540"/>
                </a:lnTo>
                <a:lnTo>
                  <a:pt x="9372857" y="1171604"/>
                </a:lnTo>
                <a:lnTo>
                  <a:pt x="9404252" y="1140209"/>
                </a:lnTo>
                <a:lnTo>
                  <a:pt x="9428188" y="1102574"/>
                </a:lnTo>
                <a:lnTo>
                  <a:pt x="9443443" y="1059917"/>
                </a:lnTo>
                <a:lnTo>
                  <a:pt x="9448800" y="1013460"/>
                </a:lnTo>
                <a:lnTo>
                  <a:pt x="9448800" y="202691"/>
                </a:lnTo>
                <a:lnTo>
                  <a:pt x="9443443" y="156234"/>
                </a:lnTo>
                <a:lnTo>
                  <a:pt x="9428188" y="113577"/>
                </a:lnTo>
                <a:lnTo>
                  <a:pt x="9404252" y="75942"/>
                </a:lnTo>
                <a:lnTo>
                  <a:pt x="9372857" y="44547"/>
                </a:lnTo>
                <a:lnTo>
                  <a:pt x="9335222" y="20611"/>
                </a:lnTo>
                <a:lnTo>
                  <a:pt x="9292565" y="5356"/>
                </a:lnTo>
                <a:lnTo>
                  <a:pt x="924610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6540" y="2371280"/>
            <a:ext cx="9511298" cy="1280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88719" y="2410967"/>
            <a:ext cx="3232404" cy="1304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0075" y="2385060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9245854" y="0"/>
                </a:moveTo>
                <a:lnTo>
                  <a:pt x="202946" y="0"/>
                </a:lnTo>
                <a:lnTo>
                  <a:pt x="156394" y="5356"/>
                </a:lnTo>
                <a:lnTo>
                  <a:pt x="113670" y="20617"/>
                </a:lnTo>
                <a:lnTo>
                  <a:pt x="75989" y="44567"/>
                </a:lnTo>
                <a:lnTo>
                  <a:pt x="44567" y="75989"/>
                </a:lnTo>
                <a:lnTo>
                  <a:pt x="20617" y="113670"/>
                </a:lnTo>
                <a:lnTo>
                  <a:pt x="5356" y="156394"/>
                </a:lnTo>
                <a:lnTo>
                  <a:pt x="0" y="202945"/>
                </a:lnTo>
                <a:lnTo>
                  <a:pt x="0" y="1014729"/>
                </a:lnTo>
                <a:lnTo>
                  <a:pt x="5356" y="1061281"/>
                </a:lnTo>
                <a:lnTo>
                  <a:pt x="20617" y="1104005"/>
                </a:lnTo>
                <a:lnTo>
                  <a:pt x="44567" y="1141686"/>
                </a:lnTo>
                <a:lnTo>
                  <a:pt x="75989" y="1173108"/>
                </a:lnTo>
                <a:lnTo>
                  <a:pt x="113670" y="1197058"/>
                </a:lnTo>
                <a:lnTo>
                  <a:pt x="156394" y="1212319"/>
                </a:lnTo>
                <a:lnTo>
                  <a:pt x="202946" y="1217676"/>
                </a:lnTo>
                <a:lnTo>
                  <a:pt x="9245854" y="1217676"/>
                </a:lnTo>
                <a:lnTo>
                  <a:pt x="9292405" y="1212319"/>
                </a:lnTo>
                <a:lnTo>
                  <a:pt x="9335129" y="1197058"/>
                </a:lnTo>
                <a:lnTo>
                  <a:pt x="9372810" y="1173108"/>
                </a:lnTo>
                <a:lnTo>
                  <a:pt x="9404232" y="1141686"/>
                </a:lnTo>
                <a:lnTo>
                  <a:pt x="9428182" y="1104005"/>
                </a:lnTo>
                <a:lnTo>
                  <a:pt x="9443443" y="1061281"/>
                </a:lnTo>
                <a:lnTo>
                  <a:pt x="9448800" y="1014729"/>
                </a:lnTo>
                <a:lnTo>
                  <a:pt x="9448800" y="202945"/>
                </a:lnTo>
                <a:lnTo>
                  <a:pt x="9443443" y="156394"/>
                </a:lnTo>
                <a:lnTo>
                  <a:pt x="9428182" y="113670"/>
                </a:lnTo>
                <a:lnTo>
                  <a:pt x="9404232" y="75989"/>
                </a:lnTo>
                <a:lnTo>
                  <a:pt x="9372810" y="44567"/>
                </a:lnTo>
                <a:lnTo>
                  <a:pt x="9335129" y="20617"/>
                </a:lnTo>
                <a:lnTo>
                  <a:pt x="9292405" y="5356"/>
                </a:lnTo>
                <a:lnTo>
                  <a:pt x="924585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5019" y="3773381"/>
            <a:ext cx="9514340" cy="12832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8719" y="3814571"/>
            <a:ext cx="3671315" cy="13060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0075" y="3788664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9245854" y="0"/>
                </a:moveTo>
                <a:lnTo>
                  <a:pt x="202946" y="0"/>
                </a:lnTo>
                <a:lnTo>
                  <a:pt x="156394" y="5356"/>
                </a:lnTo>
                <a:lnTo>
                  <a:pt x="113670" y="20617"/>
                </a:lnTo>
                <a:lnTo>
                  <a:pt x="75989" y="44567"/>
                </a:lnTo>
                <a:lnTo>
                  <a:pt x="44567" y="75989"/>
                </a:lnTo>
                <a:lnTo>
                  <a:pt x="20617" y="113670"/>
                </a:lnTo>
                <a:lnTo>
                  <a:pt x="5356" y="156394"/>
                </a:lnTo>
                <a:lnTo>
                  <a:pt x="0" y="202946"/>
                </a:lnTo>
                <a:lnTo>
                  <a:pt x="0" y="1014730"/>
                </a:lnTo>
                <a:lnTo>
                  <a:pt x="5356" y="1061281"/>
                </a:lnTo>
                <a:lnTo>
                  <a:pt x="20617" y="1104005"/>
                </a:lnTo>
                <a:lnTo>
                  <a:pt x="44567" y="1141686"/>
                </a:lnTo>
                <a:lnTo>
                  <a:pt x="75989" y="1173108"/>
                </a:lnTo>
                <a:lnTo>
                  <a:pt x="113670" y="1197058"/>
                </a:lnTo>
                <a:lnTo>
                  <a:pt x="156394" y="1212319"/>
                </a:lnTo>
                <a:lnTo>
                  <a:pt x="202946" y="1217676"/>
                </a:lnTo>
                <a:lnTo>
                  <a:pt x="9245854" y="1217676"/>
                </a:lnTo>
                <a:lnTo>
                  <a:pt x="9292405" y="1212319"/>
                </a:lnTo>
                <a:lnTo>
                  <a:pt x="9335129" y="1197058"/>
                </a:lnTo>
                <a:lnTo>
                  <a:pt x="9372810" y="1173108"/>
                </a:lnTo>
                <a:lnTo>
                  <a:pt x="9404232" y="1141686"/>
                </a:lnTo>
                <a:lnTo>
                  <a:pt x="9428182" y="1104005"/>
                </a:lnTo>
                <a:lnTo>
                  <a:pt x="9443443" y="1061281"/>
                </a:lnTo>
                <a:lnTo>
                  <a:pt x="9448800" y="1014730"/>
                </a:lnTo>
                <a:lnTo>
                  <a:pt x="9448800" y="202946"/>
                </a:lnTo>
                <a:lnTo>
                  <a:pt x="9443443" y="156394"/>
                </a:lnTo>
                <a:lnTo>
                  <a:pt x="9428182" y="113670"/>
                </a:lnTo>
                <a:lnTo>
                  <a:pt x="9404232" y="75989"/>
                </a:lnTo>
                <a:lnTo>
                  <a:pt x="9372810" y="44567"/>
                </a:lnTo>
                <a:lnTo>
                  <a:pt x="9335129" y="20617"/>
                </a:lnTo>
                <a:lnTo>
                  <a:pt x="9292405" y="5356"/>
                </a:lnTo>
                <a:lnTo>
                  <a:pt x="9245854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0075" y="3788664"/>
            <a:ext cx="9448800" cy="1217930"/>
          </a:xfrm>
          <a:custGeom>
            <a:avLst/>
            <a:gdLst/>
            <a:ahLst/>
            <a:cxnLst/>
            <a:rect l="l" t="t" r="r" b="b"/>
            <a:pathLst>
              <a:path w="9448800" h="1217929">
                <a:moveTo>
                  <a:pt x="0" y="202946"/>
                </a:moveTo>
                <a:lnTo>
                  <a:pt x="5356" y="156394"/>
                </a:lnTo>
                <a:lnTo>
                  <a:pt x="20617" y="113670"/>
                </a:lnTo>
                <a:lnTo>
                  <a:pt x="44567" y="75989"/>
                </a:lnTo>
                <a:lnTo>
                  <a:pt x="75989" y="44567"/>
                </a:lnTo>
                <a:lnTo>
                  <a:pt x="113670" y="20617"/>
                </a:lnTo>
                <a:lnTo>
                  <a:pt x="156394" y="5356"/>
                </a:lnTo>
                <a:lnTo>
                  <a:pt x="202946" y="0"/>
                </a:lnTo>
                <a:lnTo>
                  <a:pt x="9245854" y="0"/>
                </a:lnTo>
                <a:lnTo>
                  <a:pt x="9292405" y="5356"/>
                </a:lnTo>
                <a:lnTo>
                  <a:pt x="9335129" y="20617"/>
                </a:lnTo>
                <a:lnTo>
                  <a:pt x="9372810" y="44567"/>
                </a:lnTo>
                <a:lnTo>
                  <a:pt x="9404232" y="75989"/>
                </a:lnTo>
                <a:lnTo>
                  <a:pt x="9428182" y="113670"/>
                </a:lnTo>
                <a:lnTo>
                  <a:pt x="9443443" y="156394"/>
                </a:lnTo>
                <a:lnTo>
                  <a:pt x="9448800" y="202946"/>
                </a:lnTo>
                <a:lnTo>
                  <a:pt x="9448800" y="1014730"/>
                </a:lnTo>
                <a:lnTo>
                  <a:pt x="9443443" y="1061281"/>
                </a:lnTo>
                <a:lnTo>
                  <a:pt x="9428182" y="1104005"/>
                </a:lnTo>
                <a:lnTo>
                  <a:pt x="9404232" y="1141686"/>
                </a:lnTo>
                <a:lnTo>
                  <a:pt x="9372810" y="1173108"/>
                </a:lnTo>
                <a:lnTo>
                  <a:pt x="9335129" y="1197058"/>
                </a:lnTo>
                <a:lnTo>
                  <a:pt x="9292405" y="1212319"/>
                </a:lnTo>
                <a:lnTo>
                  <a:pt x="9245854" y="1217676"/>
                </a:lnTo>
                <a:lnTo>
                  <a:pt x="202946" y="1217676"/>
                </a:lnTo>
                <a:lnTo>
                  <a:pt x="156394" y="1212319"/>
                </a:lnTo>
                <a:lnTo>
                  <a:pt x="113670" y="1197058"/>
                </a:lnTo>
                <a:lnTo>
                  <a:pt x="75989" y="1173108"/>
                </a:lnTo>
                <a:lnTo>
                  <a:pt x="44567" y="1141686"/>
                </a:lnTo>
                <a:lnTo>
                  <a:pt x="20617" y="1104005"/>
                </a:lnTo>
                <a:lnTo>
                  <a:pt x="5356" y="1061281"/>
                </a:lnTo>
                <a:lnTo>
                  <a:pt x="0" y="1014730"/>
                </a:lnTo>
                <a:lnTo>
                  <a:pt x="0" y="202946"/>
                </a:lnTo>
                <a:close/>
              </a:path>
            </a:pathLst>
          </a:custGeom>
          <a:ln w="317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6540" y="5180052"/>
            <a:ext cx="9511298" cy="12786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5219700"/>
            <a:ext cx="3570731" cy="1304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0075" y="5193791"/>
            <a:ext cx="9448800" cy="1216660"/>
          </a:xfrm>
          <a:custGeom>
            <a:avLst/>
            <a:gdLst/>
            <a:ahLst/>
            <a:cxnLst/>
            <a:rect l="l" t="t" r="r" b="b"/>
            <a:pathLst>
              <a:path w="9448800" h="1216660">
                <a:moveTo>
                  <a:pt x="9246108" y="0"/>
                </a:moveTo>
                <a:lnTo>
                  <a:pt x="202692" y="0"/>
                </a:lnTo>
                <a:lnTo>
                  <a:pt x="156234" y="5356"/>
                </a:lnTo>
                <a:lnTo>
                  <a:pt x="113577" y="20611"/>
                </a:lnTo>
                <a:lnTo>
                  <a:pt x="75942" y="44547"/>
                </a:lnTo>
                <a:lnTo>
                  <a:pt x="44547" y="75942"/>
                </a:lnTo>
                <a:lnTo>
                  <a:pt x="20611" y="113577"/>
                </a:lnTo>
                <a:lnTo>
                  <a:pt x="5356" y="156234"/>
                </a:lnTo>
                <a:lnTo>
                  <a:pt x="0" y="202691"/>
                </a:lnTo>
                <a:lnTo>
                  <a:pt x="0" y="1013447"/>
                </a:lnTo>
                <a:lnTo>
                  <a:pt x="5356" y="1059925"/>
                </a:lnTo>
                <a:lnTo>
                  <a:pt x="20611" y="1102591"/>
                </a:lnTo>
                <a:lnTo>
                  <a:pt x="44547" y="1140228"/>
                </a:lnTo>
                <a:lnTo>
                  <a:pt x="75942" y="1171619"/>
                </a:lnTo>
                <a:lnTo>
                  <a:pt x="113577" y="1195548"/>
                </a:lnTo>
                <a:lnTo>
                  <a:pt x="156234" y="1210798"/>
                </a:lnTo>
                <a:lnTo>
                  <a:pt x="202692" y="1216151"/>
                </a:lnTo>
                <a:lnTo>
                  <a:pt x="9246108" y="1216151"/>
                </a:lnTo>
                <a:lnTo>
                  <a:pt x="9292565" y="1210798"/>
                </a:lnTo>
                <a:lnTo>
                  <a:pt x="9335222" y="1195548"/>
                </a:lnTo>
                <a:lnTo>
                  <a:pt x="9372857" y="1171619"/>
                </a:lnTo>
                <a:lnTo>
                  <a:pt x="9404252" y="1140228"/>
                </a:lnTo>
                <a:lnTo>
                  <a:pt x="9428188" y="1102591"/>
                </a:lnTo>
                <a:lnTo>
                  <a:pt x="9443443" y="1059925"/>
                </a:lnTo>
                <a:lnTo>
                  <a:pt x="9448800" y="1013447"/>
                </a:lnTo>
                <a:lnTo>
                  <a:pt x="9448800" y="202691"/>
                </a:lnTo>
                <a:lnTo>
                  <a:pt x="9443443" y="156234"/>
                </a:lnTo>
                <a:lnTo>
                  <a:pt x="9428188" y="113577"/>
                </a:lnTo>
                <a:lnTo>
                  <a:pt x="9404252" y="75942"/>
                </a:lnTo>
                <a:lnTo>
                  <a:pt x="9372857" y="44547"/>
                </a:lnTo>
                <a:lnTo>
                  <a:pt x="9335222" y="20611"/>
                </a:lnTo>
                <a:lnTo>
                  <a:pt x="9292565" y="5356"/>
                </a:lnTo>
                <a:lnTo>
                  <a:pt x="9246108" y="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69211" y="1236040"/>
            <a:ext cx="4000500" cy="486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40" dirty="0">
                <a:solidFill>
                  <a:srgbClr val="FFFFFF"/>
                </a:solidFill>
                <a:latin typeface="Arial Black"/>
                <a:cs typeface="Arial Black"/>
              </a:rPr>
              <a:t>Sorting</a:t>
            </a:r>
            <a:r>
              <a:rPr sz="4000" spc="-2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565" dirty="0">
                <a:solidFill>
                  <a:srgbClr val="FFFFFF"/>
                </a:solidFill>
                <a:latin typeface="Arial Black"/>
                <a:cs typeface="Arial Black"/>
              </a:rPr>
              <a:t>Algorithms</a:t>
            </a:r>
            <a:endParaRPr sz="4000">
              <a:latin typeface="Arial Black"/>
              <a:cs typeface="Arial Black"/>
            </a:endParaRPr>
          </a:p>
          <a:p>
            <a:pPr marL="12700" marR="1090930">
              <a:lnSpc>
                <a:spcPct val="230399"/>
              </a:lnSpc>
              <a:spcBef>
                <a:spcPts val="95"/>
              </a:spcBef>
            </a:pPr>
            <a:r>
              <a:rPr sz="4000" spc="-610" dirty="0">
                <a:solidFill>
                  <a:srgbClr val="FFFFFF"/>
                </a:solidFill>
                <a:latin typeface="Arial Black"/>
                <a:cs typeface="Arial Black"/>
              </a:rPr>
              <a:t>Bubble Sort  </a:t>
            </a:r>
            <a:r>
              <a:rPr sz="4000" spc="-640" dirty="0">
                <a:solidFill>
                  <a:srgbClr val="FFFFFF"/>
                </a:solidFill>
                <a:latin typeface="Arial Black"/>
                <a:cs typeface="Arial Black"/>
              </a:rPr>
              <a:t>Selection </a:t>
            </a:r>
            <a:r>
              <a:rPr sz="4000" spc="-615" dirty="0">
                <a:solidFill>
                  <a:srgbClr val="FFFFFF"/>
                </a:solidFill>
                <a:latin typeface="Arial Black"/>
                <a:cs typeface="Arial Black"/>
              </a:rPr>
              <a:t>Sort  </a:t>
            </a:r>
            <a:r>
              <a:rPr sz="4000" spc="-605" dirty="0">
                <a:solidFill>
                  <a:srgbClr val="FFFFFF"/>
                </a:solidFill>
                <a:latin typeface="Arial Black"/>
                <a:cs typeface="Arial Black"/>
              </a:rPr>
              <a:t>Insertion</a:t>
            </a:r>
            <a:r>
              <a:rPr sz="40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610" dirty="0">
                <a:solidFill>
                  <a:srgbClr val="FFFFFF"/>
                </a:solidFill>
                <a:latin typeface="Arial Black"/>
                <a:cs typeface="Arial Black"/>
              </a:rPr>
              <a:t>Sort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1031495"/>
            <a:ext cx="6963833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 </a:t>
            </a:r>
            <a:r>
              <a:rPr spc="-5" dirty="0"/>
              <a:t>heap</a:t>
            </a:r>
            <a:r>
              <a:rPr spc="-100" dirty="0"/>
              <a:t> </a:t>
            </a:r>
            <a:r>
              <a:rPr spc="-20" dirty="0"/>
              <a:t>Operation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838381"/>
            <a:ext cx="6422813" cy="226187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32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heap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stored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as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i="1" dirty="0">
                <a:latin typeface="Constantia"/>
                <a:cs typeface="Constantia"/>
              </a:rPr>
              <a:t>A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1025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Root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10" dirty="0">
                <a:latin typeface="Constantia"/>
                <a:cs typeface="Constantia"/>
              </a:rPr>
              <a:t>tree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210" dirty="0">
                <a:latin typeface="Constantia"/>
                <a:cs typeface="Constantia"/>
              </a:rPr>
              <a:t> </a:t>
            </a:r>
            <a:r>
              <a:rPr sz="2000" dirty="0">
                <a:latin typeface="Comic Sans MS"/>
                <a:cs typeface="Comic Sans MS"/>
              </a:rPr>
              <a:t>A[0]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5" dirty="0">
                <a:latin typeface="Constantia"/>
                <a:cs typeface="Constantia"/>
              </a:rPr>
              <a:t>Left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</a:t>
            </a:r>
            <a:r>
              <a:rPr sz="2000" spc="-1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A[2i+1]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Right </a:t>
            </a:r>
            <a:r>
              <a:rPr sz="2000" spc="-5" dirty="0">
                <a:latin typeface="Constantia"/>
                <a:cs typeface="Constantia"/>
              </a:rPr>
              <a:t>child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A[2i +</a:t>
            </a:r>
            <a:r>
              <a:rPr sz="2000" spc="-1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2]</a:t>
            </a:r>
            <a:endParaRPr sz="2000">
              <a:latin typeface="Comic Sans MS"/>
              <a:cs typeface="Comic Sans MS"/>
            </a:endParaRPr>
          </a:p>
          <a:p>
            <a:pPr marL="652780" lvl="1" indent="-247650">
              <a:lnSpc>
                <a:spcPct val="100000"/>
              </a:lnSpc>
              <a:spcBef>
                <a:spcPts val="960"/>
              </a:spcBef>
              <a:buClr>
                <a:srgbClr val="0E6EC5"/>
              </a:buClr>
              <a:buSzPct val="85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Parent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dirty="0">
                <a:latin typeface="Comic Sans MS"/>
                <a:cs typeface="Comic Sans MS"/>
              </a:rPr>
              <a:t>A[i] = </a:t>
            </a:r>
            <a:r>
              <a:rPr sz="2000" spc="-5" dirty="0">
                <a:latin typeface="Comic Sans MS"/>
                <a:cs typeface="Comic Sans MS"/>
              </a:rPr>
              <a:t>A[(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i/2)-1]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82247" y="6517945"/>
            <a:ext cx="21674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45C75"/>
                </a:solidFill>
                <a:latin typeface="Constantia"/>
                <a:cs typeface="Constantia"/>
              </a:rPr>
              <a:t>33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3054773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</a:t>
            </a:r>
            <a:r>
              <a:rPr sz="4500" spc="-95" dirty="0"/>
              <a:t> </a:t>
            </a:r>
            <a:r>
              <a:rPr sz="4500" dirty="0"/>
              <a:t>Heap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6" y="50551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95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858768" y="5637277"/>
          <a:ext cx="3058160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4779433" y="61988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4" y="498660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4" y="4978985"/>
            <a:ext cx="187113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3" y="498660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1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88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12873" y="498660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6000" y="3276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4334" y="5948273"/>
            <a:ext cx="2074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2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4876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79433" y="49789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762000" y="990600"/>
                </a:moveTo>
                <a:lnTo>
                  <a:pt x="990600" y="16002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54333" y="5948273"/>
            <a:ext cx="36914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3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3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4953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6525" y="5055185"/>
            <a:ext cx="338667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6000" y="3276600"/>
            <a:ext cx="2641600" cy="1676400"/>
          </a:xfrm>
          <a:custGeom>
            <a:avLst/>
            <a:gdLst/>
            <a:ahLst/>
            <a:cxnLst/>
            <a:rect l="l" t="t" r="r" b="b"/>
            <a:pathLst>
              <a:path w="1981200" h="1676400">
                <a:moveTo>
                  <a:pt x="1143000" y="0"/>
                </a:moveTo>
                <a:lnTo>
                  <a:pt x="762000" y="533400"/>
                </a:lnTo>
              </a:path>
              <a:path w="1981200" h="1676400">
                <a:moveTo>
                  <a:pt x="457200" y="990600"/>
                </a:moveTo>
                <a:lnTo>
                  <a:pt x="0" y="1676400"/>
                </a:lnTo>
              </a:path>
              <a:path w="1981200" h="1676400">
                <a:moveTo>
                  <a:pt x="1600200" y="0"/>
                </a:moveTo>
                <a:lnTo>
                  <a:pt x="1981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54334" y="5948273"/>
            <a:ext cx="5952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1,4,7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44271"/>
            <a:ext cx="1351419" cy="483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6328" y="100330"/>
            <a:ext cx="2087372" cy="52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6146" y="735609"/>
            <a:ext cx="11779250" cy="532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9525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Sorting </a:t>
            </a:r>
            <a:r>
              <a:rPr sz="3100" b="1" spc="-200" dirty="0">
                <a:solidFill>
                  <a:srgbClr val="0F243E"/>
                </a:solidFill>
                <a:latin typeface="Arial"/>
                <a:cs typeface="Arial"/>
              </a:rPr>
              <a:t>Algorithm </a:t>
            </a:r>
            <a:r>
              <a:rPr sz="3100" spc="-47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100" spc="-420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made </a:t>
            </a:r>
            <a:r>
              <a:rPr sz="3100" spc="-409" dirty="0">
                <a:solidFill>
                  <a:srgbClr val="0F243E"/>
                </a:solidFill>
                <a:latin typeface="Arial Black"/>
                <a:cs typeface="Arial Black"/>
              </a:rPr>
              <a:t>up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509" dirty="0">
                <a:solidFill>
                  <a:srgbClr val="0F243E"/>
                </a:solidFill>
                <a:latin typeface="Arial Black"/>
                <a:cs typeface="Arial Black"/>
              </a:rPr>
              <a:t>series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instructions  </a:t>
            </a:r>
            <a:r>
              <a:rPr sz="3100" spc="-520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takes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3100" spc="-33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385" dirty="0">
                <a:solidFill>
                  <a:srgbClr val="0F243E"/>
                </a:solidFill>
                <a:latin typeface="Arial Black"/>
                <a:cs typeface="Arial Black"/>
              </a:rPr>
              <a:t>input, and </a:t>
            </a: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outputs </a:t>
            </a:r>
            <a:r>
              <a:rPr sz="3100" spc="-35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3100" spc="-49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r>
              <a:rPr sz="3100" spc="-3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305" dirty="0">
                <a:solidFill>
                  <a:srgbClr val="0F243E"/>
                </a:solidFill>
                <a:latin typeface="Arial Black"/>
                <a:cs typeface="Arial Black"/>
              </a:rPr>
              <a:t>array.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 marL="451484" indent="-439420" algn="just">
              <a:lnSpc>
                <a:spcPct val="100000"/>
              </a:lnSpc>
              <a:spcBef>
                <a:spcPts val="2720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many </a:t>
            </a: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3100" spc="-425" dirty="0">
                <a:solidFill>
                  <a:srgbClr val="0F243E"/>
                </a:solidFill>
                <a:latin typeface="Arial Black"/>
                <a:cs typeface="Arial Black"/>
              </a:rPr>
              <a:t>algorithms, </a:t>
            </a:r>
            <a:r>
              <a:rPr sz="3100" spc="-585" dirty="0">
                <a:solidFill>
                  <a:srgbClr val="0F243E"/>
                </a:solidFill>
                <a:latin typeface="Arial Black"/>
                <a:cs typeface="Arial Black"/>
              </a:rPr>
              <a:t>such</a:t>
            </a:r>
            <a:r>
              <a:rPr sz="3100" spc="-7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05" dirty="0">
                <a:solidFill>
                  <a:srgbClr val="0F243E"/>
                </a:solidFill>
                <a:latin typeface="Arial Black"/>
                <a:cs typeface="Arial Black"/>
              </a:rPr>
              <a:t>as:</a:t>
            </a:r>
            <a:endParaRPr sz="3100">
              <a:latin typeface="Arial Black"/>
              <a:cs typeface="Arial Black"/>
            </a:endParaRPr>
          </a:p>
          <a:p>
            <a:pPr marL="965200" marR="5080" lvl="1" indent="-365760" algn="just">
              <a:lnSpc>
                <a:spcPct val="150000"/>
              </a:lnSpc>
              <a:spcBef>
                <a:spcPts val="114"/>
              </a:spcBef>
              <a:buFont typeface="Wingdings"/>
              <a:buChar char=""/>
              <a:tabLst>
                <a:tab pos="965200" algn="l"/>
              </a:tabLst>
            </a:pPr>
            <a:r>
              <a:rPr sz="3600" spc="-575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45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40" dirty="0">
                <a:solidFill>
                  <a:srgbClr val="0F243E"/>
                </a:solidFill>
                <a:latin typeface="Arial Black"/>
                <a:cs typeface="Arial Black"/>
              </a:rPr>
              <a:t>Insertion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Merge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 </a:t>
            </a:r>
            <a:r>
              <a:rPr sz="3600" spc="-505" dirty="0">
                <a:solidFill>
                  <a:srgbClr val="0F243E"/>
                </a:solidFill>
                <a:latin typeface="Arial Black"/>
                <a:cs typeface="Arial Black"/>
              </a:rPr>
              <a:t>Heap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80" dirty="0">
                <a:solidFill>
                  <a:srgbClr val="0F243E"/>
                </a:solidFill>
                <a:latin typeface="Arial Black"/>
                <a:cs typeface="Arial Black"/>
              </a:rPr>
              <a:t>QuickSort,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Radix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490" dirty="0">
                <a:solidFill>
                  <a:srgbClr val="0F243E"/>
                </a:solidFill>
                <a:latin typeface="Arial Black"/>
                <a:cs typeface="Arial Black"/>
              </a:rPr>
              <a:t>Counting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730" dirty="0">
                <a:solidFill>
                  <a:srgbClr val="0F243E"/>
                </a:solidFill>
                <a:latin typeface="Arial Black"/>
                <a:cs typeface="Arial Black"/>
              </a:rPr>
              <a:t>Bucket 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ShellSort, 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Comb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Pigeonhole </a:t>
            </a:r>
            <a:r>
              <a:rPr sz="3600" spc="-470" dirty="0">
                <a:solidFill>
                  <a:srgbClr val="0F243E"/>
                </a:solidFill>
                <a:latin typeface="Arial Black"/>
                <a:cs typeface="Arial Black"/>
              </a:rPr>
              <a:t>Sort,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Cycle</a:t>
            </a:r>
            <a:r>
              <a:rPr sz="3600" spc="-2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5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4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3276600"/>
            <a:ext cx="16256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381000" y="0"/>
                </a:moveTo>
                <a:lnTo>
                  <a:pt x="0" y="533400"/>
                </a:lnTo>
              </a:path>
              <a:path w="1219200" h="533400">
                <a:moveTo>
                  <a:pt x="838200" y="0"/>
                </a:moveTo>
                <a:lnTo>
                  <a:pt x="1219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4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24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698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34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0" y="3276600"/>
            <a:ext cx="16256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381000" y="0"/>
                </a:moveTo>
                <a:lnTo>
                  <a:pt x="0" y="533400"/>
                </a:lnTo>
              </a:path>
              <a:path w="1219200" h="533400">
                <a:moveTo>
                  <a:pt x="838200" y="0"/>
                </a:moveTo>
                <a:lnTo>
                  <a:pt x="121920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154334" y="5948273"/>
            <a:ext cx="91609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1,4,7,12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5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3962400" y="2819400"/>
            <a:ext cx="1828800" cy="1447800"/>
          </a:xfrm>
          <a:custGeom>
            <a:avLst/>
            <a:gdLst/>
            <a:ahLst/>
            <a:cxnLst/>
            <a:rect l="l" t="t" r="r" b="b"/>
            <a:pathLst>
              <a:path w="1371600" h="1447800">
                <a:moveTo>
                  <a:pt x="762000" y="266700"/>
                </a:moveTo>
                <a:lnTo>
                  <a:pt x="765990" y="223433"/>
                </a:lnTo>
                <a:lnTo>
                  <a:pt x="777544" y="182392"/>
                </a:lnTo>
                <a:lnTo>
                  <a:pt x="796032" y="144124"/>
                </a:lnTo>
                <a:lnTo>
                  <a:pt x="820826" y="109179"/>
                </a:lnTo>
                <a:lnTo>
                  <a:pt x="851296" y="78104"/>
                </a:lnTo>
                <a:lnTo>
                  <a:pt x="886815" y="51450"/>
                </a:lnTo>
                <a:lnTo>
                  <a:pt x="926753" y="29763"/>
                </a:lnTo>
                <a:lnTo>
                  <a:pt x="970483" y="13594"/>
                </a:lnTo>
                <a:lnTo>
                  <a:pt x="1017374" y="3489"/>
                </a:lnTo>
                <a:lnTo>
                  <a:pt x="1066800" y="0"/>
                </a:lnTo>
                <a:lnTo>
                  <a:pt x="1116225" y="3489"/>
                </a:lnTo>
                <a:lnTo>
                  <a:pt x="1163116" y="13594"/>
                </a:lnTo>
                <a:lnTo>
                  <a:pt x="1206846" y="29763"/>
                </a:lnTo>
                <a:lnTo>
                  <a:pt x="1246784" y="51450"/>
                </a:lnTo>
                <a:lnTo>
                  <a:pt x="1282303" y="78104"/>
                </a:lnTo>
                <a:lnTo>
                  <a:pt x="1312773" y="109179"/>
                </a:lnTo>
                <a:lnTo>
                  <a:pt x="1337567" y="144124"/>
                </a:lnTo>
                <a:lnTo>
                  <a:pt x="1356055" y="182392"/>
                </a:lnTo>
                <a:lnTo>
                  <a:pt x="1367609" y="223433"/>
                </a:lnTo>
                <a:lnTo>
                  <a:pt x="1371600" y="266700"/>
                </a:lnTo>
                <a:lnTo>
                  <a:pt x="1367609" y="309966"/>
                </a:lnTo>
                <a:lnTo>
                  <a:pt x="1356055" y="351007"/>
                </a:lnTo>
                <a:lnTo>
                  <a:pt x="1337567" y="389275"/>
                </a:lnTo>
                <a:lnTo>
                  <a:pt x="1312773" y="424220"/>
                </a:lnTo>
                <a:lnTo>
                  <a:pt x="1282303" y="455295"/>
                </a:lnTo>
                <a:lnTo>
                  <a:pt x="1246784" y="481949"/>
                </a:lnTo>
                <a:lnTo>
                  <a:pt x="1206846" y="503636"/>
                </a:lnTo>
                <a:lnTo>
                  <a:pt x="1163116" y="519805"/>
                </a:lnTo>
                <a:lnTo>
                  <a:pt x="1116225" y="529910"/>
                </a:lnTo>
                <a:lnTo>
                  <a:pt x="1066800" y="533400"/>
                </a:lnTo>
                <a:lnTo>
                  <a:pt x="1017374" y="529910"/>
                </a:lnTo>
                <a:lnTo>
                  <a:pt x="970483" y="519805"/>
                </a:lnTo>
                <a:lnTo>
                  <a:pt x="926753" y="503636"/>
                </a:lnTo>
                <a:lnTo>
                  <a:pt x="886815" y="481949"/>
                </a:lnTo>
                <a:lnTo>
                  <a:pt x="851296" y="455295"/>
                </a:lnTo>
                <a:lnTo>
                  <a:pt x="820826" y="424220"/>
                </a:lnTo>
                <a:lnTo>
                  <a:pt x="796032" y="389275"/>
                </a:lnTo>
                <a:lnTo>
                  <a:pt x="777544" y="351007"/>
                </a:lnTo>
                <a:lnTo>
                  <a:pt x="765990" y="309966"/>
                </a:lnTo>
                <a:lnTo>
                  <a:pt x="762000" y="266700"/>
                </a:lnTo>
                <a:close/>
              </a:path>
              <a:path w="1371600" h="1447800">
                <a:moveTo>
                  <a:pt x="0" y="1181100"/>
                </a:moveTo>
                <a:lnTo>
                  <a:pt x="3990" y="1137833"/>
                </a:lnTo>
                <a:lnTo>
                  <a:pt x="15544" y="1096792"/>
                </a:lnTo>
                <a:lnTo>
                  <a:pt x="34032" y="1058524"/>
                </a:lnTo>
                <a:lnTo>
                  <a:pt x="58826" y="1023579"/>
                </a:lnTo>
                <a:lnTo>
                  <a:pt x="89296" y="992505"/>
                </a:lnTo>
                <a:lnTo>
                  <a:pt x="124815" y="965850"/>
                </a:lnTo>
                <a:lnTo>
                  <a:pt x="164753" y="944163"/>
                </a:lnTo>
                <a:lnTo>
                  <a:pt x="208483" y="927994"/>
                </a:lnTo>
                <a:lnTo>
                  <a:pt x="255374" y="917889"/>
                </a:lnTo>
                <a:lnTo>
                  <a:pt x="304800" y="914400"/>
                </a:lnTo>
                <a:lnTo>
                  <a:pt x="354225" y="917889"/>
                </a:lnTo>
                <a:lnTo>
                  <a:pt x="401116" y="927994"/>
                </a:lnTo>
                <a:lnTo>
                  <a:pt x="444846" y="944163"/>
                </a:lnTo>
                <a:lnTo>
                  <a:pt x="484784" y="965850"/>
                </a:lnTo>
                <a:lnTo>
                  <a:pt x="520303" y="992505"/>
                </a:lnTo>
                <a:lnTo>
                  <a:pt x="550773" y="1023579"/>
                </a:lnTo>
                <a:lnTo>
                  <a:pt x="575567" y="1058524"/>
                </a:lnTo>
                <a:lnTo>
                  <a:pt x="594055" y="1096792"/>
                </a:lnTo>
                <a:lnTo>
                  <a:pt x="605609" y="1137833"/>
                </a:lnTo>
                <a:lnTo>
                  <a:pt x="609600" y="1181100"/>
                </a:lnTo>
                <a:lnTo>
                  <a:pt x="605609" y="1224366"/>
                </a:lnTo>
                <a:lnTo>
                  <a:pt x="594055" y="1265407"/>
                </a:lnTo>
                <a:lnTo>
                  <a:pt x="575567" y="1303675"/>
                </a:lnTo>
                <a:lnTo>
                  <a:pt x="550773" y="1338620"/>
                </a:lnTo>
                <a:lnTo>
                  <a:pt x="520303" y="1369695"/>
                </a:lnTo>
                <a:lnTo>
                  <a:pt x="484784" y="1396349"/>
                </a:lnTo>
                <a:lnTo>
                  <a:pt x="444846" y="1418036"/>
                </a:lnTo>
                <a:lnTo>
                  <a:pt x="401116" y="1434205"/>
                </a:lnTo>
                <a:lnTo>
                  <a:pt x="354225" y="1444310"/>
                </a:lnTo>
                <a:lnTo>
                  <a:pt x="304800" y="1447800"/>
                </a:lnTo>
                <a:lnTo>
                  <a:pt x="255374" y="1444310"/>
                </a:lnTo>
                <a:lnTo>
                  <a:pt x="208483" y="1434205"/>
                </a:lnTo>
                <a:lnTo>
                  <a:pt x="164753" y="1418036"/>
                </a:lnTo>
                <a:lnTo>
                  <a:pt x="124815" y="1396349"/>
                </a:lnTo>
                <a:lnTo>
                  <a:pt x="89296" y="1369694"/>
                </a:lnTo>
                <a:lnTo>
                  <a:pt x="58826" y="1338620"/>
                </a:lnTo>
                <a:lnTo>
                  <a:pt x="34032" y="1303675"/>
                </a:lnTo>
                <a:lnTo>
                  <a:pt x="15544" y="1265407"/>
                </a:lnTo>
                <a:lnTo>
                  <a:pt x="3990" y="1224366"/>
                </a:lnTo>
                <a:lnTo>
                  <a:pt x="0" y="1181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9833" y="2921634"/>
            <a:ext cx="1354667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276600"/>
            <a:ext cx="508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5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3962400" y="2819400"/>
            <a:ext cx="1828800" cy="1447800"/>
          </a:xfrm>
          <a:custGeom>
            <a:avLst/>
            <a:gdLst/>
            <a:ahLst/>
            <a:cxnLst/>
            <a:rect l="l" t="t" r="r" b="b"/>
            <a:pathLst>
              <a:path w="1371600" h="1447800">
                <a:moveTo>
                  <a:pt x="762000" y="266700"/>
                </a:moveTo>
                <a:lnTo>
                  <a:pt x="765990" y="223433"/>
                </a:lnTo>
                <a:lnTo>
                  <a:pt x="777544" y="182392"/>
                </a:lnTo>
                <a:lnTo>
                  <a:pt x="796032" y="144124"/>
                </a:lnTo>
                <a:lnTo>
                  <a:pt x="820826" y="109179"/>
                </a:lnTo>
                <a:lnTo>
                  <a:pt x="851296" y="78104"/>
                </a:lnTo>
                <a:lnTo>
                  <a:pt x="886815" y="51450"/>
                </a:lnTo>
                <a:lnTo>
                  <a:pt x="926753" y="29763"/>
                </a:lnTo>
                <a:lnTo>
                  <a:pt x="970483" y="13594"/>
                </a:lnTo>
                <a:lnTo>
                  <a:pt x="1017374" y="3489"/>
                </a:lnTo>
                <a:lnTo>
                  <a:pt x="1066800" y="0"/>
                </a:lnTo>
                <a:lnTo>
                  <a:pt x="1116225" y="3489"/>
                </a:lnTo>
                <a:lnTo>
                  <a:pt x="1163116" y="13594"/>
                </a:lnTo>
                <a:lnTo>
                  <a:pt x="1206846" y="29763"/>
                </a:lnTo>
                <a:lnTo>
                  <a:pt x="1246784" y="51450"/>
                </a:lnTo>
                <a:lnTo>
                  <a:pt x="1282303" y="78104"/>
                </a:lnTo>
                <a:lnTo>
                  <a:pt x="1312773" y="109179"/>
                </a:lnTo>
                <a:lnTo>
                  <a:pt x="1337567" y="144124"/>
                </a:lnTo>
                <a:lnTo>
                  <a:pt x="1356055" y="182392"/>
                </a:lnTo>
                <a:lnTo>
                  <a:pt x="1367609" y="223433"/>
                </a:lnTo>
                <a:lnTo>
                  <a:pt x="1371600" y="266700"/>
                </a:lnTo>
                <a:lnTo>
                  <a:pt x="1367609" y="309966"/>
                </a:lnTo>
                <a:lnTo>
                  <a:pt x="1356055" y="351007"/>
                </a:lnTo>
                <a:lnTo>
                  <a:pt x="1337567" y="389275"/>
                </a:lnTo>
                <a:lnTo>
                  <a:pt x="1312773" y="424220"/>
                </a:lnTo>
                <a:lnTo>
                  <a:pt x="1282303" y="455295"/>
                </a:lnTo>
                <a:lnTo>
                  <a:pt x="1246784" y="481949"/>
                </a:lnTo>
                <a:lnTo>
                  <a:pt x="1206846" y="503636"/>
                </a:lnTo>
                <a:lnTo>
                  <a:pt x="1163116" y="519805"/>
                </a:lnTo>
                <a:lnTo>
                  <a:pt x="1116225" y="529910"/>
                </a:lnTo>
                <a:lnTo>
                  <a:pt x="1066800" y="533400"/>
                </a:lnTo>
                <a:lnTo>
                  <a:pt x="1017374" y="529910"/>
                </a:lnTo>
                <a:lnTo>
                  <a:pt x="970483" y="519805"/>
                </a:lnTo>
                <a:lnTo>
                  <a:pt x="926753" y="503636"/>
                </a:lnTo>
                <a:lnTo>
                  <a:pt x="886815" y="481949"/>
                </a:lnTo>
                <a:lnTo>
                  <a:pt x="851296" y="455295"/>
                </a:lnTo>
                <a:lnTo>
                  <a:pt x="820826" y="424220"/>
                </a:lnTo>
                <a:lnTo>
                  <a:pt x="796032" y="389275"/>
                </a:lnTo>
                <a:lnTo>
                  <a:pt x="777544" y="351007"/>
                </a:lnTo>
                <a:lnTo>
                  <a:pt x="765990" y="309966"/>
                </a:lnTo>
                <a:lnTo>
                  <a:pt x="762000" y="266700"/>
                </a:lnTo>
                <a:close/>
              </a:path>
              <a:path w="1371600" h="1447800">
                <a:moveTo>
                  <a:pt x="0" y="1181100"/>
                </a:moveTo>
                <a:lnTo>
                  <a:pt x="3990" y="1137833"/>
                </a:lnTo>
                <a:lnTo>
                  <a:pt x="15544" y="1096792"/>
                </a:lnTo>
                <a:lnTo>
                  <a:pt x="34032" y="1058524"/>
                </a:lnTo>
                <a:lnTo>
                  <a:pt x="58826" y="1023579"/>
                </a:lnTo>
                <a:lnTo>
                  <a:pt x="89296" y="992505"/>
                </a:lnTo>
                <a:lnTo>
                  <a:pt x="124815" y="965850"/>
                </a:lnTo>
                <a:lnTo>
                  <a:pt x="164753" y="944163"/>
                </a:lnTo>
                <a:lnTo>
                  <a:pt x="208483" y="927994"/>
                </a:lnTo>
                <a:lnTo>
                  <a:pt x="255374" y="917889"/>
                </a:lnTo>
                <a:lnTo>
                  <a:pt x="304800" y="914400"/>
                </a:lnTo>
                <a:lnTo>
                  <a:pt x="354225" y="917889"/>
                </a:lnTo>
                <a:lnTo>
                  <a:pt x="401116" y="927994"/>
                </a:lnTo>
                <a:lnTo>
                  <a:pt x="444846" y="944163"/>
                </a:lnTo>
                <a:lnTo>
                  <a:pt x="484784" y="965850"/>
                </a:lnTo>
                <a:lnTo>
                  <a:pt x="520303" y="992505"/>
                </a:lnTo>
                <a:lnTo>
                  <a:pt x="550773" y="1023579"/>
                </a:lnTo>
                <a:lnTo>
                  <a:pt x="575567" y="1058524"/>
                </a:lnTo>
                <a:lnTo>
                  <a:pt x="594055" y="1096792"/>
                </a:lnTo>
                <a:lnTo>
                  <a:pt x="605609" y="1137833"/>
                </a:lnTo>
                <a:lnTo>
                  <a:pt x="609600" y="1181100"/>
                </a:lnTo>
                <a:lnTo>
                  <a:pt x="605609" y="1224366"/>
                </a:lnTo>
                <a:lnTo>
                  <a:pt x="594055" y="1265407"/>
                </a:lnTo>
                <a:lnTo>
                  <a:pt x="575567" y="1303675"/>
                </a:lnTo>
                <a:lnTo>
                  <a:pt x="550773" y="1338620"/>
                </a:lnTo>
                <a:lnTo>
                  <a:pt x="520303" y="1369695"/>
                </a:lnTo>
                <a:lnTo>
                  <a:pt x="484784" y="1396349"/>
                </a:lnTo>
                <a:lnTo>
                  <a:pt x="444846" y="1418036"/>
                </a:lnTo>
                <a:lnTo>
                  <a:pt x="401116" y="1434205"/>
                </a:lnTo>
                <a:lnTo>
                  <a:pt x="354225" y="1444310"/>
                </a:lnTo>
                <a:lnTo>
                  <a:pt x="304800" y="1447800"/>
                </a:lnTo>
                <a:lnTo>
                  <a:pt x="255374" y="1444310"/>
                </a:lnTo>
                <a:lnTo>
                  <a:pt x="208483" y="1434205"/>
                </a:lnTo>
                <a:lnTo>
                  <a:pt x="164753" y="1418036"/>
                </a:lnTo>
                <a:lnTo>
                  <a:pt x="124815" y="1396349"/>
                </a:lnTo>
                <a:lnTo>
                  <a:pt x="89296" y="1369694"/>
                </a:lnTo>
                <a:lnTo>
                  <a:pt x="58826" y="1338620"/>
                </a:lnTo>
                <a:lnTo>
                  <a:pt x="34032" y="1303675"/>
                </a:lnTo>
                <a:lnTo>
                  <a:pt x="15544" y="1265407"/>
                </a:lnTo>
                <a:lnTo>
                  <a:pt x="3990" y="1224366"/>
                </a:lnTo>
                <a:lnTo>
                  <a:pt x="0" y="11811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69833" y="2921634"/>
            <a:ext cx="1354667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3276600"/>
            <a:ext cx="508000" cy="533400"/>
          </a:xfrm>
          <a:custGeom>
            <a:avLst/>
            <a:gdLst/>
            <a:ahLst/>
            <a:cxnLst/>
            <a:rect l="l" t="t" r="r" b="b"/>
            <a:pathLst>
              <a:path w="381000" h="533400">
                <a:moveTo>
                  <a:pt x="381000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4334" y="5937300"/>
            <a:ext cx="234865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nstantia"/>
                <a:cs typeface="Constantia"/>
              </a:rPr>
              <a:t>1,4,7,12,16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6074" y="179578"/>
            <a:ext cx="56210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Min Heap </a:t>
            </a:r>
            <a:r>
              <a:rPr sz="4500" spc="-5" dirty="0"/>
              <a:t>phase</a:t>
            </a:r>
            <a:r>
              <a:rPr sz="4500" spc="-140" dirty="0"/>
              <a:t> </a:t>
            </a:r>
            <a:r>
              <a:rPr sz="4500" dirty="0"/>
              <a:t>7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4978400" y="2819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85833" y="2921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54333" y="5943701"/>
            <a:ext cx="2251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1,4,7,12,16,19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9969" y="602996"/>
            <a:ext cx="65913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Min </a:t>
            </a:r>
            <a:r>
              <a:rPr spc="-5" dirty="0"/>
              <a:t>heap final</a:t>
            </a:r>
            <a:r>
              <a:rPr spc="-85" dirty="0"/>
              <a:t> </a:t>
            </a:r>
            <a:r>
              <a:rPr spc="-20" dirty="0"/>
              <a:t>tree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061969" y="5256277"/>
          <a:ext cx="3412064" cy="3703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8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33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490633" y="5741619"/>
            <a:ext cx="10244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Array</a:t>
            </a:r>
            <a:r>
              <a:rPr sz="1800" spc="-1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88000" y="1676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95433" y="1778253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9433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13371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81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89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7600" y="3810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6125" y="3912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97600" y="3733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5033" y="38362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5600" y="21336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2667" y="541783"/>
            <a:ext cx="31098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Insertion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14587" y="1528208"/>
            <a:ext cx="9689253" cy="4412746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5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546100" algn="l"/>
                <a:tab pos="546735" algn="l"/>
              </a:tabLst>
            </a:pPr>
            <a:r>
              <a:rPr sz="2600" spc="-10" dirty="0">
                <a:latin typeface="Constantia"/>
                <a:cs typeface="Constantia"/>
              </a:rPr>
              <a:t>Algorithm</a:t>
            </a:r>
            <a:endParaRPr sz="2600">
              <a:latin typeface="Constantia"/>
              <a:cs typeface="Constantia"/>
            </a:endParaRPr>
          </a:p>
          <a:p>
            <a:pPr marL="927100" lvl="1" indent="-457834">
              <a:lnSpc>
                <a:spcPts val="2280"/>
              </a:lnSpc>
              <a:spcBef>
                <a:spcPts val="275"/>
              </a:spcBef>
              <a:buClr>
                <a:srgbClr val="0E6EC5"/>
              </a:buClr>
              <a:buSzPct val="85000"/>
              <a:buAutoNum type="arabicPeriod"/>
              <a:tabLst>
                <a:tab pos="927100" algn="l"/>
                <a:tab pos="927735" algn="l"/>
              </a:tabLst>
            </a:pPr>
            <a:r>
              <a:rPr sz="2000" spc="-5" dirty="0">
                <a:latin typeface="Constantia"/>
                <a:cs typeface="Constantia"/>
              </a:rPr>
              <a:t>Add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new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element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to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next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available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position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endParaRPr sz="2000">
              <a:latin typeface="Constantia"/>
              <a:cs typeface="Constantia"/>
            </a:endParaRPr>
          </a:p>
          <a:p>
            <a:pPr marL="927100">
              <a:lnSpc>
                <a:spcPts val="2280"/>
              </a:lnSpc>
            </a:pPr>
            <a:r>
              <a:rPr sz="2000" spc="-15" dirty="0">
                <a:latin typeface="Constantia"/>
                <a:cs typeface="Constantia"/>
              </a:rPr>
              <a:t>lowest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level</a:t>
            </a:r>
            <a:endParaRPr sz="20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240"/>
              </a:spcBef>
              <a:buClr>
                <a:srgbClr val="0E6EC5"/>
              </a:buClr>
              <a:buSzPct val="85000"/>
              <a:buAutoNum type="arabicPeriod" startAt="2"/>
              <a:tabLst>
                <a:tab pos="927100" algn="l"/>
                <a:tab pos="927735" algn="l"/>
              </a:tabLst>
            </a:pPr>
            <a:r>
              <a:rPr sz="2000" spc="-10" dirty="0">
                <a:latin typeface="Constantia"/>
                <a:cs typeface="Constantia"/>
              </a:rPr>
              <a:t>Restore </a:t>
            </a:r>
            <a:r>
              <a:rPr sz="2000" spc="-5" dirty="0">
                <a:latin typeface="Constantia"/>
                <a:cs typeface="Constantia"/>
              </a:rPr>
              <a:t>the </a:t>
            </a:r>
            <a:r>
              <a:rPr sz="2000" dirty="0">
                <a:latin typeface="Constantia"/>
                <a:cs typeface="Constantia"/>
              </a:rPr>
              <a:t>max-heap </a:t>
            </a:r>
            <a:r>
              <a:rPr sz="2000" spc="-5" dirty="0">
                <a:latin typeface="Constantia"/>
                <a:cs typeface="Constantia"/>
              </a:rPr>
              <a:t>property if</a:t>
            </a:r>
            <a:r>
              <a:rPr sz="2000" spc="-3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violated</a:t>
            </a:r>
            <a:endParaRPr sz="2000">
              <a:latin typeface="Constantia"/>
              <a:cs typeface="Constantia"/>
            </a:endParaRPr>
          </a:p>
          <a:p>
            <a:pPr marL="1308100" marR="351155" lvl="2" indent="-381000">
              <a:lnSpc>
                <a:spcPts val="2270"/>
              </a:lnSpc>
              <a:spcBef>
                <a:spcPts val="535"/>
              </a:spcBef>
              <a:buClr>
                <a:srgbClr val="009DD9"/>
              </a:buClr>
              <a:buSzPct val="69047"/>
              <a:buFont typeface="Wingdings 2"/>
              <a:buChar char=""/>
              <a:tabLst>
                <a:tab pos="1308100" algn="l"/>
                <a:tab pos="1308735" algn="l"/>
              </a:tabLst>
            </a:pPr>
            <a:r>
              <a:rPr sz="2100" spc="-5" dirty="0">
                <a:latin typeface="Constantia"/>
                <a:cs typeface="Constantia"/>
              </a:rPr>
              <a:t>General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strategy</a:t>
            </a:r>
            <a:r>
              <a:rPr sz="2100" spc="-8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is</a:t>
            </a:r>
            <a:r>
              <a:rPr sz="2100" spc="-70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percolate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up</a:t>
            </a:r>
            <a:r>
              <a:rPr sz="2100" spc="-5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(or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bubble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up):</a:t>
            </a:r>
            <a:r>
              <a:rPr sz="2100" spc="-1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if  the </a:t>
            </a:r>
            <a:r>
              <a:rPr sz="2100" spc="-10" dirty="0">
                <a:latin typeface="Constantia"/>
                <a:cs typeface="Constantia"/>
              </a:rPr>
              <a:t>parent </a:t>
            </a:r>
            <a:r>
              <a:rPr sz="2100" dirty="0">
                <a:latin typeface="Constantia"/>
                <a:cs typeface="Constantia"/>
              </a:rPr>
              <a:t>of </a:t>
            </a:r>
            <a:r>
              <a:rPr sz="2100" spc="-5" dirty="0">
                <a:latin typeface="Constantia"/>
                <a:cs typeface="Constantia"/>
              </a:rPr>
              <a:t>the </a:t>
            </a:r>
            <a:r>
              <a:rPr sz="2100" dirty="0">
                <a:latin typeface="Constantia"/>
                <a:cs typeface="Constantia"/>
              </a:rPr>
              <a:t>element </a:t>
            </a:r>
            <a:r>
              <a:rPr sz="2100" spc="-5" dirty="0">
                <a:latin typeface="Constantia"/>
                <a:cs typeface="Constantia"/>
              </a:rPr>
              <a:t>is </a:t>
            </a:r>
            <a:r>
              <a:rPr sz="2100" dirty="0">
                <a:latin typeface="Constantia"/>
                <a:cs typeface="Constantia"/>
              </a:rPr>
              <a:t>smaller </a:t>
            </a:r>
            <a:r>
              <a:rPr sz="2100" spc="-5" dirty="0">
                <a:latin typeface="Constantia"/>
                <a:cs typeface="Constantia"/>
              </a:rPr>
              <a:t>than the  </a:t>
            </a:r>
            <a:r>
              <a:rPr sz="2100" dirty="0">
                <a:latin typeface="Constantia"/>
                <a:cs typeface="Constantia"/>
              </a:rPr>
              <a:t>element,</a:t>
            </a:r>
            <a:r>
              <a:rPr sz="2100" spc="-60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then</a:t>
            </a:r>
            <a:r>
              <a:rPr sz="2100" spc="-40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interchange</a:t>
            </a:r>
            <a:r>
              <a:rPr sz="2100" spc="-9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1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parent</a:t>
            </a:r>
            <a:r>
              <a:rPr sz="2100" spc="-114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and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child.</a:t>
            </a:r>
            <a:endParaRPr sz="2100">
              <a:latin typeface="Constantia"/>
              <a:cs typeface="Constantia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009DD9"/>
              </a:buClr>
              <a:buFont typeface="Wingdings 2"/>
              <a:buChar char=""/>
            </a:pPr>
            <a:endParaRPr sz="2400">
              <a:latin typeface="Constantia"/>
              <a:cs typeface="Constantia"/>
            </a:endParaRPr>
          </a:p>
          <a:p>
            <a:pPr marL="458470" algn="ctr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onstantia"/>
                <a:cs typeface="Constantia"/>
              </a:rPr>
              <a:t>OR</a:t>
            </a:r>
            <a:endParaRPr sz="21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onstantia"/>
                <a:cs typeface="Constantia"/>
              </a:rPr>
              <a:t>Restore </a:t>
            </a:r>
            <a:r>
              <a:rPr sz="2000" spc="-5" dirty="0">
                <a:latin typeface="Constantia"/>
                <a:cs typeface="Constantia"/>
              </a:rPr>
              <a:t>the min-heap property if</a:t>
            </a:r>
            <a:r>
              <a:rPr sz="2000" spc="-3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violated</a:t>
            </a:r>
            <a:endParaRPr sz="2000">
              <a:latin typeface="Constantia"/>
              <a:cs typeface="Constantia"/>
            </a:endParaRPr>
          </a:p>
          <a:p>
            <a:pPr marL="1308100" marR="5080" lvl="2" indent="-381000">
              <a:lnSpc>
                <a:spcPts val="2270"/>
              </a:lnSpc>
              <a:spcBef>
                <a:spcPts val="535"/>
              </a:spcBef>
              <a:buClr>
                <a:srgbClr val="009DD9"/>
              </a:buClr>
              <a:buSzPct val="69047"/>
              <a:buFont typeface="Wingdings 2"/>
              <a:buChar char=""/>
              <a:tabLst>
                <a:tab pos="1308100" algn="l"/>
                <a:tab pos="1308735" algn="l"/>
              </a:tabLst>
            </a:pPr>
            <a:r>
              <a:rPr sz="2100" spc="-5" dirty="0">
                <a:latin typeface="Constantia"/>
                <a:cs typeface="Constantia"/>
              </a:rPr>
              <a:t>General strategy is </a:t>
            </a:r>
            <a:r>
              <a:rPr sz="2100" spc="-15" dirty="0">
                <a:latin typeface="Constantia"/>
                <a:cs typeface="Constantia"/>
              </a:rPr>
              <a:t>percolate </a:t>
            </a:r>
            <a:r>
              <a:rPr sz="2100" spc="-5" dirty="0">
                <a:latin typeface="Constantia"/>
                <a:cs typeface="Constantia"/>
              </a:rPr>
              <a:t>up </a:t>
            </a:r>
            <a:r>
              <a:rPr sz="2100" dirty="0">
                <a:latin typeface="Constantia"/>
                <a:cs typeface="Constantia"/>
              </a:rPr>
              <a:t>(or bubble </a:t>
            </a:r>
            <a:r>
              <a:rPr sz="2100" spc="-5" dirty="0">
                <a:latin typeface="Constantia"/>
                <a:cs typeface="Constantia"/>
              </a:rPr>
              <a:t>up): if  the</a:t>
            </a:r>
            <a:r>
              <a:rPr sz="2100" spc="-100" dirty="0">
                <a:latin typeface="Constantia"/>
                <a:cs typeface="Constantia"/>
              </a:rPr>
              <a:t> </a:t>
            </a:r>
            <a:r>
              <a:rPr sz="2100" spc="-10" dirty="0">
                <a:latin typeface="Constantia"/>
                <a:cs typeface="Constantia"/>
              </a:rPr>
              <a:t>parent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of</a:t>
            </a:r>
            <a:r>
              <a:rPr sz="2100" spc="1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25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element</a:t>
            </a:r>
            <a:r>
              <a:rPr sz="2100" spc="-8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is</a:t>
            </a:r>
            <a:r>
              <a:rPr sz="2100" spc="-35" dirty="0">
                <a:latin typeface="Constantia"/>
                <a:cs typeface="Constantia"/>
              </a:rPr>
              <a:t> </a:t>
            </a:r>
            <a:r>
              <a:rPr sz="2100" spc="-15" dirty="0">
                <a:latin typeface="Constantia"/>
                <a:cs typeface="Constantia"/>
              </a:rPr>
              <a:t>larger</a:t>
            </a:r>
            <a:r>
              <a:rPr sz="2100" spc="-12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than</a:t>
            </a:r>
            <a:r>
              <a:rPr sz="2100" spc="-5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the</a:t>
            </a:r>
            <a:r>
              <a:rPr sz="2100" spc="-120" dirty="0">
                <a:latin typeface="Constantia"/>
                <a:cs typeface="Constantia"/>
              </a:rPr>
              <a:t> </a:t>
            </a:r>
            <a:r>
              <a:rPr sz="2100" dirty="0">
                <a:latin typeface="Constantia"/>
                <a:cs typeface="Constantia"/>
              </a:rPr>
              <a:t>element,  </a:t>
            </a:r>
            <a:r>
              <a:rPr sz="2100" spc="-5" dirty="0">
                <a:latin typeface="Constantia"/>
                <a:cs typeface="Constantia"/>
              </a:rPr>
              <a:t>then </a:t>
            </a:r>
            <a:r>
              <a:rPr sz="2100" spc="-15" dirty="0">
                <a:latin typeface="Constantia"/>
                <a:cs typeface="Constantia"/>
              </a:rPr>
              <a:t>interchange </a:t>
            </a:r>
            <a:r>
              <a:rPr sz="2100" spc="-5" dirty="0">
                <a:latin typeface="Constantia"/>
                <a:cs typeface="Constantia"/>
              </a:rPr>
              <a:t>the </a:t>
            </a:r>
            <a:r>
              <a:rPr sz="2100" spc="-10" dirty="0">
                <a:latin typeface="Constantia"/>
                <a:cs typeface="Constantia"/>
              </a:rPr>
              <a:t>parent </a:t>
            </a:r>
            <a:r>
              <a:rPr sz="2100" dirty="0">
                <a:latin typeface="Constantia"/>
                <a:cs typeface="Constantia"/>
              </a:rPr>
              <a:t>and</a:t>
            </a:r>
            <a:r>
              <a:rPr sz="2100" spc="-375" dirty="0">
                <a:latin typeface="Constantia"/>
                <a:cs typeface="Constantia"/>
              </a:rPr>
              <a:t> </a:t>
            </a:r>
            <a:r>
              <a:rPr sz="2100" spc="-5" dirty="0">
                <a:latin typeface="Constantia"/>
                <a:cs typeface="Constantia"/>
              </a:rPr>
              <a:t>child.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33600" y="4572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19527" y="519176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7600" y="1371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24592" y="14734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1200" y="1371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58125" y="14734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7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34125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3200" y="25908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89" y="223433"/>
                </a:lnTo>
                <a:lnTo>
                  <a:pt x="15538" y="182392"/>
                </a:lnTo>
                <a:lnTo>
                  <a:pt x="34020" y="144124"/>
                </a:lnTo>
                <a:lnTo>
                  <a:pt x="58808" y="109179"/>
                </a:lnTo>
                <a:lnTo>
                  <a:pt x="89273" y="78104"/>
                </a:lnTo>
                <a:lnTo>
                  <a:pt x="124788" y="51450"/>
                </a:lnTo>
                <a:lnTo>
                  <a:pt x="164725" y="29763"/>
                </a:lnTo>
                <a:lnTo>
                  <a:pt x="208458" y="13594"/>
                </a:lnTo>
                <a:lnTo>
                  <a:pt x="255359" y="3489"/>
                </a:lnTo>
                <a:lnTo>
                  <a:pt x="304800" y="0"/>
                </a:lnTo>
                <a:lnTo>
                  <a:pt x="354240" y="3489"/>
                </a:lnTo>
                <a:lnTo>
                  <a:pt x="401141" y="13594"/>
                </a:lnTo>
                <a:lnTo>
                  <a:pt x="444874" y="29763"/>
                </a:lnTo>
                <a:lnTo>
                  <a:pt x="484811" y="51450"/>
                </a:lnTo>
                <a:lnTo>
                  <a:pt x="520326" y="78104"/>
                </a:lnTo>
                <a:lnTo>
                  <a:pt x="550791" y="109179"/>
                </a:lnTo>
                <a:lnTo>
                  <a:pt x="575579" y="144124"/>
                </a:lnTo>
                <a:lnTo>
                  <a:pt x="594061" y="182392"/>
                </a:lnTo>
                <a:lnTo>
                  <a:pt x="605610" y="223433"/>
                </a:lnTo>
                <a:lnTo>
                  <a:pt x="609600" y="266700"/>
                </a:lnTo>
                <a:lnTo>
                  <a:pt x="605610" y="309966"/>
                </a:lnTo>
                <a:lnTo>
                  <a:pt x="594061" y="351007"/>
                </a:lnTo>
                <a:lnTo>
                  <a:pt x="575579" y="389275"/>
                </a:lnTo>
                <a:lnTo>
                  <a:pt x="550791" y="424220"/>
                </a:lnTo>
                <a:lnTo>
                  <a:pt x="520326" y="455295"/>
                </a:lnTo>
                <a:lnTo>
                  <a:pt x="484811" y="481949"/>
                </a:lnTo>
                <a:lnTo>
                  <a:pt x="444874" y="503636"/>
                </a:lnTo>
                <a:lnTo>
                  <a:pt x="401141" y="519805"/>
                </a:lnTo>
                <a:lnTo>
                  <a:pt x="354240" y="529910"/>
                </a:lnTo>
                <a:lnTo>
                  <a:pt x="304800" y="533400"/>
                </a:lnTo>
                <a:lnTo>
                  <a:pt x="255359" y="529910"/>
                </a:lnTo>
                <a:lnTo>
                  <a:pt x="208458" y="519805"/>
                </a:lnTo>
                <a:lnTo>
                  <a:pt x="164725" y="503636"/>
                </a:lnTo>
                <a:lnTo>
                  <a:pt x="124788" y="481949"/>
                </a:lnTo>
                <a:lnTo>
                  <a:pt x="89273" y="455295"/>
                </a:lnTo>
                <a:lnTo>
                  <a:pt x="58808" y="424220"/>
                </a:lnTo>
                <a:lnTo>
                  <a:pt x="34020" y="389275"/>
                </a:lnTo>
                <a:lnTo>
                  <a:pt x="15538" y="351007"/>
                </a:lnTo>
                <a:lnTo>
                  <a:pt x="3989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1387" y="26930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432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50125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00" y="914400"/>
            <a:ext cx="28448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1143000" y="0"/>
                </a:moveTo>
                <a:lnTo>
                  <a:pt x="762000" y="533400"/>
                </a:lnTo>
              </a:path>
              <a:path w="2133600" h="1676400">
                <a:moveTo>
                  <a:pt x="457200" y="990600"/>
                </a:moveTo>
                <a:lnTo>
                  <a:pt x="0" y="1676400"/>
                </a:lnTo>
              </a:path>
              <a:path w="2133600" h="1676400">
                <a:moveTo>
                  <a:pt x="762000" y="990600"/>
                </a:moveTo>
                <a:lnTo>
                  <a:pt x="990600" y="1600200"/>
                </a:lnTo>
              </a:path>
              <a:path w="2133600" h="1676400">
                <a:moveTo>
                  <a:pt x="1600200" y="0"/>
                </a:moveTo>
                <a:lnTo>
                  <a:pt x="1981200" y="533400"/>
                </a:lnTo>
              </a:path>
              <a:path w="2133600" h="1676400">
                <a:moveTo>
                  <a:pt x="2133600" y="990600"/>
                </a:moveTo>
                <a:lnTo>
                  <a:pt x="1828800" y="1600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73600" y="1702436"/>
            <a:ext cx="2235200" cy="103505"/>
          </a:xfrm>
          <a:custGeom>
            <a:avLst/>
            <a:gdLst/>
            <a:ahLst/>
            <a:cxnLst/>
            <a:rect l="l" t="t" r="r" b="b"/>
            <a:pathLst>
              <a:path w="1676400" h="103505">
                <a:moveTo>
                  <a:pt x="1587880" y="0"/>
                </a:moveTo>
                <a:lnTo>
                  <a:pt x="1583944" y="1015"/>
                </a:lnTo>
                <a:lnTo>
                  <a:pt x="1582165" y="4063"/>
                </a:lnTo>
                <a:lnTo>
                  <a:pt x="1580388" y="6985"/>
                </a:lnTo>
                <a:lnTo>
                  <a:pt x="1581403" y="10922"/>
                </a:lnTo>
                <a:lnTo>
                  <a:pt x="1640205" y="45317"/>
                </a:lnTo>
                <a:lnTo>
                  <a:pt x="1663827" y="45338"/>
                </a:lnTo>
                <a:lnTo>
                  <a:pt x="1663827" y="58038"/>
                </a:lnTo>
                <a:lnTo>
                  <a:pt x="1640404" y="58038"/>
                </a:lnTo>
                <a:lnTo>
                  <a:pt x="1581403" y="92455"/>
                </a:lnTo>
                <a:lnTo>
                  <a:pt x="1580388" y="96265"/>
                </a:lnTo>
                <a:lnTo>
                  <a:pt x="1582039" y="99313"/>
                </a:lnTo>
                <a:lnTo>
                  <a:pt x="1583816" y="102362"/>
                </a:lnTo>
                <a:lnTo>
                  <a:pt x="1587753" y="103377"/>
                </a:lnTo>
                <a:lnTo>
                  <a:pt x="1665509" y="58038"/>
                </a:lnTo>
                <a:lnTo>
                  <a:pt x="1663827" y="58038"/>
                </a:lnTo>
                <a:lnTo>
                  <a:pt x="1665546" y="58017"/>
                </a:lnTo>
                <a:lnTo>
                  <a:pt x="1676400" y="51688"/>
                </a:lnTo>
                <a:lnTo>
                  <a:pt x="1587880" y="0"/>
                </a:lnTo>
                <a:close/>
              </a:path>
              <a:path w="1676400" h="103505">
                <a:moveTo>
                  <a:pt x="1651194" y="51744"/>
                </a:moveTo>
                <a:lnTo>
                  <a:pt x="1640441" y="58017"/>
                </a:lnTo>
                <a:lnTo>
                  <a:pt x="1663827" y="58038"/>
                </a:lnTo>
                <a:lnTo>
                  <a:pt x="1663827" y="57276"/>
                </a:lnTo>
                <a:lnTo>
                  <a:pt x="1660652" y="57276"/>
                </a:lnTo>
                <a:lnTo>
                  <a:pt x="1651194" y="51744"/>
                </a:lnTo>
                <a:close/>
              </a:path>
              <a:path w="1676400" h="103505">
                <a:moveTo>
                  <a:pt x="0" y="43814"/>
                </a:moveTo>
                <a:lnTo>
                  <a:pt x="0" y="56514"/>
                </a:lnTo>
                <a:lnTo>
                  <a:pt x="1640441" y="58017"/>
                </a:lnTo>
                <a:lnTo>
                  <a:pt x="1651194" y="51744"/>
                </a:lnTo>
                <a:lnTo>
                  <a:pt x="1640205" y="45317"/>
                </a:lnTo>
                <a:lnTo>
                  <a:pt x="0" y="43814"/>
                </a:lnTo>
                <a:close/>
              </a:path>
              <a:path w="1676400" h="103505">
                <a:moveTo>
                  <a:pt x="1660652" y="46227"/>
                </a:moveTo>
                <a:lnTo>
                  <a:pt x="1651194" y="51744"/>
                </a:lnTo>
                <a:lnTo>
                  <a:pt x="1660652" y="57276"/>
                </a:lnTo>
                <a:lnTo>
                  <a:pt x="1660652" y="46227"/>
                </a:lnTo>
                <a:close/>
              </a:path>
              <a:path w="1676400" h="103505">
                <a:moveTo>
                  <a:pt x="1663827" y="46227"/>
                </a:moveTo>
                <a:lnTo>
                  <a:pt x="1660652" y="46227"/>
                </a:lnTo>
                <a:lnTo>
                  <a:pt x="1660652" y="57276"/>
                </a:lnTo>
                <a:lnTo>
                  <a:pt x="1663827" y="57276"/>
                </a:lnTo>
                <a:lnTo>
                  <a:pt x="1663827" y="46227"/>
                </a:lnTo>
                <a:close/>
              </a:path>
              <a:path w="1676400" h="103505">
                <a:moveTo>
                  <a:pt x="1640205" y="45317"/>
                </a:moveTo>
                <a:lnTo>
                  <a:pt x="1651194" y="51744"/>
                </a:lnTo>
                <a:lnTo>
                  <a:pt x="1660652" y="46227"/>
                </a:lnTo>
                <a:lnTo>
                  <a:pt x="1663827" y="46227"/>
                </a:lnTo>
                <a:lnTo>
                  <a:pt x="1663827" y="45338"/>
                </a:lnTo>
                <a:lnTo>
                  <a:pt x="1640205" y="4531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4400" y="38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721005" y="442976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18400" y="1295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26171" y="13972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52000" y="1295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860279" y="1397253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28000" y="2438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37371" y="2540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04000" y="2514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13371" y="26168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144000" y="24384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351772" y="2540634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105905" y="833627"/>
            <a:ext cx="4178300" cy="2143125"/>
            <a:chOff x="5329428" y="833627"/>
            <a:chExt cx="3133725" cy="2143125"/>
          </a:xfrm>
        </p:grpSpPr>
        <p:sp>
          <p:nvSpPr>
            <p:cNvPr id="35" name="object 35"/>
            <p:cNvSpPr/>
            <p:nvPr/>
          </p:nvSpPr>
          <p:spPr>
            <a:xfrm>
              <a:off x="5334000" y="838199"/>
              <a:ext cx="2133600" cy="1676400"/>
            </a:xfrm>
            <a:custGeom>
              <a:avLst/>
              <a:gdLst/>
              <a:ahLst/>
              <a:cxnLst/>
              <a:rect l="l" t="t" r="r" b="b"/>
              <a:pathLst>
                <a:path w="2133600" h="1676400">
                  <a:moveTo>
                    <a:pt x="1143000" y="0"/>
                  </a:moveTo>
                  <a:lnTo>
                    <a:pt x="762000" y="533400"/>
                  </a:lnTo>
                </a:path>
                <a:path w="2133600" h="1676400">
                  <a:moveTo>
                    <a:pt x="457200" y="990600"/>
                  </a:moveTo>
                  <a:lnTo>
                    <a:pt x="0" y="1676400"/>
                  </a:lnTo>
                </a:path>
                <a:path w="2133600" h="1676400">
                  <a:moveTo>
                    <a:pt x="762000" y="990600"/>
                  </a:moveTo>
                  <a:lnTo>
                    <a:pt x="990600" y="1600200"/>
                  </a:lnTo>
                </a:path>
                <a:path w="2133600" h="1676400">
                  <a:moveTo>
                    <a:pt x="1600200" y="0"/>
                  </a:moveTo>
                  <a:lnTo>
                    <a:pt x="1981200" y="533400"/>
                  </a:lnTo>
                </a:path>
                <a:path w="2133600" h="1676400">
                  <a:moveTo>
                    <a:pt x="2133600" y="990600"/>
                  </a:moveTo>
                  <a:lnTo>
                    <a:pt x="1828800" y="1600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60208" y="1751075"/>
              <a:ext cx="317500" cy="687705"/>
            </a:xfrm>
            <a:custGeom>
              <a:avLst/>
              <a:gdLst/>
              <a:ahLst/>
              <a:cxnLst/>
              <a:rect l="l" t="t" r="r" b="b"/>
              <a:pathLst>
                <a:path w="317500" h="687705">
                  <a:moveTo>
                    <a:pt x="0" y="0"/>
                  </a:moveTo>
                  <a:lnTo>
                    <a:pt x="317500" y="687324"/>
                  </a:lnTo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48600" y="24384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4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4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6"/>
                  </a:lnTo>
                  <a:lnTo>
                    <a:pt x="594055" y="351007"/>
                  </a:lnTo>
                  <a:lnTo>
                    <a:pt x="575567" y="389275"/>
                  </a:lnTo>
                  <a:lnTo>
                    <a:pt x="550773" y="424220"/>
                  </a:lnTo>
                  <a:lnTo>
                    <a:pt x="520303" y="455295"/>
                  </a:lnTo>
                  <a:lnTo>
                    <a:pt x="484784" y="481949"/>
                  </a:lnTo>
                  <a:lnTo>
                    <a:pt x="444846" y="503636"/>
                  </a:lnTo>
                  <a:lnTo>
                    <a:pt x="401116" y="519805"/>
                  </a:lnTo>
                  <a:lnTo>
                    <a:pt x="354225" y="529910"/>
                  </a:lnTo>
                  <a:lnTo>
                    <a:pt x="304800" y="533400"/>
                  </a:lnTo>
                  <a:lnTo>
                    <a:pt x="255374" y="529910"/>
                  </a:lnTo>
                  <a:lnTo>
                    <a:pt x="208483" y="519805"/>
                  </a:lnTo>
                  <a:lnTo>
                    <a:pt x="164753" y="503636"/>
                  </a:lnTo>
                  <a:lnTo>
                    <a:pt x="124815" y="481949"/>
                  </a:lnTo>
                  <a:lnTo>
                    <a:pt x="89296" y="455295"/>
                  </a:lnTo>
                  <a:lnTo>
                    <a:pt x="58826" y="424220"/>
                  </a:lnTo>
                  <a:lnTo>
                    <a:pt x="34032" y="389275"/>
                  </a:lnTo>
                  <a:lnTo>
                    <a:pt x="15544" y="351007"/>
                  </a:lnTo>
                  <a:lnTo>
                    <a:pt x="3990" y="309966"/>
                  </a:lnTo>
                  <a:lnTo>
                    <a:pt x="0" y="26670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0774679" y="25406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76800" y="32766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84233" y="3378834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60800" y="419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68233" y="4293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94400" y="4191000"/>
            <a:ext cx="8128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5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5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4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4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01833" y="4293489"/>
            <a:ext cx="338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46400" y="5334000"/>
            <a:ext cx="23368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342900"/>
                </a:moveTo>
                <a:lnTo>
                  <a:pt x="3990" y="299633"/>
                </a:lnTo>
                <a:lnTo>
                  <a:pt x="15544" y="258592"/>
                </a:lnTo>
                <a:lnTo>
                  <a:pt x="34032" y="220324"/>
                </a:lnTo>
                <a:lnTo>
                  <a:pt x="58826" y="185379"/>
                </a:lnTo>
                <a:lnTo>
                  <a:pt x="89296" y="154305"/>
                </a:lnTo>
                <a:lnTo>
                  <a:pt x="124815" y="127650"/>
                </a:lnTo>
                <a:lnTo>
                  <a:pt x="164753" y="105963"/>
                </a:lnTo>
                <a:lnTo>
                  <a:pt x="208483" y="89794"/>
                </a:lnTo>
                <a:lnTo>
                  <a:pt x="255374" y="79689"/>
                </a:lnTo>
                <a:lnTo>
                  <a:pt x="304800" y="76200"/>
                </a:lnTo>
                <a:lnTo>
                  <a:pt x="354225" y="79689"/>
                </a:lnTo>
                <a:lnTo>
                  <a:pt x="401116" y="89794"/>
                </a:lnTo>
                <a:lnTo>
                  <a:pt x="444846" y="105963"/>
                </a:lnTo>
                <a:lnTo>
                  <a:pt x="484784" y="127650"/>
                </a:lnTo>
                <a:lnTo>
                  <a:pt x="520303" y="154305"/>
                </a:lnTo>
                <a:lnTo>
                  <a:pt x="550773" y="185379"/>
                </a:lnTo>
                <a:lnTo>
                  <a:pt x="575567" y="220324"/>
                </a:lnTo>
                <a:lnTo>
                  <a:pt x="594055" y="258592"/>
                </a:lnTo>
                <a:lnTo>
                  <a:pt x="605609" y="299633"/>
                </a:lnTo>
                <a:lnTo>
                  <a:pt x="609600" y="342900"/>
                </a:lnTo>
                <a:lnTo>
                  <a:pt x="605609" y="386160"/>
                </a:lnTo>
                <a:lnTo>
                  <a:pt x="594055" y="427197"/>
                </a:lnTo>
                <a:lnTo>
                  <a:pt x="575567" y="465464"/>
                </a:lnTo>
                <a:lnTo>
                  <a:pt x="550773" y="500409"/>
                </a:lnTo>
                <a:lnTo>
                  <a:pt x="520303" y="531485"/>
                </a:lnTo>
                <a:lnTo>
                  <a:pt x="484784" y="558142"/>
                </a:lnTo>
                <a:lnTo>
                  <a:pt x="444846" y="579831"/>
                </a:lnTo>
                <a:lnTo>
                  <a:pt x="401116" y="596003"/>
                </a:lnTo>
                <a:lnTo>
                  <a:pt x="354225" y="606109"/>
                </a:lnTo>
                <a:lnTo>
                  <a:pt x="304800" y="609600"/>
                </a:lnTo>
                <a:lnTo>
                  <a:pt x="255374" y="606109"/>
                </a:lnTo>
                <a:lnTo>
                  <a:pt x="208483" y="596003"/>
                </a:lnTo>
                <a:lnTo>
                  <a:pt x="164753" y="579831"/>
                </a:lnTo>
                <a:lnTo>
                  <a:pt x="124815" y="558142"/>
                </a:lnTo>
                <a:lnTo>
                  <a:pt x="89296" y="531485"/>
                </a:lnTo>
                <a:lnTo>
                  <a:pt x="58826" y="500409"/>
                </a:lnTo>
                <a:lnTo>
                  <a:pt x="34032" y="465464"/>
                </a:lnTo>
                <a:lnTo>
                  <a:pt x="15544" y="427197"/>
                </a:lnTo>
                <a:lnTo>
                  <a:pt x="3990" y="386160"/>
                </a:lnTo>
                <a:lnTo>
                  <a:pt x="0" y="342900"/>
                </a:lnTo>
                <a:close/>
              </a:path>
              <a:path w="1752600" h="609600">
                <a:moveTo>
                  <a:pt x="1143000" y="266700"/>
                </a:moveTo>
                <a:lnTo>
                  <a:pt x="1146990" y="223433"/>
                </a:lnTo>
                <a:lnTo>
                  <a:pt x="1158544" y="182392"/>
                </a:lnTo>
                <a:lnTo>
                  <a:pt x="1177032" y="144124"/>
                </a:lnTo>
                <a:lnTo>
                  <a:pt x="1201826" y="109179"/>
                </a:lnTo>
                <a:lnTo>
                  <a:pt x="1232296" y="78105"/>
                </a:lnTo>
                <a:lnTo>
                  <a:pt x="1267815" y="51450"/>
                </a:lnTo>
                <a:lnTo>
                  <a:pt x="1307753" y="29763"/>
                </a:lnTo>
                <a:lnTo>
                  <a:pt x="1351483" y="13594"/>
                </a:lnTo>
                <a:lnTo>
                  <a:pt x="1398374" y="3489"/>
                </a:lnTo>
                <a:lnTo>
                  <a:pt x="1447800" y="0"/>
                </a:lnTo>
                <a:lnTo>
                  <a:pt x="1497225" y="3489"/>
                </a:lnTo>
                <a:lnTo>
                  <a:pt x="1544116" y="13594"/>
                </a:lnTo>
                <a:lnTo>
                  <a:pt x="1587846" y="29763"/>
                </a:lnTo>
                <a:lnTo>
                  <a:pt x="1627784" y="51450"/>
                </a:lnTo>
                <a:lnTo>
                  <a:pt x="1663303" y="78105"/>
                </a:lnTo>
                <a:lnTo>
                  <a:pt x="1693773" y="109179"/>
                </a:lnTo>
                <a:lnTo>
                  <a:pt x="1718567" y="144124"/>
                </a:lnTo>
                <a:lnTo>
                  <a:pt x="1737055" y="182392"/>
                </a:lnTo>
                <a:lnTo>
                  <a:pt x="1748609" y="223433"/>
                </a:lnTo>
                <a:lnTo>
                  <a:pt x="1752600" y="266700"/>
                </a:lnTo>
                <a:lnTo>
                  <a:pt x="1748609" y="309960"/>
                </a:lnTo>
                <a:lnTo>
                  <a:pt x="1737055" y="350997"/>
                </a:lnTo>
                <a:lnTo>
                  <a:pt x="1718567" y="389264"/>
                </a:lnTo>
                <a:lnTo>
                  <a:pt x="1693773" y="424209"/>
                </a:lnTo>
                <a:lnTo>
                  <a:pt x="1663303" y="455285"/>
                </a:lnTo>
                <a:lnTo>
                  <a:pt x="1627784" y="481942"/>
                </a:lnTo>
                <a:lnTo>
                  <a:pt x="1587846" y="503631"/>
                </a:lnTo>
                <a:lnTo>
                  <a:pt x="1544116" y="519803"/>
                </a:lnTo>
                <a:lnTo>
                  <a:pt x="1497225" y="529909"/>
                </a:lnTo>
                <a:lnTo>
                  <a:pt x="1447800" y="533400"/>
                </a:lnTo>
                <a:lnTo>
                  <a:pt x="1398374" y="529909"/>
                </a:lnTo>
                <a:lnTo>
                  <a:pt x="1351483" y="519803"/>
                </a:lnTo>
                <a:lnTo>
                  <a:pt x="1307753" y="503631"/>
                </a:lnTo>
                <a:lnTo>
                  <a:pt x="1267815" y="481942"/>
                </a:lnTo>
                <a:lnTo>
                  <a:pt x="1232296" y="455285"/>
                </a:lnTo>
                <a:lnTo>
                  <a:pt x="1201826" y="424209"/>
                </a:lnTo>
                <a:lnTo>
                  <a:pt x="1177032" y="389264"/>
                </a:lnTo>
                <a:lnTo>
                  <a:pt x="1158544" y="350997"/>
                </a:lnTo>
                <a:lnTo>
                  <a:pt x="1146990" y="309960"/>
                </a:lnTo>
                <a:lnTo>
                  <a:pt x="1143000" y="266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3254925" y="5513019"/>
            <a:ext cx="1862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448050" y="3729038"/>
            <a:ext cx="4178300" cy="2143125"/>
            <a:chOff x="2586037" y="3729037"/>
            <a:chExt cx="3133725" cy="2143125"/>
          </a:xfrm>
        </p:grpSpPr>
        <p:sp>
          <p:nvSpPr>
            <p:cNvPr id="48" name="object 48"/>
            <p:cNvSpPr/>
            <p:nvPr/>
          </p:nvSpPr>
          <p:spPr>
            <a:xfrm>
              <a:off x="2590800" y="3733800"/>
              <a:ext cx="2133600" cy="2133600"/>
            </a:xfrm>
            <a:custGeom>
              <a:avLst/>
              <a:gdLst/>
              <a:ahLst/>
              <a:cxnLst/>
              <a:rect l="l" t="t" r="r" b="b"/>
              <a:pathLst>
                <a:path w="2133600" h="2133600">
                  <a:moveTo>
                    <a:pt x="1143000" y="0"/>
                  </a:moveTo>
                  <a:lnTo>
                    <a:pt x="762000" y="533400"/>
                  </a:lnTo>
                </a:path>
                <a:path w="2133600" h="2133600">
                  <a:moveTo>
                    <a:pt x="457200" y="990600"/>
                  </a:moveTo>
                  <a:lnTo>
                    <a:pt x="0" y="1676400"/>
                  </a:lnTo>
                </a:path>
                <a:path w="2133600" h="2133600">
                  <a:moveTo>
                    <a:pt x="762000" y="990600"/>
                  </a:moveTo>
                  <a:lnTo>
                    <a:pt x="990600" y="1600200"/>
                  </a:lnTo>
                </a:path>
                <a:path w="2133600" h="2133600">
                  <a:moveTo>
                    <a:pt x="1600200" y="0"/>
                  </a:moveTo>
                  <a:lnTo>
                    <a:pt x="1981200" y="533400"/>
                  </a:lnTo>
                </a:path>
                <a:path w="2133600" h="2133600">
                  <a:moveTo>
                    <a:pt x="1524000" y="1866900"/>
                  </a:moveTo>
                  <a:lnTo>
                    <a:pt x="1527990" y="1823633"/>
                  </a:lnTo>
                  <a:lnTo>
                    <a:pt x="1539544" y="1782592"/>
                  </a:lnTo>
                  <a:lnTo>
                    <a:pt x="1558032" y="1744324"/>
                  </a:lnTo>
                  <a:lnTo>
                    <a:pt x="1582826" y="1709379"/>
                  </a:lnTo>
                  <a:lnTo>
                    <a:pt x="1613296" y="1678305"/>
                  </a:lnTo>
                  <a:lnTo>
                    <a:pt x="1648815" y="1651650"/>
                  </a:lnTo>
                  <a:lnTo>
                    <a:pt x="1688753" y="1629963"/>
                  </a:lnTo>
                  <a:lnTo>
                    <a:pt x="1732483" y="1613794"/>
                  </a:lnTo>
                  <a:lnTo>
                    <a:pt x="1779374" y="1603689"/>
                  </a:lnTo>
                  <a:lnTo>
                    <a:pt x="1828800" y="1600200"/>
                  </a:lnTo>
                  <a:lnTo>
                    <a:pt x="1878225" y="1603689"/>
                  </a:lnTo>
                  <a:lnTo>
                    <a:pt x="1925116" y="1613794"/>
                  </a:lnTo>
                  <a:lnTo>
                    <a:pt x="1968846" y="1629963"/>
                  </a:lnTo>
                  <a:lnTo>
                    <a:pt x="2008784" y="1651650"/>
                  </a:lnTo>
                  <a:lnTo>
                    <a:pt x="2044303" y="1678305"/>
                  </a:lnTo>
                  <a:lnTo>
                    <a:pt x="2074773" y="1709379"/>
                  </a:lnTo>
                  <a:lnTo>
                    <a:pt x="2099567" y="1744324"/>
                  </a:lnTo>
                  <a:lnTo>
                    <a:pt x="2118055" y="1782592"/>
                  </a:lnTo>
                  <a:lnTo>
                    <a:pt x="2129609" y="1823633"/>
                  </a:lnTo>
                  <a:lnTo>
                    <a:pt x="2133600" y="1866900"/>
                  </a:lnTo>
                  <a:lnTo>
                    <a:pt x="2129609" y="1910160"/>
                  </a:lnTo>
                  <a:lnTo>
                    <a:pt x="2118055" y="1951197"/>
                  </a:lnTo>
                  <a:lnTo>
                    <a:pt x="2099567" y="1989464"/>
                  </a:lnTo>
                  <a:lnTo>
                    <a:pt x="2074773" y="2024409"/>
                  </a:lnTo>
                  <a:lnTo>
                    <a:pt x="2044303" y="2055485"/>
                  </a:lnTo>
                  <a:lnTo>
                    <a:pt x="2008784" y="2082142"/>
                  </a:lnTo>
                  <a:lnTo>
                    <a:pt x="1968846" y="2103831"/>
                  </a:lnTo>
                  <a:lnTo>
                    <a:pt x="1925116" y="2120003"/>
                  </a:lnTo>
                  <a:lnTo>
                    <a:pt x="1878225" y="2130109"/>
                  </a:lnTo>
                  <a:lnTo>
                    <a:pt x="1828800" y="2133600"/>
                  </a:lnTo>
                  <a:lnTo>
                    <a:pt x="1779374" y="2130109"/>
                  </a:lnTo>
                  <a:lnTo>
                    <a:pt x="1732483" y="2120003"/>
                  </a:lnTo>
                  <a:lnTo>
                    <a:pt x="1688753" y="2103831"/>
                  </a:lnTo>
                  <a:lnTo>
                    <a:pt x="1648815" y="2082142"/>
                  </a:lnTo>
                  <a:lnTo>
                    <a:pt x="1613296" y="2055485"/>
                  </a:lnTo>
                  <a:lnTo>
                    <a:pt x="1582826" y="2024409"/>
                  </a:lnTo>
                  <a:lnTo>
                    <a:pt x="1558032" y="1989464"/>
                  </a:lnTo>
                  <a:lnTo>
                    <a:pt x="1539544" y="1951197"/>
                  </a:lnTo>
                  <a:lnTo>
                    <a:pt x="1527990" y="1910160"/>
                  </a:lnTo>
                  <a:lnTo>
                    <a:pt x="1524000" y="1866900"/>
                  </a:lnTo>
                  <a:close/>
                </a:path>
                <a:path w="2133600" h="2133600">
                  <a:moveTo>
                    <a:pt x="2133600" y="990600"/>
                  </a:moveTo>
                  <a:lnTo>
                    <a:pt x="1828800" y="1600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7007" y="4646675"/>
              <a:ext cx="317500" cy="687705"/>
            </a:xfrm>
            <a:custGeom>
              <a:avLst/>
              <a:gdLst/>
              <a:ahLst/>
              <a:cxnLst/>
              <a:rect l="l" t="t" r="r" b="b"/>
              <a:pathLst>
                <a:path w="317500" h="687704">
                  <a:moveTo>
                    <a:pt x="0" y="0"/>
                  </a:moveTo>
                  <a:lnTo>
                    <a:pt x="317500" y="6873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05400" y="53340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0" y="266700"/>
                  </a:moveTo>
                  <a:lnTo>
                    <a:pt x="3990" y="223433"/>
                  </a:lnTo>
                  <a:lnTo>
                    <a:pt x="15544" y="182392"/>
                  </a:lnTo>
                  <a:lnTo>
                    <a:pt x="34032" y="144124"/>
                  </a:lnTo>
                  <a:lnTo>
                    <a:pt x="58826" y="109179"/>
                  </a:lnTo>
                  <a:lnTo>
                    <a:pt x="89296" y="78105"/>
                  </a:lnTo>
                  <a:lnTo>
                    <a:pt x="124815" y="51450"/>
                  </a:lnTo>
                  <a:lnTo>
                    <a:pt x="164753" y="29763"/>
                  </a:lnTo>
                  <a:lnTo>
                    <a:pt x="208483" y="13594"/>
                  </a:lnTo>
                  <a:lnTo>
                    <a:pt x="255374" y="3489"/>
                  </a:lnTo>
                  <a:lnTo>
                    <a:pt x="304800" y="0"/>
                  </a:lnTo>
                  <a:lnTo>
                    <a:pt x="354225" y="3489"/>
                  </a:lnTo>
                  <a:lnTo>
                    <a:pt x="401116" y="13594"/>
                  </a:lnTo>
                  <a:lnTo>
                    <a:pt x="444846" y="29763"/>
                  </a:lnTo>
                  <a:lnTo>
                    <a:pt x="484784" y="51450"/>
                  </a:lnTo>
                  <a:lnTo>
                    <a:pt x="520303" y="78105"/>
                  </a:lnTo>
                  <a:lnTo>
                    <a:pt x="550773" y="109179"/>
                  </a:lnTo>
                  <a:lnTo>
                    <a:pt x="575567" y="144124"/>
                  </a:lnTo>
                  <a:lnTo>
                    <a:pt x="594055" y="182392"/>
                  </a:lnTo>
                  <a:lnTo>
                    <a:pt x="605609" y="223433"/>
                  </a:lnTo>
                  <a:lnTo>
                    <a:pt x="609600" y="266700"/>
                  </a:lnTo>
                  <a:lnTo>
                    <a:pt x="605609" y="309960"/>
                  </a:lnTo>
                  <a:lnTo>
                    <a:pt x="594055" y="350997"/>
                  </a:lnTo>
                  <a:lnTo>
                    <a:pt x="575567" y="389264"/>
                  </a:lnTo>
                  <a:lnTo>
                    <a:pt x="550773" y="424209"/>
                  </a:lnTo>
                  <a:lnTo>
                    <a:pt x="520303" y="455285"/>
                  </a:lnTo>
                  <a:lnTo>
                    <a:pt x="484784" y="481942"/>
                  </a:lnTo>
                  <a:lnTo>
                    <a:pt x="444846" y="503631"/>
                  </a:lnTo>
                  <a:lnTo>
                    <a:pt x="401116" y="519803"/>
                  </a:lnTo>
                  <a:lnTo>
                    <a:pt x="354225" y="529909"/>
                  </a:lnTo>
                  <a:lnTo>
                    <a:pt x="304800" y="533400"/>
                  </a:lnTo>
                  <a:lnTo>
                    <a:pt x="255374" y="529909"/>
                  </a:lnTo>
                  <a:lnTo>
                    <a:pt x="208483" y="519803"/>
                  </a:lnTo>
                  <a:lnTo>
                    <a:pt x="164753" y="503631"/>
                  </a:lnTo>
                  <a:lnTo>
                    <a:pt x="124815" y="481942"/>
                  </a:lnTo>
                  <a:lnTo>
                    <a:pt x="89296" y="455285"/>
                  </a:lnTo>
                  <a:lnTo>
                    <a:pt x="58826" y="424209"/>
                  </a:lnTo>
                  <a:lnTo>
                    <a:pt x="34032" y="389264"/>
                  </a:lnTo>
                  <a:lnTo>
                    <a:pt x="15544" y="350997"/>
                  </a:lnTo>
                  <a:lnTo>
                    <a:pt x="3990" y="309960"/>
                  </a:lnTo>
                  <a:lnTo>
                    <a:pt x="0" y="2667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677834" y="5436819"/>
            <a:ext cx="277791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4065" algn="l"/>
                <a:tab pos="1841500" algn="l"/>
              </a:tabLst>
            </a:pPr>
            <a:r>
              <a:rPr sz="1800" dirty="0">
                <a:latin typeface="Times New Roman"/>
                <a:cs typeface="Times New Roman"/>
              </a:rPr>
              <a:t>4	7	16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165079" y="3150234"/>
            <a:ext cx="110913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Insert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07200" y="4407534"/>
            <a:ext cx="1126067" cy="1193800"/>
          </a:xfrm>
          <a:custGeom>
            <a:avLst/>
            <a:gdLst/>
            <a:ahLst/>
            <a:cxnLst/>
            <a:rect l="l" t="t" r="r" b="b"/>
            <a:pathLst>
              <a:path w="844550" h="1193800">
                <a:moveTo>
                  <a:pt x="36160" y="44241"/>
                </a:moveTo>
                <a:lnTo>
                  <a:pt x="25109" y="50366"/>
                </a:lnTo>
                <a:lnTo>
                  <a:pt x="35847" y="56950"/>
                </a:lnTo>
                <a:lnTo>
                  <a:pt x="38862" y="57022"/>
                </a:lnTo>
                <a:lnTo>
                  <a:pt x="77850" y="59435"/>
                </a:lnTo>
                <a:lnTo>
                  <a:pt x="116586" y="63372"/>
                </a:lnTo>
                <a:lnTo>
                  <a:pt x="155194" y="68960"/>
                </a:lnTo>
                <a:lnTo>
                  <a:pt x="193548" y="75945"/>
                </a:lnTo>
                <a:lnTo>
                  <a:pt x="231394" y="84200"/>
                </a:lnTo>
                <a:lnTo>
                  <a:pt x="268732" y="93852"/>
                </a:lnTo>
                <a:lnTo>
                  <a:pt x="305688" y="104901"/>
                </a:lnTo>
                <a:lnTo>
                  <a:pt x="342138" y="117093"/>
                </a:lnTo>
                <a:lnTo>
                  <a:pt x="412496" y="145033"/>
                </a:lnTo>
                <a:lnTo>
                  <a:pt x="479551" y="177419"/>
                </a:lnTo>
                <a:lnTo>
                  <a:pt x="542671" y="213487"/>
                </a:lnTo>
                <a:lnTo>
                  <a:pt x="601217" y="253237"/>
                </a:lnTo>
                <a:lnTo>
                  <a:pt x="654430" y="295909"/>
                </a:lnTo>
                <a:lnTo>
                  <a:pt x="701928" y="341375"/>
                </a:lnTo>
                <a:lnTo>
                  <a:pt x="742950" y="388873"/>
                </a:lnTo>
                <a:lnTo>
                  <a:pt x="776859" y="438022"/>
                </a:lnTo>
                <a:lnTo>
                  <a:pt x="803275" y="488695"/>
                </a:lnTo>
                <a:lnTo>
                  <a:pt x="821309" y="540257"/>
                </a:lnTo>
                <a:lnTo>
                  <a:pt x="829183" y="579373"/>
                </a:lnTo>
                <a:lnTo>
                  <a:pt x="831848" y="618616"/>
                </a:lnTo>
                <a:lnTo>
                  <a:pt x="831581" y="645287"/>
                </a:lnTo>
                <a:lnTo>
                  <a:pt x="828928" y="697610"/>
                </a:lnTo>
                <a:lnTo>
                  <a:pt x="823976" y="749807"/>
                </a:lnTo>
                <a:lnTo>
                  <a:pt x="812419" y="825880"/>
                </a:lnTo>
                <a:lnTo>
                  <a:pt x="802004" y="874776"/>
                </a:lnTo>
                <a:lnTo>
                  <a:pt x="789939" y="921384"/>
                </a:lnTo>
                <a:lnTo>
                  <a:pt x="776097" y="965580"/>
                </a:lnTo>
                <a:lnTo>
                  <a:pt x="760857" y="1006728"/>
                </a:lnTo>
                <a:lnTo>
                  <a:pt x="744347" y="1044574"/>
                </a:lnTo>
                <a:lnTo>
                  <a:pt x="726694" y="1078737"/>
                </a:lnTo>
                <a:lnTo>
                  <a:pt x="698626" y="1121664"/>
                </a:lnTo>
                <a:lnTo>
                  <a:pt x="669163" y="1153795"/>
                </a:lnTo>
                <a:lnTo>
                  <a:pt x="629665" y="1177417"/>
                </a:lnTo>
                <a:lnTo>
                  <a:pt x="609091" y="1180553"/>
                </a:lnTo>
                <a:lnTo>
                  <a:pt x="610108" y="1193203"/>
                </a:lnTo>
                <a:lnTo>
                  <a:pt x="655192" y="1179702"/>
                </a:lnTo>
                <a:lnTo>
                  <a:pt x="687832" y="1153667"/>
                </a:lnTo>
                <a:lnTo>
                  <a:pt x="718438" y="1116076"/>
                </a:lnTo>
                <a:lnTo>
                  <a:pt x="746887" y="1068323"/>
                </a:lnTo>
                <a:lnTo>
                  <a:pt x="764413" y="1031366"/>
                </a:lnTo>
                <a:lnTo>
                  <a:pt x="780541" y="991107"/>
                </a:lnTo>
                <a:lnTo>
                  <a:pt x="795274" y="947801"/>
                </a:lnTo>
                <a:lnTo>
                  <a:pt x="808482" y="901699"/>
                </a:lnTo>
                <a:lnTo>
                  <a:pt x="824738" y="828547"/>
                </a:lnTo>
                <a:lnTo>
                  <a:pt x="833120" y="777494"/>
                </a:lnTo>
                <a:lnTo>
                  <a:pt x="839342" y="725169"/>
                </a:lnTo>
                <a:lnTo>
                  <a:pt x="843185" y="671321"/>
                </a:lnTo>
                <a:lnTo>
                  <a:pt x="844547" y="618489"/>
                </a:lnTo>
                <a:lnTo>
                  <a:pt x="844296" y="605027"/>
                </a:lnTo>
                <a:lnTo>
                  <a:pt x="839724" y="564388"/>
                </a:lnTo>
                <a:lnTo>
                  <a:pt x="825373" y="510666"/>
                </a:lnTo>
                <a:lnTo>
                  <a:pt x="802513" y="457834"/>
                </a:lnTo>
                <a:lnTo>
                  <a:pt x="771525" y="406400"/>
                </a:lnTo>
                <a:lnTo>
                  <a:pt x="733044" y="356742"/>
                </a:lnTo>
                <a:lnTo>
                  <a:pt x="687959" y="309371"/>
                </a:lnTo>
                <a:lnTo>
                  <a:pt x="636777" y="264413"/>
                </a:lnTo>
                <a:lnTo>
                  <a:pt x="579882" y="222503"/>
                </a:lnTo>
                <a:lnTo>
                  <a:pt x="518287" y="184022"/>
                </a:lnTo>
                <a:lnTo>
                  <a:pt x="452247" y="149351"/>
                </a:lnTo>
                <a:lnTo>
                  <a:pt x="382650" y="118744"/>
                </a:lnTo>
                <a:lnTo>
                  <a:pt x="346583" y="105156"/>
                </a:lnTo>
                <a:lnTo>
                  <a:pt x="309752" y="92837"/>
                </a:lnTo>
                <a:lnTo>
                  <a:pt x="272414" y="81660"/>
                </a:lnTo>
                <a:lnTo>
                  <a:pt x="234569" y="71881"/>
                </a:lnTo>
                <a:lnTo>
                  <a:pt x="196214" y="63500"/>
                </a:lnTo>
                <a:lnTo>
                  <a:pt x="157479" y="56514"/>
                </a:lnTo>
                <a:lnTo>
                  <a:pt x="118490" y="50800"/>
                </a:lnTo>
                <a:lnTo>
                  <a:pt x="79121" y="46862"/>
                </a:lnTo>
                <a:lnTo>
                  <a:pt x="39624" y="44322"/>
                </a:lnTo>
                <a:lnTo>
                  <a:pt x="36160" y="44241"/>
                </a:lnTo>
                <a:close/>
              </a:path>
              <a:path w="844550" h="1193800">
                <a:moveTo>
                  <a:pt x="89662" y="0"/>
                </a:moveTo>
                <a:lnTo>
                  <a:pt x="86613" y="1777"/>
                </a:lnTo>
                <a:lnTo>
                  <a:pt x="0" y="49783"/>
                </a:lnTo>
                <a:lnTo>
                  <a:pt x="84454" y="101600"/>
                </a:lnTo>
                <a:lnTo>
                  <a:pt x="87502" y="103377"/>
                </a:lnTo>
                <a:lnTo>
                  <a:pt x="91312" y="102488"/>
                </a:lnTo>
                <a:lnTo>
                  <a:pt x="93217" y="99440"/>
                </a:lnTo>
                <a:lnTo>
                  <a:pt x="94996" y="96519"/>
                </a:lnTo>
                <a:lnTo>
                  <a:pt x="94107" y="92582"/>
                </a:lnTo>
                <a:lnTo>
                  <a:pt x="91059" y="90804"/>
                </a:lnTo>
                <a:lnTo>
                  <a:pt x="35847" y="56950"/>
                </a:lnTo>
                <a:lnTo>
                  <a:pt x="12446" y="56387"/>
                </a:lnTo>
                <a:lnTo>
                  <a:pt x="12700" y="43687"/>
                </a:lnTo>
                <a:lnTo>
                  <a:pt x="37158" y="43687"/>
                </a:lnTo>
                <a:lnTo>
                  <a:pt x="92837" y="12826"/>
                </a:lnTo>
                <a:lnTo>
                  <a:pt x="95885" y="11175"/>
                </a:lnTo>
                <a:lnTo>
                  <a:pt x="97027" y="7238"/>
                </a:lnTo>
                <a:lnTo>
                  <a:pt x="95250" y="4190"/>
                </a:lnTo>
                <a:lnTo>
                  <a:pt x="93599" y="1142"/>
                </a:lnTo>
                <a:lnTo>
                  <a:pt x="89662" y="0"/>
                </a:lnTo>
                <a:close/>
              </a:path>
              <a:path w="844550" h="1193800">
                <a:moveTo>
                  <a:pt x="12700" y="43687"/>
                </a:moveTo>
                <a:lnTo>
                  <a:pt x="12446" y="56387"/>
                </a:lnTo>
                <a:lnTo>
                  <a:pt x="35847" y="56950"/>
                </a:lnTo>
                <a:lnTo>
                  <a:pt x="33687" y="55625"/>
                </a:lnTo>
                <a:lnTo>
                  <a:pt x="15621" y="55625"/>
                </a:lnTo>
                <a:lnTo>
                  <a:pt x="15875" y="44703"/>
                </a:lnTo>
                <a:lnTo>
                  <a:pt x="35325" y="44703"/>
                </a:lnTo>
                <a:lnTo>
                  <a:pt x="36160" y="44241"/>
                </a:lnTo>
                <a:lnTo>
                  <a:pt x="12700" y="43687"/>
                </a:lnTo>
                <a:close/>
              </a:path>
              <a:path w="844550" h="1193800">
                <a:moveTo>
                  <a:pt x="15875" y="44703"/>
                </a:moveTo>
                <a:lnTo>
                  <a:pt x="15621" y="55625"/>
                </a:lnTo>
                <a:lnTo>
                  <a:pt x="25109" y="50366"/>
                </a:lnTo>
                <a:lnTo>
                  <a:pt x="15875" y="44703"/>
                </a:lnTo>
                <a:close/>
              </a:path>
              <a:path w="844550" h="1193800">
                <a:moveTo>
                  <a:pt x="25109" y="50366"/>
                </a:moveTo>
                <a:lnTo>
                  <a:pt x="15621" y="55625"/>
                </a:lnTo>
                <a:lnTo>
                  <a:pt x="33687" y="55625"/>
                </a:lnTo>
                <a:lnTo>
                  <a:pt x="25109" y="50366"/>
                </a:lnTo>
                <a:close/>
              </a:path>
              <a:path w="844550" h="1193800">
                <a:moveTo>
                  <a:pt x="35325" y="44703"/>
                </a:moveTo>
                <a:lnTo>
                  <a:pt x="15875" y="44703"/>
                </a:lnTo>
                <a:lnTo>
                  <a:pt x="25109" y="50366"/>
                </a:lnTo>
                <a:lnTo>
                  <a:pt x="35325" y="44703"/>
                </a:lnTo>
                <a:close/>
              </a:path>
              <a:path w="844550" h="1193800">
                <a:moveTo>
                  <a:pt x="37158" y="43687"/>
                </a:moveTo>
                <a:lnTo>
                  <a:pt x="12700" y="43687"/>
                </a:lnTo>
                <a:lnTo>
                  <a:pt x="36160" y="44241"/>
                </a:lnTo>
                <a:lnTo>
                  <a:pt x="37158" y="43687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29372" y="4674489"/>
            <a:ext cx="659553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</a:t>
            </a:r>
            <a:r>
              <a:rPr sz="1800" spc="-15" dirty="0">
                <a:latin typeface="Times New Roman"/>
                <a:cs typeface="Times New Roman"/>
              </a:rPr>
              <a:t>w</a:t>
            </a:r>
            <a:r>
              <a:rPr sz="1800" dirty="0">
                <a:latin typeface="Times New Roman"/>
                <a:cs typeface="Times New Roman"/>
              </a:rPr>
              <a:t>ap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51726" y="6122619"/>
            <a:ext cx="41063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Percolate </a:t>
            </a:r>
            <a:r>
              <a:rPr sz="1800" spc="-5" dirty="0">
                <a:latin typeface="Times New Roman"/>
                <a:cs typeface="Times New Roman"/>
              </a:rPr>
              <a:t>up to maintain the </a:t>
            </a:r>
            <a:r>
              <a:rPr sz="1800" dirty="0">
                <a:latin typeface="Times New Roman"/>
                <a:cs typeface="Times New Roman"/>
              </a:rPr>
              <a:t>heap  </a:t>
            </a:r>
            <a:r>
              <a:rPr sz="1800" spc="-5" dirty="0">
                <a:latin typeface="Times New Roman"/>
                <a:cs typeface="Times New Roman"/>
              </a:rPr>
              <a:t>property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03" y="0"/>
            <a:ext cx="12194540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274638"/>
            <a:ext cx="103632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Conclusion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10363200" cy="22371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1432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pc="-5" dirty="0"/>
              <a:t>The </a:t>
            </a:r>
            <a:r>
              <a:rPr dirty="0"/>
              <a:t>primary </a:t>
            </a:r>
            <a:r>
              <a:rPr spc="-15" dirty="0"/>
              <a:t>advantage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heap sort </a:t>
            </a:r>
            <a:r>
              <a:rPr spc="-5" dirty="0"/>
              <a:t>is </a:t>
            </a:r>
            <a:r>
              <a:rPr spc="-10" dirty="0"/>
              <a:t>its  </a:t>
            </a:r>
            <a:r>
              <a:rPr spc="-20" dirty="0"/>
              <a:t>efficiency. </a:t>
            </a:r>
            <a:r>
              <a:rPr spc="-5" dirty="0"/>
              <a:t>The </a:t>
            </a:r>
            <a:r>
              <a:rPr spc="-10" dirty="0"/>
              <a:t>execution </a:t>
            </a:r>
            <a:r>
              <a:rPr spc="-5" dirty="0"/>
              <a:t>time </a:t>
            </a:r>
            <a:r>
              <a:rPr spc="5" dirty="0"/>
              <a:t>efficiency</a:t>
            </a:r>
            <a:r>
              <a:rPr spc="-475" dirty="0"/>
              <a:t> </a:t>
            </a:r>
            <a:r>
              <a:rPr dirty="0"/>
              <a:t>of </a:t>
            </a:r>
            <a:r>
              <a:rPr spc="-5" dirty="0"/>
              <a:t>the  </a:t>
            </a:r>
            <a:r>
              <a:rPr dirty="0"/>
              <a:t>heap sort </a:t>
            </a:r>
            <a:r>
              <a:rPr spc="-5" dirty="0"/>
              <a:t>is O(n </a:t>
            </a:r>
            <a:r>
              <a:rPr dirty="0"/>
              <a:t>log</a:t>
            </a:r>
            <a:r>
              <a:rPr spc="-335" dirty="0"/>
              <a:t> </a:t>
            </a:r>
            <a:r>
              <a:rPr spc="-5" dirty="0"/>
              <a:t>n).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D0D9"/>
              </a:buClr>
              <a:buFont typeface="Wingdings 2"/>
              <a:buChar char=""/>
            </a:pPr>
            <a:endParaRPr sz="3550"/>
          </a:p>
          <a:p>
            <a:pPr marL="286385" marR="508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dirty="0"/>
              <a:t>The memory </a:t>
            </a:r>
            <a:r>
              <a:rPr spc="5" dirty="0"/>
              <a:t>efficiency </a:t>
            </a:r>
            <a:r>
              <a:rPr dirty="0"/>
              <a:t>of </a:t>
            </a:r>
            <a:r>
              <a:rPr spc="-5" dirty="0"/>
              <a:t>the </a:t>
            </a:r>
            <a:r>
              <a:rPr dirty="0"/>
              <a:t>heap </a:t>
            </a:r>
            <a:r>
              <a:rPr spc="-5" dirty="0"/>
              <a:t>sort, </a:t>
            </a:r>
            <a:r>
              <a:rPr spc="-15" dirty="0"/>
              <a:t>unlike  </a:t>
            </a:r>
            <a:r>
              <a:rPr spc="-5" dirty="0"/>
              <a:t>the</a:t>
            </a:r>
            <a:r>
              <a:rPr spc="-130" dirty="0"/>
              <a:t> </a:t>
            </a:r>
            <a:r>
              <a:rPr dirty="0"/>
              <a:t>other</a:t>
            </a:r>
            <a:r>
              <a:rPr spc="-100" dirty="0"/>
              <a:t> </a:t>
            </a:r>
            <a:r>
              <a:rPr dirty="0"/>
              <a:t>n</a:t>
            </a:r>
            <a:r>
              <a:rPr spc="-35" dirty="0"/>
              <a:t> </a:t>
            </a:r>
            <a:r>
              <a:rPr spc="-5" dirty="0"/>
              <a:t>log</a:t>
            </a:r>
            <a:r>
              <a:rPr spc="-10" dirty="0"/>
              <a:t> </a:t>
            </a:r>
            <a:r>
              <a:rPr dirty="0"/>
              <a:t>n</a:t>
            </a:r>
            <a:r>
              <a:rPr spc="-100" dirty="0"/>
              <a:t> </a:t>
            </a:r>
            <a:r>
              <a:rPr spc="-5" dirty="0"/>
              <a:t>sorts,</a:t>
            </a:r>
            <a:r>
              <a:rPr spc="-25" dirty="0"/>
              <a:t> </a:t>
            </a:r>
            <a:r>
              <a:rPr spc="-5" dirty="0"/>
              <a:t>is</a:t>
            </a:r>
            <a:r>
              <a:rPr spc="-125" dirty="0"/>
              <a:t> </a:t>
            </a:r>
            <a:r>
              <a:rPr spc="-10" dirty="0"/>
              <a:t>constant,</a:t>
            </a:r>
            <a:r>
              <a:rPr spc="-35" dirty="0"/>
              <a:t> </a:t>
            </a:r>
            <a:r>
              <a:rPr dirty="0"/>
              <a:t>O(1),</a:t>
            </a:r>
            <a:r>
              <a:rPr spc="-25" dirty="0"/>
              <a:t> </a:t>
            </a:r>
            <a:r>
              <a:rPr spc="-5" dirty="0"/>
              <a:t>because  the</a:t>
            </a:r>
            <a:r>
              <a:rPr spc="-70" dirty="0"/>
              <a:t> </a:t>
            </a:r>
            <a:r>
              <a:rPr dirty="0"/>
              <a:t>heap</a:t>
            </a:r>
            <a:r>
              <a:rPr spc="-120" dirty="0"/>
              <a:t> </a:t>
            </a:r>
            <a:r>
              <a:rPr dirty="0"/>
              <a:t>sort</a:t>
            </a:r>
            <a:r>
              <a:rPr spc="-150" dirty="0"/>
              <a:t> </a:t>
            </a:r>
            <a:r>
              <a:rPr spc="-10" dirty="0"/>
              <a:t>algorithm</a:t>
            </a:r>
            <a:r>
              <a:rPr spc="-45" dirty="0"/>
              <a:t> </a:t>
            </a:r>
            <a:r>
              <a:rPr spc="-5" dirty="0"/>
              <a:t>is</a:t>
            </a:r>
            <a:r>
              <a:rPr spc="-55" dirty="0"/>
              <a:t> </a:t>
            </a:r>
            <a:r>
              <a:rPr spc="-5" dirty="0"/>
              <a:t>not</a:t>
            </a:r>
            <a:r>
              <a:rPr spc="-125" dirty="0"/>
              <a:t> </a:t>
            </a:r>
            <a:r>
              <a:rPr spc="-15" dirty="0"/>
              <a:t>recursive.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38"/>
          <p:cNvGrpSpPr/>
          <p:nvPr/>
        </p:nvGrpSpPr>
        <p:grpSpPr>
          <a:xfrm>
            <a:off x="33416" y="-9552"/>
            <a:ext cx="12192000" cy="6858000"/>
            <a:chOff x="88900" y="0"/>
            <a:chExt cx="16217900" cy="9118600"/>
          </a:xfrm>
        </p:grpSpPr>
        <p:sp>
          <p:nvSpPr>
            <p:cNvPr id="418" name="Google Shape;418;p38"/>
            <p:cNvSpPr/>
            <p:nvPr/>
          </p:nvSpPr>
          <p:spPr>
            <a:xfrm>
              <a:off x="14998700" y="8890000"/>
              <a:ext cx="228600" cy="22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88900" y="0"/>
              <a:ext cx="16217900" cy="9118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220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>
            <a:spLocks noGrp="1"/>
          </p:cNvSpPr>
          <p:nvPr>
            <p:ph type="ftr" idx="11"/>
          </p:nvPr>
        </p:nvSpPr>
        <p:spPr>
          <a:xfrm>
            <a:off x="4148334" y="6409079"/>
            <a:ext cx="3902491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NAME OF FACULTY (POST, DEPTT.) , JECRC, JAIPUR</a:t>
            </a:r>
            <a:endParaRPr/>
          </a:p>
        </p:txBody>
      </p:sp>
      <p:sp>
        <p:nvSpPr>
          <p:cNvPr id="422" name="Google Shape;422;p38"/>
          <p:cNvSpPr txBox="1">
            <a:spLocks noGrp="1"/>
          </p:cNvSpPr>
          <p:nvPr>
            <p:ph type="sldNum" idx="12"/>
          </p:nvPr>
        </p:nvSpPr>
        <p:spPr>
          <a:xfrm>
            <a:off x="8778812" y="6378036"/>
            <a:ext cx="2803350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259</a:t>
            </a:fld>
            <a:endParaRPr/>
          </a:p>
        </p:txBody>
      </p:sp>
      <p:pic>
        <p:nvPicPr>
          <p:cNvPr id="423" name="Google Shape;42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2"/>
            <a:ext cx="1221586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659" y="2687827"/>
            <a:ext cx="49314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15" dirty="0">
                <a:solidFill>
                  <a:srgbClr val="0F243E"/>
                </a:solidFill>
                <a:latin typeface="Arial Black"/>
                <a:cs typeface="Arial Black"/>
              </a:rPr>
              <a:t>Bubble</a:t>
            </a:r>
            <a:r>
              <a:rPr sz="8000" b="0" spc="-41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81842"/>
            <a:ext cx="11777980" cy="441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916"/>
              <a:buFont typeface="Wingdings"/>
              <a:buChar char=""/>
              <a:tabLst>
                <a:tab pos="556895" algn="l"/>
              </a:tabLst>
            </a:pPr>
            <a:r>
              <a:rPr sz="4800" spc="-73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4800" spc="-735" dirty="0">
                <a:solidFill>
                  <a:srgbClr val="0F243E"/>
                </a:solidFill>
                <a:latin typeface="Arial Black"/>
                <a:cs typeface="Arial Black"/>
              </a:rPr>
              <a:t>Sort is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800" spc="-825" dirty="0">
                <a:solidFill>
                  <a:srgbClr val="0F243E"/>
                </a:solidFill>
                <a:latin typeface="Arial Black"/>
                <a:cs typeface="Arial Black"/>
              </a:rPr>
              <a:t>simplest </a:t>
            </a:r>
            <a:r>
              <a:rPr sz="4800" spc="-680" dirty="0">
                <a:solidFill>
                  <a:srgbClr val="0F243E"/>
                </a:solidFill>
                <a:latin typeface="Arial Black"/>
                <a:cs typeface="Arial Black"/>
              </a:rPr>
              <a:t>sorting </a:t>
            </a:r>
            <a:r>
              <a:rPr sz="4800" spc="-650" dirty="0">
                <a:solidFill>
                  <a:srgbClr val="0F243E"/>
                </a:solidFill>
                <a:latin typeface="Arial Black"/>
                <a:cs typeface="Arial Black"/>
              </a:rPr>
              <a:t>algorithm  </a:t>
            </a:r>
            <a:r>
              <a:rPr sz="4800" spc="-795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works</a:t>
            </a:r>
            <a:r>
              <a:rPr sz="4800" spc="-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800" spc="-575" dirty="0">
                <a:solidFill>
                  <a:srgbClr val="0F243E"/>
                </a:solidFill>
                <a:latin typeface="Arial Black"/>
                <a:cs typeface="Arial Black"/>
              </a:rPr>
              <a:t>by </a:t>
            </a:r>
            <a:r>
              <a:rPr sz="4800" spc="-675" dirty="0">
                <a:solidFill>
                  <a:srgbClr val="0F243E"/>
                </a:solidFill>
                <a:latin typeface="Arial Black"/>
                <a:cs typeface="Arial Black"/>
              </a:rPr>
              <a:t>repeatedly swapping </a:t>
            </a:r>
            <a:r>
              <a:rPr sz="4800" spc="-844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4800" spc="-700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4800" spc="-87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4800" spc="-465" dirty="0">
                <a:solidFill>
                  <a:srgbClr val="0F243E"/>
                </a:solidFill>
                <a:latin typeface="Arial Black"/>
                <a:cs typeface="Arial Black"/>
              </a:rPr>
              <a:t>if </a:t>
            </a:r>
            <a:r>
              <a:rPr sz="4800" spc="-785" dirty="0">
                <a:solidFill>
                  <a:srgbClr val="0F243E"/>
                </a:solidFill>
                <a:latin typeface="Arial Black"/>
                <a:cs typeface="Arial Black"/>
              </a:rPr>
              <a:t>they </a:t>
            </a:r>
            <a:r>
              <a:rPr sz="4800" spc="-615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4800" spc="-54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4800" spc="-675" dirty="0">
                <a:solidFill>
                  <a:srgbClr val="0F243E"/>
                </a:solidFill>
                <a:latin typeface="Arial Black"/>
                <a:cs typeface="Arial Black"/>
              </a:rPr>
              <a:t>wrong  </a:t>
            </a:r>
            <a:r>
              <a:rPr sz="4800" spc="-520" dirty="0">
                <a:solidFill>
                  <a:srgbClr val="0F243E"/>
                </a:solidFill>
                <a:latin typeface="Arial Black"/>
                <a:cs typeface="Arial Black"/>
              </a:rPr>
              <a:t>order.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607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Compare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600" spc="-355" dirty="0">
                <a:solidFill>
                  <a:srgbClr val="0F243E"/>
                </a:solidFill>
                <a:latin typeface="Arial Black"/>
                <a:cs typeface="Arial Black"/>
              </a:rPr>
              <a:t>pair </a:t>
            </a:r>
            <a:r>
              <a:rPr sz="3600" spc="-434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600" spc="-525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3600" spc="-66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600" spc="-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600" spc="-67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600" spc="-355" dirty="0">
                <a:solidFill>
                  <a:srgbClr val="0F243E"/>
                </a:solidFill>
                <a:latin typeface="Arial Black"/>
                <a:cs typeface="Arial Black"/>
              </a:rPr>
              <a:t>if</a:t>
            </a:r>
            <a:r>
              <a:rPr sz="3600" spc="-2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610" dirty="0">
                <a:solidFill>
                  <a:srgbClr val="0F243E"/>
                </a:solidFill>
                <a:latin typeface="Arial Black"/>
                <a:cs typeface="Arial Black"/>
              </a:rPr>
              <a:t>necessary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60"/>
              </a:spcBef>
              <a:buFont typeface="Wingdings"/>
              <a:buChar char=""/>
              <a:tabLst>
                <a:tab pos="451484" algn="l"/>
                <a:tab pos="452120" algn="l"/>
                <a:tab pos="1916430" algn="l"/>
                <a:tab pos="3461385" algn="l"/>
                <a:tab pos="4336415" algn="l"/>
                <a:tab pos="6008370" algn="l"/>
                <a:tab pos="6776720" algn="l"/>
                <a:tab pos="7466965" algn="l"/>
                <a:tab pos="8273415" algn="l"/>
                <a:tab pos="10155555" algn="l"/>
                <a:tab pos="11190605" algn="l"/>
              </a:tabLst>
            </a:pPr>
            <a:r>
              <a:rPr sz="3600" b="1" spc="-300" dirty="0">
                <a:solidFill>
                  <a:srgbClr val="0F243E"/>
                </a:solidFill>
                <a:latin typeface="Arial"/>
                <a:cs typeface="Arial"/>
              </a:rPr>
              <a:t>Ste</a:t>
            </a:r>
            <a:r>
              <a:rPr sz="3600" b="1" spc="-335" dirty="0">
                <a:solidFill>
                  <a:srgbClr val="0F243E"/>
                </a:solidFill>
                <a:latin typeface="Arial"/>
                <a:cs typeface="Arial"/>
              </a:rPr>
              <a:t>p</a:t>
            </a:r>
            <a:r>
              <a:rPr sz="3600" b="1" spc="70" dirty="0">
                <a:solidFill>
                  <a:srgbClr val="0F243E"/>
                </a:solidFill>
                <a:latin typeface="Arial"/>
                <a:cs typeface="Arial"/>
              </a:rPr>
              <a:t>3</a:t>
            </a:r>
            <a:r>
              <a:rPr sz="3600" b="1" spc="-16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sz="3600" b="1" dirty="0">
                <a:solidFill>
                  <a:srgbClr val="0F243E"/>
                </a:solidFill>
                <a:latin typeface="Arial"/>
                <a:cs typeface="Arial"/>
              </a:rPr>
              <a:t>	</a:t>
            </a:r>
            <a:r>
              <a:rPr sz="3600" spc="-645" dirty="0">
                <a:solidFill>
                  <a:srgbClr val="0F243E"/>
                </a:solidFill>
                <a:latin typeface="Arial Black"/>
                <a:cs typeface="Arial Black"/>
              </a:rPr>
              <a:t>Rep</a:t>
            </a:r>
            <a:r>
              <a:rPr sz="3600" spc="-62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at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this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process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for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15" dirty="0">
                <a:solidFill>
                  <a:srgbClr val="0F243E"/>
                </a:solidFill>
                <a:latin typeface="Arial Black"/>
                <a:cs typeface="Arial Black"/>
              </a:rPr>
              <a:t>a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ll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</a:t>
            </a:r>
            <a:r>
              <a:rPr sz="3600" spc="-71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55" dirty="0">
                <a:solidFill>
                  <a:srgbClr val="0F243E"/>
                </a:solidFill>
                <a:latin typeface="Arial Black"/>
                <a:cs typeface="Arial Black"/>
              </a:rPr>
              <a:t>elements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the  entire </a:t>
            </a:r>
            <a:r>
              <a:rPr sz="3600" spc="-38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600" spc="-55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600" spc="-2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7037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940418" y="793924"/>
            <a:ext cx="10712157" cy="6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VISSION AND MISSION OF DEPARTMENT</a:t>
            </a:r>
            <a:endParaRPr sz="1353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6753"/>
            <a:ext cx="2803350" cy="2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3190"/>
            <a:ext cx="9738324" cy="41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Department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renowned Centre of excellence in computer science and engineering and make competent engineers &amp; professionals with high ethical values prepared for lifelong learning.</a:t>
            </a:r>
            <a:endParaRPr sz="1353"/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10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105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Department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M1- To impart outcome based education for emerging technologies in the field of computer science and engineering.  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M2 - To provide opportunities for interaction between academia and industry.  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M3 - To provide platform for lifelong learning by accepting the change in technologies</a:t>
            </a:r>
            <a:endParaRPr sz="1353"/>
          </a:p>
          <a:p>
            <a:r>
              <a:rPr lang="en-US" sz="210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M4 - To develop aptitude of fulfilling social responsibilities</a:t>
            </a:r>
            <a:r>
              <a:rPr lang="en-US" sz="1428" dirty="0">
                <a:solidFill>
                  <a:schemeClr val="dk1"/>
                </a:solidFill>
              </a:rPr>
              <a:t>.</a:t>
            </a:r>
            <a:endParaRPr sz="1353"/>
          </a:p>
          <a:p>
            <a:endParaRPr sz="1428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1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4838" y="3965194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7541" y="3965194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4838" y="3965194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7541" y="3965194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4695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4695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4695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4695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91706" y="37939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4409" y="379399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71970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First</a:t>
            </a:r>
            <a:r>
              <a:rPr sz="3100" b="1" spc="-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791706" y="37939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4409" y="379399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05125" y="3827145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828" y="3827145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04030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04030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26390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70" dirty="0">
                <a:solidFill>
                  <a:srgbClr val="0F243E"/>
                </a:solidFill>
                <a:latin typeface="Arial"/>
                <a:cs typeface="Arial"/>
              </a:rPr>
              <a:t>Second</a:t>
            </a:r>
            <a:r>
              <a:rPr sz="3100" b="1" spc="-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5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86705" y="3804030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409" y="3804030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11179980" y="6388688"/>
            <a:ext cx="103828" cy="19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7" rIns="0" bIns="0" anchor="t" anchorCtr="0">
            <a:noAutofit/>
          </a:bodyPr>
          <a:lstStyle/>
          <a:p>
            <a:pPr marL="8354"/>
            <a:r>
              <a:rPr lang="en-US" sz="1203" dirty="0">
                <a:solidFill>
                  <a:srgbClr val="898989"/>
                </a:solidFill>
              </a:rPr>
              <a:t>1</a:t>
            </a:r>
            <a:endParaRPr sz="1203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1492"/>
            <a:ext cx="12192000" cy="6855016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42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870005" y="707768"/>
            <a:ext cx="10712157" cy="6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r>
              <a:rPr lang="en-US" sz="3533" dirty="0">
                <a:solidFill>
                  <a:schemeClr val="dk1"/>
                </a:solidFill>
              </a:rPr>
              <a:t>COURSE OUTCOME</a:t>
            </a:r>
            <a:endParaRPr sz="1353"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778812" y="6376753"/>
            <a:ext cx="2803350" cy="21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1112270" y="1653190"/>
            <a:ext cx="9738324" cy="41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20" tIns="34351" rIns="68720" bIns="34351" anchor="t" anchorCtr="0">
            <a:noAutofit/>
          </a:bodyPr>
          <a:lstStyle/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CO1: Apply the concepts of data structure, data type and array data structure and analyze the algorithms and determine their time complexity.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CO2: Apply various data structure such as stacks, Linked List, queues, trees and graphs to solve various computing problems using C-programming language.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CO3: Implement standard algorithms for searching &amp; sorting and identify when to choose which technique.</a:t>
            </a:r>
          </a:p>
          <a:p>
            <a:pPr algn="just" fontAlgn="base"/>
            <a:r>
              <a:rPr lang="en-US" sz="2406" dirty="0">
                <a:latin typeface="Calibri" panose="020F0502020204030204" pitchFamily="34" charset="0"/>
                <a:cs typeface="Calibri" panose="020F0502020204030204" pitchFamily="34" charset="0"/>
              </a:rPr>
              <a:t>CO4: Apply the data structure that efficiently models the information in a problem.</a:t>
            </a:r>
            <a:endParaRPr lang="en-US" sz="240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30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89179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Third</a:t>
            </a:r>
            <a:r>
              <a:rPr sz="3100" b="1" spc="-5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Iteration:</a:t>
            </a:r>
            <a:endParaRPr sz="31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21051" y="3806774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3754" y="3806774"/>
            <a:ext cx="39497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60698" y="895350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60698" y="1873123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60698" y="2844164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60698" y="3828922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560698" y="4806569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560698" y="5777725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980298" y="895350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980298" y="1873123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980298" y="2844164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980298" y="3828922"/>
          <a:ext cx="4038598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980298" y="4806569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980298" y="5777725"/>
          <a:ext cx="40385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988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55" dirty="0">
                <a:solidFill>
                  <a:srgbClr val="0F243E"/>
                </a:solidFill>
                <a:latin typeface="Arial Black"/>
                <a:cs typeface="Arial Black"/>
              </a:rPr>
              <a:t>1st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13 2 9 4 18 45 37</a:t>
            </a:r>
            <a:r>
              <a:rPr sz="3200" b="1" spc="-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988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20" dirty="0">
                <a:solidFill>
                  <a:srgbClr val="0F243E"/>
                </a:solidFill>
                <a:latin typeface="Arial Black"/>
                <a:cs typeface="Arial Black"/>
              </a:rPr>
              <a:t>bubble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55" dirty="0">
                <a:solidFill>
                  <a:srgbClr val="0F243E"/>
                </a:solidFill>
                <a:latin typeface="Arial Black"/>
                <a:cs typeface="Arial Black"/>
              </a:rPr>
              <a:t>1st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iteration given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13 2 9 4 18 45 37</a:t>
            </a:r>
            <a:r>
              <a:rPr sz="3200" b="1" spc="-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b="1" spc="-150" dirty="0">
                <a:solidFill>
                  <a:srgbClr val="FF0000"/>
                </a:solidFill>
                <a:latin typeface="Arial"/>
                <a:cs typeface="Arial"/>
              </a:rPr>
              <a:t>b)  </a:t>
            </a:r>
            <a:r>
              <a:rPr sz="3200" b="1" spc="70" dirty="0">
                <a:solidFill>
                  <a:srgbClr val="FF0000"/>
                </a:solidFill>
                <a:latin typeface="Arial"/>
                <a:cs typeface="Arial"/>
              </a:rPr>
              <a:t>2 9 4 13 18 37 45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338" y="100330"/>
            <a:ext cx="2206129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9378315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nested</a:t>
            </a:r>
            <a:r>
              <a:rPr sz="3100" spc="-6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loops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0748" y="2687827"/>
            <a:ext cx="580644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80" dirty="0">
                <a:solidFill>
                  <a:srgbClr val="0F243E"/>
                </a:solidFill>
                <a:latin typeface="Arial Black"/>
                <a:cs typeface="Arial Black"/>
              </a:rPr>
              <a:t>Selection</a:t>
            </a:r>
            <a:r>
              <a:rPr sz="8000" b="0" spc="-40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94643"/>
            <a:ext cx="11777980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95"/>
              </a:spcBef>
              <a:buSzPct val="97727"/>
              <a:buFont typeface="Wingdings"/>
              <a:buChar char=""/>
              <a:tabLst>
                <a:tab pos="511809" algn="l"/>
              </a:tabLst>
            </a:pPr>
            <a:r>
              <a:rPr sz="4400" spc="-86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4400" spc="-26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400" spc="-72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4400" spc="-715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4400" spc="-595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sorts </a:t>
            </a:r>
            <a:r>
              <a:rPr sz="4400" spc="-565" dirty="0">
                <a:solidFill>
                  <a:srgbClr val="0F243E"/>
                </a:solidFill>
                <a:latin typeface="Arial Black"/>
                <a:cs typeface="Arial Black"/>
              </a:rPr>
              <a:t>an </a:t>
            </a:r>
            <a:r>
              <a:rPr sz="4400" spc="-470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4400" spc="-540" dirty="0">
                <a:solidFill>
                  <a:srgbClr val="0F243E"/>
                </a:solidFill>
                <a:latin typeface="Arial Black"/>
                <a:cs typeface="Arial Black"/>
              </a:rPr>
              <a:t>by  </a:t>
            </a:r>
            <a:r>
              <a:rPr sz="4400" spc="-620" dirty="0">
                <a:solidFill>
                  <a:srgbClr val="0F243E"/>
                </a:solidFill>
                <a:latin typeface="Arial Black"/>
                <a:cs typeface="Arial Black"/>
              </a:rPr>
              <a:t>repeatedly </a:t>
            </a:r>
            <a:r>
              <a:rPr sz="4400" spc="-495" dirty="0">
                <a:solidFill>
                  <a:srgbClr val="0F243E"/>
                </a:solidFill>
                <a:latin typeface="Arial Black"/>
                <a:cs typeface="Arial Black"/>
              </a:rPr>
              <a:t>finding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4400" spc="-730" dirty="0">
                <a:solidFill>
                  <a:srgbClr val="0F243E"/>
                </a:solidFill>
                <a:latin typeface="Arial Black"/>
                <a:cs typeface="Arial Black"/>
              </a:rPr>
              <a:t>minimum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element  </a:t>
            </a:r>
            <a:r>
              <a:rPr sz="4400" spc="-595" dirty="0">
                <a:solidFill>
                  <a:srgbClr val="0F243E"/>
                </a:solidFill>
                <a:latin typeface="Arial Black"/>
                <a:cs typeface="Arial Black"/>
              </a:rPr>
              <a:t>(considering </a:t>
            </a:r>
            <a:r>
              <a:rPr sz="4400" spc="-655" dirty="0">
                <a:solidFill>
                  <a:srgbClr val="0F243E"/>
                </a:solidFill>
                <a:latin typeface="Arial Black"/>
                <a:cs typeface="Arial Black"/>
              </a:rPr>
              <a:t>ascending </a:t>
            </a:r>
            <a:r>
              <a:rPr sz="4400" spc="-515" dirty="0">
                <a:solidFill>
                  <a:srgbClr val="0F243E"/>
                </a:solidFill>
                <a:latin typeface="Arial Black"/>
                <a:cs typeface="Arial Black"/>
              </a:rPr>
              <a:t>order) </a:t>
            </a:r>
            <a:r>
              <a:rPr sz="4400" spc="-625" dirty="0">
                <a:solidFill>
                  <a:srgbClr val="0F243E"/>
                </a:solidFill>
                <a:latin typeface="Arial Black"/>
                <a:cs typeface="Arial Black"/>
              </a:rPr>
              <a:t>from </a:t>
            </a:r>
            <a:r>
              <a:rPr sz="4400" spc="-680" dirty="0">
                <a:solidFill>
                  <a:srgbClr val="0F243E"/>
                </a:solidFill>
                <a:latin typeface="Arial Black"/>
                <a:cs typeface="Arial Black"/>
              </a:rPr>
              <a:t>unsorted  </a:t>
            </a:r>
            <a:r>
              <a:rPr sz="4400" spc="-570" dirty="0">
                <a:solidFill>
                  <a:srgbClr val="0F243E"/>
                </a:solidFill>
                <a:latin typeface="Arial Black"/>
                <a:cs typeface="Arial Black"/>
              </a:rPr>
              <a:t>part </a:t>
            </a:r>
            <a:r>
              <a:rPr sz="4400" spc="-535" dirty="0">
                <a:solidFill>
                  <a:srgbClr val="0F243E"/>
                </a:solidFill>
                <a:latin typeface="Arial Black"/>
                <a:cs typeface="Arial Black"/>
              </a:rPr>
              <a:t>and </a:t>
            </a:r>
            <a:r>
              <a:rPr sz="4400" spc="-635" dirty="0">
                <a:solidFill>
                  <a:srgbClr val="0F243E"/>
                </a:solidFill>
                <a:latin typeface="Arial Black"/>
                <a:cs typeface="Arial Black"/>
              </a:rPr>
              <a:t>putting </a:t>
            </a:r>
            <a:r>
              <a:rPr sz="4400" spc="-62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4400" spc="-695" dirty="0">
                <a:solidFill>
                  <a:srgbClr val="0F243E"/>
                </a:solidFill>
                <a:latin typeface="Arial Black"/>
                <a:cs typeface="Arial Black"/>
              </a:rPr>
              <a:t>at </a:t>
            </a:r>
            <a:r>
              <a:rPr sz="4400" spc="-77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4400" spc="-62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4400" spc="-505" dirty="0">
                <a:solidFill>
                  <a:srgbClr val="0F243E"/>
                </a:solidFill>
                <a:latin typeface="Arial Black"/>
                <a:cs typeface="Arial Black"/>
              </a:rPr>
              <a:t>beginning.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2133600"/>
            <a:ext cx="9448800" cy="196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200" spc="-30" dirty="0" smtClean="0">
                <a:latin typeface="+mj-lt"/>
                <a:cs typeface="Trebuchet MS"/>
              </a:rPr>
              <a:t>Searching Techniques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400" dirty="0" smtClean="0">
                <a:latin typeface="+mj-lt"/>
                <a:cs typeface="Trebuchet MS"/>
              </a:rPr>
              <a:t>(UNIT III)</a:t>
            </a:r>
            <a:endParaRPr sz="5400" dirty="0">
              <a:latin typeface="+mj-lt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93775"/>
            <a:ext cx="1177607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600" b="1" spc="-220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6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600" spc="-475" dirty="0">
                <a:solidFill>
                  <a:srgbClr val="0F243E"/>
                </a:solidFill>
                <a:latin typeface="Arial Black"/>
                <a:cs typeface="Arial Black"/>
              </a:rPr>
              <a:t>Find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95" dirty="0">
                <a:solidFill>
                  <a:srgbClr val="0F243E"/>
                </a:solidFill>
                <a:latin typeface="Arial Black"/>
                <a:cs typeface="Arial Black"/>
              </a:rPr>
              <a:t>minimum </a:t>
            </a:r>
            <a:r>
              <a:rPr sz="3600" spc="-520" dirty="0">
                <a:solidFill>
                  <a:srgbClr val="0F243E"/>
                </a:solidFill>
                <a:latin typeface="Arial Black"/>
                <a:cs typeface="Arial Black"/>
              </a:rPr>
              <a:t>value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600" spc="-69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60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6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302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600" b="1" spc="-215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600" spc="-515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with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20" dirty="0">
                <a:solidFill>
                  <a:srgbClr val="0F243E"/>
                </a:solidFill>
                <a:latin typeface="Arial Black"/>
                <a:cs typeface="Arial Black"/>
              </a:rPr>
              <a:t>value </a:t>
            </a:r>
            <a:r>
              <a:rPr sz="3600" spc="-4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600" spc="-63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600" spc="-565" dirty="0">
                <a:solidFill>
                  <a:srgbClr val="0F243E"/>
                </a:solidFill>
                <a:latin typeface="Arial Black"/>
                <a:cs typeface="Arial Black"/>
              </a:rPr>
              <a:t>current</a:t>
            </a:r>
            <a:r>
              <a:rPr sz="3600" spc="-22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495" dirty="0">
                <a:solidFill>
                  <a:srgbClr val="0F243E"/>
                </a:solidFill>
                <a:latin typeface="Arial Black"/>
                <a:cs typeface="Arial Black"/>
              </a:rPr>
              <a:t>position</a:t>
            </a:r>
            <a:endParaRPr sz="3600">
              <a:latin typeface="Arial Black"/>
              <a:cs typeface="Arial Black"/>
            </a:endParaRPr>
          </a:p>
          <a:p>
            <a:pPr marL="451484" marR="5080" indent="-439420">
              <a:lnSpc>
                <a:spcPct val="150100"/>
              </a:lnSpc>
              <a:spcBef>
                <a:spcPts val="860"/>
              </a:spcBef>
              <a:buFont typeface="Wingdings"/>
              <a:buChar char=""/>
              <a:tabLst>
                <a:tab pos="451484" algn="l"/>
                <a:tab pos="452120" algn="l"/>
                <a:tab pos="1916430" algn="l"/>
                <a:tab pos="3461385" algn="l"/>
                <a:tab pos="4336415" algn="l"/>
                <a:tab pos="6008370" algn="l"/>
                <a:tab pos="6776720" algn="l"/>
                <a:tab pos="7466965" algn="l"/>
                <a:tab pos="8273415" algn="l"/>
                <a:tab pos="10155555" algn="l"/>
                <a:tab pos="11190605" algn="l"/>
              </a:tabLst>
            </a:pPr>
            <a:r>
              <a:rPr sz="3600" b="1" spc="-300" dirty="0">
                <a:solidFill>
                  <a:srgbClr val="0F243E"/>
                </a:solidFill>
                <a:latin typeface="Arial"/>
                <a:cs typeface="Arial"/>
              </a:rPr>
              <a:t>Ste</a:t>
            </a:r>
            <a:r>
              <a:rPr sz="3600" b="1" spc="-335" dirty="0">
                <a:solidFill>
                  <a:srgbClr val="0F243E"/>
                </a:solidFill>
                <a:latin typeface="Arial"/>
                <a:cs typeface="Arial"/>
              </a:rPr>
              <a:t>p</a:t>
            </a:r>
            <a:r>
              <a:rPr sz="3600" b="1" spc="70" dirty="0">
                <a:solidFill>
                  <a:srgbClr val="0F243E"/>
                </a:solidFill>
                <a:latin typeface="Arial"/>
                <a:cs typeface="Arial"/>
              </a:rPr>
              <a:t>3</a:t>
            </a:r>
            <a:r>
              <a:rPr sz="3600" b="1" spc="-160" dirty="0">
                <a:solidFill>
                  <a:srgbClr val="0F243E"/>
                </a:solidFill>
                <a:latin typeface="Arial"/>
                <a:cs typeface="Arial"/>
              </a:rPr>
              <a:t>:</a:t>
            </a:r>
            <a:r>
              <a:rPr sz="3600" b="1" dirty="0">
                <a:solidFill>
                  <a:srgbClr val="0F243E"/>
                </a:solidFill>
                <a:latin typeface="Arial"/>
                <a:cs typeface="Arial"/>
              </a:rPr>
              <a:t>	</a:t>
            </a:r>
            <a:r>
              <a:rPr sz="3600" spc="-645" dirty="0">
                <a:solidFill>
                  <a:srgbClr val="0F243E"/>
                </a:solidFill>
                <a:latin typeface="Arial Black"/>
                <a:cs typeface="Arial Black"/>
              </a:rPr>
              <a:t>Rep</a:t>
            </a:r>
            <a:r>
              <a:rPr sz="3600" spc="-62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at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90" dirty="0">
                <a:solidFill>
                  <a:srgbClr val="0F243E"/>
                </a:solidFill>
                <a:latin typeface="Arial Black"/>
                <a:cs typeface="Arial Black"/>
              </a:rPr>
              <a:t>this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15" dirty="0">
                <a:solidFill>
                  <a:srgbClr val="0F243E"/>
                </a:solidFill>
                <a:latin typeface="Arial Black"/>
                <a:cs typeface="Arial Black"/>
              </a:rPr>
              <a:t>process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for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415" dirty="0">
                <a:solidFill>
                  <a:srgbClr val="0F243E"/>
                </a:solidFill>
                <a:latin typeface="Arial Black"/>
                <a:cs typeface="Arial Black"/>
              </a:rPr>
              <a:t>a</a:t>
            </a:r>
            <a:r>
              <a:rPr sz="3600" spc="-400" dirty="0">
                <a:solidFill>
                  <a:srgbClr val="0F243E"/>
                </a:solidFill>
                <a:latin typeface="Arial Black"/>
                <a:cs typeface="Arial Black"/>
              </a:rPr>
              <a:t>ll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00" dirty="0">
                <a:solidFill>
                  <a:srgbClr val="0F243E"/>
                </a:solidFill>
                <a:latin typeface="Arial Black"/>
                <a:cs typeface="Arial Black"/>
              </a:rPr>
              <a:t>th</a:t>
            </a:r>
            <a:r>
              <a:rPr sz="3600" spc="-715" dirty="0">
                <a:solidFill>
                  <a:srgbClr val="0F243E"/>
                </a:solidFill>
                <a:latin typeface="Arial Black"/>
                <a:cs typeface="Arial Black"/>
              </a:rPr>
              <a:t>e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655" dirty="0">
                <a:solidFill>
                  <a:srgbClr val="0F243E"/>
                </a:solidFill>
                <a:latin typeface="Arial Black"/>
                <a:cs typeface="Arial Black"/>
              </a:rPr>
              <a:t>elements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00" dirty="0">
                <a:solidFill>
                  <a:srgbClr val="0F243E"/>
                </a:solidFill>
                <a:latin typeface="Arial Black"/>
                <a:cs typeface="Arial Black"/>
              </a:rPr>
              <a:t>until</a:t>
            </a:r>
            <a:r>
              <a:rPr sz="3600" dirty="0">
                <a:solidFill>
                  <a:srgbClr val="0F243E"/>
                </a:solidFill>
                <a:latin typeface="Arial Black"/>
                <a:cs typeface="Arial Black"/>
              </a:rPr>
              <a:t>	</a:t>
            </a:r>
            <a:r>
              <a:rPr sz="3600" spc="-530" dirty="0">
                <a:solidFill>
                  <a:srgbClr val="0F243E"/>
                </a:solidFill>
                <a:latin typeface="Arial Black"/>
                <a:cs typeface="Arial Black"/>
              </a:rPr>
              <a:t>the  entire </a:t>
            </a:r>
            <a:r>
              <a:rPr sz="3600" spc="-38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600" spc="-55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600" spc="-24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600" spc="-5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7037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280" dirty="0">
                <a:solidFill>
                  <a:srgbClr val="0F243E"/>
                </a:solidFill>
                <a:latin typeface="Arial Black"/>
                <a:cs typeface="Arial Black"/>
              </a:rPr>
              <a:t>1 </a:t>
            </a: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92195"/>
          <a:ext cx="9877424" cy="838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4329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6579" y="50082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40520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6579" y="50082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26789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30217"/>
            <a:ext cx="49212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9485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8350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84105" y="3990543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4014342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9993" y="3990543"/>
            <a:ext cx="492125" cy="154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98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980692" y="3988130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8882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858882" y="40170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0692" y="3988130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37190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</a:t>
            </a:r>
            <a:r>
              <a:rPr spc="-32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057400"/>
            <a:ext cx="8662671" cy="32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28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sequential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search,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which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uses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2800" spc="-50" dirty="0">
                <a:solidFill>
                  <a:srgbClr val="404040"/>
                </a:solidFill>
                <a:cs typeface="Verdana"/>
              </a:rPr>
              <a:t>loop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step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through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an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starting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first</a:t>
            </a:r>
            <a:r>
              <a:rPr sz="2800" spc="4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element.</a:t>
            </a:r>
            <a:endParaRPr sz="2800" dirty="0">
              <a:cs typeface="Verdana"/>
            </a:endParaRPr>
          </a:p>
          <a:p>
            <a:pPr marL="469900" marR="328295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compares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each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being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searched  </a:t>
            </a:r>
            <a:r>
              <a:rPr sz="2800" spc="-225" dirty="0">
                <a:solidFill>
                  <a:srgbClr val="404040"/>
                </a:solidFill>
                <a:cs typeface="Verdana"/>
              </a:rPr>
              <a:t>for,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and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stops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when either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found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or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end of 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</a:t>
            </a:r>
            <a:r>
              <a:rPr sz="2800" spc="-75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35" dirty="0" smtClean="0">
                <a:solidFill>
                  <a:srgbClr val="404040"/>
                </a:solidFill>
                <a:cs typeface="Verdana"/>
              </a:rPr>
              <a:t>encountered.</a:t>
            </a:r>
            <a:endParaRPr lang="en-US" sz="2800" dirty="0">
              <a:cs typeface="Verdana"/>
            </a:endParaRPr>
          </a:p>
          <a:p>
            <a:pPr marL="469900" marR="328295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280" dirty="0" smtClean="0">
                <a:solidFill>
                  <a:srgbClr val="404040"/>
                </a:solidFill>
                <a:cs typeface="Verdana"/>
              </a:rPr>
              <a:t>If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value </a:t>
            </a:r>
            <a:r>
              <a:rPr sz="2800" spc="-95" dirty="0">
                <a:solidFill>
                  <a:srgbClr val="404040"/>
                </a:solidFill>
                <a:cs typeface="Verdana"/>
              </a:rPr>
              <a:t>being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searched </a:t>
            </a:r>
            <a:r>
              <a:rPr sz="2800" spc="-195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not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235" dirty="0">
                <a:solidFill>
                  <a:srgbClr val="404040"/>
                </a:solidFill>
                <a:cs typeface="Verdana"/>
              </a:rPr>
              <a:t>array,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algorithm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will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unsuccessfully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05" dirty="0">
                <a:solidFill>
                  <a:srgbClr val="404040"/>
                </a:solidFill>
                <a:cs typeface="Verdana"/>
              </a:rPr>
              <a:t>end of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245" dirty="0">
                <a:solidFill>
                  <a:srgbClr val="404040"/>
                </a:solidFill>
                <a:cs typeface="Verdana"/>
              </a:rPr>
              <a:t>array.</a:t>
            </a:r>
            <a:endParaRPr sz="2400" dirty="0"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2964" y="3985386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59889" y="4010342"/>
          <a:ext cx="4563745" cy="164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37">
                <a:tc>
                  <a:txBody>
                    <a:bodyPr/>
                    <a:lstStyle/>
                    <a:p>
                      <a:pPr marR="666115" algn="ctr">
                        <a:lnSpc>
                          <a:spcPts val="2690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ts val="2595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55">
                <a:tc>
                  <a:txBody>
                    <a:bodyPr/>
                    <a:lstStyle/>
                    <a:p>
                      <a:pPr marR="664845" algn="ctr">
                        <a:lnSpc>
                          <a:spcPts val="2455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Sorted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9060" algn="ctr">
                        <a:lnSpc>
                          <a:spcPts val="236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i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ts val="254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j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965" algn="ctr">
                        <a:lnSpc>
                          <a:spcPts val="2450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min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59889" y="4010342"/>
          <a:ext cx="4700270" cy="160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837">
                <a:tc>
                  <a:txBody>
                    <a:bodyPr/>
                    <a:lstStyle/>
                    <a:p>
                      <a:pPr marR="733425" algn="ctr">
                        <a:lnSpc>
                          <a:spcPts val="2690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ts val="2595"/>
                        </a:lnSpc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041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68">
                <a:tc>
                  <a:txBody>
                    <a:bodyPr/>
                    <a:lstStyle/>
                    <a:p>
                      <a:pPr marR="731520" algn="ctr">
                        <a:lnSpc>
                          <a:spcPts val="2455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Sorted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236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i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2955" algn="ctr">
                        <a:lnSpc>
                          <a:spcPts val="2540"/>
                        </a:lnSpc>
                      </a:pPr>
                      <a:r>
                        <a:rPr sz="2300" b="1" dirty="0">
                          <a:latin typeface="Calibri"/>
                          <a:cs typeface="Calibri"/>
                        </a:rPr>
                        <a:t>j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0415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2300" b="1" dirty="0">
                          <a:latin typeface="Wingdings 3"/>
                          <a:cs typeface="Wingdings 3"/>
                        </a:rPr>
                        <a:t></a:t>
                      </a:r>
                      <a:endParaRPr sz="2300">
                        <a:latin typeface="Wingdings 3"/>
                        <a:cs typeface="Wingdings 3"/>
                      </a:endParaRPr>
                    </a:p>
                  </a:txBody>
                  <a:tcPr marL="0" marR="0" marT="768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685" algn="ctr">
                        <a:lnSpc>
                          <a:spcPts val="2450"/>
                        </a:lnSpc>
                      </a:pPr>
                      <a:r>
                        <a:rPr sz="2300" b="1" spc="-5" dirty="0">
                          <a:latin typeface="Calibri"/>
                          <a:cs typeface="Calibri"/>
                        </a:rPr>
                        <a:t>min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7085" y="3980815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84740" y="3916502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78939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121" y="397649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62573" y="3976496"/>
            <a:ext cx="492759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3818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545" y="3916502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8350" y="3940886"/>
            <a:ext cx="492125" cy="156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0433" y="3916502"/>
            <a:ext cx="49212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3286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Linear</a:t>
            </a:r>
            <a:r>
              <a:rPr spc="-320" dirty="0"/>
              <a:t> </a:t>
            </a:r>
            <a:r>
              <a:rPr spc="-270" dirty="0"/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2" y="2628139"/>
            <a:ext cx="8477251" cy="229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26364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2800" spc="-175" dirty="0" smtClean="0">
                <a:solidFill>
                  <a:srgbClr val="404040"/>
                </a:solidFill>
                <a:cs typeface="Verdana"/>
              </a:rPr>
              <a:t>Since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elements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are </a:t>
            </a:r>
            <a:r>
              <a:rPr sz="2800" spc="-140" dirty="0">
                <a:solidFill>
                  <a:srgbClr val="404040"/>
                </a:solidFill>
                <a:cs typeface="Verdana"/>
              </a:rPr>
              <a:t>stored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order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searching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linear </a:t>
            </a:r>
            <a:r>
              <a:rPr sz="2800" spc="-114" dirty="0">
                <a:solidFill>
                  <a:srgbClr val="404040"/>
                </a:solidFill>
                <a:cs typeface="Verdana"/>
              </a:rPr>
              <a:t>order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make </a:t>
            </a:r>
            <a:r>
              <a:rPr sz="28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200" dirty="0">
                <a:solidFill>
                  <a:srgbClr val="404040"/>
                </a:solidFill>
                <a:cs typeface="Verdana"/>
              </a:rPr>
              <a:t>easy </a:t>
            </a:r>
            <a:r>
              <a:rPr sz="2800" spc="-110" dirty="0">
                <a:solidFill>
                  <a:srgbClr val="404040"/>
                </a:solidFill>
                <a:cs typeface="Verdana"/>
              </a:rPr>
              <a:t>and 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efficient.</a:t>
            </a:r>
            <a:endParaRPr sz="28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28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65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204" dirty="0">
                <a:solidFill>
                  <a:srgbClr val="404040"/>
                </a:solidFill>
                <a:cs typeface="Verdana"/>
              </a:rPr>
              <a:t>may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successful </a:t>
            </a:r>
            <a:r>
              <a:rPr sz="2800" spc="-85" dirty="0">
                <a:solidFill>
                  <a:srgbClr val="404040"/>
                </a:solidFill>
                <a:cs typeface="Verdana"/>
              </a:rPr>
              <a:t>or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unsuccessfully.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That </a:t>
            </a:r>
            <a:r>
              <a:rPr sz="2800" spc="-225" dirty="0">
                <a:solidFill>
                  <a:srgbClr val="404040"/>
                </a:solidFill>
                <a:cs typeface="Verdana"/>
              </a:rPr>
              <a:t>is, </a:t>
            </a:r>
            <a:r>
              <a:rPr sz="2800" spc="-130" dirty="0">
                <a:solidFill>
                  <a:srgbClr val="404040"/>
                </a:solidFill>
                <a:cs typeface="Verdana"/>
              </a:rPr>
              <a:t>if 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35" dirty="0">
                <a:solidFill>
                  <a:srgbClr val="404040"/>
                </a:solidFill>
                <a:cs typeface="Verdana"/>
              </a:rPr>
              <a:t>required </a:t>
            </a:r>
            <a:r>
              <a:rPr sz="2800" spc="-150" dirty="0">
                <a:solidFill>
                  <a:srgbClr val="404040"/>
                </a:solidFill>
                <a:cs typeface="Verdana"/>
              </a:rPr>
              <a:t>element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90" dirty="0">
                <a:solidFill>
                  <a:srgbClr val="404040"/>
                </a:solidFill>
                <a:cs typeface="Verdana"/>
              </a:rPr>
              <a:t>found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them </a:t>
            </a:r>
            <a:r>
              <a:rPr sz="28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28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2800" spc="-160" dirty="0">
                <a:solidFill>
                  <a:srgbClr val="404040"/>
                </a:solidFill>
                <a:cs typeface="Verdana"/>
              </a:rPr>
              <a:t>successful  </a:t>
            </a:r>
            <a:r>
              <a:rPr sz="2800" spc="-120" dirty="0">
                <a:solidFill>
                  <a:srgbClr val="404040"/>
                </a:solidFill>
                <a:cs typeface="Verdana"/>
              </a:rPr>
              <a:t>other </a:t>
            </a:r>
            <a:r>
              <a:rPr sz="2800" spc="-180" dirty="0">
                <a:solidFill>
                  <a:srgbClr val="404040"/>
                </a:solidFill>
                <a:cs typeface="Verdana"/>
              </a:rPr>
              <a:t>wise </a:t>
            </a:r>
            <a:r>
              <a:rPr sz="28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2800" spc="-190" dirty="0">
                <a:solidFill>
                  <a:srgbClr val="404040"/>
                </a:solidFill>
                <a:cs typeface="Verdana"/>
              </a:rPr>
              <a:t>is</a:t>
            </a:r>
            <a:r>
              <a:rPr sz="2800" spc="-50" dirty="0">
                <a:solidFill>
                  <a:srgbClr val="404040"/>
                </a:solidFill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cs typeface="Verdana"/>
              </a:rPr>
              <a:t>unsuccessfully</a:t>
            </a:r>
            <a:r>
              <a:rPr sz="2400" spc="-18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5900" y="3937761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37140" y="39377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7858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7918" y="3937761"/>
            <a:ext cx="492125" cy="152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3429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80784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30" dirty="0">
                <a:solidFill>
                  <a:srgbClr val="0F243E"/>
                </a:solidFill>
                <a:latin typeface="Arial Black"/>
                <a:cs typeface="Arial Black"/>
              </a:rPr>
              <a:t>Smallest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57918" y="3940886"/>
            <a:ext cx="492125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39509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95" dirty="0">
                <a:solidFill>
                  <a:srgbClr val="0F243E"/>
                </a:solidFill>
                <a:latin typeface="Arial Black"/>
                <a:cs typeface="Arial Black"/>
              </a:rPr>
              <a:t>Swap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71952" y="3988130"/>
            <a:ext cx="82804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2461" y="394088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34118" y="3903345"/>
            <a:ext cx="49212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62553" y="4004817"/>
            <a:ext cx="829944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8857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662553" y="4004817"/>
            <a:ext cx="829944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98383" y="3959733"/>
            <a:ext cx="492125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35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8540" y="3937761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3534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2111" y="3903345"/>
            <a:ext cx="124269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Un</a:t>
            </a:r>
            <a:r>
              <a:rPr sz="2300" b="1" spc="-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Sorted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11455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80" dirty="0">
                <a:solidFill>
                  <a:srgbClr val="0F243E"/>
                </a:solidFill>
                <a:latin typeface="Arial Black"/>
                <a:cs typeface="Arial Black"/>
              </a:rPr>
              <a:t>Un</a:t>
            </a:r>
            <a:r>
              <a:rPr sz="3100" spc="-204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7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653534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7255" y="3903345"/>
            <a:ext cx="492125" cy="146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90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35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min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37350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100" dirty="0">
                <a:solidFill>
                  <a:srgbClr val="0F243E"/>
                </a:solidFill>
                <a:latin typeface="Arial"/>
                <a:cs typeface="Arial"/>
              </a:rPr>
              <a:t>Array </a:t>
            </a:r>
            <a:r>
              <a:rPr sz="3100" b="1" spc="-295" dirty="0">
                <a:solidFill>
                  <a:srgbClr val="0F243E"/>
                </a:solidFill>
                <a:latin typeface="Arial"/>
                <a:cs typeface="Arial"/>
              </a:rPr>
              <a:t>is </a:t>
            </a:r>
            <a:r>
              <a:rPr sz="3100" b="1" spc="-229" dirty="0">
                <a:solidFill>
                  <a:srgbClr val="0F243E"/>
                </a:solidFill>
                <a:latin typeface="Arial"/>
                <a:cs typeface="Arial"/>
              </a:rPr>
              <a:t>now</a:t>
            </a:r>
            <a:r>
              <a:rPr sz="3100" b="1" spc="-1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254" dirty="0">
                <a:solidFill>
                  <a:srgbClr val="0F243E"/>
                </a:solidFill>
                <a:latin typeface="Arial"/>
                <a:cs typeface="Arial"/>
              </a:rPr>
              <a:t>sorted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3041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80709" y="3903345"/>
            <a:ext cx="82804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Sor</a:t>
            </a:r>
            <a:r>
              <a:rPr sz="2300" b="1" spc="-25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ed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294498" y="1032510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972438"/>
            <a:ext cx="23387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b="1" spc="-225" dirty="0">
                <a:solidFill>
                  <a:srgbClr val="0F243E"/>
                </a:solidFill>
                <a:latin typeface="Arial"/>
                <a:cs typeface="Arial"/>
              </a:rPr>
              <a:t>Example</a:t>
            </a:r>
            <a:r>
              <a:rPr sz="3100" b="1" spc="-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100" b="1" spc="-35" dirty="0">
                <a:solidFill>
                  <a:srgbClr val="0F243E"/>
                </a:solidFill>
                <a:latin typeface="Arial"/>
                <a:cs typeface="Arial"/>
              </a:rPr>
              <a:t>2:</a:t>
            </a:r>
            <a:endParaRPr sz="3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294498" y="1940305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94498" y="2848101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294498" y="3712717"/>
          <a:ext cx="4572000" cy="70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294498" y="4620514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294498" y="5528309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3762" y="3131692"/>
          <a:ext cx="457200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spc="-5" dirty="0">
                          <a:latin typeface="Calibri"/>
                          <a:cs typeface="Calibri"/>
                        </a:rPr>
                        <a:t>11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9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7858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Advantages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4" y="2628138"/>
            <a:ext cx="8547735" cy="211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36854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536575" algn="l"/>
              </a:tabLst>
            </a:pPr>
            <a:r>
              <a:rPr sz="32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linear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50" dirty="0">
                <a:solidFill>
                  <a:srgbClr val="404040"/>
                </a:solidFill>
                <a:cs typeface="Verdana"/>
              </a:rPr>
              <a:t>simple </a:t>
            </a:r>
            <a:r>
              <a:rPr sz="3200" spc="-60" dirty="0">
                <a:solidFill>
                  <a:srgbClr val="404040"/>
                </a:solidFill>
                <a:cs typeface="Verdana"/>
              </a:rPr>
              <a:t>- </a:t>
            </a:r>
            <a:r>
              <a:rPr sz="3200" spc="-305" dirty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very </a:t>
            </a:r>
            <a:r>
              <a:rPr sz="3200" spc="-200" dirty="0">
                <a:solidFill>
                  <a:srgbClr val="404040"/>
                </a:solidFill>
                <a:cs typeface="Verdana"/>
              </a:rPr>
              <a:t>easy </a:t>
            </a:r>
            <a:r>
              <a:rPr sz="3200" spc="-90" dirty="0" smtClean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135" dirty="0" smtClean="0">
                <a:solidFill>
                  <a:srgbClr val="404040"/>
                </a:solidFill>
                <a:cs typeface="Verdana"/>
              </a:rPr>
              <a:t>understand 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and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implement</a:t>
            </a:r>
            <a:endParaRPr sz="32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445134" algn="l"/>
              </a:tabLst>
            </a:pPr>
            <a:r>
              <a:rPr sz="32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does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not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require the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data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85" dirty="0">
                <a:solidFill>
                  <a:srgbClr val="404040"/>
                </a:solidFill>
                <a:cs typeface="Verdana"/>
              </a:rPr>
              <a:t>array </a:t>
            </a:r>
            <a:r>
              <a:rPr sz="32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85" dirty="0">
                <a:solidFill>
                  <a:srgbClr val="404040"/>
                </a:solidFill>
                <a:cs typeface="Verdana"/>
              </a:rPr>
              <a:t>be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stored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180" dirty="0">
                <a:solidFill>
                  <a:srgbClr val="404040"/>
                </a:solidFill>
                <a:cs typeface="Verdana"/>
              </a:rPr>
              <a:t>any 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particular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14" dirty="0">
                <a:solidFill>
                  <a:srgbClr val="404040"/>
                </a:solidFill>
                <a:cs typeface="Verdana"/>
              </a:rPr>
              <a:t>order</a:t>
            </a:r>
            <a:endParaRPr sz="3200" dirty="0">
              <a:cs typeface="Verdan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798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7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70" dirty="0">
                <a:solidFill>
                  <a:srgbClr val="0F243E"/>
                </a:solidFill>
                <a:latin typeface="Arial Black"/>
                <a:cs typeface="Arial Black"/>
              </a:rPr>
              <a:t>2nd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given 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13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2 9 4 18 45 37</a:t>
            </a:r>
            <a:r>
              <a:rPr sz="3200" b="1" spc="-2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d)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2 4 9 13 18 45 37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732256"/>
            <a:ext cx="11777980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452120" algn="l"/>
              </a:tabLst>
            </a:pPr>
            <a:r>
              <a:rPr sz="3200" spc="-345" dirty="0">
                <a:solidFill>
                  <a:srgbClr val="0F243E"/>
                </a:solidFill>
                <a:latin typeface="Arial Black"/>
                <a:cs typeface="Arial Black"/>
              </a:rPr>
              <a:t>What </a:t>
            </a:r>
            <a:r>
              <a:rPr sz="3200" spc="-495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515" dirty="0">
                <a:solidFill>
                  <a:srgbClr val="0F243E"/>
                </a:solidFill>
                <a:latin typeface="Arial Black"/>
                <a:cs typeface="Arial Black"/>
              </a:rPr>
              <a:t>output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530" dirty="0">
                <a:solidFill>
                  <a:srgbClr val="0F243E"/>
                </a:solidFill>
                <a:latin typeface="Arial Black"/>
                <a:cs typeface="Arial Black"/>
              </a:rPr>
              <a:t>selection </a:t>
            </a: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sort </a:t>
            </a:r>
            <a:r>
              <a:rPr sz="3200" spc="-450" dirty="0">
                <a:solidFill>
                  <a:srgbClr val="0F243E"/>
                </a:solidFill>
                <a:latin typeface="Arial Black"/>
                <a:cs typeface="Arial Black"/>
              </a:rPr>
              <a:t>after </a:t>
            </a:r>
            <a:r>
              <a:rPr sz="3200" spc="-57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370" dirty="0">
                <a:solidFill>
                  <a:srgbClr val="0F243E"/>
                </a:solidFill>
                <a:latin typeface="Arial Black"/>
                <a:cs typeface="Arial Black"/>
              </a:rPr>
              <a:t>2nd </a:t>
            </a:r>
            <a:r>
              <a:rPr sz="3200" spc="-434" dirty="0">
                <a:solidFill>
                  <a:srgbClr val="0F243E"/>
                </a:solidFill>
                <a:latin typeface="Arial Black"/>
                <a:cs typeface="Arial Black"/>
              </a:rPr>
              <a:t>iteration </a:t>
            </a:r>
            <a:r>
              <a:rPr sz="3200" spc="-440" dirty="0">
                <a:solidFill>
                  <a:srgbClr val="0F243E"/>
                </a:solidFill>
                <a:latin typeface="Arial Black"/>
                <a:cs typeface="Arial Black"/>
              </a:rPr>
              <a:t>given  </a:t>
            </a:r>
            <a:r>
              <a:rPr sz="3200" spc="-565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200" spc="-409" dirty="0">
                <a:solidFill>
                  <a:srgbClr val="0F243E"/>
                </a:solidFill>
                <a:latin typeface="Arial Black"/>
                <a:cs typeface="Arial Black"/>
              </a:rPr>
              <a:t>following </a:t>
            </a:r>
            <a:r>
              <a:rPr sz="3200" spc="-560" dirty="0">
                <a:solidFill>
                  <a:srgbClr val="0F243E"/>
                </a:solidFill>
                <a:latin typeface="Arial Black"/>
                <a:cs typeface="Arial Black"/>
              </a:rPr>
              <a:t>sequence </a:t>
            </a:r>
            <a:r>
              <a:rPr sz="3200" spc="-39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200" spc="-475" dirty="0">
                <a:solidFill>
                  <a:srgbClr val="0F243E"/>
                </a:solidFill>
                <a:latin typeface="Arial Black"/>
                <a:cs typeface="Arial Black"/>
              </a:rPr>
              <a:t>numbers: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13 </a:t>
            </a:r>
            <a:r>
              <a:rPr sz="3200" b="1" spc="70" dirty="0">
                <a:solidFill>
                  <a:srgbClr val="0F243E"/>
                </a:solidFill>
                <a:latin typeface="Arial"/>
                <a:cs typeface="Arial"/>
              </a:rPr>
              <a:t>2 9 4 18 45 37</a:t>
            </a:r>
            <a:r>
              <a:rPr sz="3200" b="1" spc="-22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0F243E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a)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2 4 9 13 18 37 45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85"/>
              </a:spcBef>
            </a:pPr>
            <a:r>
              <a:rPr sz="3200" spc="-340" dirty="0">
                <a:solidFill>
                  <a:srgbClr val="0F243E"/>
                </a:solidFill>
                <a:latin typeface="Arial Black"/>
                <a:cs typeface="Arial Black"/>
              </a:rPr>
              <a:t>b)  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2 9 4 13 18 37 45</a:t>
            </a:r>
            <a:r>
              <a:rPr sz="3200" spc="48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  <a:tabLst>
                <a:tab pos="1039494" algn="l"/>
              </a:tabLst>
            </a:pPr>
            <a:r>
              <a:rPr sz="3200" spc="-520" dirty="0">
                <a:solidFill>
                  <a:srgbClr val="0F243E"/>
                </a:solidFill>
                <a:latin typeface="Arial Black"/>
                <a:cs typeface="Arial Black"/>
              </a:rPr>
              <a:t>c)	</a:t>
            </a:r>
            <a:r>
              <a:rPr sz="3200" spc="-285" dirty="0">
                <a:solidFill>
                  <a:srgbClr val="0F243E"/>
                </a:solidFill>
                <a:latin typeface="Arial Black"/>
                <a:cs typeface="Arial Black"/>
              </a:rPr>
              <a:t>13 2 4 9 18 45 37 </a:t>
            </a:r>
            <a:r>
              <a:rPr sz="3200" spc="-18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200" spc="-290" dirty="0">
                <a:solidFill>
                  <a:srgbClr val="0F243E"/>
                </a:solidFill>
                <a:latin typeface="Arial Black"/>
                <a:cs typeface="Arial Black"/>
              </a:rPr>
              <a:t>63</a:t>
            </a:r>
            <a:endParaRPr sz="3200">
              <a:latin typeface="Arial Black"/>
              <a:cs typeface="Arial Black"/>
            </a:endParaRPr>
          </a:p>
          <a:p>
            <a:pPr marL="525780">
              <a:lnSpc>
                <a:spcPct val="100000"/>
              </a:lnSpc>
              <a:spcBef>
                <a:spcPts val="2690"/>
              </a:spcBef>
            </a:pPr>
            <a:r>
              <a:rPr sz="3200" b="1" spc="-150" dirty="0">
                <a:solidFill>
                  <a:srgbClr val="FF0000"/>
                </a:solidFill>
                <a:latin typeface="Arial"/>
                <a:cs typeface="Arial"/>
              </a:rPr>
              <a:t>d)  </a:t>
            </a:r>
            <a:r>
              <a:rPr sz="3200" b="1" spc="70" dirty="0">
                <a:solidFill>
                  <a:srgbClr val="FF0000"/>
                </a:solidFill>
                <a:latin typeface="Arial"/>
                <a:cs typeface="Arial"/>
              </a:rPr>
              <a:t>2 4 9 13 18 45 37</a:t>
            </a:r>
            <a:r>
              <a:rPr sz="3200" b="1" spc="-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75" dirty="0">
                <a:solidFill>
                  <a:srgbClr val="FF0000"/>
                </a:solidFill>
                <a:latin typeface="Arial"/>
                <a:cs typeface="Arial"/>
              </a:rPr>
              <a:t>63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87" y="100330"/>
            <a:ext cx="2616720" cy="41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046" y="972438"/>
            <a:ext cx="9378315" cy="210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b="1" spc="-285" dirty="0">
                <a:solidFill>
                  <a:srgbClr val="0F243E"/>
                </a:solidFill>
                <a:latin typeface="Arial"/>
                <a:cs typeface="Arial"/>
              </a:rPr>
              <a:t>Time </a:t>
            </a:r>
            <a:r>
              <a:rPr sz="3100" b="1" spc="-204" dirty="0">
                <a:solidFill>
                  <a:srgbClr val="0F243E"/>
                </a:solidFill>
                <a:latin typeface="Arial"/>
                <a:cs typeface="Arial"/>
              </a:rPr>
              <a:t>Complexity: 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O(n</a:t>
            </a:r>
            <a:r>
              <a:rPr sz="3075" spc="-375" baseline="25745" dirty="0">
                <a:solidFill>
                  <a:srgbClr val="0F243E"/>
                </a:solidFill>
                <a:latin typeface="Arial Black"/>
                <a:cs typeface="Arial Black"/>
              </a:rPr>
              <a:t>2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) </a:t>
            </a:r>
            <a:r>
              <a:rPr sz="3100" spc="-535" dirty="0">
                <a:solidFill>
                  <a:srgbClr val="0F243E"/>
                </a:solidFill>
                <a:latin typeface="Arial Black"/>
                <a:cs typeface="Arial Black"/>
              </a:rPr>
              <a:t>as </a:t>
            </a:r>
            <a:r>
              <a:rPr sz="3100" spc="-500" dirty="0">
                <a:solidFill>
                  <a:srgbClr val="0F243E"/>
                </a:solidFill>
                <a:latin typeface="Arial Black"/>
                <a:cs typeface="Arial Black"/>
              </a:rPr>
              <a:t>there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are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100" spc="-545" dirty="0">
                <a:solidFill>
                  <a:srgbClr val="0F243E"/>
                </a:solidFill>
                <a:latin typeface="Arial Black"/>
                <a:cs typeface="Arial Black"/>
              </a:rPr>
              <a:t>nested</a:t>
            </a:r>
            <a:r>
              <a:rPr sz="3100" spc="-6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445" dirty="0">
                <a:solidFill>
                  <a:srgbClr val="0F243E"/>
                </a:solidFill>
                <a:latin typeface="Arial Black"/>
                <a:cs typeface="Arial Black"/>
              </a:rPr>
              <a:t>loops</a:t>
            </a:r>
            <a:endParaRPr sz="3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buClr>
                <a:srgbClr val="0F243E"/>
              </a:buClr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243E"/>
              </a:buClr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489584" indent="-43942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90220" algn="l"/>
              </a:tabLst>
            </a:pPr>
            <a:r>
              <a:rPr sz="3100" spc="-505" dirty="0">
                <a:solidFill>
                  <a:srgbClr val="0F243E"/>
                </a:solidFill>
                <a:latin typeface="Arial Black"/>
                <a:cs typeface="Arial Black"/>
              </a:rPr>
              <a:t>Example </a:t>
            </a:r>
            <a:r>
              <a:rPr sz="3100" spc="-380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worst</a:t>
            </a:r>
            <a:r>
              <a:rPr sz="3100" spc="-67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580" dirty="0">
                <a:solidFill>
                  <a:srgbClr val="0F243E"/>
                </a:solidFill>
                <a:latin typeface="Arial Black"/>
                <a:cs typeface="Arial Black"/>
              </a:rPr>
              <a:t>case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8549" y="4184650"/>
          <a:ext cx="9877424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808" y="2687827"/>
            <a:ext cx="560832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0" spc="-1205" dirty="0">
                <a:solidFill>
                  <a:srgbClr val="0F243E"/>
                </a:solidFill>
                <a:latin typeface="Arial Black"/>
                <a:cs typeface="Arial Black"/>
              </a:rPr>
              <a:t>Insertion</a:t>
            </a:r>
            <a:r>
              <a:rPr sz="8000" b="0" spc="-409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8000" b="0" spc="-1220" dirty="0">
                <a:solidFill>
                  <a:srgbClr val="0F243E"/>
                </a:solidFill>
                <a:latin typeface="Arial Black"/>
                <a:cs typeface="Arial Black"/>
              </a:rPr>
              <a:t>Sort</a:t>
            </a:r>
            <a:endParaRPr sz="8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62812"/>
            <a:ext cx="11777345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 algn="just">
              <a:lnSpc>
                <a:spcPct val="150000"/>
              </a:lnSpc>
              <a:spcBef>
                <a:spcPts val="100"/>
              </a:spcBef>
              <a:buSzPct val="98148"/>
              <a:buFont typeface="Wingdings"/>
              <a:buChar char=""/>
              <a:tabLst>
                <a:tab pos="624840" algn="l"/>
              </a:tabLst>
            </a:pPr>
            <a:r>
              <a:rPr sz="5400" b="1" spc="-409" dirty="0">
                <a:solidFill>
                  <a:srgbClr val="0F243E"/>
                </a:solidFill>
                <a:latin typeface="Arial"/>
                <a:cs typeface="Arial"/>
              </a:rPr>
              <a:t>Insertion </a:t>
            </a:r>
            <a:r>
              <a:rPr sz="5400" b="1" spc="-509" dirty="0">
                <a:solidFill>
                  <a:srgbClr val="0F243E"/>
                </a:solidFill>
                <a:latin typeface="Arial"/>
                <a:cs typeface="Arial"/>
              </a:rPr>
              <a:t>sort </a:t>
            </a:r>
            <a:r>
              <a:rPr sz="5400" spc="-830" dirty="0">
                <a:solidFill>
                  <a:srgbClr val="0F243E"/>
                </a:solidFill>
                <a:latin typeface="Arial Black"/>
                <a:cs typeface="Arial Black"/>
              </a:rPr>
              <a:t>is </a:t>
            </a:r>
            <a:r>
              <a:rPr sz="5400" spc="-600" dirty="0">
                <a:solidFill>
                  <a:srgbClr val="0F243E"/>
                </a:solidFill>
                <a:latin typeface="Arial Black"/>
                <a:cs typeface="Arial Black"/>
              </a:rPr>
              <a:t>a </a:t>
            </a:r>
            <a:r>
              <a:rPr sz="5400" spc="-850" dirty="0">
                <a:solidFill>
                  <a:srgbClr val="0F243E"/>
                </a:solidFill>
                <a:latin typeface="Arial Black"/>
                <a:cs typeface="Arial Black"/>
              </a:rPr>
              <a:t>simple </a:t>
            </a:r>
            <a:r>
              <a:rPr sz="5400" spc="-765" dirty="0">
                <a:solidFill>
                  <a:srgbClr val="0F243E"/>
                </a:solidFill>
                <a:latin typeface="Arial Black"/>
                <a:cs typeface="Arial Black"/>
              </a:rPr>
              <a:t>sorting  </a:t>
            </a:r>
            <a:r>
              <a:rPr sz="5400" spc="-730" dirty="0">
                <a:solidFill>
                  <a:srgbClr val="0F243E"/>
                </a:solidFill>
                <a:latin typeface="Arial Black"/>
                <a:cs typeface="Arial Black"/>
              </a:rPr>
              <a:t>algorithm </a:t>
            </a:r>
            <a:r>
              <a:rPr sz="5400" spc="-894" dirty="0">
                <a:solidFill>
                  <a:srgbClr val="0F243E"/>
                </a:solidFill>
                <a:latin typeface="Arial Black"/>
                <a:cs typeface="Arial Black"/>
              </a:rPr>
              <a:t>that </a:t>
            </a:r>
            <a:r>
              <a:rPr sz="5400" spc="-950" dirty="0">
                <a:solidFill>
                  <a:srgbClr val="0F243E"/>
                </a:solidFill>
                <a:latin typeface="Arial Black"/>
                <a:cs typeface="Arial Black"/>
              </a:rPr>
              <a:t>works the </a:t>
            </a:r>
            <a:r>
              <a:rPr sz="5400" spc="-835" dirty="0">
                <a:solidFill>
                  <a:srgbClr val="0F243E"/>
                </a:solidFill>
                <a:latin typeface="Arial Black"/>
                <a:cs typeface="Arial Black"/>
              </a:rPr>
              <a:t>way </a:t>
            </a:r>
            <a:r>
              <a:rPr sz="5400" spc="-1100" dirty="0">
                <a:solidFill>
                  <a:srgbClr val="0F243E"/>
                </a:solidFill>
                <a:latin typeface="Arial Black"/>
                <a:cs typeface="Arial Black"/>
              </a:rPr>
              <a:t>we </a:t>
            </a:r>
            <a:r>
              <a:rPr sz="5400" spc="-880" dirty="0">
                <a:solidFill>
                  <a:srgbClr val="0F243E"/>
                </a:solidFill>
                <a:latin typeface="Arial Black"/>
                <a:cs typeface="Arial Black"/>
              </a:rPr>
              <a:t>sort  </a:t>
            </a:r>
            <a:r>
              <a:rPr sz="5400" spc="-615" dirty="0">
                <a:solidFill>
                  <a:srgbClr val="0F243E"/>
                </a:solidFill>
                <a:latin typeface="Arial Black"/>
                <a:cs typeface="Arial Black"/>
              </a:rPr>
              <a:t>playing </a:t>
            </a:r>
            <a:r>
              <a:rPr sz="5400" spc="-830" dirty="0">
                <a:solidFill>
                  <a:srgbClr val="0F243E"/>
                </a:solidFill>
                <a:latin typeface="Arial Black"/>
                <a:cs typeface="Arial Black"/>
              </a:rPr>
              <a:t>cards </a:t>
            </a:r>
            <a:r>
              <a:rPr sz="5400" spc="-605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5400" spc="-675" dirty="0">
                <a:solidFill>
                  <a:srgbClr val="0F243E"/>
                </a:solidFill>
                <a:latin typeface="Arial Black"/>
                <a:cs typeface="Arial Black"/>
              </a:rPr>
              <a:t>our</a:t>
            </a:r>
            <a:r>
              <a:rPr sz="5400" spc="11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5400" spc="-705" dirty="0">
                <a:solidFill>
                  <a:srgbClr val="0F243E"/>
                </a:solidFill>
                <a:latin typeface="Arial Black"/>
                <a:cs typeface="Arial Black"/>
              </a:rPr>
              <a:t>hands.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652734"/>
            <a:ext cx="11777980" cy="5107305"/>
          </a:xfrm>
          <a:prstGeom prst="rect">
            <a:avLst/>
          </a:prstGeom>
        </p:spPr>
        <p:txBody>
          <a:bodyPr vert="horz" wrap="square" lIns="0" tIns="26479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2085"/>
              </a:spcBef>
              <a:buFont typeface="Wingdings"/>
              <a:buChar char=""/>
              <a:tabLst>
                <a:tab pos="452120" algn="l"/>
              </a:tabLst>
            </a:pPr>
            <a:r>
              <a:rPr sz="3300" b="1" spc="-195" dirty="0">
                <a:solidFill>
                  <a:srgbClr val="0F243E"/>
                </a:solidFill>
                <a:latin typeface="Arial"/>
                <a:cs typeface="Arial"/>
              </a:rPr>
              <a:t>Algorithm:</a:t>
            </a:r>
            <a:endParaRPr sz="3300">
              <a:latin typeface="Arial"/>
              <a:cs typeface="Arial"/>
            </a:endParaRPr>
          </a:p>
          <a:p>
            <a:pPr marL="451484" indent="-439420">
              <a:lnSpc>
                <a:spcPct val="100000"/>
              </a:lnSpc>
              <a:spcBef>
                <a:spcPts val="198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Step1: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Compare </a:t>
            </a:r>
            <a:r>
              <a:rPr sz="3300" spc="-545" dirty="0">
                <a:solidFill>
                  <a:srgbClr val="0F243E"/>
                </a:solidFill>
                <a:latin typeface="Arial Black"/>
                <a:cs typeface="Arial Black"/>
              </a:rPr>
              <a:t>each </a:t>
            </a:r>
            <a:r>
              <a:rPr sz="3300" spc="-325" dirty="0">
                <a:solidFill>
                  <a:srgbClr val="0F243E"/>
                </a:solidFill>
                <a:latin typeface="Arial Black"/>
                <a:cs typeface="Arial Black"/>
              </a:rPr>
              <a:t>pair </a:t>
            </a:r>
            <a:r>
              <a:rPr sz="3300" spc="-405" dirty="0">
                <a:solidFill>
                  <a:srgbClr val="0F243E"/>
                </a:solidFill>
                <a:latin typeface="Arial Black"/>
                <a:cs typeface="Arial Black"/>
              </a:rPr>
              <a:t>of </a:t>
            </a:r>
            <a:r>
              <a:rPr sz="3300" spc="-484" dirty="0">
                <a:solidFill>
                  <a:srgbClr val="0F243E"/>
                </a:solidFill>
                <a:latin typeface="Arial Black"/>
                <a:cs typeface="Arial Black"/>
              </a:rPr>
              <a:t>adjacent </a:t>
            </a:r>
            <a:r>
              <a:rPr sz="3300" spc="-605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300" spc="-370" dirty="0">
                <a:solidFill>
                  <a:srgbClr val="0F243E"/>
                </a:solidFill>
                <a:latin typeface="Arial Black"/>
                <a:cs typeface="Arial Black"/>
              </a:rPr>
              <a:t>in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</a:t>
            </a:r>
            <a:r>
              <a:rPr sz="3300" spc="-75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15" dirty="0">
                <a:solidFill>
                  <a:srgbClr val="0F243E"/>
                </a:solidFill>
                <a:latin typeface="Arial Black"/>
                <a:cs typeface="Arial Black"/>
              </a:rPr>
              <a:t>list</a:t>
            </a:r>
            <a:endParaRPr sz="3300">
              <a:latin typeface="Arial Black"/>
              <a:cs typeface="Arial Black"/>
            </a:endParaRPr>
          </a:p>
          <a:p>
            <a:pPr marL="451484" marR="6985" indent="-439420">
              <a:lnSpc>
                <a:spcPct val="130100"/>
              </a:lnSpc>
              <a:spcBef>
                <a:spcPts val="785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Step2: </a:t>
            </a:r>
            <a:r>
              <a:rPr sz="3300" spc="-555" dirty="0">
                <a:solidFill>
                  <a:srgbClr val="0F243E"/>
                </a:solidFill>
                <a:latin typeface="Arial Black"/>
                <a:cs typeface="Arial Black"/>
              </a:rPr>
              <a:t>Insert </a:t>
            </a:r>
            <a:r>
              <a:rPr sz="3300" spc="-58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into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520" dirty="0">
                <a:solidFill>
                  <a:srgbClr val="0F243E"/>
                </a:solidFill>
                <a:latin typeface="Arial Black"/>
                <a:cs typeface="Arial Black"/>
              </a:rPr>
              <a:t>sorted </a:t>
            </a:r>
            <a:r>
              <a:rPr sz="3300" spc="-440" dirty="0">
                <a:solidFill>
                  <a:srgbClr val="0F243E"/>
                </a:solidFill>
                <a:latin typeface="Arial Black"/>
                <a:cs typeface="Arial Black"/>
              </a:rPr>
              <a:t>list,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300" spc="-470" dirty="0">
                <a:solidFill>
                  <a:srgbClr val="0F243E"/>
                </a:solidFill>
                <a:latin typeface="Arial Black"/>
                <a:cs typeface="Arial Black"/>
              </a:rPr>
              <a:t>it </a:t>
            </a:r>
            <a:r>
              <a:rPr sz="3300" spc="-550" dirty="0">
                <a:solidFill>
                  <a:srgbClr val="0F243E"/>
                </a:solidFill>
                <a:latin typeface="Arial Black"/>
                <a:cs typeface="Arial Black"/>
              </a:rPr>
              <a:t>occupies </a:t>
            </a:r>
            <a:r>
              <a:rPr sz="3300" spc="-545" dirty="0">
                <a:solidFill>
                  <a:srgbClr val="0F243E"/>
                </a:solidFill>
                <a:latin typeface="Arial Black"/>
                <a:cs typeface="Arial Black"/>
              </a:rPr>
              <a:t>correct  </a:t>
            </a:r>
            <a:r>
              <a:rPr sz="3300" spc="-420" dirty="0">
                <a:solidFill>
                  <a:srgbClr val="0F243E"/>
                </a:solidFill>
                <a:latin typeface="Arial Black"/>
                <a:cs typeface="Arial Black"/>
              </a:rPr>
              <a:t>position.</a:t>
            </a:r>
            <a:endParaRPr sz="33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1980"/>
              </a:spcBef>
              <a:buFont typeface="Wingdings"/>
              <a:buChar char=""/>
              <a:tabLst>
                <a:tab pos="451484" algn="l"/>
                <a:tab pos="45212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Step3: </a:t>
            </a:r>
            <a:r>
              <a:rPr sz="3300" spc="-525" dirty="0">
                <a:solidFill>
                  <a:srgbClr val="0F243E"/>
                </a:solidFill>
                <a:latin typeface="Arial Black"/>
                <a:cs typeface="Arial Black"/>
              </a:rPr>
              <a:t>Swap </a:t>
            </a:r>
            <a:r>
              <a:rPr sz="3300" spc="-615" dirty="0">
                <a:solidFill>
                  <a:srgbClr val="0F243E"/>
                </a:solidFill>
                <a:latin typeface="Arial Black"/>
                <a:cs typeface="Arial Black"/>
              </a:rPr>
              <a:t>two </a:t>
            </a:r>
            <a:r>
              <a:rPr sz="3300" spc="-585" dirty="0">
                <a:solidFill>
                  <a:srgbClr val="0F243E"/>
                </a:solidFill>
                <a:latin typeface="Arial Black"/>
                <a:cs typeface="Arial Black"/>
              </a:rPr>
              <a:t>element </a:t>
            </a:r>
            <a:r>
              <a:rPr sz="3300" spc="-320" dirty="0">
                <a:solidFill>
                  <a:srgbClr val="0F243E"/>
                </a:solidFill>
                <a:latin typeface="Arial Black"/>
                <a:cs typeface="Arial Black"/>
              </a:rPr>
              <a:t>if</a:t>
            </a:r>
            <a:r>
              <a:rPr sz="3300" spc="-225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55" dirty="0">
                <a:solidFill>
                  <a:srgbClr val="0F243E"/>
                </a:solidFill>
                <a:latin typeface="Arial Black"/>
                <a:cs typeface="Arial Black"/>
              </a:rPr>
              <a:t>necessary</a:t>
            </a:r>
            <a:endParaRPr sz="3300">
              <a:latin typeface="Arial Black"/>
              <a:cs typeface="Arial Black"/>
            </a:endParaRPr>
          </a:p>
          <a:p>
            <a:pPr marL="451484" marR="5080" indent="-439420">
              <a:lnSpc>
                <a:spcPct val="130000"/>
              </a:lnSpc>
              <a:spcBef>
                <a:spcPts val="795"/>
              </a:spcBef>
              <a:buFont typeface="Wingdings"/>
              <a:buChar char=""/>
              <a:tabLst>
                <a:tab pos="451484" algn="l"/>
                <a:tab pos="452120" algn="l"/>
                <a:tab pos="1771650" algn="l"/>
              </a:tabLst>
            </a:pPr>
            <a:r>
              <a:rPr sz="3300" b="1" spc="-200" dirty="0">
                <a:solidFill>
                  <a:srgbClr val="0F243E"/>
                </a:solidFill>
                <a:latin typeface="Arial"/>
                <a:cs typeface="Arial"/>
              </a:rPr>
              <a:t>Step4:	</a:t>
            </a:r>
            <a:r>
              <a:rPr sz="3300" spc="-565" dirty="0">
                <a:solidFill>
                  <a:srgbClr val="0F243E"/>
                </a:solidFill>
                <a:latin typeface="Arial Black"/>
                <a:cs typeface="Arial Black"/>
              </a:rPr>
              <a:t>Repeat</a:t>
            </a:r>
            <a:r>
              <a:rPr sz="3300" spc="-3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40" dirty="0">
                <a:solidFill>
                  <a:srgbClr val="0F243E"/>
                </a:solidFill>
                <a:latin typeface="Arial Black"/>
                <a:cs typeface="Arial Black"/>
              </a:rPr>
              <a:t>this </a:t>
            </a:r>
            <a:r>
              <a:rPr sz="3300" spc="-560" dirty="0">
                <a:solidFill>
                  <a:srgbClr val="0F243E"/>
                </a:solidFill>
                <a:latin typeface="Arial Black"/>
                <a:cs typeface="Arial Black"/>
              </a:rPr>
              <a:t>process </a:t>
            </a:r>
            <a:r>
              <a:rPr sz="3300" spc="-370" dirty="0">
                <a:solidFill>
                  <a:srgbClr val="0F243E"/>
                </a:solidFill>
                <a:latin typeface="Arial Black"/>
                <a:cs typeface="Arial Black"/>
              </a:rPr>
              <a:t>for </a:t>
            </a:r>
            <a:r>
              <a:rPr sz="3300" spc="-365" dirty="0">
                <a:solidFill>
                  <a:srgbClr val="0F243E"/>
                </a:solidFill>
                <a:latin typeface="Arial Black"/>
                <a:cs typeface="Arial Black"/>
              </a:rPr>
              <a:t>all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600" dirty="0">
                <a:solidFill>
                  <a:srgbClr val="0F243E"/>
                </a:solidFill>
                <a:latin typeface="Arial Black"/>
                <a:cs typeface="Arial Black"/>
              </a:rPr>
              <a:t>elements </a:t>
            </a:r>
            <a:r>
              <a:rPr sz="3300" spc="-459" dirty="0">
                <a:solidFill>
                  <a:srgbClr val="0F243E"/>
                </a:solidFill>
                <a:latin typeface="Arial Black"/>
                <a:cs typeface="Arial Black"/>
              </a:rPr>
              <a:t>until </a:t>
            </a:r>
            <a:r>
              <a:rPr sz="3300" spc="-58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300" spc="-484" dirty="0">
                <a:solidFill>
                  <a:srgbClr val="0F243E"/>
                </a:solidFill>
                <a:latin typeface="Arial Black"/>
                <a:cs typeface="Arial Black"/>
              </a:rPr>
              <a:t>entire  </a:t>
            </a:r>
            <a:r>
              <a:rPr sz="3300" spc="-355" dirty="0">
                <a:solidFill>
                  <a:srgbClr val="0F243E"/>
                </a:solidFill>
                <a:latin typeface="Arial Black"/>
                <a:cs typeface="Arial Black"/>
              </a:rPr>
              <a:t>array </a:t>
            </a:r>
            <a:r>
              <a:rPr sz="3300" spc="-505" dirty="0">
                <a:solidFill>
                  <a:srgbClr val="0F243E"/>
                </a:solidFill>
                <a:latin typeface="Arial Black"/>
                <a:cs typeface="Arial Black"/>
              </a:rPr>
              <a:t>is</a:t>
            </a:r>
            <a:r>
              <a:rPr sz="3300" spc="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300" spc="-520" dirty="0">
                <a:solidFill>
                  <a:srgbClr val="0F243E"/>
                </a:solidFill>
                <a:latin typeface="Arial Black"/>
                <a:cs typeface="Arial Black"/>
              </a:rPr>
              <a:t>sorted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51663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570" dirty="0">
                <a:solidFill>
                  <a:srgbClr val="0F243E"/>
                </a:solidFill>
                <a:latin typeface="Arial Black"/>
                <a:cs typeface="Arial Black"/>
              </a:rPr>
              <a:t>Assume </a:t>
            </a:r>
            <a:r>
              <a:rPr sz="3100" spc="-550" dirty="0">
                <a:solidFill>
                  <a:srgbClr val="0F243E"/>
                </a:solidFill>
                <a:latin typeface="Arial Black"/>
                <a:cs typeface="Arial Black"/>
              </a:rPr>
              <a:t>the </a:t>
            </a:r>
            <a:r>
              <a:rPr sz="3100" spc="-400" dirty="0">
                <a:solidFill>
                  <a:srgbClr val="0F243E"/>
                </a:solidFill>
                <a:latin typeface="Arial Black"/>
                <a:cs typeface="Arial Black"/>
              </a:rPr>
              <a:t>following</a:t>
            </a:r>
            <a:r>
              <a:rPr sz="3100" spc="-250" dirty="0">
                <a:solidFill>
                  <a:srgbClr val="0F243E"/>
                </a:solidFill>
                <a:latin typeface="Arial Black"/>
                <a:cs typeface="Arial Black"/>
              </a:rPr>
              <a:t> </a:t>
            </a:r>
            <a:r>
              <a:rPr sz="3100" spc="-285" dirty="0">
                <a:solidFill>
                  <a:srgbClr val="0F243E"/>
                </a:solidFill>
                <a:latin typeface="Arial Black"/>
                <a:cs typeface="Arial Black"/>
              </a:rPr>
              <a:t>Array: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780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3741" y="4927219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780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3741" y="4927219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78704" y="397687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0123" y="397687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933" y="948200"/>
            <a:ext cx="4404867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D</a:t>
            </a:r>
            <a:r>
              <a:rPr spc="-75" dirty="0"/>
              <a:t>i</a:t>
            </a:r>
            <a:r>
              <a:rPr spc="-365" dirty="0"/>
              <a:t>s</a:t>
            </a:r>
            <a:r>
              <a:rPr spc="-225" dirty="0"/>
              <a:t>adva</a:t>
            </a:r>
            <a:r>
              <a:rPr spc="-229" dirty="0"/>
              <a:t>n</a:t>
            </a:r>
            <a:r>
              <a:rPr spc="-200" dirty="0"/>
              <a:t>t</a:t>
            </a:r>
            <a:r>
              <a:rPr spc="-290" dirty="0"/>
              <a:t>a</a:t>
            </a:r>
            <a:r>
              <a:rPr spc="-130" dirty="0"/>
              <a:t>g</a:t>
            </a:r>
            <a:r>
              <a:rPr spc="-140" dirty="0"/>
              <a:t>e</a:t>
            </a:r>
            <a:r>
              <a:rPr spc="-37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3933" y="2628139"/>
            <a:ext cx="9662667" cy="2731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005840" indent="-4572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305" dirty="0" smtClean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80" dirty="0">
                <a:solidFill>
                  <a:srgbClr val="404040"/>
                </a:solidFill>
                <a:cs typeface="Verdana"/>
              </a:rPr>
              <a:t>has </a:t>
            </a:r>
            <a:r>
              <a:rPr sz="3200" spc="-160" dirty="0">
                <a:solidFill>
                  <a:srgbClr val="404040"/>
                </a:solidFill>
                <a:cs typeface="Verdana"/>
              </a:rPr>
              <a:t>very </a:t>
            </a:r>
            <a:r>
              <a:rPr sz="3200" spc="-55" dirty="0">
                <a:solidFill>
                  <a:srgbClr val="404040"/>
                </a:solidFill>
                <a:cs typeface="Verdana"/>
              </a:rPr>
              <a:t>poor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efficiency 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because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it </a:t>
            </a:r>
            <a:r>
              <a:rPr sz="3200" spc="-195" dirty="0">
                <a:solidFill>
                  <a:srgbClr val="404040"/>
                </a:solidFill>
                <a:cs typeface="Verdana"/>
              </a:rPr>
              <a:t>takes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lots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 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comparisons </a:t>
            </a:r>
            <a:r>
              <a:rPr sz="3200" spc="-90" dirty="0">
                <a:solidFill>
                  <a:srgbClr val="404040"/>
                </a:solidFill>
                <a:cs typeface="Verdana"/>
              </a:rPr>
              <a:t>to </a:t>
            </a:r>
            <a:r>
              <a:rPr sz="3200" spc="-110" dirty="0">
                <a:solidFill>
                  <a:srgbClr val="404040"/>
                </a:solidFill>
                <a:cs typeface="Verdana"/>
              </a:rPr>
              <a:t>find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a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particular </a:t>
            </a:r>
            <a:r>
              <a:rPr sz="3200" spc="-125" dirty="0">
                <a:solidFill>
                  <a:srgbClr val="404040"/>
                </a:solidFill>
                <a:cs typeface="Verdana"/>
              </a:rPr>
              <a:t>record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in </a:t>
            </a:r>
            <a:r>
              <a:rPr sz="3200" spc="-75" dirty="0">
                <a:solidFill>
                  <a:srgbClr val="404040"/>
                </a:solidFill>
                <a:cs typeface="Verdana"/>
              </a:rPr>
              <a:t>big</a:t>
            </a:r>
            <a:r>
              <a:rPr sz="3200" spc="-20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files</a:t>
            </a:r>
            <a:endParaRPr sz="3200" dirty="0">
              <a:cs typeface="Verdana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140" dirty="0" smtClean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20" dirty="0">
                <a:solidFill>
                  <a:srgbClr val="404040"/>
                </a:solidFill>
                <a:cs typeface="Verdana"/>
              </a:rPr>
              <a:t>performance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</a:t>
            </a:r>
            <a:r>
              <a:rPr sz="3200" spc="-130" dirty="0">
                <a:solidFill>
                  <a:srgbClr val="404040"/>
                </a:solidFill>
                <a:cs typeface="Verdana"/>
              </a:rPr>
              <a:t>algorithm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scales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linearly </a:t>
            </a:r>
            <a:r>
              <a:rPr sz="3200" spc="-165" dirty="0">
                <a:solidFill>
                  <a:srgbClr val="404040"/>
                </a:solidFill>
                <a:cs typeface="Verdana"/>
              </a:rPr>
              <a:t>with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  size </a:t>
            </a:r>
            <a:r>
              <a:rPr sz="3200" spc="-105" dirty="0">
                <a:solidFill>
                  <a:srgbClr val="404040"/>
                </a:solidFill>
                <a:cs typeface="Verdana"/>
              </a:rPr>
              <a:t>of </a:t>
            </a:r>
            <a:r>
              <a:rPr sz="3200" spc="-145" dirty="0">
                <a:solidFill>
                  <a:srgbClr val="404040"/>
                </a:solidFill>
                <a:cs typeface="Verdana"/>
              </a:rPr>
              <a:t>the</a:t>
            </a:r>
            <a:r>
              <a:rPr sz="3200" spc="-135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25" dirty="0">
                <a:solidFill>
                  <a:srgbClr val="404040"/>
                </a:solidFill>
                <a:cs typeface="Verdana"/>
              </a:rPr>
              <a:t>input</a:t>
            </a:r>
            <a:endParaRPr sz="3200" dirty="0">
              <a:cs typeface="Verdana"/>
            </a:endParaRPr>
          </a:p>
          <a:p>
            <a:pPr marL="469900" indent="-457200" algn="just">
              <a:lnSpc>
                <a:spcPct val="100000"/>
              </a:lnSpc>
              <a:spcBef>
                <a:spcPts val="994"/>
              </a:spcBef>
              <a:buFont typeface="Arial" pitchFamily="34" charset="0"/>
              <a:buChar char="•"/>
              <a:tabLst>
                <a:tab pos="354965" algn="l"/>
              </a:tabLst>
            </a:pPr>
            <a:r>
              <a:rPr sz="3200" spc="-145" dirty="0" smtClean="0">
                <a:solidFill>
                  <a:srgbClr val="404040"/>
                </a:solidFill>
                <a:cs typeface="Verdana"/>
              </a:rPr>
              <a:t>Linear </a:t>
            </a:r>
            <a:r>
              <a:rPr sz="3200" spc="-170" dirty="0">
                <a:solidFill>
                  <a:srgbClr val="404040"/>
                </a:solidFill>
                <a:cs typeface="Verdana"/>
              </a:rPr>
              <a:t>search </a:t>
            </a:r>
            <a:r>
              <a:rPr sz="3200" spc="-190" dirty="0">
                <a:solidFill>
                  <a:srgbClr val="404040"/>
                </a:solidFill>
                <a:cs typeface="Verdana"/>
              </a:rPr>
              <a:t>is </a:t>
            </a:r>
            <a:r>
              <a:rPr sz="3200" spc="-155" dirty="0">
                <a:solidFill>
                  <a:srgbClr val="404040"/>
                </a:solidFill>
                <a:cs typeface="Verdana"/>
              </a:rPr>
              <a:t>slower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then </a:t>
            </a:r>
            <a:r>
              <a:rPr sz="3200" spc="-120" dirty="0">
                <a:solidFill>
                  <a:srgbClr val="404040"/>
                </a:solidFill>
                <a:cs typeface="Verdana"/>
              </a:rPr>
              <a:t>other </a:t>
            </a:r>
            <a:r>
              <a:rPr sz="3200" spc="-150" dirty="0">
                <a:solidFill>
                  <a:srgbClr val="404040"/>
                </a:solidFill>
                <a:cs typeface="Verdana"/>
              </a:rPr>
              <a:t>searching</a:t>
            </a:r>
            <a:r>
              <a:rPr sz="3200" spc="10" dirty="0">
                <a:solidFill>
                  <a:srgbClr val="404040"/>
                </a:solidFill>
                <a:cs typeface="Verdana"/>
              </a:rPr>
              <a:t> </a:t>
            </a:r>
            <a:r>
              <a:rPr sz="3200" spc="-140" dirty="0">
                <a:solidFill>
                  <a:srgbClr val="404040"/>
                </a:solidFill>
                <a:cs typeface="Verdana"/>
              </a:rPr>
              <a:t>algorithms</a:t>
            </a:r>
            <a:endParaRPr sz="3200" dirty="0">
              <a:cs typeface="Verdan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869941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5195" y="3928617"/>
            <a:ext cx="39497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3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869941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75195" y="3928617"/>
            <a:ext cx="39497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83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85990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5467" y="384182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4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45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85990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5467" y="3841826"/>
            <a:ext cx="223520" cy="725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5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45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927595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6395" y="3928617"/>
            <a:ext cx="39497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63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927595" y="388289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56395" y="3928617"/>
            <a:ext cx="39497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635" algn="ctr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50"/>
              </a:lnSpc>
              <a:spcBef>
                <a:spcPts val="161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algn="ctr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3741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4152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1539875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40" dirty="0">
                <a:solidFill>
                  <a:srgbClr val="0F243E"/>
                </a:solidFill>
                <a:latin typeface="Arial Black"/>
                <a:cs typeface="Arial Black"/>
              </a:rPr>
              <a:t>Move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3741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E9ECF4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4152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146" y="1775586"/>
            <a:ext cx="15398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5467" y="387743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9548" y="1677670"/>
            <a:ext cx="1976120" cy="838200"/>
          </a:xfrm>
          <a:prstGeom prst="rect">
            <a:avLst/>
          </a:prstGeom>
          <a:solidFill>
            <a:srgbClr val="006FC0"/>
          </a:solidFill>
          <a:ln w="12700">
            <a:solidFill>
              <a:srgbClr val="4F81BC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4000" b="1" spc="-5" dirty="0"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83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73" y="144271"/>
            <a:ext cx="2510218" cy="370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146" y="972438"/>
            <a:ext cx="2005330" cy="1300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1484" indent="-4394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34" dirty="0">
                <a:solidFill>
                  <a:srgbClr val="0F243E"/>
                </a:solidFill>
                <a:latin typeface="Arial Black"/>
                <a:cs typeface="Arial Black"/>
              </a:rPr>
              <a:t>Compare</a:t>
            </a:r>
            <a:endParaRPr sz="3100">
              <a:latin typeface="Arial Black"/>
              <a:cs typeface="Arial Black"/>
            </a:endParaRPr>
          </a:p>
          <a:p>
            <a:pPr marL="451484" indent="-439420">
              <a:lnSpc>
                <a:spcPct val="100000"/>
              </a:lnSpc>
              <a:spcBef>
                <a:spcPts val="2605"/>
              </a:spcBef>
              <a:buFont typeface="Wingdings"/>
              <a:buChar char=""/>
              <a:tabLst>
                <a:tab pos="452120" algn="l"/>
              </a:tabLst>
            </a:pPr>
            <a:r>
              <a:rPr sz="3100" spc="-455" dirty="0">
                <a:solidFill>
                  <a:srgbClr val="0F243E"/>
                </a:solidFill>
                <a:latin typeface="Arial Black"/>
                <a:cs typeface="Arial Black"/>
              </a:rPr>
              <a:t>Store=</a:t>
            </a:r>
            <a:endParaRPr sz="3100">
              <a:latin typeface="Arial Black"/>
              <a:cs typeface="Arial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73198" y="2965450"/>
          <a:ext cx="7904479" cy="83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4000" b="1" dirty="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1485" y="3928617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620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5467" y="3877436"/>
            <a:ext cx="22288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74930">
              <a:lnSpc>
                <a:spcPts val="2750"/>
              </a:lnSpc>
            </a:pPr>
            <a:r>
              <a:rPr sz="2300" b="1" dirty="0">
                <a:latin typeface="Calibri"/>
                <a:cs typeface="Calibri"/>
              </a:rPr>
              <a:t>j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9548" y="1677670"/>
            <a:ext cx="1976120" cy="838200"/>
          </a:xfrm>
          <a:custGeom>
            <a:avLst/>
            <a:gdLst/>
            <a:ahLst/>
            <a:cxnLst/>
            <a:rect l="l" t="t" r="r" b="b"/>
            <a:pathLst>
              <a:path w="1976120" h="838200">
                <a:moveTo>
                  <a:pt x="0" y="838200"/>
                </a:moveTo>
                <a:lnTo>
                  <a:pt x="1975866" y="838200"/>
                </a:lnTo>
                <a:lnTo>
                  <a:pt x="197586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79548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5415" y="167132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3198" y="1671320"/>
            <a:ext cx="1988820" cy="12700"/>
          </a:xfrm>
          <a:custGeom>
            <a:avLst/>
            <a:gdLst/>
            <a:ahLst/>
            <a:cxnLst/>
            <a:rect l="l" t="t" r="r" b="b"/>
            <a:pathLst>
              <a:path w="1988820" h="12700">
                <a:moveTo>
                  <a:pt x="0" y="12700"/>
                </a:moveTo>
                <a:lnTo>
                  <a:pt x="1988565" y="12700"/>
                </a:lnTo>
                <a:lnTo>
                  <a:pt x="198856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3198" y="2515870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565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8397" y="3928617"/>
            <a:ext cx="3949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ts val="2750"/>
              </a:lnSpc>
              <a:spcBef>
                <a:spcPts val="100"/>
              </a:spcBef>
            </a:pPr>
            <a:r>
              <a:rPr sz="2300" b="1" dirty="0">
                <a:latin typeface="Wingdings 3"/>
                <a:cs typeface="Wingdings 3"/>
              </a:rPr>
              <a:t></a:t>
            </a:r>
            <a:endParaRPr sz="2300">
              <a:latin typeface="Wingdings 3"/>
              <a:cs typeface="Wingdings 3"/>
            </a:endParaRPr>
          </a:p>
          <a:p>
            <a:pPr marL="12700">
              <a:lnSpc>
                <a:spcPts val="2750"/>
              </a:lnSpc>
            </a:pPr>
            <a:r>
              <a:rPr sz="2300" b="1" spc="-5" dirty="0">
                <a:latin typeface="Calibri"/>
                <a:cs typeface="Calibri"/>
              </a:rPr>
              <a:t>j</a:t>
            </a:r>
            <a:r>
              <a:rPr sz="2300" b="1" dirty="0">
                <a:latin typeface="Calibri"/>
                <a:cs typeface="Calibri"/>
              </a:rPr>
              <a:t>+1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pc="-5" dirty="0"/>
              <a:t>Analysis </a:t>
            </a:r>
            <a:r>
              <a:rPr dirty="0"/>
              <a:t>and </a:t>
            </a:r>
            <a:r>
              <a:rPr spc="-5" dirty="0"/>
              <a:t>Design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Algorithms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7937</Words>
  <Application>Microsoft Office PowerPoint</Application>
  <PresentationFormat>Widescreen</PresentationFormat>
  <Paragraphs>4238</Paragraphs>
  <Slides>259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259</vt:i4>
      </vt:variant>
    </vt:vector>
  </HeadingPairs>
  <TitlesOfParts>
    <vt:vector size="275" baseType="lpstr">
      <vt:lpstr>Arial</vt:lpstr>
      <vt:lpstr>Arial Black</vt:lpstr>
      <vt:lpstr>Calibri</vt:lpstr>
      <vt:lpstr>Comic Sans MS</vt:lpstr>
      <vt:lpstr>Constantia</vt:lpstr>
      <vt:lpstr>Franklin Gothic Book</vt:lpstr>
      <vt:lpstr>Monotype Corsiva</vt:lpstr>
      <vt:lpstr>Perpetua</vt:lpstr>
      <vt:lpstr>Symbol</vt:lpstr>
      <vt:lpstr>Times New Roman</vt:lpstr>
      <vt:lpstr>Trebuchet MS</vt:lpstr>
      <vt:lpstr>Verdana</vt:lpstr>
      <vt:lpstr>Wingdings</vt:lpstr>
      <vt:lpstr>Wingdings 2</vt:lpstr>
      <vt:lpstr>Wingdings 3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Search</vt:lpstr>
      <vt:lpstr>Linear Search</vt:lpstr>
      <vt:lpstr>Advantages</vt:lpstr>
      <vt:lpstr>Disadvantages</vt:lpstr>
      <vt:lpstr>Linear Search Example</vt:lpstr>
      <vt:lpstr>Linear Search Example</vt:lpstr>
      <vt:lpstr>Linear Search Example</vt:lpstr>
      <vt:lpstr>Linear Search Example</vt:lpstr>
      <vt:lpstr>Linear Search Example</vt:lpstr>
      <vt:lpstr>Linear Search Example</vt:lpstr>
      <vt:lpstr>Analysis of Linear Search</vt:lpstr>
      <vt:lpstr>Analysis of Linear Search</vt:lpstr>
      <vt:lpstr>Binary Search</vt:lpstr>
      <vt:lpstr>Binary Search Example</vt:lpstr>
      <vt:lpstr>Binary Search Example</vt:lpstr>
      <vt:lpstr>Binary Search Example</vt:lpstr>
      <vt:lpstr>Time Complexity of Binary Search</vt:lpstr>
      <vt:lpstr>Need to Sort Array</vt:lpstr>
      <vt:lpstr>PowerPoint Presentation</vt:lpstr>
      <vt:lpstr>PowerPoint Presentation</vt:lpstr>
      <vt:lpstr>Bubble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Selection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Insertion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Radix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 of heap:</vt:lpstr>
      <vt:lpstr>The heap sort algorithm has two  major steps :</vt:lpstr>
      <vt:lpstr>Types of heap</vt:lpstr>
      <vt:lpstr>Max Heap Example</vt:lpstr>
      <vt:lpstr>Min heap example</vt:lpstr>
      <vt:lpstr>1-Max heap :</vt:lpstr>
      <vt:lpstr>Max heap Operation</vt:lpstr>
      <vt:lpstr>Example Explaining : A</vt:lpstr>
      <vt:lpstr>Build Max-heap 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Heapify() Example</vt:lpstr>
      <vt:lpstr>Heap-Sort sorting strategy: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HeapSort() Example</vt:lpstr>
      <vt:lpstr>PowerPoint Presentation</vt:lpstr>
      <vt:lpstr>PowerPoint Presentation</vt:lpstr>
      <vt:lpstr>2-Min heap :</vt:lpstr>
      <vt:lpstr>Min heap Operation</vt:lpstr>
      <vt:lpstr>Min Heap</vt:lpstr>
      <vt:lpstr>Min Heap phase 1</vt:lpstr>
      <vt:lpstr>Min Heap phase 1</vt:lpstr>
      <vt:lpstr>Min Heap phase 1</vt:lpstr>
      <vt:lpstr>Min Heap phase 2</vt:lpstr>
      <vt:lpstr>Min Heap phase 2</vt:lpstr>
      <vt:lpstr>Min Heap phase 2</vt:lpstr>
      <vt:lpstr>Min Heap phase 3</vt:lpstr>
      <vt:lpstr>Min Heap phase 3</vt:lpstr>
      <vt:lpstr>Min Heap phase 4</vt:lpstr>
      <vt:lpstr>Min Heap phase 4</vt:lpstr>
      <vt:lpstr>Min Heap phase 5</vt:lpstr>
      <vt:lpstr>Min Heap phase 5</vt:lpstr>
      <vt:lpstr>Min Heap phase 7</vt:lpstr>
      <vt:lpstr>Min heap final tree</vt:lpstr>
      <vt:lpstr>Insertion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Dr Mohamed Loey</dc:creator>
  <cp:lastModifiedBy>cp4pc25</cp:lastModifiedBy>
  <cp:revision>10</cp:revision>
  <dcterms:created xsi:type="dcterms:W3CDTF">2020-09-29T06:12:16Z</dcterms:created>
  <dcterms:modified xsi:type="dcterms:W3CDTF">2020-12-29T05:23:00Z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2020-09-29T00:00:00Z</vt:filetime>
  </property>
</Properties>
</file>